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6" r:id="rId3"/>
    <p:sldId id="258" r:id="rId4"/>
    <p:sldId id="257" r:id="rId5"/>
    <p:sldId id="262" r:id="rId6"/>
    <p:sldId id="276" r:id="rId7"/>
    <p:sldId id="279" r:id="rId8"/>
    <p:sldId id="277" r:id="rId9"/>
    <p:sldId id="278" r:id="rId10"/>
    <p:sldId id="261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8EC"/>
    <a:srgbClr val="82A7AC"/>
    <a:srgbClr val="95CFD7"/>
    <a:srgbClr val="337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735" autoAdjust="0"/>
  </p:normalViewPr>
  <p:slideViewPr>
    <p:cSldViewPr snapToGrid="0">
      <p:cViewPr varScale="1">
        <p:scale>
          <a:sx n="81" d="100"/>
          <a:sy n="81" d="100"/>
        </p:scale>
        <p:origin x="16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64A4-709F-4099-9F1A-A907CD927F8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62B8-6B2A-4D77-8DC1-9E2209886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9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2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5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3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2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0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1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9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4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62B8-6B2A-4D77-8DC1-9E2209886B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9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6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4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3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6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9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CC33-ACC2-4B5D-9588-6FFF75C6052F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231C-8ABA-4EED-AEA0-1F5AE964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.Chernova@dentsuaegis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small" dirty="0">
                <a:latin typeface="+mn-lt"/>
                <a:ea typeface="BatangChe" panose="02030609000101010101" pitchFamily="49" charset="-127"/>
                <a:cs typeface="+mn-cs"/>
              </a:rPr>
              <a:t>Программы обучения </a:t>
            </a:r>
            <a:r>
              <a:rPr lang="en-US" cap="small" dirty="0">
                <a:latin typeface="+mn-lt"/>
                <a:ea typeface="BatangChe" panose="02030609000101010101" pitchFamily="49" charset="-127"/>
                <a:cs typeface="+mn-cs"/>
              </a:rPr>
              <a:t>DAN 2017</a:t>
            </a:r>
            <a:endParaRPr lang="ru-RU" cap="small" dirty="0">
              <a:latin typeface="+mn-lt"/>
              <a:ea typeface="BatangChe" panose="02030609000101010101" pitchFamily="49" charset="-127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b="1" cap="small" dirty="0">
                <a:ea typeface="BatangChe" panose="02030609000101010101" pitchFamily="49" charset="-127"/>
              </a:rPr>
              <a:t>DAN Practice</a:t>
            </a:r>
          </a:p>
          <a:p>
            <a:pPr marL="0" indent="0">
              <a:buNone/>
            </a:pPr>
            <a:endParaRPr lang="en-US" sz="5000" cap="small" dirty="0">
              <a:ea typeface="BatangChe" panose="02030609000101010101" pitchFamily="49" charset="-127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b="1" cap="small" dirty="0">
                <a:ea typeface="BatangChe" panose="02030609000101010101" pitchFamily="49" charset="-127"/>
              </a:rPr>
              <a:t>Школа </a:t>
            </a:r>
            <a:r>
              <a:rPr lang="ru-RU" sz="5000" b="1" cap="small" dirty="0" err="1">
                <a:ea typeface="BatangChe" panose="02030609000101010101" pitchFamily="49" charset="-127"/>
              </a:rPr>
              <a:t>Амнет</a:t>
            </a:r>
            <a:endParaRPr lang="ru-RU" sz="5000" b="1" cap="small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ru-RU" sz="5000" cap="small" dirty="0"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small" dirty="0" smtClean="0">
                <a:latin typeface="+mn-lt"/>
                <a:ea typeface="BatangChe" panose="02030609000101010101" pitchFamily="49" charset="-127"/>
                <a:cs typeface="+mn-cs"/>
              </a:rPr>
              <a:t>Как попасть на </a:t>
            </a:r>
            <a:r>
              <a:rPr lang="en-US" b="1" cap="small" dirty="0" smtClean="0">
                <a:latin typeface="+mn-lt"/>
                <a:ea typeface="BatangChe" panose="02030609000101010101" pitchFamily="49" charset="-127"/>
                <a:cs typeface="+mn-cs"/>
              </a:rPr>
              <a:t>DAN Practice </a:t>
            </a:r>
            <a:r>
              <a:rPr lang="ru-RU" cap="small" dirty="0" smtClean="0">
                <a:latin typeface="+mn-lt"/>
                <a:ea typeface="BatangChe" panose="02030609000101010101" pitchFamily="49" charset="-127"/>
                <a:cs typeface="+mn-cs"/>
              </a:rPr>
              <a:t>или в </a:t>
            </a:r>
            <a:r>
              <a:rPr lang="ru-RU" b="1" cap="small" dirty="0" smtClean="0">
                <a:latin typeface="+mn-lt"/>
                <a:ea typeface="BatangChe" panose="02030609000101010101" pitchFamily="49" charset="-127"/>
                <a:cs typeface="+mn-cs"/>
              </a:rPr>
              <a:t>Школу </a:t>
            </a:r>
            <a:r>
              <a:rPr lang="en-US" b="1" cap="small" dirty="0" smtClean="0">
                <a:latin typeface="+mn-lt"/>
                <a:ea typeface="BatangChe" panose="02030609000101010101" pitchFamily="49" charset="-127"/>
                <a:cs typeface="+mn-cs"/>
              </a:rPr>
              <a:t>AMNET</a:t>
            </a:r>
            <a:r>
              <a:rPr lang="ru-RU" cap="small" dirty="0" smtClean="0">
                <a:latin typeface="+mn-lt"/>
                <a:ea typeface="BatangChe" panose="02030609000101010101" pitchFamily="49" charset="-127"/>
                <a:cs typeface="+mn-cs"/>
              </a:rPr>
              <a:t>?</a:t>
            </a:r>
            <a:endParaRPr lang="ru-RU" cap="small" dirty="0">
              <a:latin typeface="+mn-lt"/>
              <a:ea typeface="BatangChe" panose="02030609000101010101" pitchFamily="49" charset="-127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cap="small" dirty="0" smtClean="0">
                <a:ea typeface="BatangChe" panose="02030609000101010101" pitchFamily="49" charset="-127"/>
              </a:rPr>
              <a:t>Заявить о своем желании на эл. адрес ниже</a:t>
            </a:r>
          </a:p>
          <a:p>
            <a:pPr marL="0" indent="0">
              <a:buNone/>
            </a:pPr>
            <a:r>
              <a:rPr lang="ru-RU" sz="2600" cap="small" dirty="0" smtClean="0">
                <a:ea typeface="BatangChe" panose="02030609000101010101" pitchFamily="49" charset="-127"/>
              </a:rPr>
              <a:t>По </a:t>
            </a:r>
            <a:r>
              <a:rPr lang="ru-RU" sz="2600" b="1" cap="small" dirty="0" smtClean="0">
                <a:ea typeface="BatangChe" panose="02030609000101010101" pitchFamily="49" charset="-127"/>
              </a:rPr>
              <a:t>школе </a:t>
            </a:r>
            <a:r>
              <a:rPr lang="en-US" sz="2600" b="1" cap="small" dirty="0" smtClean="0">
                <a:ea typeface="BatangChe" panose="02030609000101010101" pitchFamily="49" charset="-127"/>
              </a:rPr>
              <a:t>AMNET </a:t>
            </a:r>
            <a:r>
              <a:rPr lang="ru-RU" sz="2600" cap="small" dirty="0" smtClean="0">
                <a:ea typeface="BatangChe" panose="02030609000101010101" pitchFamily="49" charset="-127"/>
              </a:rPr>
              <a:t>не позднее 20 февраля</a:t>
            </a:r>
          </a:p>
          <a:p>
            <a:pPr marL="0" indent="0">
              <a:buNone/>
            </a:pPr>
            <a:r>
              <a:rPr lang="ru-RU" sz="2600" cap="small" dirty="0" smtClean="0">
                <a:ea typeface="BatangChe" panose="02030609000101010101" pitchFamily="49" charset="-127"/>
              </a:rPr>
              <a:t>По </a:t>
            </a:r>
            <a:r>
              <a:rPr lang="en-US" sz="2600" b="1" cap="small" dirty="0" smtClean="0">
                <a:ea typeface="BatangChe" panose="02030609000101010101" pitchFamily="49" charset="-127"/>
              </a:rPr>
              <a:t>DAN Practice </a:t>
            </a:r>
            <a:r>
              <a:rPr lang="ru-RU" sz="2600" cap="small" dirty="0" smtClean="0">
                <a:ea typeface="BatangChe" panose="02030609000101010101" pitchFamily="49" charset="-127"/>
              </a:rPr>
              <a:t>не позднее 1 апреля</a:t>
            </a:r>
            <a:endParaRPr lang="ru-RU" sz="2600" cap="small" dirty="0">
              <a:ea typeface="BatangChe" panose="02030609000101010101" pitchFamily="49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cap="small" dirty="0" smtClean="0">
                <a:ea typeface="BatangChe" panose="02030609000101010101" pitchFamily="49" charset="-127"/>
              </a:rPr>
              <a:t>Пройти отборочный тур</a:t>
            </a:r>
          </a:p>
          <a:p>
            <a:pPr marL="514350" indent="-514350">
              <a:buFont typeface="+mj-lt"/>
              <a:buAutoNum type="arabicPeriod"/>
            </a:pPr>
            <a:endParaRPr lang="ru-RU" sz="2600" cap="small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ru-RU" sz="2600" b="1" cap="small" dirty="0" smtClean="0">
                <a:ea typeface="BatangChe" panose="02030609000101010101" pitchFamily="49" charset="-127"/>
              </a:rPr>
              <a:t>Ваши вопросы ждем на эл. адрес:</a:t>
            </a:r>
          </a:p>
          <a:p>
            <a:pPr marL="0" indent="0">
              <a:buNone/>
            </a:pPr>
            <a:r>
              <a:rPr lang="en-US" sz="2600" b="1" cap="small" dirty="0" smtClean="0">
                <a:ea typeface="BatangChe" panose="02030609000101010101" pitchFamily="49" charset="-127"/>
                <a:hlinkClick r:id="rId3"/>
              </a:rPr>
              <a:t>Irina.Chernova@dentsuaegis.ru</a:t>
            </a:r>
            <a:r>
              <a:rPr lang="en-US" sz="2600" b="1" cap="small" dirty="0" smtClean="0">
                <a:ea typeface="BatangChe" panose="02030609000101010101" pitchFamily="49" charset="-127"/>
              </a:rPr>
              <a:t> </a:t>
            </a:r>
            <a:endParaRPr lang="ru-RU" sz="2600" b="1" cap="small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ru-RU" sz="2600" cap="small" dirty="0" smtClean="0"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240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600" cap="small" dirty="0">
                <a:latin typeface="+mn-lt"/>
                <a:ea typeface="BatangChe" panose="02030609000101010101" pitchFamily="49" charset="-127"/>
                <a:cs typeface="+mn-cs"/>
              </a:rPr>
              <a:t>Ждем ВАС!</a:t>
            </a:r>
          </a:p>
        </p:txBody>
      </p:sp>
    </p:spTree>
    <p:extLst>
      <p:ext uri="{BB962C8B-B14F-4D97-AF65-F5344CB8AC3E}">
        <p14:creationId xmlns:p14="http://schemas.microsoft.com/office/powerpoint/2010/main" val="413354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174" y="1214438"/>
            <a:ext cx="9819706" cy="1620202"/>
          </a:xfrm>
        </p:spPr>
        <p:txBody>
          <a:bodyPr>
            <a:noAutofit/>
          </a:bodyPr>
          <a:lstStyle/>
          <a:p>
            <a:pPr algn="l"/>
            <a:r>
              <a:rPr lang="en-US" sz="6500" b="1" cap="small" dirty="0" smtClean="0">
                <a:latin typeface="+mn-lt"/>
                <a:ea typeface="BatangChe" panose="02030609000101010101" pitchFamily="49" charset="-127"/>
                <a:cs typeface="+mn-cs"/>
              </a:rPr>
              <a:t>DAN Practice 2017</a:t>
            </a:r>
            <a:endParaRPr lang="ru-RU" sz="6500" b="1" cap="small" dirty="0">
              <a:latin typeface="+mn-lt"/>
              <a:ea typeface="BatangChe" panose="02030609000101010101" pitchFamily="49" charset="-127"/>
              <a:cs typeface="+mn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0052" y="2834640"/>
            <a:ext cx="8112628" cy="2687386"/>
          </a:xfrm>
        </p:spPr>
        <p:txBody>
          <a:bodyPr>
            <a:normAutofit/>
          </a:bodyPr>
          <a:lstStyle/>
          <a:p>
            <a:pPr algn="l"/>
            <a:r>
              <a:rPr lang="ru-RU" b="1" cap="small" dirty="0">
                <a:ea typeface="BatangChe" panose="02030609000101010101" pitchFamily="49" charset="-127"/>
              </a:rPr>
              <a:t>Образовательный проект </a:t>
            </a:r>
            <a:r>
              <a:rPr lang="ru-RU" cap="small" dirty="0">
                <a:ea typeface="BatangChe" panose="02030609000101010101" pitchFamily="49" charset="-127"/>
              </a:rPr>
              <a:t>для студентов, предполагающий </a:t>
            </a:r>
            <a:r>
              <a:rPr lang="ru-RU" cap="small" dirty="0" smtClean="0">
                <a:ea typeface="BatangChe" panose="02030609000101010101" pitchFamily="49" charset="-127"/>
              </a:rPr>
              <a:t>изучение на практике специфики  работы в </a:t>
            </a:r>
            <a:r>
              <a:rPr lang="ru-RU" cap="small" dirty="0" err="1" smtClean="0">
                <a:ea typeface="BatangChe" panose="02030609000101010101" pitchFamily="49" charset="-127"/>
              </a:rPr>
              <a:t>медиабизнесе</a:t>
            </a:r>
            <a:r>
              <a:rPr lang="ru-RU" cap="small" dirty="0" smtClean="0">
                <a:ea typeface="BatangChe" panose="02030609000101010101" pitchFamily="49" charset="-127"/>
              </a:rPr>
              <a:t> на </a:t>
            </a:r>
            <a:r>
              <a:rPr lang="ru-RU" cap="small" dirty="0">
                <a:ea typeface="BatangChe" panose="02030609000101010101" pitchFamily="49" charset="-127"/>
              </a:rPr>
              <a:t>реальных задачах и </a:t>
            </a:r>
            <a:r>
              <a:rPr lang="ru-RU" cap="small" dirty="0" smtClean="0">
                <a:ea typeface="BatangChe" panose="02030609000101010101" pitchFamily="49" charset="-127"/>
              </a:rPr>
              <a:t>примерах</a:t>
            </a:r>
          </a:p>
          <a:p>
            <a:pPr algn="l"/>
            <a:endParaRPr lang="ru-RU" cap="small" dirty="0">
              <a:ea typeface="BatangChe" panose="02030609000101010101" pitchFamily="49" charset="-127"/>
            </a:endParaRPr>
          </a:p>
          <a:p>
            <a:pPr algn="l"/>
            <a:r>
              <a:rPr lang="ru-RU" cap="small" dirty="0">
                <a:ea typeface="BatangChe" panose="02030609000101010101" pitchFamily="49" charset="-127"/>
              </a:rPr>
              <a:t>Отборочный тур в </a:t>
            </a:r>
            <a:r>
              <a:rPr lang="ru-RU" cap="small" dirty="0" smtClean="0">
                <a:ea typeface="BatangChe" panose="02030609000101010101" pitchFamily="49" charset="-127"/>
              </a:rPr>
              <a:t>Апреле </a:t>
            </a:r>
            <a:r>
              <a:rPr lang="ru-RU" cap="small" dirty="0">
                <a:ea typeface="BatangChe" panose="02030609000101010101" pitchFamily="49" charset="-127"/>
              </a:rPr>
              <a:t>2017 г. </a:t>
            </a:r>
          </a:p>
          <a:p>
            <a:pPr algn="l"/>
            <a:r>
              <a:rPr lang="ru-RU" cap="small" dirty="0">
                <a:ea typeface="BatangChe" panose="02030609000101010101" pitchFamily="49" charset="-127"/>
              </a:rPr>
              <a:t>Старт </a:t>
            </a:r>
            <a:r>
              <a:rPr lang="en-US" cap="small" dirty="0" smtClean="0">
                <a:ea typeface="BatangChe" panose="02030609000101010101" pitchFamily="49" charset="-127"/>
              </a:rPr>
              <a:t>DAN Practice </a:t>
            </a:r>
            <a:r>
              <a:rPr lang="ru-RU" cap="small" dirty="0" smtClean="0">
                <a:ea typeface="BatangChe" panose="02030609000101010101" pitchFamily="49" charset="-127"/>
              </a:rPr>
              <a:t>в Мае </a:t>
            </a:r>
            <a:r>
              <a:rPr lang="ru-RU" cap="small" dirty="0">
                <a:ea typeface="BatangChe" panose="02030609000101010101" pitchFamily="49" charset="-127"/>
              </a:rPr>
              <a:t>2017.</a:t>
            </a:r>
            <a:r>
              <a:rPr lang="en-US" cap="small" dirty="0">
                <a:ea typeface="BatangChe" panose="02030609000101010101" pitchFamily="49" charset="-127"/>
              </a:rPr>
              <a:t> </a:t>
            </a:r>
            <a:endParaRPr lang="ru-RU" cap="small" dirty="0">
              <a:ea typeface="BatangChe" panose="02030609000101010101" pitchFamily="49" charset="-127"/>
            </a:endParaRPr>
          </a:p>
          <a:p>
            <a:pPr algn="l"/>
            <a:endParaRPr lang="ru-RU" cap="small" dirty="0">
              <a:ea typeface="BatangChe" panose="02030609000101010101" pitchFamily="49" charset="-127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4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>
                <a:latin typeface="+mn-lt"/>
                <a:ea typeface="BatangChe" panose="02030609000101010101" pitchFamily="49" charset="-127"/>
                <a:cs typeface="+mn-cs"/>
              </a:rPr>
              <a:t>DAN Practice</a:t>
            </a:r>
            <a:endParaRPr lang="ru-RU" cap="small" dirty="0">
              <a:latin typeface="+mn-lt"/>
              <a:ea typeface="BatangChe" panose="02030609000101010101" pitchFamily="49" charset="-127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93116"/>
            <a:ext cx="11179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small" dirty="0" smtClean="0">
                <a:ea typeface="BatangChe" panose="02030609000101010101" pitchFamily="49" charset="-127"/>
              </a:rPr>
              <a:t>Шаги:										</a:t>
            </a:r>
            <a:r>
              <a:rPr lang="ru-RU" b="1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Даты:	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cap="small" dirty="0" smtClean="0">
                <a:ea typeface="BatangChe" panose="02030609000101010101" pitchFamily="49" charset="-127"/>
              </a:rPr>
              <a:t>Отбор участников: </a:t>
            </a:r>
            <a:r>
              <a:rPr lang="ru-RU" cap="small" dirty="0" smtClean="0">
                <a:ea typeface="BatangChe" panose="02030609000101010101" pitchFamily="49" charset="-127"/>
              </a:rPr>
              <a:t>Тестирование + Участие в Бизнес кейсе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апрель-май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cap="small" dirty="0" smtClean="0">
                <a:ea typeface="BatangChe" panose="02030609000101010101" pitchFamily="49" charset="-127"/>
              </a:rPr>
              <a:t>Intro</a:t>
            </a:r>
            <a:r>
              <a:rPr lang="en-US" cap="small" dirty="0" smtClean="0">
                <a:ea typeface="BatangChe" panose="02030609000101010101" pitchFamily="49" charset="-127"/>
              </a:rPr>
              <a:t> - </a:t>
            </a:r>
            <a:r>
              <a:rPr lang="ru-RU" cap="small" dirty="0" smtClean="0">
                <a:ea typeface="BatangChe" panose="02030609000101010101" pitchFamily="49" charset="-127"/>
              </a:rPr>
              <a:t>презентация всех направлений работы</a:t>
            </a:r>
            <a:r>
              <a:rPr lang="en-US" cap="small" dirty="0" smtClean="0">
                <a:ea typeface="BatangChe" panose="02030609000101010101" pitchFamily="49" charset="-127"/>
              </a:rPr>
              <a:t> </a:t>
            </a:r>
            <a:r>
              <a:rPr lang="ru-RU" cap="small" dirty="0" smtClean="0">
                <a:ea typeface="BatangChe" panose="02030609000101010101" pitchFamily="49" charset="-127"/>
              </a:rPr>
              <a:t>агентств </a:t>
            </a:r>
            <a:r>
              <a:rPr lang="en-US" cap="small" dirty="0" smtClean="0">
                <a:ea typeface="BatangChe" panose="02030609000101010101" pitchFamily="49" charset="-127"/>
              </a:rPr>
              <a:t>DAN</a:t>
            </a:r>
            <a:r>
              <a:rPr lang="ru-RU" cap="small" dirty="0" smtClean="0">
                <a:ea typeface="BatangChe" panose="02030609000101010101" pitchFamily="49" charset="-127"/>
              </a:rPr>
              <a:t>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май</a:t>
            </a:r>
            <a:endParaRPr lang="en-US" cap="small" dirty="0" smtClean="0">
              <a:solidFill>
                <a:srgbClr val="FF0000"/>
              </a:solidFill>
              <a:ea typeface="BatangChe" panose="02030609000101010101" pitchFamily="49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cap="small" dirty="0" smtClean="0">
                <a:ea typeface="BatangChe" panose="02030609000101010101" pitchFamily="49" charset="-127"/>
              </a:rPr>
              <a:t>Practice</a:t>
            </a:r>
            <a:r>
              <a:rPr lang="en-US" cap="small" dirty="0" smtClean="0">
                <a:ea typeface="BatangChe" panose="02030609000101010101" pitchFamily="49" charset="-127"/>
              </a:rPr>
              <a:t> –</a:t>
            </a:r>
            <a:r>
              <a:rPr lang="ru-RU" cap="small" dirty="0" smtClean="0">
                <a:ea typeface="BatangChe" panose="02030609000101010101" pitchFamily="49" charset="-127"/>
              </a:rPr>
              <a:t> по выбранному направлению</a:t>
            </a:r>
            <a:r>
              <a:rPr lang="en-US" cap="small" dirty="0" smtClean="0">
                <a:ea typeface="BatangChe" panose="02030609000101010101" pitchFamily="49" charset="-127"/>
              </a:rPr>
              <a:t> </a:t>
            </a:r>
            <a:r>
              <a:rPr lang="en-US" cap="small" dirty="0">
                <a:ea typeface="BatangChe" panose="02030609000101010101" pitchFamily="49" charset="-127"/>
              </a:rPr>
              <a:t>(</a:t>
            </a:r>
            <a:r>
              <a:rPr lang="ru-RU" cap="small" dirty="0">
                <a:ea typeface="BatangChe" panose="02030609000101010101" pitchFamily="49" charset="-127"/>
              </a:rPr>
              <a:t>стратегия; </a:t>
            </a:r>
            <a:r>
              <a:rPr lang="ru-RU" cap="small" dirty="0" smtClean="0">
                <a:ea typeface="BatangChe" panose="02030609000101010101" pitchFamily="49" charset="-127"/>
              </a:rPr>
              <a:t>	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июль</a:t>
            </a:r>
            <a:r>
              <a:rPr lang="ru-RU" cap="small" dirty="0" smtClean="0">
                <a:ea typeface="BatangChe" panose="02030609000101010101" pitchFamily="49" charset="-127"/>
              </a:rPr>
              <a:t/>
            </a:r>
            <a:br>
              <a:rPr lang="ru-RU" cap="small" dirty="0" smtClean="0">
                <a:ea typeface="BatangChe" panose="02030609000101010101" pitchFamily="49" charset="-127"/>
              </a:rPr>
            </a:br>
            <a:r>
              <a:rPr lang="ru-RU" cap="small" dirty="0" err="1" smtClean="0">
                <a:ea typeface="BatangChe" panose="02030609000101010101" pitchFamily="49" charset="-127"/>
              </a:rPr>
              <a:t>медиапланирование</a:t>
            </a:r>
            <a:r>
              <a:rPr lang="ru-RU" cap="small" dirty="0" smtClean="0">
                <a:ea typeface="BatangChe" panose="02030609000101010101" pitchFamily="49" charset="-127"/>
              </a:rPr>
              <a:t> </a:t>
            </a:r>
            <a:r>
              <a:rPr lang="ru-RU" cap="small" dirty="0">
                <a:ea typeface="BatangChe" panose="02030609000101010101" pitchFamily="49" charset="-127"/>
              </a:rPr>
              <a:t>(</a:t>
            </a:r>
            <a:r>
              <a:rPr lang="en-US" cap="small" dirty="0">
                <a:ea typeface="BatangChe" panose="02030609000101010101" pitchFamily="49" charset="-127"/>
              </a:rPr>
              <a:t>offline </a:t>
            </a:r>
            <a:r>
              <a:rPr lang="ru-RU" cap="small" dirty="0">
                <a:ea typeface="BatangChe" panose="02030609000101010101" pitchFamily="49" charset="-127"/>
              </a:rPr>
              <a:t>или </a:t>
            </a:r>
            <a:r>
              <a:rPr lang="en-US" cap="small" dirty="0">
                <a:ea typeface="BatangChe" panose="02030609000101010101" pitchFamily="49" charset="-127"/>
              </a:rPr>
              <a:t>digital</a:t>
            </a:r>
            <a:r>
              <a:rPr lang="ru-RU" cap="small" dirty="0">
                <a:ea typeface="BatangChe" panose="02030609000101010101" pitchFamily="49" charset="-127"/>
              </a:rPr>
              <a:t>)</a:t>
            </a:r>
            <a:r>
              <a:rPr lang="en-US" cap="small" dirty="0">
                <a:ea typeface="BatangChe" panose="02030609000101010101" pitchFamily="49" charset="-127"/>
              </a:rPr>
              <a:t>; performance </a:t>
            </a:r>
            <a:r>
              <a:rPr lang="ru-RU" cap="small" dirty="0" smtClean="0">
                <a:ea typeface="BatangChe" panose="02030609000101010101" pitchFamily="49" charset="-127"/>
              </a:rPr>
              <a:t>и т.д.)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cap="small" dirty="0" smtClean="0">
                <a:ea typeface="BatangChe" panose="02030609000101010101" pitchFamily="49" charset="-127"/>
              </a:rPr>
              <a:t>Стажировка</a:t>
            </a:r>
            <a:r>
              <a:rPr lang="ru-RU" cap="small" dirty="0" smtClean="0">
                <a:ea typeface="BatangChe" panose="02030609000101010101" pitchFamily="49" charset="-127"/>
              </a:rPr>
              <a:t> в агентствах </a:t>
            </a:r>
            <a:r>
              <a:rPr lang="en-US" cap="small" dirty="0" smtClean="0">
                <a:ea typeface="BatangChe" panose="02030609000101010101" pitchFamily="49" charset="-127"/>
              </a:rPr>
              <a:t>DAN</a:t>
            </a:r>
            <a:r>
              <a:rPr lang="ru-RU" cap="small" dirty="0" smtClean="0">
                <a:ea typeface="BatangChe" panose="02030609000101010101" pitchFamily="49" charset="-127"/>
              </a:rPr>
              <a:t> (прием на работу при условии положительного прохождения)				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с 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сентября - 											декабрь</a:t>
            </a:r>
            <a:endParaRPr lang="ru-RU" cap="small" dirty="0" smtClean="0">
              <a:solidFill>
                <a:srgbClr val="FF0000"/>
              </a:solidFill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ru-RU" cap="small" dirty="0"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9434"/>
            <a:ext cx="10313719" cy="1325563"/>
          </a:xfrm>
        </p:spPr>
        <p:txBody>
          <a:bodyPr>
            <a:normAutofit/>
          </a:bodyPr>
          <a:lstStyle/>
          <a:p>
            <a:r>
              <a:rPr lang="ru-RU" cap="small" dirty="0">
                <a:latin typeface="+mn-lt"/>
                <a:ea typeface="BatangChe" panose="02030609000101010101" pitchFamily="49" charset="-127"/>
                <a:cs typeface="+mn-cs"/>
              </a:rPr>
              <a:t>Для кого?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477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cap="small" dirty="0" smtClean="0">
                <a:ea typeface="BatangChe" panose="02030609000101010101" pitchFamily="49" charset="-127"/>
              </a:rPr>
              <a:t>студенты </a:t>
            </a:r>
            <a:r>
              <a:rPr lang="en-US" sz="2600" b="1" cap="small" dirty="0">
                <a:ea typeface="BatangChe" panose="02030609000101010101" pitchFamily="49" charset="-127"/>
              </a:rPr>
              <a:t>:</a:t>
            </a:r>
            <a:endParaRPr lang="ru-RU" sz="2600" b="1" cap="small" dirty="0" smtClean="0">
              <a:ea typeface="BatangChe" panose="02030609000101010101" pitchFamily="49" charset="-127"/>
            </a:endParaRP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4 курс </a:t>
            </a:r>
            <a:r>
              <a:rPr lang="ru-RU" sz="2600" cap="small" dirty="0" err="1">
                <a:ea typeface="BatangChe" panose="02030609000101010101" pitchFamily="49" charset="-127"/>
              </a:rPr>
              <a:t>бакалавриата</a:t>
            </a:r>
            <a:r>
              <a:rPr lang="ru-RU" sz="2600" cap="small" dirty="0">
                <a:ea typeface="BatangChe" panose="02030609000101010101" pitchFamily="49" charset="-127"/>
              </a:rPr>
              <a:t> </a:t>
            </a:r>
            <a:r>
              <a:rPr lang="ru-RU" sz="2600" cap="small" dirty="0" smtClean="0">
                <a:ea typeface="BatangChe" panose="02030609000101010101" pitchFamily="49" charset="-127"/>
              </a:rPr>
              <a:t> 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1</a:t>
            </a:r>
            <a:r>
              <a:rPr lang="ru-RU" sz="2600" cap="small" dirty="0">
                <a:ea typeface="BatangChe" panose="02030609000101010101" pitchFamily="49" charset="-127"/>
              </a:rPr>
              <a:t>,  2 </a:t>
            </a:r>
            <a:r>
              <a:rPr lang="ru-RU" sz="2600" cap="small" dirty="0" smtClean="0">
                <a:ea typeface="BatangChe" panose="02030609000101010101" pitchFamily="49" charset="-127"/>
              </a:rPr>
              <a:t>курс магистратуры</a:t>
            </a:r>
            <a:endParaRPr lang="en-US" sz="2600" cap="small" dirty="0" smtClean="0">
              <a:ea typeface="BatangChe" panose="02030609000101010101" pitchFamily="49" charset="-127"/>
            </a:endParaRPr>
          </a:p>
          <a:p>
            <a:endParaRPr lang="en-US" sz="2600" cap="small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ru-RU" sz="2600" b="1" cap="small" dirty="0">
                <a:ea typeface="BatangChe" panose="02030609000101010101" pitchFamily="49" charset="-127"/>
              </a:rPr>
              <a:t>Вам будет интересно </a:t>
            </a:r>
            <a:r>
              <a:rPr lang="ru-RU" sz="2600" b="1" cap="small" dirty="0" smtClean="0">
                <a:ea typeface="BatangChe" panose="02030609000101010101" pitchFamily="49" charset="-127"/>
              </a:rPr>
              <a:t>поучаствовать в </a:t>
            </a:r>
            <a:r>
              <a:rPr lang="en-US" sz="2600" b="1" cap="small" dirty="0" smtClean="0">
                <a:ea typeface="BatangChe" panose="02030609000101010101" pitchFamily="49" charset="-127"/>
              </a:rPr>
              <a:t>DAN Practice</a:t>
            </a:r>
            <a:r>
              <a:rPr lang="ru-RU" sz="2600" b="1" cap="small" dirty="0" smtClean="0">
                <a:ea typeface="BatangChe" panose="02030609000101010101" pitchFamily="49" charset="-127"/>
              </a:rPr>
              <a:t>, </a:t>
            </a:r>
            <a:r>
              <a:rPr lang="ru-RU" sz="2600" b="1" cap="small" dirty="0">
                <a:ea typeface="BatangChe" panose="02030609000101010101" pitchFamily="49" charset="-127"/>
              </a:rPr>
              <a:t>если вы </a:t>
            </a:r>
            <a:r>
              <a:rPr lang="ru-RU" sz="2600" b="1" cap="small" dirty="0" smtClean="0">
                <a:ea typeface="BatangChe" panose="02030609000101010101" pitchFamily="49" charset="-127"/>
              </a:rPr>
              <a:t>: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Имеете желание развиваться в сфере </a:t>
            </a:r>
            <a:r>
              <a:rPr lang="ru-RU" sz="2600" cap="small" dirty="0" err="1" smtClean="0">
                <a:ea typeface="BatangChe" panose="02030609000101010101" pitchFamily="49" charset="-127"/>
              </a:rPr>
              <a:t>медиабизнеса</a:t>
            </a:r>
            <a:endParaRPr lang="ru-RU" sz="2600" cap="small" dirty="0" smtClean="0">
              <a:ea typeface="BatangChe" panose="02030609000101010101" pitchFamily="49" charset="-127"/>
            </a:endParaRP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Хотите получить прикладные знания в направлении: стратегии, </a:t>
            </a:r>
            <a:r>
              <a:rPr lang="ru-RU" sz="2600" cap="small" dirty="0" err="1" smtClean="0">
                <a:ea typeface="BatangChe" panose="02030609000101010101" pitchFamily="49" charset="-127"/>
              </a:rPr>
              <a:t>медиапланирования</a:t>
            </a:r>
            <a:r>
              <a:rPr lang="ru-RU" sz="2600" cap="small" dirty="0" smtClean="0">
                <a:ea typeface="BatangChe" panose="02030609000101010101" pitchFamily="49" charset="-127"/>
              </a:rPr>
              <a:t>, </a:t>
            </a:r>
            <a:r>
              <a:rPr lang="en-US" sz="2600" cap="small" dirty="0" smtClean="0">
                <a:ea typeface="BatangChe" panose="02030609000101010101" pitchFamily="49" charset="-127"/>
              </a:rPr>
              <a:t>performance </a:t>
            </a:r>
            <a:r>
              <a:rPr lang="ru-RU" sz="2600" cap="small" dirty="0" smtClean="0">
                <a:ea typeface="BatangChe" panose="02030609000101010101" pitchFamily="49" charset="-127"/>
              </a:rPr>
              <a:t>и т.д.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Ваше знание английского языка не ниже </a:t>
            </a:r>
            <a:r>
              <a:rPr lang="en-US" sz="2600" cap="small" dirty="0" smtClean="0">
                <a:ea typeface="BatangChe" panose="02030609000101010101" pitchFamily="49" charset="-127"/>
              </a:rPr>
              <a:t>Intermediate</a:t>
            </a:r>
          </a:p>
          <a:p>
            <a:endParaRPr lang="en-US" sz="2600" cap="small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ru-RU" sz="2600" cap="small" dirty="0" smtClean="0">
              <a:ea typeface="BatangChe" panose="02030609000101010101" pitchFamily="49" charset="-127"/>
            </a:endParaRPr>
          </a:p>
          <a:p>
            <a:endParaRPr lang="ru-RU" sz="2600" cap="small" dirty="0" smtClean="0">
              <a:ea typeface="BatangChe" panose="02030609000101010101" pitchFamily="49" charset="-127"/>
            </a:endParaRPr>
          </a:p>
          <a:p>
            <a:endParaRPr lang="ru-RU" sz="2600" cap="small" dirty="0">
              <a:ea typeface="BatangChe" panose="02030609000101010101" pitchFamily="49" charset="-127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1387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small" dirty="0">
                <a:latin typeface="+mn-lt"/>
                <a:ea typeface="BatangChe" panose="02030609000101010101" pitchFamily="49" charset="-127"/>
                <a:cs typeface="+mn-cs"/>
              </a:rPr>
              <a:t>Для чего?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small" dirty="0">
                <a:ea typeface="BatangChe" panose="02030609000101010101" pitchFamily="49" charset="-127"/>
              </a:rPr>
              <a:t>В рамках обучения вы узнаете:</a:t>
            </a:r>
          </a:p>
          <a:p>
            <a:r>
              <a:rPr lang="ru-RU" sz="2600" cap="small" dirty="0">
                <a:ea typeface="BatangChe" panose="02030609000101010101" pitchFamily="49" charset="-127"/>
              </a:rPr>
              <a:t>О</a:t>
            </a:r>
            <a:r>
              <a:rPr lang="ru-RU" sz="2600" cap="small" dirty="0" smtClean="0">
                <a:ea typeface="BatangChe" panose="02030609000101010101" pitchFamily="49" charset="-127"/>
              </a:rPr>
              <a:t> работе медиа софтов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Аналитике данных в различных срезах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Применении различных инструментов под задачи клиента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Подходе к подготовке стратегии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Работе с аудиторией</a:t>
            </a: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Шагах </a:t>
            </a:r>
            <a:r>
              <a:rPr lang="ru-RU" sz="2600" cap="small" dirty="0" err="1" smtClean="0">
                <a:ea typeface="BatangChe" panose="02030609000101010101" pitchFamily="49" charset="-127"/>
              </a:rPr>
              <a:t>медиапланирования</a:t>
            </a:r>
            <a:endParaRPr lang="ru-RU" sz="2600" cap="small" dirty="0" smtClean="0">
              <a:ea typeface="BatangChe" panose="02030609000101010101" pitchFamily="49" charset="-127"/>
            </a:endParaRPr>
          </a:p>
          <a:p>
            <a:r>
              <a:rPr lang="ru-RU" sz="2600" cap="small" dirty="0" smtClean="0">
                <a:ea typeface="BatangChe" panose="02030609000101010101" pitchFamily="49" charset="-127"/>
              </a:rPr>
              <a:t>И т.д.</a:t>
            </a:r>
          </a:p>
          <a:p>
            <a:endParaRPr lang="ru-RU" sz="2600" cap="small" dirty="0" smtClean="0">
              <a:ea typeface="BatangChe" panose="02030609000101010101" pitchFamily="49" charset="-127"/>
            </a:endParaRPr>
          </a:p>
          <a:p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5157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9423" y="1122363"/>
            <a:ext cx="8898577" cy="1763341"/>
          </a:xfrm>
        </p:spPr>
        <p:txBody>
          <a:bodyPr>
            <a:normAutofit/>
          </a:bodyPr>
          <a:lstStyle/>
          <a:p>
            <a:pPr algn="l"/>
            <a:r>
              <a:rPr lang="ru-RU" sz="6500" b="1" cap="small" dirty="0">
                <a:latin typeface="+mn-lt"/>
                <a:ea typeface="BatangChe" panose="02030609000101010101" pitchFamily="49" charset="-127"/>
                <a:cs typeface="+mn-cs"/>
              </a:rPr>
              <a:t>Школа </a:t>
            </a:r>
            <a:r>
              <a:rPr lang="en-US" sz="6500" b="1" cap="small" dirty="0">
                <a:latin typeface="+mn-lt"/>
                <a:ea typeface="BatangChe" panose="02030609000101010101" pitchFamily="49" charset="-127"/>
                <a:cs typeface="+mn-cs"/>
              </a:rPr>
              <a:t>AMNET</a:t>
            </a:r>
            <a:r>
              <a:rPr lang="ru-RU" sz="6500" b="1" cap="small" dirty="0">
                <a:latin typeface="+mn-lt"/>
                <a:ea typeface="BatangChe" panose="02030609000101010101" pitchFamily="49" charset="-127"/>
                <a:cs typeface="+mn-cs"/>
              </a:rPr>
              <a:t> 2017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11927" y="2802577"/>
            <a:ext cx="8756073" cy="2455223"/>
          </a:xfrm>
        </p:spPr>
        <p:txBody>
          <a:bodyPr>
            <a:normAutofit/>
          </a:bodyPr>
          <a:lstStyle/>
          <a:p>
            <a:pPr algn="l"/>
            <a:r>
              <a:rPr lang="ru-RU" b="1" cap="small" dirty="0">
                <a:ea typeface="BatangChe" panose="02030609000101010101" pitchFamily="49" charset="-127"/>
              </a:rPr>
              <a:t>Цикл лекций</a:t>
            </a:r>
            <a:r>
              <a:rPr lang="ru-RU" cap="small" dirty="0">
                <a:ea typeface="BatangChe" panose="02030609000101010101" pitchFamily="49" charset="-127"/>
              </a:rPr>
              <a:t>, посвященных различным прикладным аспектам работы с системами автоматизированной закупки рекламы, оптимизации рекламных кампаний и инструментами интернет-аналитики. </a:t>
            </a:r>
            <a:endParaRPr lang="ru-RU" cap="small" dirty="0" smtClean="0">
              <a:ea typeface="BatangChe" panose="02030609000101010101" pitchFamily="49" charset="-127"/>
            </a:endParaRPr>
          </a:p>
          <a:p>
            <a:pPr algn="l"/>
            <a:endParaRPr lang="ru-RU" cap="small" dirty="0">
              <a:ea typeface="BatangChe" panose="02030609000101010101" pitchFamily="49" charset="-127"/>
            </a:endParaRPr>
          </a:p>
          <a:p>
            <a:pPr algn="l"/>
            <a:r>
              <a:rPr lang="ru-RU" cap="small" dirty="0" smtClean="0">
                <a:ea typeface="BatangChe" panose="02030609000101010101" pitchFamily="49" charset="-127"/>
              </a:rPr>
              <a:t>Отборочный тур в Феврале 2017 г.</a:t>
            </a:r>
            <a:r>
              <a:rPr lang="ru-RU" cap="small" dirty="0">
                <a:ea typeface="BatangChe" panose="02030609000101010101" pitchFamily="49" charset="-127"/>
              </a:rPr>
              <a:t> </a:t>
            </a:r>
            <a:endParaRPr lang="ru-RU" cap="small" dirty="0" smtClean="0">
              <a:ea typeface="BatangChe" panose="02030609000101010101" pitchFamily="49" charset="-127"/>
            </a:endParaRPr>
          </a:p>
          <a:p>
            <a:pPr algn="l"/>
            <a:r>
              <a:rPr lang="ru-RU" cap="small" dirty="0" smtClean="0">
                <a:ea typeface="BatangChe" panose="02030609000101010101" pitchFamily="49" charset="-127"/>
              </a:rPr>
              <a:t>Старт </a:t>
            </a:r>
            <a:r>
              <a:rPr lang="ru-RU" cap="small" dirty="0">
                <a:ea typeface="BatangChe" panose="02030609000101010101" pitchFamily="49" charset="-127"/>
              </a:rPr>
              <a:t>школы </a:t>
            </a:r>
            <a:r>
              <a:rPr lang="en-US" cap="small" dirty="0">
                <a:ea typeface="BatangChe" panose="02030609000101010101" pitchFamily="49" charset="-127"/>
              </a:rPr>
              <a:t>AMNET </a:t>
            </a:r>
            <a:r>
              <a:rPr lang="ru-RU" cap="small" dirty="0">
                <a:ea typeface="BatangChe" panose="02030609000101010101" pitchFamily="49" charset="-127"/>
              </a:rPr>
              <a:t>уже в марте 2017.</a:t>
            </a:r>
            <a:r>
              <a:rPr lang="en-US" cap="small" dirty="0">
                <a:ea typeface="BatangChe" panose="02030609000101010101" pitchFamily="49" charset="-127"/>
              </a:rPr>
              <a:t> </a:t>
            </a:r>
            <a:endParaRPr lang="ru-RU" cap="small" dirty="0">
              <a:ea typeface="BatangChe" panose="02030609000101010101" pitchFamily="49" charset="-127"/>
            </a:endParaRPr>
          </a:p>
          <a:p>
            <a:pPr algn="l"/>
            <a:endParaRPr lang="ru-RU" cap="small" dirty="0">
              <a:ea typeface="BatangChe" panose="02030609000101010101" pitchFamily="49" charset="-127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64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small" dirty="0" smtClean="0">
                <a:latin typeface="+mn-lt"/>
                <a:ea typeface="BatangChe" panose="02030609000101010101" pitchFamily="49" charset="-127"/>
                <a:cs typeface="+mn-cs"/>
              </a:rPr>
              <a:t>Школа </a:t>
            </a:r>
            <a:r>
              <a:rPr lang="en-US" cap="small" dirty="0" smtClean="0">
                <a:latin typeface="+mn-lt"/>
                <a:ea typeface="BatangChe" panose="02030609000101010101" pitchFamily="49" charset="-127"/>
                <a:cs typeface="+mn-cs"/>
              </a:rPr>
              <a:t>AMNET</a:t>
            </a:r>
            <a:endParaRPr lang="ru-RU" cap="small" dirty="0">
              <a:latin typeface="+mn-lt"/>
              <a:ea typeface="BatangChe" panose="02030609000101010101" pitchFamily="49" charset="-127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93116"/>
            <a:ext cx="11179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small" dirty="0" smtClean="0">
                <a:ea typeface="BatangChe" panose="02030609000101010101" pitchFamily="49" charset="-127"/>
              </a:rPr>
              <a:t>Шаги:										</a:t>
            </a:r>
            <a:r>
              <a:rPr lang="ru-RU" b="1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Даты:	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cap="small" dirty="0" smtClean="0">
                <a:ea typeface="BatangChe" panose="02030609000101010101" pitchFamily="49" charset="-127"/>
              </a:rPr>
              <a:t>Отбор участников: </a:t>
            </a:r>
            <a:r>
              <a:rPr lang="ru-RU" cap="small" dirty="0" smtClean="0">
                <a:ea typeface="BatangChe" panose="02030609000101010101" pitchFamily="49" charset="-127"/>
              </a:rPr>
              <a:t>Тестирование </a:t>
            </a:r>
            <a:r>
              <a:rPr lang="en-US" cap="small" dirty="0" smtClean="0">
                <a:ea typeface="BatangChe" panose="02030609000101010101" pitchFamily="49" charset="-127"/>
              </a:rPr>
              <a:t>				</a:t>
            </a:r>
            <a:r>
              <a:rPr lang="ru-RU" cap="small" dirty="0" smtClean="0">
                <a:ea typeface="BatangChe" panose="02030609000101010101" pitchFamily="49" charset="-127"/>
              </a:rPr>
              <a:t>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февраль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cap="small" dirty="0" smtClean="0">
                <a:ea typeface="BatangChe" panose="02030609000101010101" pitchFamily="49" charset="-127"/>
              </a:rPr>
              <a:t>Школа </a:t>
            </a:r>
            <a:r>
              <a:rPr lang="en-US" b="1" cap="small" dirty="0" smtClean="0">
                <a:ea typeface="BatangChe" panose="02030609000101010101" pitchFamily="49" charset="-127"/>
              </a:rPr>
              <a:t>AMNET							</a:t>
            </a:r>
            <a:r>
              <a:rPr lang="ru-RU" cap="small" dirty="0" smtClean="0">
                <a:ea typeface="BatangChe" panose="02030609000101010101" pitchFamily="49" charset="-127"/>
              </a:rPr>
              <a:t>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март-апрель</a:t>
            </a:r>
            <a:endParaRPr lang="en-US" cap="small" dirty="0" smtClean="0">
              <a:solidFill>
                <a:srgbClr val="FF0000"/>
              </a:solidFill>
              <a:ea typeface="BatangChe" panose="02030609000101010101" pitchFamily="49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small" dirty="0" smtClean="0">
                <a:ea typeface="BatangChe" panose="02030609000101010101" pitchFamily="49" charset="-127"/>
              </a:rPr>
              <a:t>Стажировка</a:t>
            </a:r>
            <a:r>
              <a:rPr lang="ru-RU" cap="small" dirty="0" smtClean="0">
                <a:ea typeface="BatangChe" panose="02030609000101010101" pitchFamily="49" charset="-127"/>
              </a:rPr>
              <a:t> </a:t>
            </a:r>
            <a:r>
              <a:rPr lang="ru-RU" b="1" cap="small" dirty="0" smtClean="0">
                <a:ea typeface="BatangChe" panose="02030609000101010101" pitchFamily="49" charset="-127"/>
              </a:rPr>
              <a:t>в </a:t>
            </a:r>
            <a:r>
              <a:rPr lang="en-US" b="1" cap="small" dirty="0" smtClean="0">
                <a:ea typeface="BatangChe" panose="02030609000101010101" pitchFamily="49" charset="-127"/>
              </a:rPr>
              <a:t>AMNET</a:t>
            </a:r>
            <a:r>
              <a:rPr lang="en-US" cap="small" dirty="0" smtClean="0">
                <a:ea typeface="BatangChe" panose="02030609000101010101" pitchFamily="49" charset="-127"/>
              </a:rPr>
              <a:t>	</a:t>
            </a:r>
            <a:r>
              <a:rPr lang="ru-RU" cap="small" dirty="0" smtClean="0">
                <a:ea typeface="BatangChe" panose="02030609000101010101" pitchFamily="49" charset="-127"/>
              </a:rPr>
              <a:t>	</a:t>
            </a:r>
            <a:r>
              <a:rPr lang="en-US" cap="small" dirty="0" smtClean="0">
                <a:ea typeface="BatangChe" panose="02030609000101010101" pitchFamily="49" charset="-127"/>
              </a:rPr>
              <a:t>			</a:t>
            </a:r>
            <a:r>
              <a:rPr lang="ru-RU" cap="small" dirty="0" smtClean="0">
                <a:ea typeface="BatangChe" panose="02030609000101010101" pitchFamily="49" charset="-127"/>
              </a:rPr>
              <a:t>	</a:t>
            </a:r>
            <a:r>
              <a:rPr lang="ru-RU" cap="small" dirty="0" smtClean="0">
                <a:solidFill>
                  <a:srgbClr val="FF0000"/>
                </a:solidFill>
                <a:ea typeface="BatangChe" panose="02030609000101010101" pitchFamily="49" charset="-127"/>
              </a:rPr>
              <a:t>апрель-май</a:t>
            </a:r>
          </a:p>
          <a:p>
            <a:pPr marL="0" indent="0">
              <a:buNone/>
            </a:pPr>
            <a:endParaRPr lang="ru-RU" cap="small" dirty="0"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27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small" dirty="0">
                <a:latin typeface="+mn-lt"/>
                <a:ea typeface="BatangChe" panose="02030609000101010101" pitchFamily="49" charset="-127"/>
                <a:cs typeface="+mn-cs"/>
              </a:rPr>
              <a:t>Для кого?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4728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small" dirty="0">
                <a:ea typeface="BatangChe" panose="02030609000101010101" pitchFamily="49" charset="-127"/>
              </a:rPr>
              <a:t>студенты </a:t>
            </a:r>
            <a:r>
              <a:rPr lang="en-US" sz="2400" b="1" cap="small" dirty="0">
                <a:ea typeface="BatangChe" panose="02030609000101010101" pitchFamily="49" charset="-127"/>
              </a:rPr>
              <a:t>:</a:t>
            </a:r>
            <a:endParaRPr lang="ru-RU" sz="2400" b="1" cap="small" dirty="0">
              <a:ea typeface="BatangChe" panose="02030609000101010101" pitchFamily="49" charset="-127"/>
            </a:endParaRPr>
          </a:p>
          <a:p>
            <a:r>
              <a:rPr lang="ru-RU" sz="2400" cap="small" dirty="0">
                <a:ea typeface="BatangChe" panose="02030609000101010101" pitchFamily="49" charset="-127"/>
              </a:rPr>
              <a:t>4 курс </a:t>
            </a:r>
            <a:r>
              <a:rPr lang="ru-RU" sz="2400" cap="small" dirty="0" err="1">
                <a:ea typeface="BatangChe" panose="02030609000101010101" pitchFamily="49" charset="-127"/>
              </a:rPr>
              <a:t>бакалавриата</a:t>
            </a:r>
            <a:r>
              <a:rPr lang="ru-RU" sz="2400" cap="small" dirty="0">
                <a:ea typeface="BatangChe" panose="02030609000101010101" pitchFamily="49" charset="-127"/>
              </a:rPr>
              <a:t>  </a:t>
            </a:r>
          </a:p>
          <a:p>
            <a:r>
              <a:rPr lang="ru-RU" sz="2400" cap="small" dirty="0">
                <a:ea typeface="BatangChe" panose="02030609000101010101" pitchFamily="49" charset="-127"/>
              </a:rPr>
              <a:t>1,  2 курс магистратуры</a:t>
            </a:r>
            <a:endParaRPr lang="en-US" sz="2400" cap="small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ru-RU" sz="2600" b="1" cap="small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ru-RU" sz="2600" b="1" cap="small" dirty="0" smtClean="0">
                <a:ea typeface="BatangChe" panose="02030609000101010101" pitchFamily="49" charset="-127"/>
              </a:rPr>
              <a:t>Вам </a:t>
            </a:r>
            <a:r>
              <a:rPr lang="ru-RU" sz="2600" b="1" cap="small" dirty="0">
                <a:ea typeface="BatangChe" panose="02030609000101010101" pitchFamily="49" charset="-127"/>
              </a:rPr>
              <a:t>будет интересно принять участие в нашей школе, если вы:</a:t>
            </a:r>
          </a:p>
          <a:p>
            <a:pPr lvl="0"/>
            <a:r>
              <a:rPr lang="ru-RU" sz="2600" cap="small" dirty="0">
                <a:ea typeface="BatangChe" panose="02030609000101010101" pitchFamily="49" charset="-127"/>
              </a:rPr>
              <a:t>Имеете общее представление и интерес к интернет рекламе</a:t>
            </a:r>
          </a:p>
          <a:p>
            <a:pPr lvl="0"/>
            <a:r>
              <a:rPr lang="ru-RU" sz="2600" cap="small" dirty="0">
                <a:ea typeface="BatangChe" panose="02030609000101010101" pitchFamily="49" charset="-127"/>
              </a:rPr>
              <a:t>Желание развиваться в области мат. статистики и аналитики данных</a:t>
            </a:r>
          </a:p>
          <a:p>
            <a:pPr lvl="0"/>
            <a:r>
              <a:rPr lang="ru-RU" sz="2600" cap="small" dirty="0">
                <a:ea typeface="BatangChe" panose="02030609000101010101" pitchFamily="49" charset="-127"/>
              </a:rPr>
              <a:t>Интересуетесь работой в </a:t>
            </a:r>
            <a:r>
              <a:rPr lang="en-US" sz="2600" cap="small" dirty="0">
                <a:ea typeface="BatangChe" panose="02030609000101010101" pitchFamily="49" charset="-127"/>
              </a:rPr>
              <a:t>web</a:t>
            </a:r>
            <a:r>
              <a:rPr lang="ru-RU" sz="2600" cap="small" dirty="0">
                <a:ea typeface="BatangChe" panose="02030609000101010101" pitchFamily="49" charset="-127"/>
              </a:rPr>
              <a:t>-интерфейсах</a:t>
            </a:r>
          </a:p>
          <a:p>
            <a:pPr lvl="0"/>
            <a:r>
              <a:rPr lang="ru-RU" sz="2600" cap="small" dirty="0">
                <a:ea typeface="BatangChe" panose="02030609000101010101" pitchFamily="49" charset="-127"/>
              </a:rPr>
              <a:t>Хотите работать в команде профессионалов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9100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small" dirty="0">
                <a:latin typeface="+mn-lt"/>
                <a:ea typeface="BatangChe" panose="02030609000101010101" pitchFamily="49" charset="-127"/>
                <a:cs typeface="+mn-cs"/>
              </a:rPr>
              <a:t>Для чего?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cap="small" dirty="0">
                <a:ea typeface="BatangChe" panose="02030609000101010101" pitchFamily="49" charset="-127"/>
              </a:rPr>
              <a:t>В рамках обучения вы узнаете:</a:t>
            </a:r>
          </a:p>
          <a:p>
            <a:pPr lvl="0"/>
            <a:r>
              <a:rPr lang="ru-RU" cap="small" dirty="0">
                <a:ea typeface="BatangChe" panose="02030609000101010101" pitchFamily="49" charset="-127"/>
              </a:rPr>
              <a:t>Историю развития интернет рекламы</a:t>
            </a:r>
          </a:p>
          <a:p>
            <a:pPr lvl="0"/>
            <a:r>
              <a:rPr lang="ru-RU" cap="small" dirty="0">
                <a:ea typeface="BatangChe" panose="02030609000101010101" pitchFamily="49" charset="-127"/>
              </a:rPr>
              <a:t>Что такое </a:t>
            </a:r>
            <a:r>
              <a:rPr lang="en-US" cap="small" dirty="0">
                <a:ea typeface="BatangChe" panose="02030609000101010101" pitchFamily="49" charset="-127"/>
              </a:rPr>
              <a:t>Programmatic buying</a:t>
            </a:r>
            <a:r>
              <a:rPr lang="ru-RU" cap="small" dirty="0">
                <a:ea typeface="BatangChe" panose="02030609000101010101" pitchFamily="49" charset="-127"/>
              </a:rPr>
              <a:t> и его место в современном рекламном рынке</a:t>
            </a:r>
          </a:p>
          <a:p>
            <a:pPr lvl="0"/>
            <a:r>
              <a:rPr lang="ru-RU" cap="small" dirty="0">
                <a:ea typeface="BatangChe" panose="02030609000101010101" pitchFamily="49" charset="-127"/>
              </a:rPr>
              <a:t>Как работать с платформами автоматизированной закупки интернет рекламы: </a:t>
            </a:r>
            <a:r>
              <a:rPr lang="en-US" cap="small" dirty="0">
                <a:ea typeface="BatangChe" panose="02030609000101010101" pitchFamily="49" charset="-127"/>
              </a:rPr>
              <a:t>DBM</a:t>
            </a:r>
            <a:r>
              <a:rPr lang="ru-RU" cap="small" dirty="0">
                <a:ea typeface="BatangChe" panose="02030609000101010101" pitchFamily="49" charset="-127"/>
              </a:rPr>
              <a:t> (</a:t>
            </a:r>
            <a:r>
              <a:rPr lang="en-US" cap="small" dirty="0">
                <a:ea typeface="BatangChe" panose="02030609000101010101" pitchFamily="49" charset="-127"/>
              </a:rPr>
              <a:t>Google</a:t>
            </a:r>
            <a:r>
              <a:rPr lang="ru-RU" cap="small" dirty="0">
                <a:ea typeface="BatangChe" panose="02030609000101010101" pitchFamily="49" charset="-127"/>
              </a:rPr>
              <a:t>), </a:t>
            </a:r>
            <a:r>
              <a:rPr lang="en-US" cap="small" dirty="0">
                <a:ea typeface="BatangChe" panose="02030609000101010101" pitchFamily="49" charset="-127"/>
              </a:rPr>
              <a:t>Ex</a:t>
            </a:r>
            <a:r>
              <a:rPr lang="ru-RU" cap="small" dirty="0">
                <a:ea typeface="BatangChe" panose="02030609000101010101" pitchFamily="49" charset="-127"/>
              </a:rPr>
              <a:t>e</a:t>
            </a:r>
            <a:r>
              <a:rPr lang="en-US" cap="small" dirty="0">
                <a:ea typeface="BatangChe" panose="02030609000101010101" pitchFamily="49" charset="-127"/>
              </a:rPr>
              <a:t>bid</a:t>
            </a:r>
            <a:r>
              <a:rPr lang="ru-RU" cap="small" dirty="0">
                <a:ea typeface="BatangChe" panose="02030609000101010101" pitchFamily="49" charset="-127"/>
              </a:rPr>
              <a:t> (</a:t>
            </a:r>
            <a:r>
              <a:rPr lang="en-US" cap="small" dirty="0">
                <a:ea typeface="BatangChe" panose="02030609000101010101" pitchFamily="49" charset="-127"/>
              </a:rPr>
              <a:t>DCA</a:t>
            </a:r>
            <a:r>
              <a:rPr lang="ru-RU" cap="small" dirty="0">
                <a:ea typeface="BatangChe" panose="02030609000101010101" pitchFamily="49" charset="-127"/>
              </a:rPr>
              <a:t>), </a:t>
            </a:r>
            <a:r>
              <a:rPr lang="en-US" cap="small" dirty="0">
                <a:ea typeface="BatangChe" panose="02030609000101010101" pitchFamily="49" charset="-127"/>
              </a:rPr>
              <a:t>Yandex Display</a:t>
            </a:r>
            <a:r>
              <a:rPr lang="ru-RU" cap="small" dirty="0">
                <a:ea typeface="BatangChe" panose="02030609000101010101" pitchFamily="49" charset="-127"/>
              </a:rPr>
              <a:t>, </a:t>
            </a:r>
            <a:r>
              <a:rPr lang="en-US" cap="small" dirty="0">
                <a:ea typeface="BatangChe" panose="02030609000101010101" pitchFamily="49" charset="-127"/>
              </a:rPr>
              <a:t>My target</a:t>
            </a:r>
            <a:endParaRPr lang="ru-RU" cap="small" dirty="0">
              <a:ea typeface="BatangChe" panose="02030609000101010101" pitchFamily="49" charset="-127"/>
            </a:endParaRPr>
          </a:p>
          <a:p>
            <a:pPr lvl="0"/>
            <a:r>
              <a:rPr lang="ru-RU" cap="small" dirty="0">
                <a:ea typeface="BatangChe" panose="02030609000101010101" pitchFamily="49" charset="-127"/>
              </a:rPr>
              <a:t>О системах обработки данных: </a:t>
            </a:r>
            <a:r>
              <a:rPr lang="en-US" cap="small" dirty="0" err="1">
                <a:ea typeface="BatangChe" panose="02030609000101010101" pitchFamily="49" charset="-127"/>
              </a:rPr>
              <a:t>FacetZ</a:t>
            </a:r>
            <a:r>
              <a:rPr lang="ru-RU" cap="small" dirty="0">
                <a:ea typeface="BatangChe" panose="02030609000101010101" pitchFamily="49" charset="-127"/>
              </a:rPr>
              <a:t> (</a:t>
            </a:r>
            <a:r>
              <a:rPr lang="en-US" cap="small" dirty="0">
                <a:ea typeface="BatangChe" panose="02030609000101010101" pitchFamily="49" charset="-127"/>
              </a:rPr>
              <a:t>DCA</a:t>
            </a:r>
            <a:r>
              <a:rPr lang="ru-RU" cap="small" dirty="0">
                <a:ea typeface="BatangChe" panose="02030609000101010101" pitchFamily="49" charset="-127"/>
              </a:rPr>
              <a:t>), </a:t>
            </a:r>
            <a:r>
              <a:rPr lang="en-US" cap="small" dirty="0" err="1">
                <a:ea typeface="BatangChe" panose="02030609000101010101" pitchFamily="49" charset="-127"/>
              </a:rPr>
              <a:t>Amberdata</a:t>
            </a:r>
            <a:endParaRPr lang="ru-RU" cap="small" dirty="0">
              <a:ea typeface="BatangChe" panose="02030609000101010101" pitchFamily="49" charset="-127"/>
            </a:endParaRPr>
          </a:p>
          <a:p>
            <a:pPr lvl="0"/>
            <a:r>
              <a:rPr lang="ru-RU" cap="small" dirty="0">
                <a:ea typeface="BatangChe" panose="02030609000101010101" pitchFamily="49" charset="-127"/>
              </a:rPr>
              <a:t>О системах интернет аналитики </a:t>
            </a:r>
            <a:r>
              <a:rPr lang="en-US" cap="small" dirty="0">
                <a:ea typeface="BatangChe" panose="02030609000101010101" pitchFamily="49" charset="-127"/>
              </a:rPr>
              <a:t>Google Analytics</a:t>
            </a:r>
            <a:r>
              <a:rPr lang="ru-RU" cap="small" dirty="0">
                <a:ea typeface="BatangChe" panose="02030609000101010101" pitchFamily="49" charset="-127"/>
              </a:rPr>
              <a:t>, </a:t>
            </a:r>
            <a:r>
              <a:rPr lang="en-US" cap="small" dirty="0">
                <a:ea typeface="BatangChe" panose="02030609000101010101" pitchFamily="49" charset="-127"/>
              </a:rPr>
              <a:t>Yandex </a:t>
            </a:r>
            <a:r>
              <a:rPr lang="en-US" cap="small" dirty="0" err="1">
                <a:ea typeface="BatangChe" panose="02030609000101010101" pitchFamily="49" charset="-127"/>
              </a:rPr>
              <a:t>Metrika</a:t>
            </a:r>
            <a:endParaRPr lang="ru-RU" cap="small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ru-RU" cap="small" dirty="0">
                <a:ea typeface="BatangChe" panose="02030609000101010101" pitchFamily="49" charset="-127"/>
              </a:rPr>
              <a:t>Наши партнеры, приглашенные для участия в лекциях: </a:t>
            </a:r>
            <a:r>
              <a:rPr lang="en-US" cap="small" dirty="0">
                <a:ea typeface="BatangChe" panose="02030609000101010101" pitchFamily="49" charset="-127"/>
              </a:rPr>
              <a:t>Google</a:t>
            </a:r>
            <a:r>
              <a:rPr lang="ru-RU" cap="small" dirty="0">
                <a:ea typeface="BatangChe" panose="02030609000101010101" pitchFamily="49" charset="-127"/>
              </a:rPr>
              <a:t>, </a:t>
            </a:r>
            <a:r>
              <a:rPr lang="en-US" cap="small" dirty="0">
                <a:ea typeface="BatangChe" panose="02030609000101010101" pitchFamily="49" charset="-127"/>
              </a:rPr>
              <a:t>Yandex</a:t>
            </a:r>
            <a:r>
              <a:rPr lang="ru-RU" cap="small" dirty="0">
                <a:ea typeface="BatangChe" panose="02030609000101010101" pitchFamily="49" charset="-127"/>
              </a:rPr>
              <a:t>, </a:t>
            </a:r>
            <a:r>
              <a:rPr lang="ru-RU" cap="small" dirty="0" err="1">
                <a:ea typeface="BatangChe" panose="02030609000101010101" pitchFamily="49" charset="-127"/>
              </a:rPr>
              <a:t>Mail</a:t>
            </a:r>
            <a:r>
              <a:rPr lang="ru-RU" cap="small" dirty="0">
                <a:ea typeface="BatangChe" panose="02030609000101010101" pitchFamily="49" charset="-127"/>
              </a:rPr>
              <a:t> расскажут о своих платформах закупки рекламы, а также последних трендах и технологиях в нашей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82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388</Words>
  <Application>Microsoft Office PowerPoint</Application>
  <PresentationFormat>Широкоэкранный</PresentationFormat>
  <Paragraphs>83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BatangChe</vt:lpstr>
      <vt:lpstr>Arial</vt:lpstr>
      <vt:lpstr>Calibri</vt:lpstr>
      <vt:lpstr>Calibri Light</vt:lpstr>
      <vt:lpstr>Тема Office</vt:lpstr>
      <vt:lpstr>Программы обучения DAN 2017</vt:lpstr>
      <vt:lpstr>DAN Practice 2017</vt:lpstr>
      <vt:lpstr>DAN Practice</vt:lpstr>
      <vt:lpstr>Для кого?</vt:lpstr>
      <vt:lpstr>Для чего?</vt:lpstr>
      <vt:lpstr>Школа AMNET 2017</vt:lpstr>
      <vt:lpstr>Школа AMNET</vt:lpstr>
      <vt:lpstr>Для кого?</vt:lpstr>
      <vt:lpstr>Для чего?</vt:lpstr>
      <vt:lpstr>Как попасть на DAN Practice или в Школу AMNET?</vt:lpstr>
      <vt:lpstr>Ждем ВАС!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Dentsu Aegis Network School</dc:title>
  <dc:creator>Nataliya Ziedinova</dc:creator>
  <cp:lastModifiedBy>Nataliya Ziedinova</cp:lastModifiedBy>
  <cp:revision>31</cp:revision>
  <dcterms:created xsi:type="dcterms:W3CDTF">2017-01-16T11:37:38Z</dcterms:created>
  <dcterms:modified xsi:type="dcterms:W3CDTF">2017-02-10T09:17:26Z</dcterms:modified>
</cp:coreProperties>
</file>