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311" r:id="rId2"/>
    <p:sldId id="256" r:id="rId3"/>
    <p:sldId id="257" r:id="rId4"/>
    <p:sldId id="265" r:id="rId5"/>
    <p:sldId id="258" r:id="rId6"/>
    <p:sldId id="264" r:id="rId7"/>
    <p:sldId id="259" r:id="rId8"/>
    <p:sldId id="260" r:id="rId9"/>
    <p:sldId id="261" r:id="rId10"/>
    <p:sldId id="262" r:id="rId11"/>
    <p:sldId id="263" r:id="rId12"/>
    <p:sldId id="266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8" r:id="rId27"/>
    <p:sldId id="280" r:id="rId28"/>
    <p:sldId id="281" r:id="rId29"/>
    <p:sldId id="282" r:id="rId30"/>
    <p:sldId id="283" r:id="rId31"/>
    <p:sldId id="284" r:id="rId32"/>
    <p:sldId id="285" r:id="rId33"/>
    <p:sldId id="293" r:id="rId34"/>
    <p:sldId id="294" r:id="rId35"/>
    <p:sldId id="295" r:id="rId36"/>
    <p:sldId id="296" r:id="rId37"/>
    <p:sldId id="298" r:id="rId38"/>
    <p:sldId id="300" r:id="rId39"/>
    <p:sldId id="301" r:id="rId40"/>
    <p:sldId id="297" r:id="rId41"/>
    <p:sldId id="302" r:id="rId42"/>
    <p:sldId id="303" r:id="rId43"/>
    <p:sldId id="304" r:id="rId44"/>
    <p:sldId id="305" r:id="rId45"/>
    <p:sldId id="306" r:id="rId46"/>
    <p:sldId id="309" r:id="rId47"/>
    <p:sldId id="307" r:id="rId48"/>
    <p:sldId id="308" r:id="rId49"/>
    <p:sldId id="312" r:id="rId50"/>
    <p:sldId id="313" r:id="rId51"/>
    <p:sldId id="314" r:id="rId52"/>
    <p:sldId id="315" r:id="rId53"/>
    <p:sldId id="316" r:id="rId54"/>
    <p:sldId id="317" r:id="rId55"/>
    <p:sldId id="334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BF9A1-590E-427D-86A3-FA7901BB74B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E862D-69FC-4559-AF20-E424652FA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6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46463E-76D2-41A7-A92B-807514611D02}" type="slidenum">
              <a:rPr lang="ru-RU" altLang="ru-RU" smtClean="0"/>
              <a:pPr/>
              <a:t>50</a:t>
            </a:fld>
            <a:endParaRPr lang="ru-RU" alt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Модель резистора: </a:t>
            </a:r>
            <a:r>
              <a:rPr lang="en-US" altLang="ru-RU" smtClean="0"/>
              <a:t>U=IR, R – </a:t>
            </a:r>
            <a:r>
              <a:rPr lang="ru-RU" altLang="ru-RU" smtClean="0"/>
              <a:t>внутренний параметр, </a:t>
            </a:r>
            <a:r>
              <a:rPr lang="en-US" altLang="ru-RU" smtClean="0"/>
              <a:t>U,I – </a:t>
            </a:r>
            <a:r>
              <a:rPr lang="ru-RU" altLang="ru-RU" smtClean="0"/>
              <a:t>входной и выходной или наоборот.</a:t>
            </a:r>
          </a:p>
          <a:p>
            <a:pPr eaLnBrk="1" hangingPunct="1"/>
            <a:r>
              <a:rPr lang="ru-RU" altLang="ru-RU" smtClean="0"/>
              <a:t>Например, для электрического усилителя</a:t>
            </a:r>
          </a:p>
          <a:p>
            <a:pPr eaLnBrk="1" hangingPunct="1"/>
            <a:r>
              <a:rPr lang="ru-RU" altLang="ru-RU" smtClean="0"/>
              <a:t>Выходные параметры – коэффициент усиления, полоса частот пропускаемых сигналов, входное сопротивление, рассеиваемая мощность,</a:t>
            </a:r>
          </a:p>
          <a:p>
            <a:pPr eaLnBrk="1" hangingPunct="1"/>
            <a:r>
              <a:rPr lang="ru-RU" altLang="ru-RU" smtClean="0"/>
              <a:t>  Внешние – сопротивление и емкость нагрузки, напряжение источника питания, температура окружающей среды</a:t>
            </a:r>
          </a:p>
          <a:p>
            <a:pPr eaLnBrk="1" hangingPunct="1"/>
            <a:r>
              <a:rPr lang="ru-RU" altLang="ru-RU" smtClean="0"/>
              <a:t>  Внутренние – сопростивление резисторов, ёмкости конденсаторов, характеристики транзисторов.</a:t>
            </a:r>
          </a:p>
        </p:txBody>
      </p:sp>
    </p:spTree>
    <p:extLst>
      <p:ext uri="{BB962C8B-B14F-4D97-AF65-F5344CB8AC3E}">
        <p14:creationId xmlns:p14="http://schemas.microsoft.com/office/powerpoint/2010/main" val="343573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297126-25C7-438B-91E9-09C03AAFDC6B}" type="slidenum">
              <a:rPr lang="ru-RU" altLang="ru-RU" smtClean="0"/>
              <a:pPr/>
              <a:t>59</a:t>
            </a:fld>
            <a:endParaRPr lang="ru-RU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81367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07A33D-00E2-4004-BDC6-B72ED0F8C7A1}" type="slidenum">
              <a:rPr lang="ru-RU" altLang="ru-RU" smtClean="0"/>
              <a:pPr/>
              <a:t>60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3565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2FDAB6-26D3-42CA-BE10-F1102A8C2A17}" type="slidenum">
              <a:rPr lang="ru-RU" altLang="ru-RU" smtClean="0"/>
              <a:pPr/>
              <a:t>61</a:t>
            </a:fld>
            <a:endParaRPr lang="ru-RU" alt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420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C04C60-2598-4C38-8498-D5C252B3858D}" type="slidenum">
              <a:rPr lang="ru-RU" altLang="ru-RU" smtClean="0"/>
              <a:pPr/>
              <a:t>62</a:t>
            </a:fld>
            <a:endParaRPr lang="ru-RU" altLang="ru-RU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83547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C04C60-2598-4C38-8498-D5C252B3858D}" type="slidenum">
              <a:rPr lang="ru-RU" altLang="ru-RU" smtClean="0"/>
              <a:pPr/>
              <a:t>63</a:t>
            </a:fld>
            <a:endParaRPr lang="ru-RU" altLang="ru-RU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8407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06CFB2-84B0-4568-BB7C-0F55E9FDD9E3}" type="slidenum">
              <a:rPr lang="ru-RU" altLang="ru-RU" smtClean="0"/>
              <a:pPr/>
              <a:t>64</a:t>
            </a:fld>
            <a:endParaRPr lang="ru-RU" altLang="ru-RU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35140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37DF0-BE3F-4353-8882-3504223F6B73}" type="slidenum">
              <a:rPr lang="ru-RU" altLang="ru-RU" smtClean="0"/>
              <a:pPr/>
              <a:t>65</a:t>
            </a:fld>
            <a:endParaRPr lang="ru-RU" altLang="ru-RU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010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37DF0-BE3F-4353-8882-3504223F6B73}" type="slidenum">
              <a:rPr lang="ru-RU" altLang="ru-RU" smtClean="0"/>
              <a:pPr/>
              <a:t>66</a:t>
            </a:fld>
            <a:endParaRPr lang="ru-RU" altLang="ru-RU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1909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67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27634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68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5040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65EBB9-BFF5-41F0-BA08-AB46D05A8879}" type="slidenum">
              <a:rPr lang="ru-RU" altLang="ru-RU" smtClean="0"/>
              <a:pPr/>
              <a:t>51</a:t>
            </a:fld>
            <a:endParaRPr lang="ru-RU" alt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11569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69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08504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70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96434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71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1759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B92151-D1F9-492A-9BB6-B6F240F798E4}" type="slidenum">
              <a:rPr lang="ru-RU" altLang="ru-RU" smtClean="0"/>
              <a:pPr/>
              <a:t>52</a:t>
            </a:fld>
            <a:endParaRPr lang="ru-RU" alt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Теоретическая модель строится обычно на основе уже известной теории.</a:t>
            </a:r>
          </a:p>
          <a:p>
            <a:pPr eaLnBrk="1" hangingPunct="1"/>
            <a:r>
              <a:rPr lang="ru-RU" altLang="ru-RU" smtClean="0"/>
              <a:t>Квазистационарный процесс пример – дуговая сварка вдоль линии (динамический процесс), при выборе подвижной системы координат, которая движется вместе с электродом процесс можно рассматривать как стационарный.</a:t>
            </a:r>
          </a:p>
          <a:p>
            <a:pPr eaLnBrk="1" hangingPunct="1"/>
            <a:r>
              <a:rPr lang="ru-RU" altLang="ru-RU" smtClean="0"/>
              <a:t>Линейный ММ обладают свойством суперпозиции.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357224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B92DC4-E8BE-4251-A30D-C4829AB94A4D}" type="slidenum">
              <a:rPr lang="ru-RU" altLang="ru-RU" smtClean="0"/>
              <a:pPr/>
              <a:t>53</a:t>
            </a:fld>
            <a:endParaRPr lang="ru-RU" alt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0801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B74C7F-BBDA-4E98-80BF-97922E3E012A}" type="slidenum">
              <a:rPr lang="ru-RU" altLang="ru-RU" smtClean="0"/>
              <a:pPr/>
              <a:t>54</a:t>
            </a:fld>
            <a:endParaRPr lang="ru-RU" alt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523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9A840B-0676-4D30-9F53-8651E65D7E97}" type="slidenum">
              <a:rPr lang="ru-RU" altLang="ru-RU" smtClean="0"/>
              <a:pPr/>
              <a:t>55</a:t>
            </a:fld>
            <a:endParaRPr lang="ru-RU" alt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2917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37DF0-BE3F-4353-8882-3504223F6B73}" type="slidenum">
              <a:rPr lang="ru-RU" altLang="ru-RU" smtClean="0"/>
              <a:pPr/>
              <a:t>56</a:t>
            </a:fld>
            <a:endParaRPr lang="ru-RU" altLang="ru-RU" dirty="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336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9FF542-198D-4A6F-95FA-840A47F66234}" type="slidenum">
              <a:rPr lang="ru-RU" altLang="ru-RU" smtClean="0"/>
              <a:pPr/>
              <a:t>57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7411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37DF0-BE3F-4353-8882-3504223F6B73}" type="slidenum">
              <a:rPr lang="ru-RU" altLang="ru-RU" smtClean="0"/>
              <a:pPr/>
              <a:t>58</a:t>
            </a:fld>
            <a:endParaRPr lang="ru-RU" altLang="ru-RU" dirty="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476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6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0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1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1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690A-5307-4177-B317-715A3762DC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545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Проектный семинар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56707" y="1075765"/>
            <a:ext cx="84797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МКР (функциональный, компонентный, структурный, параметрический, генетический)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для МКР сетевой график и диаграмму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её выполнения (график и диаграмма не обязательно должны соответствовать вашему реальному графику выполнения МКР)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ТЗ по ГОСТ 19.201-78, Описание программы (по ГОСТ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19.402-78, 19.502-78) и Описание применения (ГОСТ 19.502-78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альтернативные варианты реализации МКР или части объекта проектирования МКР и проанализировать их с помощью метода аналитических иерархий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методики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(ГОСТ 15.201-2000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семестра!!!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1325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Источники возникновения ошибок при проектировании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029" y="2232212"/>
            <a:ext cx="760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Сложность проектируемой системы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Ошибки интерпретации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54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76022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Проектный треугольник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37" y="1954586"/>
            <a:ext cx="5929865" cy="3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137879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00FF"/>
                </a:solidFill>
              </a:rPr>
              <a:t>Виды</a:t>
            </a:r>
            <a:br>
              <a:rPr lang="ru-RU" sz="5000" b="1" dirty="0" smtClean="0">
                <a:solidFill>
                  <a:srgbClr val="0000FF"/>
                </a:solidFill>
              </a:rPr>
            </a:br>
            <a:r>
              <a:rPr lang="ru-RU" sz="5000" b="1" dirty="0" smtClean="0">
                <a:solidFill>
                  <a:srgbClr val="0000FF"/>
                </a:solidFill>
              </a:rPr>
              <a:t>научно-исследовательских работ</a:t>
            </a:r>
            <a:endParaRPr lang="ru-RU" sz="5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325539"/>
            <a:ext cx="9022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Фундаментальные</a:t>
            </a:r>
            <a:r>
              <a:rPr lang="ru-RU" sz="2600" dirty="0" smtClean="0"/>
              <a:t> Расширение теоретических знаний. Получение новых научных данных</a:t>
            </a:r>
            <a:r>
              <a:rPr lang="ru-RU" sz="2600" dirty="0"/>
              <a:t> </a:t>
            </a:r>
            <a:r>
              <a:rPr lang="ru-RU" sz="2600" dirty="0" smtClean="0"/>
              <a:t>о процессах, явлениях, закономерностях, существующих</a:t>
            </a:r>
            <a:r>
              <a:rPr lang="ru-RU" sz="2600" dirty="0"/>
              <a:t> </a:t>
            </a:r>
            <a:r>
              <a:rPr lang="ru-RU" sz="2600" dirty="0" smtClean="0"/>
              <a:t>в исследуемой области; научные основы, методы</a:t>
            </a:r>
            <a:r>
              <a:rPr lang="ru-RU" sz="2600" dirty="0"/>
              <a:t> </a:t>
            </a:r>
            <a:r>
              <a:rPr lang="ru-RU" sz="2600" dirty="0" smtClean="0"/>
              <a:t>и принципы исследований (делятся на </a:t>
            </a:r>
            <a:r>
              <a:rPr lang="ru-RU" sz="2600" i="1" dirty="0" smtClean="0"/>
              <a:t>теоретические</a:t>
            </a:r>
            <a:r>
              <a:rPr lang="ru-RU" sz="2600" dirty="0" smtClean="0"/>
              <a:t> и </a:t>
            </a:r>
            <a:r>
              <a:rPr lang="ru-RU" sz="2600" i="1" dirty="0" smtClean="0"/>
              <a:t>экспериментальные</a:t>
            </a:r>
            <a:r>
              <a:rPr lang="ru-RU" sz="2600" dirty="0" smtClean="0"/>
              <a:t>)</a:t>
            </a:r>
            <a:endParaRPr lang="ru-RU" sz="2600" dirty="0"/>
          </a:p>
          <a:p>
            <a:r>
              <a:rPr lang="ru-RU" sz="2600" b="1" dirty="0" smtClean="0"/>
              <a:t>Поисковые</a:t>
            </a:r>
            <a:r>
              <a:rPr lang="ru-RU" sz="2600" dirty="0" smtClean="0"/>
              <a:t> Увеличение объема знаний для более глубокого понимания изучаемого предмета. Разработка прогнозов развития науки и техники; открытие путей применения новых явлений и </a:t>
            </a:r>
            <a:r>
              <a:rPr lang="ru-RU" sz="2600" dirty="0"/>
              <a:t>закономерностей</a:t>
            </a:r>
          </a:p>
          <a:p>
            <a:r>
              <a:rPr lang="ru-RU" sz="2600" b="1" dirty="0"/>
              <a:t>Прикладные</a:t>
            </a:r>
            <a:r>
              <a:rPr lang="ru-RU" sz="2600" dirty="0"/>
              <a:t> </a:t>
            </a:r>
            <a:r>
              <a:rPr lang="ru-RU" sz="2600" dirty="0" smtClean="0"/>
              <a:t>Разрешение конкретных научных проблем</a:t>
            </a:r>
            <a:r>
              <a:rPr lang="ru-RU" sz="2600" dirty="0"/>
              <a:t> </a:t>
            </a:r>
            <a:r>
              <a:rPr lang="ru-RU" sz="2600" dirty="0" smtClean="0"/>
              <a:t>для создания новых изделий</a:t>
            </a:r>
            <a:r>
              <a:rPr lang="ru-RU" sz="2600" dirty="0"/>
              <a:t> </a:t>
            </a:r>
            <a:r>
              <a:rPr lang="ru-RU" sz="2600" dirty="0" smtClean="0"/>
              <a:t>и технологий. Получение рекомендаций, инструкций, расчетно-технических материалов, методик</a:t>
            </a:r>
            <a:r>
              <a:rPr lang="ru-RU" sz="2600" dirty="0"/>
              <a:t> и </a:t>
            </a:r>
            <a:r>
              <a:rPr lang="ru-RU" sz="2600" dirty="0" err="1"/>
              <a:t>т.д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490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78711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00FF"/>
                </a:solidFill>
              </a:rPr>
              <a:t>Опытно-конструкторская работа</a:t>
            </a:r>
            <a:endParaRPr lang="ru-RU" sz="5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325539"/>
            <a:ext cx="9022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Опытно-конструкторская работа </a:t>
            </a:r>
            <a:r>
              <a:rPr lang="ru-RU" sz="2600" dirty="0"/>
              <a:t>(ОКР) – комплекс работ по разработке конструкторской и технологической документации на опытный образец, изготовлению и испытаниям опытного (головного) образца (опытной партии), выполняемых для создания (модернизации) продукции. Определение относится к разработке как серийной, так и несерийной или единичной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6485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79541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00FF"/>
                </a:solidFill>
              </a:rPr>
              <a:t>Основные этапы НИР</a:t>
            </a:r>
            <a:endParaRPr lang="ru-RU" sz="5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016256"/>
            <a:ext cx="9022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Основные этапы НИР: 1)    разработка технического задания (ТЗ) НИР; 2)    выбор направления исследования; 3)    теоретические и экспериментальные исследования; 4)    обобщение и оценка результатов исследований; 5)    сдача работ заказчику.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8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79541"/>
          </a:xfrm>
        </p:spPr>
        <p:txBody>
          <a:bodyPr>
            <a:noAutofit/>
          </a:bodyPr>
          <a:lstStyle/>
          <a:p>
            <a:r>
              <a:rPr lang="ru-RU" sz="5000" b="1" dirty="0">
                <a:solidFill>
                  <a:srgbClr val="0000FF"/>
                </a:solidFill>
              </a:rPr>
              <a:t>Разработка ТЗ НИР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728949"/>
            <a:ext cx="9022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научное</a:t>
            </a:r>
            <a:r>
              <a:rPr lang="ru-RU" sz="2800" b="1" dirty="0"/>
              <a:t> </a:t>
            </a:r>
            <a:r>
              <a:rPr lang="ru-RU" sz="2800" b="1" dirty="0" smtClean="0"/>
              <a:t>прогнозирование</a:t>
            </a:r>
          </a:p>
          <a:p>
            <a:r>
              <a:rPr lang="ru-RU" sz="2800" b="1" dirty="0" smtClean="0"/>
              <a:t>-анализ результатов фундаментальных</a:t>
            </a:r>
            <a:r>
              <a:rPr lang="ru-RU" sz="2800" b="1" dirty="0"/>
              <a:t> </a:t>
            </a:r>
            <a:r>
              <a:rPr lang="ru-RU" sz="2800" b="1" dirty="0" smtClean="0"/>
              <a:t>и поисковых исследований</a:t>
            </a:r>
          </a:p>
          <a:p>
            <a:r>
              <a:rPr lang="ru-RU" sz="2800" b="1" dirty="0" smtClean="0"/>
              <a:t>- изучение</a:t>
            </a:r>
            <a:r>
              <a:rPr lang="ru-RU" sz="2800" b="1" dirty="0"/>
              <a:t> патентной </a:t>
            </a:r>
            <a:r>
              <a:rPr lang="ru-RU" sz="2800" b="1" dirty="0" smtClean="0"/>
              <a:t>документации</a:t>
            </a:r>
          </a:p>
          <a:p>
            <a:r>
              <a:rPr lang="ru-RU" sz="2800" b="1" dirty="0" smtClean="0"/>
              <a:t>-­</a:t>
            </a:r>
            <a:r>
              <a:rPr lang="ru-RU" sz="2800" b="1" dirty="0"/>
              <a:t> учет требований заказчиков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42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74252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Выбор направления исследования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856357"/>
            <a:ext cx="9022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сбор</a:t>
            </a:r>
            <a:r>
              <a:rPr lang="ru-RU" sz="2400" b="1" dirty="0"/>
              <a:t> и изучение </a:t>
            </a:r>
            <a:r>
              <a:rPr lang="ru-RU" sz="2400" b="1" dirty="0" smtClean="0"/>
              <a:t>научно-­</a:t>
            </a:r>
            <a:r>
              <a:rPr lang="ru-RU" sz="2400" b="1" dirty="0"/>
              <a:t>технической информации 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составление</a:t>
            </a:r>
            <a:r>
              <a:rPr lang="ru-RU" sz="2400" b="1" dirty="0"/>
              <a:t> аналитического обзора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­</a:t>
            </a:r>
            <a:r>
              <a:rPr lang="ru-RU" sz="2400" b="1" dirty="0"/>
              <a:t> проведение патентных исследований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формулирование</a:t>
            </a:r>
            <a:r>
              <a:rPr lang="ru-RU" sz="2400" b="1" dirty="0"/>
              <a:t> возможных направлений решения задач, </a:t>
            </a:r>
            <a:r>
              <a:rPr lang="ru-RU" sz="2400" b="1" dirty="0" smtClean="0"/>
              <a:t>поставленных</a:t>
            </a:r>
            <a:r>
              <a:rPr lang="ru-RU" sz="2400" b="1" dirty="0"/>
              <a:t> </a:t>
            </a:r>
            <a:r>
              <a:rPr lang="ru-RU" sz="2400" b="1" dirty="0" smtClean="0"/>
              <a:t>в ТЗ НИР, их сравнительная оценка 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выбор</a:t>
            </a:r>
            <a:r>
              <a:rPr lang="ru-RU" sz="2400" b="1" dirty="0"/>
              <a:t> и обоснование принятого направления исследований и способов решения задач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Сопоставление ожидаемых показателей новой продукции после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внедрения</a:t>
            </a:r>
            <a:r>
              <a:rPr lang="ru-RU" sz="2400" b="1" dirty="0"/>
              <a:t> результатов НИР с существующими показателями </a:t>
            </a:r>
            <a:r>
              <a:rPr lang="ru-RU" sz="2400" b="1" dirty="0" smtClean="0"/>
              <a:t>изделий конкурентов 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ориентировочная</a:t>
            </a:r>
            <a:r>
              <a:rPr lang="ru-RU" sz="2400" b="1" dirty="0"/>
              <a:t> оценка экономической эффективности разработки и производства новой продукции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разработка</a:t>
            </a:r>
            <a:r>
              <a:rPr lang="ru-RU" sz="2400" b="1" dirty="0"/>
              <a:t> общей методики проведения исследований (программы работ, </a:t>
            </a:r>
            <a:r>
              <a:rPr lang="ru-RU" sz="2400" b="1" dirty="0" err="1" smtClean="0"/>
              <a:t>план­графики</a:t>
            </a:r>
            <a:r>
              <a:rPr lang="ru-RU" sz="2400" b="1" dirty="0" smtClean="0"/>
              <a:t>, сетевые модели</a:t>
            </a:r>
            <a:r>
              <a:rPr lang="ru-RU" sz="2400" b="1" dirty="0"/>
              <a:t>) ­ составление промежуточного отчета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41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4"/>
            <a:ext cx="9144000" cy="94848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Теоретические и экспериментальные </a:t>
            </a:r>
            <a:r>
              <a:rPr lang="ru-RU" sz="4000" b="1" dirty="0" smtClean="0">
                <a:solidFill>
                  <a:srgbClr val="0000FF"/>
                </a:solidFill>
              </a:rPr>
              <a:t>исследования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12" y="910145"/>
            <a:ext cx="9022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/>
              <a:t>­ разработка рабочих гипотез, построение моделей объекта исследований, обоснование допущений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выявление</a:t>
            </a:r>
            <a:r>
              <a:rPr lang="ru-RU" sz="2400" b="1" dirty="0"/>
              <a:t> необходимости проведения экспериментов для подтверждения отдельных положений </a:t>
            </a:r>
            <a:r>
              <a:rPr lang="ru-RU" sz="2400" b="1" dirty="0" smtClean="0"/>
              <a:t>теоретических исследований</a:t>
            </a:r>
            <a:r>
              <a:rPr lang="ru-RU" sz="2400" b="1" dirty="0"/>
              <a:t> или для </a:t>
            </a:r>
            <a:r>
              <a:rPr lang="ru-RU" sz="2400" b="1" dirty="0" smtClean="0"/>
              <a:t>получения конкретных значений параметров</a:t>
            </a:r>
            <a:r>
              <a:rPr lang="ru-RU" sz="2400" b="1" dirty="0"/>
              <a:t>, необходимых для проведения расчетов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разработка</a:t>
            </a:r>
            <a:r>
              <a:rPr lang="ru-RU" sz="2400" b="1" dirty="0"/>
              <a:t> методики экспериментальных исследований, подготовка </a:t>
            </a:r>
            <a:r>
              <a:rPr lang="ru-RU" sz="2400" b="1" dirty="0" smtClean="0"/>
              <a:t>моделей (макетов, экспериментальных образцов</a:t>
            </a:r>
            <a:r>
              <a:rPr lang="ru-RU" sz="2400" b="1" dirty="0"/>
              <a:t>), а также испытательного оборудования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проведение</a:t>
            </a:r>
            <a:r>
              <a:rPr lang="ru-RU" sz="2400" b="1" dirty="0"/>
              <a:t> экспериментов, обработка полученных данных ­ сопоставление результатов эксперимента с теоретическими </a:t>
            </a:r>
            <a:r>
              <a:rPr lang="ru-RU" sz="2400" b="1" dirty="0" smtClean="0"/>
              <a:t>исследованиями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корректировка</a:t>
            </a:r>
            <a:r>
              <a:rPr lang="ru-RU" sz="2400" b="1" dirty="0"/>
              <a:t> теоретических моделей </a:t>
            </a:r>
            <a:r>
              <a:rPr lang="ru-RU" sz="2400" b="1" dirty="0" smtClean="0"/>
              <a:t>объекта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проведение</a:t>
            </a:r>
            <a:r>
              <a:rPr lang="ru-RU" sz="2400" b="1" dirty="0"/>
              <a:t> при необходимости дополнительных экспериментов ­ проведение </a:t>
            </a:r>
            <a:r>
              <a:rPr lang="ru-RU" sz="2400" b="1" dirty="0" err="1"/>
              <a:t>технико­экономических</a:t>
            </a:r>
            <a:r>
              <a:rPr lang="ru-RU" sz="2400" b="1" dirty="0"/>
              <a:t> </a:t>
            </a:r>
            <a:r>
              <a:rPr lang="ru-RU" sz="2400" b="1" dirty="0" smtClean="0"/>
              <a:t>исследований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составление</a:t>
            </a:r>
            <a:r>
              <a:rPr lang="ru-RU" sz="2400" b="1" dirty="0"/>
              <a:t> промежуточного отчета</a:t>
            </a:r>
          </a:p>
        </p:txBody>
      </p:sp>
    </p:spTree>
    <p:extLst>
      <p:ext uri="{BB962C8B-B14F-4D97-AF65-F5344CB8AC3E}">
        <p14:creationId xmlns:p14="http://schemas.microsoft.com/office/powerpoint/2010/main" val="6743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3844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Обобщение и оценка результатов исследований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559" y="1730415"/>
            <a:ext cx="9022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/>
              <a:t>­ обобщение результатов предыдущих этапов </a:t>
            </a:r>
            <a:r>
              <a:rPr lang="ru-RU" sz="2800" b="1" dirty="0" smtClean="0"/>
              <a:t>работ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оценка</a:t>
            </a:r>
            <a:r>
              <a:rPr lang="ru-RU" sz="2800" b="1" dirty="0"/>
              <a:t> полноты решения </a:t>
            </a:r>
            <a:r>
              <a:rPr lang="ru-RU" sz="2800" b="1" dirty="0" smtClean="0"/>
              <a:t>задач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рекомендаций по </a:t>
            </a:r>
            <a:r>
              <a:rPr lang="ru-RU" sz="2800" b="1" dirty="0" smtClean="0"/>
              <a:t>дальнейшим исследованиям</a:t>
            </a:r>
            <a:r>
              <a:rPr lang="ru-RU" sz="2800" b="1" dirty="0"/>
              <a:t> и проведению </a:t>
            </a:r>
            <a:r>
              <a:rPr lang="ru-RU" sz="2800" b="1" dirty="0" smtClean="0"/>
              <a:t>ОКР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проекта ТЗ на </a:t>
            </a:r>
            <a:r>
              <a:rPr lang="ru-RU" sz="2800" b="1" dirty="0" smtClean="0"/>
              <a:t>ОКР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составление</a:t>
            </a:r>
            <a:r>
              <a:rPr lang="ru-RU" sz="2800" b="1" dirty="0"/>
              <a:t> итогового отчета</a:t>
            </a:r>
          </a:p>
        </p:txBody>
      </p:sp>
    </p:spTree>
    <p:extLst>
      <p:ext uri="{BB962C8B-B14F-4D97-AF65-F5344CB8AC3E}">
        <p14:creationId xmlns:p14="http://schemas.microsoft.com/office/powerpoint/2010/main" val="41983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384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Этапы опытно­-конструкторской работы</a:t>
            </a:r>
            <a:r>
              <a:rPr lang="ru-RU" sz="4800" b="1" dirty="0">
                <a:solidFill>
                  <a:srgbClr val="0000FF"/>
                </a:solidFill>
              </a:rPr>
              <a:t> (ОКР)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181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1)    разработка ТЗ на ОКР; 2)    техническое предложение; 3)    эскизное проектирование; 4)    техническое проектирование; 5)    разработка рабочей документации для изготовления и испытаний опытного образца; 6)    предварительные испытания опытного образца; 7)    государственные (ведомственные) </a:t>
            </a:r>
            <a:r>
              <a:rPr lang="ru-RU" sz="2800" b="1" dirty="0" smtClean="0"/>
              <a:t>испытания опытного</a:t>
            </a:r>
            <a:r>
              <a:rPr lang="ru-RU" sz="2800" b="1" dirty="0"/>
              <a:t> образца; 8)    отработка документации по результатам испытаний. </a:t>
            </a:r>
          </a:p>
        </p:txBody>
      </p:sp>
    </p:spTree>
    <p:extLst>
      <p:ext uri="{BB962C8B-B14F-4D97-AF65-F5344CB8AC3E}">
        <p14:creationId xmlns:p14="http://schemas.microsoft.com/office/powerpoint/2010/main" val="42467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09282"/>
            <a:ext cx="9144000" cy="135815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Виды программной документации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(ГОСТ 19.101-77)</a:t>
            </a: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82856"/>
              </p:ext>
            </p:extLst>
          </p:nvPr>
        </p:nvGraphicFramePr>
        <p:xfrm>
          <a:off x="121022" y="885337"/>
          <a:ext cx="8875060" cy="6013004"/>
        </p:xfrm>
        <a:graphic>
          <a:graphicData uri="http://schemas.openxmlformats.org/drawingml/2006/table">
            <a:tbl>
              <a:tblPr/>
              <a:tblGrid>
                <a:gridCol w="2662519"/>
                <a:gridCol w="6212541"/>
              </a:tblGrid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Спецификация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Состав программы и документации на нее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Ведомость держателей подлинников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Перечень предприятий, на которых хранят подлинники программных документов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Текст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Запись программы с необходимыми комментариями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Описание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о логической структуре и функционировании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программы (ГОСТ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19.402-78, 19.502-78)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Программа и методика испытаний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Требования, подлежащие проверке при испытании программы, а также порядок и методы их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контроля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(ГОСТ 15.201-2000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118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Техническое задание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Назначение и область применения программы, технические, технико-экономические и специальные требования, предъявляемые к программе, необходимые стадии и сроки разработки, </a:t>
                      </a:r>
                      <a:r>
                        <a:rPr lang="ru-RU" sz="1600">
                          <a:effectLst/>
                          <a:latin typeface="inherit"/>
                        </a:rPr>
                        <a:t>виды </a:t>
                      </a:r>
                      <a:r>
                        <a:rPr lang="ru-RU" sz="1600" smtClean="0">
                          <a:effectLst/>
                          <a:latin typeface="inherit"/>
                        </a:rPr>
                        <a:t>испытаний (ГОСТ 19.201-78)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951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Пояснительная записка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Схема алгоритма, общее описание алгоритма и (или) функционирования программы, а также обоснование принятых технических и технико-экономических решений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Эксплуатационные документы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для обеспечения функционирования и эксплуатации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6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992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Разработка ТЗ на ОКР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1815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проекта ТЗ </a:t>
            </a:r>
            <a:r>
              <a:rPr lang="ru-RU" sz="2800" b="1" dirty="0" smtClean="0"/>
              <a:t>заказчиком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проработка</a:t>
            </a:r>
            <a:r>
              <a:rPr lang="ru-RU" sz="2800" b="1" dirty="0"/>
              <a:t> проекта ТЗ </a:t>
            </a:r>
            <a:r>
              <a:rPr lang="ru-RU" sz="2800" b="1" dirty="0" smtClean="0"/>
              <a:t>исполнителем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установление</a:t>
            </a:r>
            <a:r>
              <a:rPr lang="ru-RU" sz="2800" b="1" dirty="0"/>
              <a:t> перечня контрагентов и согласование с ними частных </a:t>
            </a:r>
            <a:r>
              <a:rPr lang="ru-RU" sz="2800" b="1" dirty="0" smtClean="0"/>
              <a:t>ТЗ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согласование</a:t>
            </a:r>
            <a:r>
              <a:rPr lang="ru-RU" sz="2800" b="1" dirty="0"/>
              <a:t> и утверждение ТЗ</a:t>
            </a:r>
          </a:p>
        </p:txBody>
      </p:sp>
    </p:spTree>
    <p:extLst>
      <p:ext uri="{BB962C8B-B14F-4D97-AF65-F5344CB8AC3E}">
        <p14:creationId xmlns:p14="http://schemas.microsoft.com/office/powerpoint/2010/main" val="26553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9603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Техническое предложение (является основанием для корректировки ТЗ и выполнения эскизного проекта)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7416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Выявление дополнительных или уточненных требований к изделию, его техническим характеристикам</a:t>
            </a:r>
            <a:r>
              <a:rPr lang="ru-RU" sz="2800" b="1" dirty="0"/>
              <a:t> </a:t>
            </a:r>
            <a:r>
              <a:rPr lang="ru-RU" sz="2800" b="1" dirty="0" smtClean="0"/>
              <a:t>и показателям качества, которые</a:t>
            </a:r>
            <a:r>
              <a:rPr lang="ru-RU" sz="2800" b="1" dirty="0"/>
              <a:t> </a:t>
            </a:r>
            <a:r>
              <a:rPr lang="ru-RU" sz="2800" b="1" dirty="0" smtClean="0"/>
              <a:t>не могут быть указаны</a:t>
            </a:r>
            <a:r>
              <a:rPr lang="ru-RU" sz="2800" b="1" dirty="0"/>
              <a:t> </a:t>
            </a:r>
            <a:r>
              <a:rPr lang="ru-RU" sz="2800" b="1" dirty="0" smtClean="0"/>
              <a:t>в ТЗ</a:t>
            </a:r>
            <a:r>
              <a:rPr lang="ru-RU" sz="2800" b="1" dirty="0"/>
              <a:t>: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проработка</a:t>
            </a:r>
            <a:r>
              <a:rPr lang="ru-RU" sz="2800" b="1" dirty="0"/>
              <a:t> результатов </a:t>
            </a:r>
            <a:r>
              <a:rPr lang="ru-RU" sz="2800" b="1" dirty="0" smtClean="0"/>
              <a:t>НИР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проработка</a:t>
            </a:r>
            <a:r>
              <a:rPr lang="ru-RU" sz="2800" b="1" dirty="0"/>
              <a:t> результатов </a:t>
            </a:r>
            <a:r>
              <a:rPr lang="ru-RU" sz="2800" b="1" dirty="0" smtClean="0"/>
              <a:t>прогнозирования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изучение</a:t>
            </a:r>
            <a:r>
              <a:rPr lang="ru-RU" sz="2800" b="1" dirty="0"/>
              <a:t> научно</a:t>
            </a:r>
            <a:r>
              <a:rPr lang="ru-RU" sz="2800" b="1" dirty="0" smtClean="0"/>
              <a:t>­-технической</a:t>
            </a:r>
            <a:r>
              <a:rPr lang="ru-RU" sz="2800" b="1" dirty="0"/>
              <a:t> </a:t>
            </a:r>
            <a:r>
              <a:rPr lang="ru-RU" sz="2800" b="1" dirty="0" smtClean="0"/>
              <a:t>информации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предварительные</a:t>
            </a:r>
            <a:r>
              <a:rPr lang="ru-RU" sz="2800" b="1" dirty="0"/>
              <a:t> расчеты и уточнение требований ТЗ</a:t>
            </a:r>
          </a:p>
        </p:txBody>
      </p:sp>
    </p:spTree>
    <p:extLst>
      <p:ext uri="{BB962C8B-B14F-4D97-AF65-F5344CB8AC3E}">
        <p14:creationId xmlns:p14="http://schemas.microsoft.com/office/powerpoint/2010/main" val="35601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9603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Эскизное проектирование (служит основанием для технического проектирования)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7416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Разработка принципиальных технических решений</a:t>
            </a:r>
            <a:r>
              <a:rPr lang="ru-RU" sz="2800" b="1" dirty="0" smtClean="0"/>
              <a:t>: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выполнение</a:t>
            </a:r>
            <a:r>
              <a:rPr lang="ru-RU" sz="2800" b="1" dirty="0"/>
              <a:t> работ по этапу </a:t>
            </a:r>
            <a:r>
              <a:rPr lang="ru-RU" sz="2800" b="1" dirty="0" smtClean="0"/>
              <a:t>технического предложения</a:t>
            </a:r>
            <a:r>
              <a:rPr lang="ru-RU" sz="2800" b="1" dirty="0"/>
              <a:t>, если этот этап не </a:t>
            </a:r>
            <a:r>
              <a:rPr lang="ru-RU" sz="2800" b="1" dirty="0" smtClean="0"/>
              <a:t>выполняется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выбор</a:t>
            </a:r>
            <a:r>
              <a:rPr lang="ru-RU" sz="2800" b="1" dirty="0"/>
              <a:t> элементной базы </a:t>
            </a:r>
            <a:r>
              <a:rPr lang="ru-RU" sz="2800" b="1" dirty="0" smtClean="0"/>
              <a:t>разработки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выбор</a:t>
            </a:r>
            <a:r>
              <a:rPr lang="ru-RU" sz="2800" b="1" dirty="0"/>
              <a:t> основных технических </a:t>
            </a:r>
            <a:r>
              <a:rPr lang="ru-RU" sz="2800" b="1" dirty="0" smtClean="0"/>
              <a:t>решений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структурных и функциональных </a:t>
            </a:r>
            <a:r>
              <a:rPr lang="ru-RU" sz="2800" b="1" dirty="0" smtClean="0"/>
              <a:t>схем изделия </a:t>
            </a:r>
            <a:r>
              <a:rPr lang="ru-RU" sz="2800" b="1" dirty="0"/>
              <a:t>­ выбор основных конструктивных </a:t>
            </a:r>
            <a:r>
              <a:rPr lang="ru-RU" sz="2800" b="1" dirty="0" smtClean="0"/>
              <a:t>элементов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метрологическая</a:t>
            </a:r>
            <a:r>
              <a:rPr lang="ru-RU" sz="2800" b="1" dirty="0"/>
              <a:t> экспертиза </a:t>
            </a:r>
            <a:r>
              <a:rPr lang="ru-RU" sz="2800" b="1" dirty="0" smtClean="0"/>
              <a:t>проекта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и испытание макетов</a:t>
            </a:r>
          </a:p>
        </p:txBody>
      </p:sp>
    </p:spTree>
    <p:extLst>
      <p:ext uri="{BB962C8B-B14F-4D97-AF65-F5344CB8AC3E}">
        <p14:creationId xmlns:p14="http://schemas.microsoft.com/office/powerpoint/2010/main" val="8960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0271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Техническое проектирование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644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Окончательный выбор технических решений по изделию в целом и по его составным частям</a:t>
            </a:r>
            <a:r>
              <a:rPr lang="ru-RU" sz="2800" b="1" dirty="0" smtClean="0"/>
              <a:t>: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принципиальных </a:t>
            </a:r>
            <a:r>
              <a:rPr lang="ru-RU" sz="2800" b="1" dirty="0" smtClean="0"/>
              <a:t>электрических, кинематических</a:t>
            </a:r>
            <a:r>
              <a:rPr lang="ru-RU" sz="2800" b="1" dirty="0"/>
              <a:t>, гидравлических и других </a:t>
            </a:r>
            <a:r>
              <a:rPr lang="ru-RU" sz="2800" b="1" dirty="0" smtClean="0"/>
              <a:t>схем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уточнение</a:t>
            </a:r>
            <a:r>
              <a:rPr lang="ru-RU" sz="2800" b="1" dirty="0"/>
              <a:t> основных параметров </a:t>
            </a:r>
            <a:r>
              <a:rPr lang="ru-RU" sz="2800" b="1" dirty="0" smtClean="0"/>
              <a:t>изделия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проведение</a:t>
            </a:r>
            <a:r>
              <a:rPr lang="ru-RU" sz="2800" b="1" dirty="0"/>
              <a:t> конструктивной компоновки изделия </a:t>
            </a:r>
            <a:r>
              <a:rPr lang="ru-RU" sz="2800" b="1" dirty="0" smtClean="0"/>
              <a:t>и выдача</a:t>
            </a:r>
            <a:r>
              <a:rPr lang="ru-RU" sz="2800" b="1" dirty="0"/>
              <a:t> данных для его размещения на </a:t>
            </a:r>
            <a:r>
              <a:rPr lang="ru-RU" sz="2800" b="1" dirty="0" smtClean="0"/>
              <a:t>объекте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проектов ТУ на поставку и изготовление </a:t>
            </a:r>
            <a:r>
              <a:rPr lang="ru-RU" sz="2800" b="1" dirty="0" smtClean="0"/>
              <a:t>изделия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испытание</a:t>
            </a:r>
            <a:r>
              <a:rPr lang="ru-RU" sz="2800" b="1" dirty="0"/>
              <a:t> макетов основных приборов изделия </a:t>
            </a:r>
            <a:r>
              <a:rPr lang="ru-RU" sz="2800" b="1" dirty="0" smtClean="0"/>
              <a:t>в натурных условиях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619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4887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Разработка рабочей документации для изготовления и испытания опытного образца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644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Формирование комплекта конструкторских документов: </a:t>
            </a:r>
            <a:endParaRPr lang="ru-RU" sz="28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/>
              <a:t>разработка принципиальных электрических, кинематических, гидравлических и других схем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полного комплекта </a:t>
            </a:r>
            <a:r>
              <a:rPr lang="ru-RU" sz="2800" b="1" dirty="0" smtClean="0"/>
              <a:t>рабочей документации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согласование</a:t>
            </a:r>
            <a:r>
              <a:rPr lang="ru-RU" sz="2800" b="1" dirty="0"/>
              <a:t> ее с заказчиком и </a:t>
            </a:r>
            <a:r>
              <a:rPr lang="ru-RU" sz="2800" b="1" dirty="0" smtClean="0"/>
              <a:t>заводом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­</a:t>
            </a:r>
            <a:r>
              <a:rPr lang="ru-RU" sz="2800" b="1" dirty="0"/>
              <a:t>изготовителем серийной </a:t>
            </a:r>
            <a:r>
              <a:rPr lang="ru-RU" sz="2800" b="1" dirty="0" smtClean="0"/>
              <a:t>продукции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проверка</a:t>
            </a:r>
            <a:r>
              <a:rPr lang="ru-RU" sz="2800" b="1" dirty="0"/>
              <a:t> конструкторской документации </a:t>
            </a:r>
            <a:r>
              <a:rPr lang="ru-RU" sz="2800" b="1" dirty="0" smtClean="0"/>
              <a:t>на унификацию</a:t>
            </a:r>
            <a:r>
              <a:rPr lang="ru-RU" sz="2800" b="1" dirty="0"/>
              <a:t> и </a:t>
            </a:r>
            <a:r>
              <a:rPr lang="ru-RU" sz="2800" b="1" dirty="0" smtClean="0"/>
              <a:t>стандартизацию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изготовление</a:t>
            </a:r>
            <a:r>
              <a:rPr lang="ru-RU" sz="2800" b="1" dirty="0"/>
              <a:t> опытного </a:t>
            </a:r>
            <a:r>
              <a:rPr lang="ru-RU" sz="2800" b="1" dirty="0" smtClean="0"/>
              <a:t>образца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настройка</a:t>
            </a:r>
            <a:r>
              <a:rPr lang="ru-RU" sz="2800" b="1" dirty="0"/>
              <a:t> и комплексная регулировка </a:t>
            </a:r>
            <a:r>
              <a:rPr lang="ru-RU" sz="2800" b="1" dirty="0" smtClean="0"/>
              <a:t>опытного образца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423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Техническое задание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документе обязательно должны быть описаны: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введение;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основания для разработки;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назначение разработки;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требования к программе или программному изделию;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требования к программной документации;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технико-экономические показатели;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стадии и этапы разработки;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порядок контроля и </a:t>
            </a:r>
            <a:r>
              <a:rPr lang="ru-RU" sz="2800" dirty="0" smtClean="0"/>
              <a:t>приемки.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247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rgbClr val="0000FF"/>
                </a:solidFill>
              </a:rPr>
              <a:t>Руководство администратора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документе обязательно должны быть описаны: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Основные задачи и возможности.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Способ отражения предметной области в программе.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Пользовательский интерфейс.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Порядок решения основных пользовательских задач.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Функции программы и порядок их применения.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Пользовательская настройка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Возможные проблемы при пользовании программой и пути их решения.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54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пользователя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Примерная структура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Общие сведения.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Установка и первоначальная настройка.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Основные понятия и определения.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Интерфейс пользователя.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Работа с программой.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Пользовательская настройка.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Сообщения </a:t>
            </a:r>
            <a:r>
              <a:rPr lang="ru-RU" sz="2800" b="1" smtClean="0"/>
              <a:t>об ошибках.</a:t>
            </a:r>
            <a:endParaRPr lang="ru-RU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34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оператора (ГОСТ 19.505-79)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Это – упрощенное руководство пользователя</a:t>
            </a:r>
          </a:p>
          <a:p>
            <a:r>
              <a:rPr lang="ru-RU" sz="2800" b="1" dirty="0" smtClean="0"/>
              <a:t>Рекомендации: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Минимум теоретических введений и концептуальных разделов.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Минимум явных и неявных ссылок внутри документа (повторяющийся материал лучше дублировать).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Минимум «ветвлений» в тексте (языковых конструкций «если – то»).</a:t>
            </a:r>
          </a:p>
          <a:p>
            <a:r>
              <a:rPr lang="ru-RU" sz="2800" b="1" dirty="0" smtClean="0"/>
              <a:t>Структура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Условия выполнения.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Интерфейс пользователя (опционально)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Выполнение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Сообщения оператору.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41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администратора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Разделы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и порядок применения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Общие принципы и логика работы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Обязанности администратора и связанные с ними операции.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Обязанность, регулярность и очередность выполнения всех операций.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Порядок выполнения всех операций.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Проблемы в работе системы и способы их решения.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242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976"/>
            <a:ext cx="9144000" cy="773670"/>
          </a:xfrm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rgbClr val="0000FF"/>
                </a:solidFill>
              </a:rPr>
              <a:t>Виды эксплуатационной документации </a:t>
            </a:r>
            <a:endParaRPr lang="ru-RU" sz="4200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59235"/>
              </p:ext>
            </p:extLst>
          </p:nvPr>
        </p:nvGraphicFramePr>
        <p:xfrm>
          <a:off x="185811" y="708273"/>
          <a:ext cx="8810271" cy="6149727"/>
        </p:xfrm>
        <a:graphic>
          <a:graphicData uri="http://schemas.openxmlformats.org/drawingml/2006/table">
            <a:tbl>
              <a:tblPr/>
              <a:tblGrid>
                <a:gridCol w="2705307"/>
                <a:gridCol w="6104964"/>
              </a:tblGrid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Ведомость эксплуатационных документов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Перечень эксплуатационных документов на программу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572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Формуляр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Основные характеристики программы, комплектность и сведения об эксплуатации программы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03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Описание применения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о назначении программы, области применения, применяемых методах, классе решаемых задач, ограничениях для применения, минимальной конфигурации технических средств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системного программиста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Сведения для проверки, обеспечения функционирования и настройки программы на условия конкретного применения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программиста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эксплуатации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программы (ГОСТ 19.504-79)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оператора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обеспечения процедуры общения оператора с вычислительной системой в процессе выполнения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программы (ГОСТ 19.505-79)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Описание языка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Описание синтаксиса и семантики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языка (ГОСТ 19.504-79)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по техническому обслуживанию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применения тестовых и диагностических программ при обслуживании технических средств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9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Описание языка (ГОСТ 19.504-79)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Виды формальных языков: программирование, управления заданиями, описания экранных и печатных форм, описания структур данных, разметки.</a:t>
            </a:r>
          </a:p>
          <a:p>
            <a:r>
              <a:rPr lang="ru-RU" sz="2400" b="1" dirty="0" smtClean="0"/>
              <a:t>Документ должен включать сведения о:</a:t>
            </a:r>
          </a:p>
          <a:p>
            <a:r>
              <a:rPr lang="ru-RU" sz="2400" b="1" dirty="0" smtClean="0"/>
              <a:t>- Назначении и сфере применения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Синтаксических правилах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Логике использования программы или обработки документа.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Конкретные элементы языка и связанные с ними синтаксические конструкции.</a:t>
            </a:r>
          </a:p>
          <a:p>
            <a:r>
              <a:rPr lang="ru-RU" sz="2400" b="1" dirty="0" smtClean="0"/>
              <a:t>Разделы документа: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Общие сведения.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Элементы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Способы структурирования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Средства обмена данными.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Встроенные элементы.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Средства отладки.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481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19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Описание программы и применения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(ГОСТ 19.402-78, 19.502-78)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" y="1021975"/>
            <a:ext cx="903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Структура документа (ГОСТ 19.402-78):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Общие сведения.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Функциональное назначение.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Описание логической структуры.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Используемые технические средства.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Вызов и загрузка.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Входные данные.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Выходные данные.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16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19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программиста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(ГОСТ 19.504-79)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" y="1021975"/>
            <a:ext cx="903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Структура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и условия применения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Характеристика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Обращение к программе.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Входные и выходные данные.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Сообщения.</a:t>
            </a:r>
          </a:p>
          <a:p>
            <a:pPr marL="457200" indent="-457200">
              <a:buFontTx/>
              <a:buChar char="-"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802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Система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" y="1021975"/>
            <a:ext cx="90364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Основные понятия: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Внешняя среда (окружение).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Функциональность.</a:t>
            </a:r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Структурность.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Целостность.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Связи.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Развитие.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Критерии (признаки, по которым оценивается система).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Управление.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Ограничение.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Проблема (разница между существующей и желаемой системами).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515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Система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578784"/>
            <a:ext cx="5772150" cy="4705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129" y="5472393"/>
            <a:ext cx="9197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Математические модели объектов: 1 Z – вектор контролируемых  воздействий; 2 Z – вектор неконтролируемых воздействий; X – вектор выходных  координат; U – вектор управляющих воздействий </a:t>
            </a:r>
          </a:p>
        </p:txBody>
      </p:sp>
    </p:spTree>
    <p:extLst>
      <p:ext uri="{BB962C8B-B14F-4D97-AF65-F5344CB8AC3E}">
        <p14:creationId xmlns:p14="http://schemas.microsoft.com/office/powerpoint/2010/main" val="1878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Функционально-структурный подход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685801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- </a:t>
            </a:r>
            <a:r>
              <a:rPr lang="ru-RU" sz="2800" dirty="0" smtClean="0"/>
              <a:t>учет взаимосвязи </a:t>
            </a:r>
            <a:r>
              <a:rPr lang="ru-RU" sz="2800" dirty="0"/>
              <a:t>функции и структуры объектов при определяющей роли функции по отношению к структуре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 целостность подхода </a:t>
            </a:r>
            <a:r>
              <a:rPr lang="ru-RU" sz="2800" dirty="0"/>
              <a:t>к анализу </a:t>
            </a:r>
            <a:r>
              <a:rPr lang="ru-RU" sz="2800" dirty="0" smtClean="0"/>
              <a:t>и синтезу </a:t>
            </a:r>
            <a:r>
              <a:rPr lang="ru-RU" sz="2800" dirty="0"/>
              <a:t>многоуровневых систем общностью этих двух сторон познания.  </a:t>
            </a:r>
            <a:endParaRPr lang="ru-RU" sz="2800" dirty="0" smtClean="0"/>
          </a:p>
          <a:p>
            <a:r>
              <a:rPr lang="ru-RU" sz="2800" dirty="0" smtClean="0"/>
              <a:t>- учетом </a:t>
            </a:r>
            <a:r>
              <a:rPr lang="ru-RU" sz="2800" dirty="0"/>
              <a:t>вещественных энергетических и информационных связей между элементами системы и взаимосвязью системы со средой. </a:t>
            </a:r>
            <a:endParaRPr lang="ru-RU" sz="2800" dirty="0" smtClean="0"/>
          </a:p>
          <a:p>
            <a:r>
              <a:rPr lang="ru-RU" sz="2800" dirty="0" smtClean="0"/>
              <a:t>- рассмотрением </a:t>
            </a:r>
            <a:r>
              <a:rPr lang="ru-RU" sz="2800" dirty="0"/>
              <a:t>систем в развитии. </a:t>
            </a:r>
            <a:endParaRPr lang="ru-RU" sz="2800" dirty="0" smtClean="0"/>
          </a:p>
          <a:p>
            <a:r>
              <a:rPr lang="ru-RU" sz="2800" dirty="0" smtClean="0"/>
              <a:t>- </a:t>
            </a:r>
            <a:r>
              <a:rPr lang="ru-RU" sz="2800" dirty="0"/>
              <a:t>единством философского и специального знания проявляющегося в совместном использовании общих законов материального мира и закономерностей развития антропогенных </a:t>
            </a:r>
            <a:r>
              <a:rPr lang="ru-RU" sz="2800" dirty="0" smtClean="0"/>
              <a:t>систем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25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023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Инструментарий функционально-структурного подхода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413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Дерево целей системы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Дерево функций системы.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Дерево противоречий </a:t>
            </a:r>
            <a:r>
              <a:rPr lang="ru-RU" sz="2800" dirty="0" smtClean="0"/>
              <a:t>системы.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Конструктивные </a:t>
            </a:r>
            <a:r>
              <a:rPr lang="ru-RU" sz="2800" dirty="0" smtClean="0"/>
              <a:t>модули.</a:t>
            </a:r>
            <a:endParaRPr lang="ru-RU" sz="2800" dirty="0"/>
          </a:p>
        </p:txBody>
      </p:sp>
      <p:pic>
        <p:nvPicPr>
          <p:cNvPr id="102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16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Дерево функций системы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1" y="1499794"/>
            <a:ext cx="7594693" cy="44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16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Дерево целей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1" y="954741"/>
            <a:ext cx="8839204" cy="2581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588" y="5401691"/>
            <a:ext cx="874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Цель, которую необходимо достичь для достижения другой цели, опускается на уровень ниже.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72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4130"/>
            <a:ext cx="9144000" cy="5916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Дерево проблем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ok-t.ru/life-prog/baza1/100123690549.files/image0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1" y="591671"/>
            <a:ext cx="8596822" cy="52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588" y="5401691"/>
            <a:ext cx="874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проблема является следствием другой проблемы, то первая проблема поднимается на уровень выше.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51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976"/>
            <a:ext cx="9144000" cy="652648"/>
          </a:xfrm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rgbClr val="0000FF"/>
                </a:solidFill>
              </a:rPr>
              <a:t>Виды эксплуатационной документации</a:t>
            </a:r>
            <a:endParaRPr lang="ru-RU" sz="4200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38742"/>
              </p:ext>
            </p:extLst>
          </p:nvPr>
        </p:nvGraphicFramePr>
        <p:xfrm>
          <a:off x="185811" y="484096"/>
          <a:ext cx="8810271" cy="5351111"/>
        </p:xfrm>
        <a:graphic>
          <a:graphicData uri="http://schemas.openxmlformats.org/drawingml/2006/table">
            <a:tbl>
              <a:tblPr/>
              <a:tblGrid>
                <a:gridCol w="2812883"/>
                <a:gridCol w="5997388"/>
              </a:tblGrid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572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Справочная система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effectLst/>
                          <a:latin typeface="inherit"/>
                        </a:rPr>
                        <a:t>ISO/IEC 26514:207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03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Руководство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пользователя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Руководство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администратора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Описание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механизма управления учетными записями пользователей и т.д.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6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023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Алгоритм функционально-структурного подхода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413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Алгоритм </a:t>
            </a:r>
            <a:r>
              <a:rPr lang="ru-RU" sz="2400" dirty="0"/>
              <a:t>направлен на выявление (вскрытие) и преодоление противоречий разных уровней. Он объединяет этапы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1. Анализ </a:t>
            </a:r>
            <a:r>
              <a:rPr lang="ru-RU" sz="2400" dirty="0"/>
              <a:t>систем-прототипов включает: выяснение основных и дополнительных функции построение; обобщенного дерева функции; выявление базовых структур; анализ принципов технической реализации. </a:t>
            </a:r>
            <a:endParaRPr lang="ru-RU" sz="2400" dirty="0" smtClean="0"/>
          </a:p>
          <a:p>
            <a:r>
              <a:rPr lang="ru-RU" sz="2400" dirty="0" smtClean="0"/>
              <a:t>2 </a:t>
            </a:r>
            <a:r>
              <a:rPr lang="ru-RU" sz="2400" dirty="0"/>
              <a:t>. Исследование дерева противоречий системы.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Формирование концепции системы.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Формирование дерева функции системы.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 Формирование функциональной структуры системы.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. Формирование морфологической структуры системы на основе конструктивных модулей. </a:t>
            </a:r>
            <a:endParaRPr lang="ru-RU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. Оценка показателей качества и выбор окончательного варианта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25200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16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Принципы описания системы 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62318"/>
            <a:ext cx="8754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Отделить систему от «внешнего мира» («среды»).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Определить функцию системы.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Выявить структуру системы.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Установить внутренние законы функционирования системы (законы понимаются динамически, т.е. в движении).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Установить законы взаимодействия системы с «внешним миром».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47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1670"/>
          </a:xfrm>
        </p:spPr>
        <p:txBody>
          <a:bodyPr>
            <a:noAutofit/>
          </a:bodyPr>
          <a:lstStyle/>
          <a:p>
            <a:r>
              <a:rPr lang="ru-RU" sz="3700" b="1" dirty="0" smtClean="0">
                <a:solidFill>
                  <a:srgbClr val="0000FF"/>
                </a:solidFill>
              </a:rPr>
              <a:t>Алгоритм выбора альтернативного варианта</a:t>
            </a:r>
            <a:endParaRPr lang="ru-RU" sz="37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40" y="517608"/>
            <a:ext cx="6246234" cy="62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119678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Классификация методов инженерного поиска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71" y="1196788"/>
            <a:ext cx="88193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1) </a:t>
            </a:r>
            <a:r>
              <a:rPr lang="ru-RU" sz="2600" b="1" dirty="0" smtClean="0"/>
              <a:t>системные</a:t>
            </a:r>
            <a:r>
              <a:rPr lang="ru-RU" sz="2600" dirty="0" smtClean="0"/>
              <a:t> </a:t>
            </a:r>
            <a:r>
              <a:rPr lang="ru-RU" sz="2600" dirty="0"/>
              <a:t>(комбинаторные или гибридные), направленные на последовательный перебор всех возможных вариантов решения и основанные на анализе строения и особенностей объекта;</a:t>
            </a:r>
            <a:endParaRPr lang="ru-RU" sz="2600" dirty="0" smtClean="0"/>
          </a:p>
          <a:p>
            <a:r>
              <a:rPr lang="ru-RU" sz="2600" b="1" dirty="0" smtClean="0"/>
              <a:t>2)ассоциативные</a:t>
            </a:r>
            <a:r>
              <a:rPr lang="ru-RU" sz="2600" dirty="0" smtClean="0"/>
              <a:t> </a:t>
            </a:r>
            <a:r>
              <a:rPr lang="ru-RU" sz="2600" dirty="0"/>
              <a:t>(психологической активизации творчества), предусматривающие активизацию генерирования идей за счет психологического преодоления вектора инерции мышления и представляющие бессистемный поиск решений задачи;</a:t>
            </a:r>
          </a:p>
          <a:p>
            <a:r>
              <a:rPr lang="ru-RU" sz="2600" b="1" dirty="0"/>
              <a:t>3)программные</a:t>
            </a:r>
            <a:r>
              <a:rPr lang="ru-RU" sz="2600" dirty="0"/>
              <a:t> (алгоритмические), обеспечивающие более или менее целеустремленное движение к решению задачи выявлением технических и физических противоречий в известных объектах и их последующим преодолением.</a:t>
            </a:r>
          </a:p>
          <a:p>
            <a:pPr marL="342900" indent="-342900">
              <a:buAutoNum type="arabicPeriod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115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1371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Методы генерации и выбора альтернатив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71" y="995082"/>
            <a:ext cx="81449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П</a:t>
            </a:r>
            <a:r>
              <a:rPr lang="ru-RU" sz="2800" dirty="0" smtClean="0"/>
              <a:t>роб </a:t>
            </a:r>
            <a:r>
              <a:rPr lang="ru-RU" sz="2800" dirty="0"/>
              <a:t>и </a:t>
            </a:r>
            <a:r>
              <a:rPr lang="ru-RU" sz="2800" dirty="0" smtClean="0"/>
              <a:t>ошибок.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Эвристических приемов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Мозгового штурма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Ключевых вопросов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Инверсии</a:t>
            </a:r>
          </a:p>
          <a:p>
            <a:pPr marL="342900" indent="-342900">
              <a:buAutoNum type="arabicPeriod"/>
            </a:pPr>
            <a:r>
              <a:rPr lang="ru-RU" sz="2800" dirty="0"/>
              <a:t>Отделение суждений и оценки от выработки </a:t>
            </a:r>
            <a:r>
              <a:rPr lang="ru-RU" sz="2800" dirty="0" smtClean="0"/>
              <a:t>идеи, </a:t>
            </a:r>
            <a:r>
              <a:rPr lang="ru-RU" sz="2800" dirty="0"/>
              <a:t>Рассмотрение всех выдвинутых идей</a:t>
            </a:r>
            <a:r>
              <a:rPr lang="ru-RU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800" dirty="0" err="1" smtClean="0"/>
              <a:t>Синетика</a:t>
            </a:r>
            <a:r>
              <a:rPr lang="ru-RU" sz="2800" dirty="0" smtClean="0"/>
              <a:t> (совмещение несовместимых вещей)</a:t>
            </a:r>
          </a:p>
          <a:p>
            <a:pPr marL="342900" indent="-342900">
              <a:buAutoNum type="arabicPeriod"/>
            </a:pPr>
            <a:r>
              <a:rPr lang="ru-RU" sz="2800" dirty="0"/>
              <a:t>морфологических </a:t>
            </a:r>
            <a:r>
              <a:rPr lang="ru-RU" sz="2800" dirty="0" smtClean="0"/>
              <a:t>таблиц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Метод аналитических иерархий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77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88750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Методы аналогий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012" y="1371600"/>
            <a:ext cx="81449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Прямая аналогия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Личных аналогий</a:t>
            </a:r>
          </a:p>
          <a:p>
            <a:pPr marL="342900" indent="-342900">
              <a:buAutoNum type="arabicPeriod"/>
            </a:pPr>
            <a:r>
              <a:rPr lang="ru-RU" sz="2800" dirty="0" err="1" smtClean="0"/>
              <a:t>Эмпатия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Фантастическая аналогия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Символической </a:t>
            </a:r>
            <a:r>
              <a:rPr lang="ru-RU" sz="2800" dirty="0"/>
              <a:t>(абстрактной) </a:t>
            </a:r>
            <a:r>
              <a:rPr lang="ru-RU" sz="2800" dirty="0" smtClean="0"/>
              <a:t>аналогии (в двух словах охарактеризовать связь явлений)</a:t>
            </a:r>
          </a:p>
          <a:p>
            <a:pPr marL="342900" indent="-342900">
              <a:buFontTx/>
              <a:buAutoNum type="arabicPeriod"/>
            </a:pPr>
            <a:r>
              <a:rPr lang="ru-RU" sz="2800" dirty="0"/>
              <a:t>Свободных ассоциаций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56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88750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Методы генерации идей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012" y="1371600"/>
            <a:ext cx="8144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Конференция идей (мозговой штурм, только допускается небольшая критика идей)</a:t>
            </a:r>
          </a:p>
          <a:p>
            <a:pPr marL="342900" indent="-342900">
              <a:buAutoNum type="arabicPeriod"/>
            </a:pPr>
            <a:r>
              <a:rPr lang="ru-RU" sz="2800" dirty="0"/>
              <a:t>Деловые </a:t>
            </a:r>
            <a:r>
              <a:rPr lang="ru-RU" sz="2800" dirty="0" smtClean="0"/>
              <a:t>игры (проигрывание определенной ситуации людьми с ЭВМ)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Методы экспертных </a:t>
            </a:r>
            <a:r>
              <a:rPr lang="ru-RU" sz="2800" dirty="0" smtClean="0"/>
              <a:t>оценок.</a:t>
            </a:r>
          </a:p>
          <a:p>
            <a:pPr marL="342900" indent="-342900">
              <a:buAutoNum type="arabicPeriod"/>
            </a:pPr>
            <a:r>
              <a:rPr lang="ru-RU" sz="2800" dirty="0"/>
              <a:t>Метод «матриц открытия». (построении таблицы, в которой пересекаются два ряда характеристик   вертикальный и горизонтальный</a:t>
            </a:r>
            <a:r>
              <a:rPr lang="ru-RU" sz="2800" dirty="0" smtClean="0"/>
              <a:t>)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61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88750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Морфологическая таблица «нож»</a:t>
            </a:r>
            <a:endParaRPr lang="ru-RU" sz="4400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31" y="1086130"/>
            <a:ext cx="85439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4"/>
            <a:ext cx="9144000" cy="164773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Метод аналитических иерархий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116363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00FF"/>
                </a:solidFill>
              </a:rPr>
              <a:t>Моделирование</a:t>
            </a:r>
            <a:endParaRPr lang="ru-RU" sz="8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308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Некачественная сопроводительная документация вызывает: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04" y="1118113"/>
            <a:ext cx="8527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/>
              <a:t>Задержки, связанные с ошибками в работе сотрудников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Отвлечение высококлассных специалистов от основной работы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большое число обращений в службу поддержки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затруднения во взаимодействии с </a:t>
            </a:r>
            <a:r>
              <a:rPr lang="ru-RU" sz="3600" dirty="0" err="1" smtClean="0"/>
              <a:t>аутсорсерами</a:t>
            </a:r>
            <a:endParaRPr lang="ru-RU" sz="3600" dirty="0" smtClean="0"/>
          </a:p>
          <a:p>
            <a:pPr marL="571500" indent="-571500">
              <a:buFontTx/>
              <a:buChar char="-"/>
            </a:pPr>
            <a:r>
              <a:rPr lang="ru-RU" sz="3600" dirty="0" smtClean="0"/>
              <a:t>снижение конкурентоспособности продукта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71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8651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FF"/>
                </a:solidFill>
              </a:rPr>
              <a:t>Математическая модель (ММ) как «</a:t>
            </a:r>
            <a:r>
              <a:rPr lang="ru-RU" altLang="ru-RU" sz="2800" b="1" smtClean="0">
                <a:solidFill>
                  <a:schemeClr val="tx1"/>
                </a:solidFill>
              </a:rPr>
              <a:t>чёрный ящик</a:t>
            </a:r>
            <a:r>
              <a:rPr lang="ru-RU" altLang="ru-RU" sz="2800" b="1" smtClean="0">
                <a:solidFill>
                  <a:srgbClr val="0000FF"/>
                </a:solidFill>
              </a:rPr>
              <a:t>» (функциональная ММ)</a:t>
            </a: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3367088" y="3038475"/>
            <a:ext cx="3673475" cy="1943100"/>
          </a:xfrm>
          <a:prstGeom prst="rect">
            <a:avLst/>
          </a:prstGeom>
          <a:solidFill>
            <a:srgbClr val="C0C0C0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/>
              <a:t>Модель</a:t>
            </a:r>
          </a:p>
        </p:txBody>
      </p:sp>
      <p:grpSp>
        <p:nvGrpSpPr>
          <p:cNvPr id="29700" name="Группа 34"/>
          <p:cNvGrpSpPr>
            <a:grpSpLocks/>
          </p:cNvGrpSpPr>
          <p:nvPr/>
        </p:nvGrpSpPr>
        <p:grpSpPr bwMode="auto">
          <a:xfrm>
            <a:off x="1970088" y="3438525"/>
            <a:ext cx="1370012" cy="1092200"/>
            <a:chOff x="1435327" y="3954888"/>
            <a:chExt cx="1370858" cy="1092960"/>
          </a:xfrm>
        </p:grpSpPr>
        <p:cxnSp>
          <p:nvCxnSpPr>
            <p:cNvPr id="29732" name="Прямая со стрелкой 3"/>
            <p:cNvCxnSpPr>
              <a:cxnSpLocks noChangeShapeType="1"/>
            </p:cNvCxnSpPr>
            <p:nvPr/>
          </p:nvCxnSpPr>
          <p:spPr bwMode="auto">
            <a:xfrm>
              <a:off x="1436263" y="3954888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3" name="Прямая со стрелкой 8"/>
            <p:cNvCxnSpPr>
              <a:cxnSpLocks noChangeShapeType="1"/>
            </p:cNvCxnSpPr>
            <p:nvPr/>
          </p:nvCxnSpPr>
          <p:spPr bwMode="auto">
            <a:xfrm>
              <a:off x="1436263" y="4253179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4" name="Прямая со стрелкой 9"/>
            <p:cNvCxnSpPr>
              <a:cxnSpLocks noChangeShapeType="1"/>
            </p:cNvCxnSpPr>
            <p:nvPr/>
          </p:nvCxnSpPr>
          <p:spPr bwMode="auto">
            <a:xfrm>
              <a:off x="1438185" y="4541413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5" name="Прямая со стрелкой 10"/>
            <p:cNvCxnSpPr>
              <a:cxnSpLocks noChangeShapeType="1"/>
            </p:cNvCxnSpPr>
            <p:nvPr/>
          </p:nvCxnSpPr>
          <p:spPr bwMode="auto">
            <a:xfrm>
              <a:off x="1435327" y="5047848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9736" name="Группа 5"/>
            <p:cNvGrpSpPr>
              <a:grpSpLocks/>
            </p:cNvGrpSpPr>
            <p:nvPr/>
          </p:nvGrpSpPr>
          <p:grpSpPr bwMode="auto">
            <a:xfrm>
              <a:off x="1785140" y="4751832"/>
              <a:ext cx="505597" cy="90000"/>
              <a:chOff x="1695140" y="4751832"/>
              <a:chExt cx="505597" cy="90000"/>
            </a:xfrm>
          </p:grpSpPr>
          <p:sp>
            <p:nvSpPr>
              <p:cNvPr id="29737" name="Овал 4"/>
              <p:cNvSpPr>
                <a:spLocks noChangeArrowheads="1"/>
              </p:cNvSpPr>
              <p:nvPr/>
            </p:nvSpPr>
            <p:spPr bwMode="auto">
              <a:xfrm>
                <a:off x="1695140" y="475183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9738" name="Овал 12"/>
              <p:cNvSpPr>
                <a:spLocks noChangeArrowheads="1"/>
              </p:cNvSpPr>
              <p:nvPr/>
            </p:nvSpPr>
            <p:spPr bwMode="auto">
              <a:xfrm>
                <a:off x="1901540" y="475183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9739" name="Овал 13"/>
              <p:cNvSpPr>
                <a:spLocks noChangeArrowheads="1"/>
              </p:cNvSpPr>
              <p:nvPr/>
            </p:nvSpPr>
            <p:spPr bwMode="auto">
              <a:xfrm>
                <a:off x="2110737" y="475183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</p:grpSp>
      <p:cxnSp>
        <p:nvCxnSpPr>
          <p:cNvPr id="29701" name="Прямая со стрелкой 36"/>
          <p:cNvCxnSpPr>
            <a:cxnSpLocks noChangeShapeType="1"/>
          </p:cNvCxnSpPr>
          <p:nvPr/>
        </p:nvCxnSpPr>
        <p:spPr bwMode="auto">
          <a:xfrm>
            <a:off x="7058025" y="3422650"/>
            <a:ext cx="1366838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2" name="Прямая со стрелкой 37"/>
          <p:cNvCxnSpPr>
            <a:cxnSpLocks noChangeShapeType="1"/>
          </p:cNvCxnSpPr>
          <p:nvPr/>
        </p:nvCxnSpPr>
        <p:spPr bwMode="auto">
          <a:xfrm>
            <a:off x="7058025" y="3721100"/>
            <a:ext cx="1366838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3" name="Прямая со стрелкой 38"/>
          <p:cNvCxnSpPr>
            <a:cxnSpLocks noChangeShapeType="1"/>
          </p:cNvCxnSpPr>
          <p:nvPr/>
        </p:nvCxnSpPr>
        <p:spPr bwMode="auto">
          <a:xfrm>
            <a:off x="7059613" y="4010025"/>
            <a:ext cx="1368425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4" name="Прямая со стрелкой 39"/>
          <p:cNvCxnSpPr>
            <a:cxnSpLocks noChangeShapeType="1"/>
          </p:cNvCxnSpPr>
          <p:nvPr/>
        </p:nvCxnSpPr>
        <p:spPr bwMode="auto">
          <a:xfrm>
            <a:off x="7043738" y="4514850"/>
            <a:ext cx="1368425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5" name="Овал 41"/>
          <p:cNvSpPr>
            <a:spLocks noChangeArrowheads="1"/>
          </p:cNvSpPr>
          <p:nvPr/>
        </p:nvSpPr>
        <p:spPr bwMode="auto">
          <a:xfrm>
            <a:off x="7405688" y="4219575"/>
            <a:ext cx="90487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706" name="Овал 42"/>
          <p:cNvSpPr>
            <a:spLocks noChangeArrowheads="1"/>
          </p:cNvSpPr>
          <p:nvPr/>
        </p:nvSpPr>
        <p:spPr bwMode="auto">
          <a:xfrm>
            <a:off x="7612063" y="4219575"/>
            <a:ext cx="90487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707" name="Овал 43"/>
          <p:cNvSpPr>
            <a:spLocks noChangeArrowheads="1"/>
          </p:cNvSpPr>
          <p:nvPr/>
        </p:nvSpPr>
        <p:spPr bwMode="auto">
          <a:xfrm>
            <a:off x="7821613" y="4219575"/>
            <a:ext cx="90487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9708" name="Группа 67"/>
          <p:cNvGrpSpPr>
            <a:grpSpLocks/>
          </p:cNvGrpSpPr>
          <p:nvPr/>
        </p:nvGrpSpPr>
        <p:grpSpPr bwMode="auto">
          <a:xfrm>
            <a:off x="4867275" y="2085975"/>
            <a:ext cx="1093788" cy="942975"/>
            <a:chOff x="4309013" y="1608579"/>
            <a:chExt cx="1092960" cy="1370858"/>
          </a:xfrm>
        </p:grpSpPr>
        <p:cxnSp>
          <p:nvCxnSpPr>
            <p:cNvPr id="29728" name="Прямая со стрелкой 46"/>
            <p:cNvCxnSpPr>
              <a:cxnSpLocks noChangeShapeType="1"/>
            </p:cNvCxnSpPr>
            <p:nvPr/>
          </p:nvCxnSpPr>
          <p:spPr bwMode="auto">
            <a:xfrm rot="5400000">
              <a:off x="3625013" y="2294501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29" name="Прямая со стрелкой 47"/>
            <p:cNvCxnSpPr>
              <a:cxnSpLocks noChangeShapeType="1"/>
            </p:cNvCxnSpPr>
            <p:nvPr/>
          </p:nvCxnSpPr>
          <p:spPr bwMode="auto">
            <a:xfrm rot="5400000">
              <a:off x="3923304" y="2294501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0" name="Прямая со стрелкой 48"/>
            <p:cNvCxnSpPr>
              <a:cxnSpLocks noChangeShapeType="1"/>
            </p:cNvCxnSpPr>
            <p:nvPr/>
          </p:nvCxnSpPr>
          <p:spPr bwMode="auto">
            <a:xfrm rot="5400000">
              <a:off x="4211538" y="2292579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1" name="Прямая со стрелкой 49"/>
            <p:cNvCxnSpPr>
              <a:cxnSpLocks noChangeShapeType="1"/>
            </p:cNvCxnSpPr>
            <p:nvPr/>
          </p:nvCxnSpPr>
          <p:spPr bwMode="auto">
            <a:xfrm rot="5400000">
              <a:off x="4717973" y="2295437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709" name="Группа 50"/>
          <p:cNvGrpSpPr>
            <a:grpSpLocks/>
          </p:cNvGrpSpPr>
          <p:nvPr/>
        </p:nvGrpSpPr>
        <p:grpSpPr bwMode="auto">
          <a:xfrm rot="-5400000">
            <a:off x="5457031" y="2378869"/>
            <a:ext cx="504825" cy="90488"/>
            <a:chOff x="1695140" y="4751832"/>
            <a:chExt cx="505597" cy="90000"/>
          </a:xfrm>
        </p:grpSpPr>
        <p:sp>
          <p:nvSpPr>
            <p:cNvPr id="29725" name="Овал 51"/>
            <p:cNvSpPr>
              <a:spLocks noChangeArrowheads="1"/>
            </p:cNvSpPr>
            <p:nvPr/>
          </p:nvSpPr>
          <p:spPr bwMode="auto">
            <a:xfrm>
              <a:off x="1695140" y="4751832"/>
              <a:ext cx="90000" cy="900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9726" name="Овал 52"/>
            <p:cNvSpPr>
              <a:spLocks noChangeArrowheads="1"/>
            </p:cNvSpPr>
            <p:nvPr/>
          </p:nvSpPr>
          <p:spPr bwMode="auto">
            <a:xfrm>
              <a:off x="1901540" y="4751832"/>
              <a:ext cx="90000" cy="900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9727" name="Овал 53"/>
            <p:cNvSpPr>
              <a:spLocks noChangeArrowheads="1"/>
            </p:cNvSpPr>
            <p:nvPr/>
          </p:nvSpPr>
          <p:spPr bwMode="auto">
            <a:xfrm>
              <a:off x="2110737" y="4751832"/>
              <a:ext cx="90000" cy="900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9710" name="TextBox 35"/>
          <p:cNvSpPr txBox="1">
            <a:spLocks noChangeArrowheads="1"/>
          </p:cNvSpPr>
          <p:nvPr/>
        </p:nvSpPr>
        <p:spPr bwMode="auto">
          <a:xfrm>
            <a:off x="1263650" y="3546475"/>
            <a:ext cx="64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5400">
                <a:solidFill>
                  <a:srgbClr val="C00000"/>
                </a:solidFill>
              </a:rPr>
              <a:t>X</a:t>
            </a:r>
            <a:endParaRPr lang="ru-RU" altLang="ru-RU" sz="5400">
              <a:solidFill>
                <a:srgbClr val="C00000"/>
              </a:solidFill>
            </a:endParaRPr>
          </a:p>
        </p:txBody>
      </p:sp>
      <p:sp>
        <p:nvSpPr>
          <p:cNvPr id="29711" name="TextBox 55"/>
          <p:cNvSpPr txBox="1">
            <a:spLocks noChangeArrowheads="1"/>
          </p:cNvSpPr>
          <p:nvPr/>
        </p:nvSpPr>
        <p:spPr bwMode="auto">
          <a:xfrm>
            <a:off x="8412163" y="3562350"/>
            <a:ext cx="646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5400">
                <a:solidFill>
                  <a:srgbClr val="C00000"/>
                </a:solidFill>
              </a:rPr>
              <a:t>Y</a:t>
            </a:r>
            <a:endParaRPr lang="ru-RU" altLang="ru-RU" sz="5400">
              <a:solidFill>
                <a:srgbClr val="C00000"/>
              </a:solidFill>
            </a:endParaRPr>
          </a:p>
        </p:txBody>
      </p:sp>
      <p:sp>
        <p:nvSpPr>
          <p:cNvPr id="29712" name="TextBox 56"/>
          <p:cNvSpPr txBox="1">
            <a:spLocks noChangeArrowheads="1"/>
          </p:cNvSpPr>
          <p:nvPr/>
        </p:nvSpPr>
        <p:spPr bwMode="auto">
          <a:xfrm>
            <a:off x="6084888" y="2022475"/>
            <a:ext cx="608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5400">
                <a:solidFill>
                  <a:srgbClr val="C00000"/>
                </a:solidFill>
              </a:rPr>
              <a:t>Z</a:t>
            </a:r>
            <a:endParaRPr lang="ru-RU" altLang="ru-RU" sz="5400">
              <a:solidFill>
                <a:srgbClr val="C00000"/>
              </a:solidFill>
            </a:endParaRPr>
          </a:p>
        </p:txBody>
      </p:sp>
      <p:cxnSp>
        <p:nvCxnSpPr>
          <p:cNvPr id="29713" name="Прямая со стрелкой 59"/>
          <p:cNvCxnSpPr>
            <a:cxnSpLocks noChangeShapeType="1"/>
          </p:cNvCxnSpPr>
          <p:nvPr/>
        </p:nvCxnSpPr>
        <p:spPr bwMode="auto">
          <a:xfrm>
            <a:off x="2616200" y="4797425"/>
            <a:ext cx="728663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4" name="Прямая со стрелкой 61"/>
          <p:cNvCxnSpPr>
            <a:cxnSpLocks noChangeShapeType="1"/>
          </p:cNvCxnSpPr>
          <p:nvPr/>
        </p:nvCxnSpPr>
        <p:spPr bwMode="auto">
          <a:xfrm>
            <a:off x="2646363" y="5337175"/>
            <a:ext cx="49657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5" name="Прямая со стрелкой 63"/>
          <p:cNvCxnSpPr>
            <a:cxnSpLocks noChangeShapeType="1"/>
          </p:cNvCxnSpPr>
          <p:nvPr/>
        </p:nvCxnSpPr>
        <p:spPr bwMode="auto">
          <a:xfrm flipV="1">
            <a:off x="2646363" y="4797425"/>
            <a:ext cx="0" cy="5270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6" name="Прямая со стрелкой 66"/>
          <p:cNvCxnSpPr>
            <a:cxnSpLocks noChangeShapeType="1"/>
          </p:cNvCxnSpPr>
          <p:nvPr/>
        </p:nvCxnSpPr>
        <p:spPr bwMode="auto">
          <a:xfrm flipV="1">
            <a:off x="7612063" y="4533900"/>
            <a:ext cx="0" cy="803275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7" name="Овал 68"/>
          <p:cNvSpPr>
            <a:spLocks noChangeArrowheads="1"/>
          </p:cNvSpPr>
          <p:nvPr/>
        </p:nvSpPr>
        <p:spPr bwMode="auto">
          <a:xfrm>
            <a:off x="7570788" y="4470400"/>
            <a:ext cx="90487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718" name="TextBox 65"/>
          <p:cNvSpPr txBox="1">
            <a:spLocks noChangeArrowheads="1"/>
          </p:cNvSpPr>
          <p:nvPr/>
        </p:nvSpPr>
        <p:spPr bwMode="auto">
          <a:xfrm>
            <a:off x="122238" y="5362575"/>
            <a:ext cx="8912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200"/>
              <a:t>X – </a:t>
            </a:r>
            <a:r>
              <a:rPr lang="ru-RU" altLang="ru-RU" sz="2200"/>
              <a:t>входные сигналы (внутренние параметры)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200"/>
              <a:t>Z –</a:t>
            </a:r>
            <a:r>
              <a:rPr lang="ru-RU" altLang="ru-RU" sz="2200"/>
              <a:t> внешнее воздействие на объект</a:t>
            </a:r>
            <a:r>
              <a:rPr lang="en-US" altLang="ru-RU" sz="2200"/>
              <a:t>/</a:t>
            </a:r>
            <a:r>
              <a:rPr lang="ru-RU" altLang="ru-RU" sz="2200"/>
              <a:t>модель (внешние параметры)</a:t>
            </a:r>
            <a:endParaRPr lang="en-US" altLang="ru-RU" sz="2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200"/>
              <a:t>Y</a:t>
            </a:r>
            <a:r>
              <a:rPr lang="ru-RU" altLang="ru-RU" sz="2200"/>
              <a:t> – выходные сигналы (характеристики)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/>
              <a:t>+ структурная модель (учитывает структуру объекта)</a:t>
            </a:r>
          </a:p>
        </p:txBody>
      </p:sp>
      <p:sp>
        <p:nvSpPr>
          <p:cNvPr id="21527" name="Скругленный прямоугольник 69"/>
          <p:cNvSpPr>
            <a:spLocks noChangeArrowheads="1"/>
          </p:cNvSpPr>
          <p:nvPr/>
        </p:nvSpPr>
        <p:spPr bwMode="auto">
          <a:xfrm>
            <a:off x="3887788" y="1003300"/>
            <a:ext cx="2932112" cy="10826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smtClean="0"/>
              <a:t>Внешняя среда</a:t>
            </a:r>
          </a:p>
        </p:txBody>
      </p:sp>
      <p:cxnSp>
        <p:nvCxnSpPr>
          <p:cNvPr id="29720" name="Прямая со стрелкой 72"/>
          <p:cNvCxnSpPr>
            <a:cxnSpLocks noChangeShapeType="1"/>
            <a:endCxn id="21527" idx="3"/>
          </p:cNvCxnSpPr>
          <p:nvPr/>
        </p:nvCxnSpPr>
        <p:spPr bwMode="auto">
          <a:xfrm flipH="1">
            <a:off x="6819900" y="1543050"/>
            <a:ext cx="83185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1" name="Прямая со стрелкой 75"/>
          <p:cNvCxnSpPr>
            <a:cxnSpLocks noChangeShapeType="1"/>
          </p:cNvCxnSpPr>
          <p:nvPr/>
        </p:nvCxnSpPr>
        <p:spPr bwMode="auto">
          <a:xfrm flipV="1">
            <a:off x="7612063" y="1543050"/>
            <a:ext cx="15875" cy="1895475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2" name="Овал 80"/>
          <p:cNvSpPr>
            <a:spLocks noChangeArrowheads="1"/>
          </p:cNvSpPr>
          <p:nvPr/>
        </p:nvSpPr>
        <p:spPr bwMode="auto">
          <a:xfrm>
            <a:off x="7566025" y="3375025"/>
            <a:ext cx="90488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2" name="TextBox 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0562" y="1509112"/>
            <a:ext cx="2812441" cy="70788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046413"/>
            <a:ext cx="12858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0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985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Процесс моделирования</a:t>
            </a:r>
          </a:p>
        </p:txBody>
      </p:sp>
      <p:pic>
        <p:nvPicPr>
          <p:cNvPr id="56323" name="Picture 2" descr="http://konspekta.net/lektsiiorgimg/baza1/297433420838.files/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798513"/>
            <a:ext cx="6015037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4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1278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Классификация моделей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206375" y="712788"/>
            <a:ext cx="88661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Умозрительная</a:t>
            </a:r>
            <a:r>
              <a:rPr lang="ru-RU" altLang="ru-RU" sz="2300" dirty="0" smtClean="0"/>
              <a:t> - </a:t>
            </a:r>
            <a:r>
              <a:rPr lang="ru-RU" altLang="ru-RU" sz="2300" b="1" dirty="0" smtClean="0"/>
              <a:t>физическая</a:t>
            </a:r>
            <a:r>
              <a:rPr lang="ru-RU" altLang="ru-RU" sz="2300" dirty="0" smtClean="0"/>
              <a:t> (натурная) – </a:t>
            </a:r>
            <a:r>
              <a:rPr lang="ru-RU" altLang="ru-RU" sz="2300" b="1" dirty="0" smtClean="0"/>
              <a:t>математическая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Математическая</a:t>
            </a:r>
            <a:r>
              <a:rPr lang="ru-RU" altLang="ru-RU" sz="2300" dirty="0" smtClean="0"/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dirty="0" smtClean="0"/>
              <a:t>  - </a:t>
            </a:r>
            <a:r>
              <a:rPr lang="ru-RU" altLang="ru-RU" sz="2300" b="1" dirty="0" smtClean="0"/>
              <a:t>аналитическая</a:t>
            </a:r>
            <a:r>
              <a:rPr lang="ru-RU" altLang="ru-RU" sz="2300" dirty="0" smtClean="0"/>
              <a:t> (математические формулы)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dirty="0" smtClean="0"/>
              <a:t>  - </a:t>
            </a:r>
            <a:r>
              <a:rPr lang="ru-RU" altLang="ru-RU" sz="2300" b="1" dirty="0" smtClean="0"/>
              <a:t>имитационная</a:t>
            </a:r>
            <a:r>
              <a:rPr lang="ru-RU" altLang="ru-RU" sz="2300" dirty="0" smtClean="0"/>
              <a:t> (модель-алгоритм-программа)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Функциональная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структурная</a:t>
            </a:r>
            <a:r>
              <a:rPr lang="ru-RU" altLang="ru-RU" sz="2300" dirty="0" smtClean="0"/>
              <a:t> (</a:t>
            </a:r>
            <a:r>
              <a:rPr lang="ru-RU" altLang="ru-RU" sz="2300" b="1" dirty="0" smtClean="0"/>
              <a:t>топологическая</a:t>
            </a:r>
            <a:r>
              <a:rPr lang="ru-RU" altLang="ru-RU" sz="2300" dirty="0" smtClean="0"/>
              <a:t> - </a:t>
            </a:r>
            <a:r>
              <a:rPr lang="ru-RU" altLang="ru-RU" sz="2300" b="1" dirty="0" smtClean="0"/>
              <a:t>геометрическая</a:t>
            </a:r>
            <a:r>
              <a:rPr lang="ru-RU" altLang="ru-RU" sz="2300" dirty="0" smtClean="0"/>
              <a:t>) – </a:t>
            </a:r>
            <a:r>
              <a:rPr lang="ru-RU" altLang="ru-RU" sz="2300" b="1" dirty="0"/>
              <a:t>а</a:t>
            </a:r>
            <a:r>
              <a:rPr lang="ru-RU" altLang="ru-RU" sz="2300" b="1" dirty="0" smtClean="0"/>
              <a:t>лгоритмическая</a:t>
            </a:r>
            <a:r>
              <a:rPr lang="ru-RU" altLang="ru-RU" sz="2300" dirty="0" smtClean="0"/>
              <a:t> </a:t>
            </a:r>
            <a:r>
              <a:rPr lang="ru-RU" altLang="ru-RU" sz="2300" dirty="0"/>
              <a:t>(модель</a:t>
            </a:r>
            <a:r>
              <a:rPr lang="ru-RU" altLang="ru-RU" sz="2300" dirty="0" smtClean="0"/>
              <a:t>,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dirty="0" smtClean="0"/>
              <a:t> </a:t>
            </a:r>
            <a:r>
              <a:rPr lang="ru-RU" altLang="ru-RU" sz="2300" dirty="0"/>
              <a:t>описанная с помощью алгоритма)</a:t>
            </a:r>
            <a:endParaRPr lang="ru-RU" altLang="ru-RU" sz="23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Статическая</a:t>
            </a:r>
            <a:r>
              <a:rPr lang="ru-RU" altLang="ru-RU" sz="2300" dirty="0" smtClean="0"/>
              <a:t> (установившиеся и периодические процессы) – </a:t>
            </a:r>
            <a:r>
              <a:rPr lang="ru-RU" altLang="ru-RU" sz="2300" b="1" dirty="0" smtClean="0"/>
              <a:t>динамическая</a:t>
            </a:r>
            <a:r>
              <a:rPr lang="en-US" altLang="ru-RU" sz="2300" b="1" dirty="0" smtClean="0"/>
              <a:t>/</a:t>
            </a:r>
            <a:r>
              <a:rPr lang="ru-RU" altLang="ru-RU" sz="2300" b="1" dirty="0" smtClean="0"/>
              <a:t>эволюционная </a:t>
            </a:r>
            <a:r>
              <a:rPr lang="ru-RU" altLang="ru-RU" sz="2300" dirty="0" smtClean="0"/>
              <a:t>– </a:t>
            </a:r>
            <a:r>
              <a:rPr lang="ru-RU" altLang="ru-RU" sz="2300" b="1" dirty="0" smtClean="0"/>
              <a:t>квазистационарная</a:t>
            </a:r>
            <a:r>
              <a:rPr lang="ru-RU" altLang="ru-RU" sz="2300" dirty="0" smtClean="0"/>
              <a:t> (динамический процесс рассматривается как стационарный)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Детерминированная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стохастическая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Полная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неполная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приближенная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Теоретическая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эмпирическая</a:t>
            </a:r>
            <a:r>
              <a:rPr lang="ru-RU" altLang="ru-RU" sz="2300" dirty="0" smtClean="0"/>
              <a:t> (от греч. «опыт») – </a:t>
            </a:r>
            <a:r>
              <a:rPr lang="ru-RU" altLang="ru-RU" sz="2300" b="1" dirty="0" smtClean="0"/>
              <a:t>полуэмпирическая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Линейная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нелинейная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линеаризованная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Непрерывная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дискретно-непрерывная</a:t>
            </a:r>
            <a:r>
              <a:rPr lang="ru-RU" altLang="ru-RU" sz="2300" dirty="0" smtClean="0"/>
              <a:t> - </a:t>
            </a:r>
            <a:r>
              <a:rPr lang="ru-RU" altLang="ru-RU" sz="2300" b="1" dirty="0" smtClean="0"/>
              <a:t>дискретная</a:t>
            </a:r>
            <a:endParaRPr lang="en-US" altLang="ru-RU" sz="23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270000"/>
            <a:ext cx="12858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1278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Виды моделирования</a:t>
            </a: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06375" y="882650"/>
            <a:ext cx="8721725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dirty="0"/>
              <a:t> </a:t>
            </a:r>
            <a:r>
              <a:rPr lang="ru-RU" altLang="ru-RU" sz="2400" b="1" dirty="0"/>
              <a:t>Аналитическое</a:t>
            </a:r>
            <a:r>
              <a:rPr lang="ru-RU" altLang="ru-RU" sz="2400" dirty="0"/>
              <a:t> моделирование – взаимодействие элементов системы записывается в виде функциональных соотношений</a:t>
            </a:r>
          </a:p>
          <a:p>
            <a:r>
              <a:rPr lang="ru-RU" altLang="ru-RU" sz="2400" dirty="0"/>
              <a:t> </a:t>
            </a:r>
            <a:r>
              <a:rPr lang="ru-RU" altLang="ru-RU" sz="2400" b="1" dirty="0"/>
              <a:t>Имитационное</a:t>
            </a:r>
            <a:r>
              <a:rPr lang="ru-RU" altLang="ru-RU" sz="2400" dirty="0"/>
              <a:t> моделирование – воспроизведение процесса функционирования моделируемой системы во времени (удобно для моделирования сложных систем)</a:t>
            </a:r>
          </a:p>
          <a:p>
            <a:r>
              <a:rPr lang="ru-RU" altLang="ru-RU" sz="2400" dirty="0"/>
              <a:t> </a:t>
            </a:r>
            <a:r>
              <a:rPr lang="ru-RU" altLang="ru-RU" sz="2400" b="1" dirty="0" smtClean="0"/>
              <a:t>Статистическое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моделирование – моделирование методом статических испытаний (например, метод Монте-Карло).</a:t>
            </a:r>
          </a:p>
        </p:txBody>
      </p:sp>
    </p:spTree>
    <p:extLst>
      <p:ext uri="{BB962C8B-B14F-4D97-AF65-F5344CB8AC3E}">
        <p14:creationId xmlns:p14="http://schemas.microsoft.com/office/powerpoint/2010/main" val="2807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631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</a:rPr>
              <a:t>Схемы моделирования</a:t>
            </a:r>
          </a:p>
        </p:txBody>
      </p:sp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141288" y="315913"/>
            <a:ext cx="8504237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D-</a:t>
            </a:r>
            <a:r>
              <a:rPr lang="ru-RU" altLang="ru-RU" sz="2000" dirty="0"/>
              <a:t>схема моделирования (непрерывные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Непрерывное моделирование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Численные методы решения </a:t>
            </a:r>
            <a:r>
              <a:rPr lang="en-US" altLang="ru-RU" sz="2000" dirty="0"/>
              <a:t>D-</a:t>
            </a:r>
            <a:r>
              <a:rPr lang="ru-RU" altLang="ru-RU" sz="2000" dirty="0"/>
              <a:t>модели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F-</a:t>
            </a:r>
            <a:r>
              <a:rPr lang="ru-RU" altLang="ru-RU" sz="2000" dirty="0"/>
              <a:t> схема моделирования (автоматная модель)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Абстрактный</a:t>
            </a:r>
            <a:r>
              <a:rPr lang="en-US" altLang="ru-RU" sz="2000" dirty="0"/>
              <a:t> </a:t>
            </a:r>
            <a:r>
              <a:rPr lang="ru-RU" altLang="ru-RU" sz="2000" dirty="0"/>
              <a:t>и структурный автоматы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Декомпозиция автомата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N</a:t>
            </a:r>
            <a:r>
              <a:rPr lang="ru-RU" altLang="ru-RU" sz="2000" dirty="0"/>
              <a:t> </a:t>
            </a:r>
            <a:r>
              <a:rPr lang="en-US" altLang="ru-RU" sz="2000" dirty="0"/>
              <a:t>-</a:t>
            </a:r>
            <a:r>
              <a:rPr lang="ru-RU" altLang="ru-RU" sz="2000" dirty="0"/>
              <a:t> схема моделирования (</a:t>
            </a:r>
            <a:r>
              <a:rPr lang="ru-RU" altLang="ru-RU" sz="2000" dirty="0" err="1"/>
              <a:t>графовые</a:t>
            </a:r>
            <a:r>
              <a:rPr lang="ru-RU" altLang="ru-RU" sz="2000" dirty="0"/>
              <a:t>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Граф как основа </a:t>
            </a:r>
            <a:r>
              <a:rPr lang="en-US" altLang="ru-RU" sz="2000" dirty="0"/>
              <a:t>N</a:t>
            </a:r>
            <a:r>
              <a:rPr lang="ru-RU" altLang="ru-RU" sz="2000" dirty="0"/>
              <a:t>-схемы моделирования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Потоковый граф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Сеть Петри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P-</a:t>
            </a:r>
            <a:r>
              <a:rPr lang="ru-RU" altLang="ru-RU" sz="2000" dirty="0"/>
              <a:t>схема (дискретные стохастические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Q</a:t>
            </a:r>
            <a:r>
              <a:rPr lang="ru-RU" altLang="ru-RU" sz="2000" dirty="0"/>
              <a:t> </a:t>
            </a:r>
            <a:r>
              <a:rPr lang="en-US" altLang="ru-RU" sz="2000" dirty="0"/>
              <a:t>-</a:t>
            </a:r>
            <a:r>
              <a:rPr lang="ru-RU" altLang="ru-RU" sz="2000" dirty="0"/>
              <a:t> схема моделирования (непрерывные стохастические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Непрерывные сети Маркова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Вероятностный поток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Системы массового обслуживания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A – </a:t>
            </a:r>
            <a:r>
              <a:rPr lang="ru-RU" altLang="ru-RU" sz="2000" dirty="0"/>
              <a:t>схема моделирования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Обработка результатов моделирования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Интерполяция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Аппроксимация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Исследование операций (кратко)</a:t>
            </a:r>
          </a:p>
        </p:txBody>
      </p:sp>
      <p:pic>
        <p:nvPicPr>
          <p:cNvPr id="78852" name="Picture 7" descr="http://school.umk-spo.biz/images/geomet/repr-0t8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890588"/>
            <a:ext cx="14922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074863"/>
            <a:ext cx="24082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1" descr="http://gruzdoff.ru/commons/thumb/4/45/Identity_graph1.svg/256px-Identity_graph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738438"/>
            <a:ext cx="18351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92625"/>
            <a:ext cx="2857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6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1437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Список литературы</a:t>
            </a:r>
          </a:p>
        </p:txBody>
      </p:sp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358775" y="881063"/>
            <a:ext cx="86248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1. Зарубин В.С. Математическое моделирование в технике: Учеб. для вузов </a:t>
            </a:r>
            <a:r>
              <a:rPr lang="en-US" altLang="ru-RU" sz="2400"/>
              <a:t>/ </a:t>
            </a:r>
            <a:r>
              <a:rPr lang="ru-RU" altLang="ru-RU" sz="2400"/>
              <a:t>Под ред. В.С. Зарубина, А.П. Крищенко. – 2-е изд., стереотип. – М.: Изд-во МГТУ им. Баумана, 2003. – 496 с. (Сер. Математика в техническом университете; Вып. </a:t>
            </a:r>
            <a:r>
              <a:rPr lang="en-US" altLang="ru-RU" sz="2400"/>
              <a:t>XXI, </a:t>
            </a:r>
            <a:r>
              <a:rPr lang="ru-RU" altLang="ru-RU" sz="2400"/>
              <a:t>заключительный).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2. Кельтон В.,  Лоу А. Имитационное моделирование. Классика CS. 3-е изд. Спб. Питер; Киев: Издательская группа BHV, 2004.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3. Советов Б.Я., Яковлев С.А. Моделирование систем: учеб. для вузов 3-е изд, перераб. и доп. – М.: Высш. шк., 2001.</a:t>
            </a:r>
          </a:p>
        </p:txBody>
      </p:sp>
    </p:spTree>
    <p:extLst>
      <p:ext uri="{BB962C8B-B14F-4D97-AF65-F5344CB8AC3E}">
        <p14:creationId xmlns:p14="http://schemas.microsoft.com/office/powerpoint/2010/main" val="14879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8" y="940432"/>
            <a:ext cx="8927432" cy="42180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</a:rPr>
              <a:t>Исследование операций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486961"/>
            <a:ext cx="8758990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25" b="1" dirty="0">
                <a:solidFill>
                  <a:srgbClr val="252525"/>
                </a:solidFill>
              </a:rPr>
              <a:t>Исследование операций (ИСО)</a:t>
            </a:r>
            <a:r>
              <a:rPr lang="ru-RU" sz="2325" dirty="0">
                <a:solidFill>
                  <a:srgbClr val="252525"/>
                </a:solidFill>
              </a:rPr>
              <a:t> — применение математических, количественных методов для обоснования решений во всех областях целенаправленной человеческой деятельности. Цель исследования операций — предварительное количественное обоснование оптимальных решений с опорой на показатель эффективности.</a:t>
            </a:r>
          </a:p>
          <a:p>
            <a:endParaRPr lang="ru-RU" sz="2325" dirty="0">
              <a:solidFill>
                <a:srgbClr val="252525"/>
              </a:solidFill>
            </a:endParaRPr>
          </a:p>
          <a:p>
            <a:r>
              <a:rPr lang="ru-RU" altLang="ru-RU" sz="2325" b="1" dirty="0"/>
              <a:t>Исследование операций (ИСО) </a:t>
            </a:r>
            <a:r>
              <a:rPr lang="ru-RU" altLang="ru-RU" sz="2325" dirty="0"/>
              <a:t>-</a:t>
            </a:r>
          </a:p>
          <a:p>
            <a:r>
              <a:rPr lang="ru-RU" altLang="ru-RU" sz="2325" dirty="0"/>
              <a:t>это наука о количественном обосновании оптимальных решений на основе построения и использования математической модели.</a:t>
            </a:r>
          </a:p>
        </p:txBody>
      </p:sp>
    </p:spTree>
    <p:extLst>
      <p:ext uri="{BB962C8B-B14F-4D97-AF65-F5344CB8AC3E}">
        <p14:creationId xmlns:p14="http://schemas.microsoft.com/office/powerpoint/2010/main" val="30266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47" y="857251"/>
            <a:ext cx="8843211" cy="589547"/>
          </a:xfrm>
        </p:spPr>
        <p:txBody>
          <a:bodyPr/>
          <a:lstStyle/>
          <a:p>
            <a:pPr algn="ctr" eaLnBrk="1" hangingPunct="1"/>
            <a:r>
              <a:rPr lang="ru-RU" altLang="ru-RU" sz="3150" b="1" dirty="0">
                <a:solidFill>
                  <a:srgbClr val="0000FF"/>
                </a:solidFill>
              </a:rPr>
              <a:t>Основные понятия модели исследования операций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96253" y="1963905"/>
            <a:ext cx="89755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Целевая функция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Функция ограничения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Внутренние параметры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Оптимизационная модель (модель с целевой функцией)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Неоптимизационная</a:t>
            </a:r>
            <a:r>
              <a:rPr lang="ru-RU" altLang="ru-RU" sz="2400" dirty="0"/>
              <a:t> модель (модель без целевой функцией)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Метод оптимизации (метод исследования операций)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Оптимальное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4330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8" y="0"/>
            <a:ext cx="8927432" cy="13622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</a:rPr>
              <a:t>Разделы дисциплины </a:t>
            </a:r>
            <a:r>
              <a:rPr lang="ru-RU" altLang="ru-RU" b="1" dirty="0">
                <a:solidFill>
                  <a:srgbClr val="0000FF"/>
                </a:solidFill>
              </a:rPr>
              <a:t>и</a:t>
            </a:r>
            <a:r>
              <a:rPr lang="ru-RU" altLang="ru-RU" b="1" dirty="0" smtClean="0">
                <a:solidFill>
                  <a:srgbClr val="0000FF"/>
                </a:solidFill>
              </a:rPr>
              <a:t>сследования операций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58" y="1362237"/>
            <a:ext cx="8927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Математическое программирование</a:t>
            </a:r>
            <a:r>
              <a:rPr lang="ru-RU" dirty="0"/>
              <a:t> ("планирование") - методы отыскания экстремальных значений функции, на аргументы которой наложены ограничения.</a:t>
            </a:r>
          </a:p>
          <a:p>
            <a:r>
              <a:rPr lang="ru-RU" b="1" dirty="0"/>
              <a:t>Линейное программирование</a:t>
            </a:r>
            <a:r>
              <a:rPr lang="ru-RU" dirty="0"/>
              <a:t> (ЛП) – задачи с линейными целевыми функциями и ограничениями.</a:t>
            </a:r>
          </a:p>
          <a:p>
            <a:r>
              <a:rPr lang="ru-RU" b="1" dirty="0"/>
              <a:t>Нелинейное программирование</a:t>
            </a:r>
            <a:r>
              <a:rPr lang="ru-RU" dirty="0"/>
              <a:t> (НП) рассматривает задачи с нелинейными целевыми функциями и ограничениями.</a:t>
            </a:r>
          </a:p>
          <a:p>
            <a:r>
              <a:rPr lang="ru-RU" b="1" dirty="0"/>
              <a:t>Целочисленное</a:t>
            </a:r>
            <a:r>
              <a:rPr lang="ru-RU" dirty="0"/>
              <a:t> </a:t>
            </a:r>
            <a:r>
              <a:rPr lang="ru-RU" b="1" dirty="0"/>
              <a:t>линейное программирование</a:t>
            </a:r>
            <a:r>
              <a:rPr lang="ru-RU" dirty="0"/>
              <a:t> – решение задач, у которых все или некоторые переменные должны принимать целочисленные значения.</a:t>
            </a:r>
          </a:p>
          <a:p>
            <a:r>
              <a:rPr lang="ru-RU" b="1" dirty="0"/>
              <a:t>Динамическое программирование</a:t>
            </a:r>
            <a:r>
              <a:rPr lang="ru-RU" dirty="0"/>
              <a:t> выбор наиболее оптимального управления динамическим объектом во времени.</a:t>
            </a:r>
          </a:p>
          <a:p>
            <a:r>
              <a:rPr lang="ru-RU" dirty="0"/>
              <a:t>Аппарат </a:t>
            </a:r>
            <a:r>
              <a:rPr lang="ru-RU" b="1" dirty="0"/>
              <a:t>теории вероятностей</a:t>
            </a:r>
            <a:r>
              <a:rPr lang="ru-RU" dirty="0"/>
              <a:t> позволяет находить оптимальные параметры стохастических систем (СМО, регрессионный и корреляционный анализ и т.п.).</a:t>
            </a:r>
          </a:p>
          <a:p>
            <a:r>
              <a:rPr lang="ru-RU" b="1" dirty="0"/>
              <a:t>Теория игр и принятия решений </a:t>
            </a:r>
            <a:r>
              <a:rPr lang="ru-RU" dirty="0"/>
              <a:t>рассматривает процессы выбора наилучшей из нескольких альтернатив в ситуациях определенности, в условиях риска (данные можно описать с помощью вероятностных распределений), в условиях неопределенности (вероятностное распределение либо неизвестно, либо не может быть определено).</a:t>
            </a:r>
          </a:p>
          <a:p>
            <a:r>
              <a:rPr lang="ru-RU" dirty="0"/>
              <a:t> </a:t>
            </a:r>
            <a:r>
              <a:rPr lang="ru-RU" b="1" dirty="0"/>
              <a:t>Теория нечетких множеств</a:t>
            </a:r>
            <a:r>
              <a:rPr lang="ru-RU" dirty="0"/>
              <a:t> позволяет производить оценку нечетких данных и нечетких суждений (например, с помощью этого аппарата можно оценивать субъективное мнение экспертов.</a:t>
            </a:r>
            <a:endParaRPr lang="ru-RU" dirty="0">
              <a:solidFill>
                <a:srgbClr val="252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253" y="857251"/>
            <a:ext cx="8879306" cy="642938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00FF"/>
                </a:solidFill>
              </a:rPr>
              <a:t>Одна задача линейного программирования</a:t>
            </a: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96253" y="1500188"/>
            <a:ext cx="8879306" cy="41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25" b="1" dirty="0"/>
              <a:t>Задача: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Для окраски помещения необходимо купить 15 кг краски. Эту краску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можно купить в банках двух типов: по 1,5 кг, стоимостью 10 рублей каждая, или банках весом 0,9 кг, стоимостью 8,5 рублей. Для перевозки используется ящик, в который может уместиться 8 банок первого типа или 25 банок второго типа.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b="1" dirty="0"/>
              <a:t>Решение: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x</a:t>
            </a:r>
            <a:r>
              <a:rPr lang="ru-RU" altLang="ru-RU" sz="2025" baseline="-25000" dirty="0"/>
              <a:t>1</a:t>
            </a:r>
            <a:r>
              <a:rPr lang="ru-RU" altLang="ru-RU" sz="2025" dirty="0"/>
              <a:t> - количество банок первого типа (каждая банка занимает 1</a:t>
            </a:r>
            <a:r>
              <a:rPr lang="en-US" altLang="ru-RU" sz="2025" dirty="0"/>
              <a:t>/8</a:t>
            </a:r>
            <a:r>
              <a:rPr lang="ru-RU" altLang="ru-RU" sz="2025" dirty="0"/>
              <a:t> ящика),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x</a:t>
            </a:r>
            <a:r>
              <a:rPr lang="ru-RU" altLang="ru-RU" sz="2025" baseline="-25000" dirty="0"/>
              <a:t>2</a:t>
            </a:r>
            <a:r>
              <a:rPr lang="ru-RU" altLang="ru-RU" sz="2025" dirty="0"/>
              <a:t> - количество банок второго типа (каждая банка занимает 1</a:t>
            </a:r>
            <a:r>
              <a:rPr lang="en-US" altLang="ru-RU" sz="2025" dirty="0"/>
              <a:t>/</a:t>
            </a:r>
            <a:r>
              <a:rPr lang="ru-RU" altLang="ru-RU" sz="2025" dirty="0"/>
              <a:t>25 ящика).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25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1,5</a:t>
            </a:r>
            <a:r>
              <a:rPr lang="en-US" altLang="ru-RU" sz="2025" dirty="0"/>
              <a:t>x</a:t>
            </a:r>
            <a:r>
              <a:rPr lang="en-US" altLang="ru-RU" sz="2025" baseline="-25000" dirty="0"/>
              <a:t>1</a:t>
            </a:r>
            <a:r>
              <a:rPr lang="en-US" altLang="ru-RU" sz="2025" dirty="0"/>
              <a:t>+</a:t>
            </a:r>
            <a:r>
              <a:rPr lang="ru-RU" altLang="ru-RU" sz="2025" dirty="0"/>
              <a:t> 0,9</a:t>
            </a:r>
            <a:r>
              <a:rPr lang="en-US" altLang="ru-RU" sz="2025" dirty="0"/>
              <a:t>x</a:t>
            </a:r>
            <a:r>
              <a:rPr lang="en-US" altLang="ru-RU" sz="2025" baseline="-25000" dirty="0"/>
              <a:t>2</a:t>
            </a:r>
            <a:r>
              <a:rPr lang="en-US" altLang="ru-RU" sz="2025" dirty="0"/>
              <a:t> &gt;=</a:t>
            </a:r>
            <a:r>
              <a:rPr lang="ru-RU" altLang="ru-RU" sz="2025" dirty="0"/>
              <a:t> 15</a:t>
            </a:r>
            <a:endParaRPr lang="en-US" altLang="ru-RU" sz="2025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1</a:t>
            </a:r>
            <a:r>
              <a:rPr lang="en-US" altLang="ru-RU" sz="2025" dirty="0"/>
              <a:t>/8x</a:t>
            </a:r>
            <a:r>
              <a:rPr lang="en-US" altLang="ru-RU" sz="2025" baseline="-25000" dirty="0"/>
              <a:t>1</a:t>
            </a:r>
            <a:r>
              <a:rPr lang="en-US" altLang="ru-RU" sz="2025" dirty="0"/>
              <a:t>+</a:t>
            </a:r>
            <a:r>
              <a:rPr lang="ru-RU" altLang="ru-RU" sz="2025" dirty="0"/>
              <a:t> </a:t>
            </a:r>
            <a:r>
              <a:rPr lang="en-US" altLang="ru-RU" sz="2025" dirty="0"/>
              <a:t>1/25x</a:t>
            </a:r>
            <a:r>
              <a:rPr lang="en-US" altLang="ru-RU" sz="2025" baseline="-25000" dirty="0"/>
              <a:t>2</a:t>
            </a:r>
            <a:r>
              <a:rPr lang="en-US" altLang="ru-RU" sz="2025" dirty="0"/>
              <a:t> &lt;=</a:t>
            </a:r>
            <a:r>
              <a:rPr lang="ru-RU" altLang="ru-RU" sz="2025" dirty="0"/>
              <a:t> 1</a:t>
            </a:r>
            <a:endParaRPr lang="en-US" altLang="ru-RU" sz="2025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Стоимость покупки: </a:t>
            </a:r>
            <a:r>
              <a:rPr lang="en-US" altLang="ru-RU" sz="2025" dirty="0"/>
              <a:t>L=10x</a:t>
            </a:r>
            <a:r>
              <a:rPr lang="en-US" altLang="ru-RU" sz="2025" baseline="-25000" dirty="0"/>
              <a:t>1</a:t>
            </a:r>
            <a:r>
              <a:rPr lang="en-US" altLang="ru-RU" sz="2025" dirty="0"/>
              <a:t>+8,5x</a:t>
            </a:r>
            <a:r>
              <a:rPr lang="en-US" altLang="ru-RU" sz="2025" baseline="-25000" dirty="0"/>
              <a:t>2</a:t>
            </a:r>
            <a:r>
              <a:rPr lang="en-US" altLang="ru-RU" sz="2025" dirty="0"/>
              <a:t> -&gt; min</a:t>
            </a:r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78" y="4326732"/>
            <a:ext cx="3240881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526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Сопроводительная документация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56" y="1048871"/>
            <a:ext cx="2720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- Внешняя</a:t>
            </a:r>
          </a:p>
          <a:p>
            <a:r>
              <a:rPr lang="ru-RU" sz="3600" dirty="0" smtClean="0"/>
              <a:t>- Внутренняя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40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4"/>
          <p:cNvPicPr>
            <a:picLocks noChangeAspect="1"/>
          </p:cNvPicPr>
          <p:nvPr/>
        </p:nvPicPr>
        <p:blipFill>
          <a:blip r:embed="rId3">
            <a:lum bright="-2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0412"/>
            <a:ext cx="5162622" cy="46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79" y="857250"/>
            <a:ext cx="8867274" cy="88701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000" b="1" dirty="0">
                <a:solidFill>
                  <a:srgbClr val="0000FF"/>
                </a:solidFill>
              </a:rPr>
              <a:t>Решение одной задачи линейного программирования графическим методом</a:t>
            </a:r>
          </a:p>
        </p:txBody>
      </p:sp>
      <p:pic>
        <p:nvPicPr>
          <p:cNvPr id="2355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21" y="1744266"/>
            <a:ext cx="3180440" cy="164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162622" y="3612358"/>
            <a:ext cx="40295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Возьмем, например, </a:t>
            </a:r>
            <a:r>
              <a:rPr lang="en-US" altLang="ru-RU" sz="1800" dirty="0"/>
              <a:t>L=170</a:t>
            </a:r>
            <a:r>
              <a:rPr lang="ru-RU" altLang="ru-RU" sz="1800" dirty="0"/>
              <a:t>, тогда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/>
              <a:t>170</a:t>
            </a:r>
            <a:r>
              <a:rPr lang="ru-RU" altLang="ru-RU" sz="1800" dirty="0"/>
              <a:t>=10</a:t>
            </a:r>
            <a:r>
              <a:rPr lang="en-US" altLang="ru-RU" sz="1800" dirty="0"/>
              <a:t>x</a:t>
            </a:r>
            <a:r>
              <a:rPr lang="en-US" altLang="ru-RU" sz="1800" baseline="-25000" dirty="0"/>
              <a:t>1</a:t>
            </a:r>
            <a:r>
              <a:rPr lang="en-US" altLang="ru-RU" sz="1800" dirty="0"/>
              <a:t>+8,5x</a:t>
            </a:r>
            <a:r>
              <a:rPr lang="en-US" altLang="ru-RU" sz="1800" baseline="-25000" dirty="0"/>
              <a:t>2</a:t>
            </a:r>
            <a:endParaRPr lang="ru-RU" altLang="ru-RU" sz="1800" baseline="-250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Пер</a:t>
            </a:r>
            <a:r>
              <a:rPr lang="en-US" altLang="ru-RU" sz="1800" dirty="0"/>
              <a:t>e</a:t>
            </a:r>
            <a:r>
              <a:rPr lang="ru-RU" altLang="ru-RU" sz="1800" dirty="0"/>
              <a:t>двигаем линию в направлении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начала координат…</a:t>
            </a:r>
            <a:endParaRPr lang="en-US" altLang="ru-RU" sz="1800" dirty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/>
              <a:t>A-</a:t>
            </a:r>
            <a:r>
              <a:rPr lang="ru-RU" altLang="ru-RU" sz="1800" dirty="0"/>
              <a:t> оптимальная точки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В – оптимальная точки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   </a:t>
            </a:r>
            <a:r>
              <a:rPr lang="en-US" altLang="ru-RU" sz="1800" dirty="0"/>
              <a:t>   </a:t>
            </a:r>
            <a:r>
              <a:rPr lang="ru-RU" altLang="ru-RU" sz="1800" dirty="0"/>
              <a:t>для целочисленных значений</a:t>
            </a:r>
          </a:p>
        </p:txBody>
      </p:sp>
    </p:spTree>
    <p:extLst>
      <p:ext uri="{BB962C8B-B14F-4D97-AF65-F5344CB8AC3E}">
        <p14:creationId xmlns:p14="http://schemas.microsoft.com/office/powerpoint/2010/main" val="30441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06" y="857251"/>
            <a:ext cx="8722894" cy="4932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50" b="1" dirty="0">
                <a:solidFill>
                  <a:srgbClr val="0000FF"/>
                </a:solidFill>
              </a:rPr>
              <a:t>Схема симплекс-метода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758" y="1359883"/>
            <a:ext cx="83980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/>
              <a:t>Система уравнений записывается в канонической форме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/>
              <a:t>Строится исходных опорный план: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/>
              <a:t>Проверка текущего плана на оптимальность</a:t>
            </a:r>
          </a:p>
          <a:p>
            <a:pPr>
              <a:defRPr/>
            </a:pPr>
            <a:r>
              <a:rPr lang="ru-RU" sz="2400" dirty="0"/>
              <a:t>Все оставшиеся вектора разлагаются по базису, вычисляется целевая функция для них, выбирается для включения тот вектор, при котором целевая функция наименьшая</a:t>
            </a:r>
          </a:p>
          <a:p>
            <a:pPr>
              <a:defRPr/>
            </a:pPr>
            <a:r>
              <a:rPr lang="ru-RU" sz="2400" dirty="0"/>
              <a:t>4. Вектор для исключения из базиса выбирается по формуле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5. Изменение базиса с помощью преобразований </a:t>
            </a:r>
            <a:r>
              <a:rPr lang="ru-RU" sz="2400" dirty="0" err="1"/>
              <a:t>Жордана</a:t>
            </a:r>
            <a:r>
              <a:rPr lang="ru-RU" sz="2400" dirty="0"/>
              <a:t>.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6246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38" y="1783682"/>
            <a:ext cx="2995103" cy="39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21" y="4816455"/>
            <a:ext cx="4740744" cy="8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90" y="857251"/>
            <a:ext cx="8578516" cy="59888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50" b="1" dirty="0">
                <a:solidFill>
                  <a:srgbClr val="0000FF"/>
                </a:solidFill>
              </a:rPr>
              <a:t>Нелинейное программирование (НП)</a:t>
            </a:r>
          </a:p>
        </p:txBody>
      </p:sp>
      <p:pic>
        <p:nvPicPr>
          <p:cNvPr id="1669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16" y="1456136"/>
            <a:ext cx="5076825" cy="426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857250"/>
            <a:ext cx="6804422" cy="9480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</a:rPr>
              <a:t>Пример задачи нелинейного программирования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50" y="1690969"/>
            <a:ext cx="5036250" cy="307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1793" y="1862419"/>
                <a:ext cx="8986838" cy="3973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100" dirty="0"/>
                  <a:t>Необходимо минимизировать </a:t>
                </a:r>
              </a:p>
              <a:p>
                <a:r>
                  <a:rPr lang="ru-RU" sz="2100" dirty="0"/>
                  <a:t>функцию</a:t>
                </a:r>
              </a:p>
              <a:p>
                <a:r>
                  <a:rPr lang="en-US" sz="2100" dirty="0">
                    <a:sym typeface="Symbol" panose="05050102010706020507" pitchFamily="18" charset="2"/>
                  </a:rPr>
                  <a:t>f(x)=</a:t>
                </a:r>
                <a:r>
                  <a:rPr lang="ru-RU" sz="2100" dirty="0">
                    <a:sym typeface="Symbol" panose="05050102010706020507" pitchFamily="18" charset="2"/>
                  </a:rPr>
                  <a:t>(</a:t>
                </a:r>
                <a:r>
                  <a:rPr lang="en-US" sz="2100" dirty="0">
                    <a:sym typeface="Symbol" panose="05050102010706020507" pitchFamily="18" charset="2"/>
                  </a:rPr>
                  <a:t>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dirty="0">
                    <a:sym typeface="Symbol" panose="05050102010706020507" pitchFamily="18" charset="2"/>
                  </a:rPr>
                  <a:t>-3</a:t>
                </a:r>
                <a:r>
                  <a:rPr lang="ru-RU" sz="2100" dirty="0">
                    <a:sym typeface="Symbol" panose="05050102010706020507" pitchFamily="18" charset="2"/>
                  </a:rPr>
                  <a:t>)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+(x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-2)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,</a:t>
                </a:r>
              </a:p>
              <a:p>
                <a:r>
                  <a:rPr lang="ru-RU" sz="2100" dirty="0">
                    <a:sym typeface="Symbol" panose="05050102010706020507" pitchFamily="18" charset="2"/>
                  </a:rPr>
                  <a:t>при условиях:</a:t>
                </a:r>
              </a:p>
              <a:p>
                <a:r>
                  <a:rPr lang="en-US" sz="2100" dirty="0">
                    <a:sym typeface="Symbol" panose="05050102010706020507" pitchFamily="18" charset="2"/>
                  </a:rPr>
                  <a:t>g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dirty="0">
                    <a:sym typeface="Symbol" panose="05050102010706020507" pitchFamily="18" charset="2"/>
                  </a:rPr>
                  <a:t>(x)&gt;=x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-3,</a:t>
                </a:r>
              </a:p>
              <a:p>
                <a:r>
                  <a:rPr lang="en-US" sz="2100" dirty="0">
                    <a:sym typeface="Symbol" panose="05050102010706020507" pitchFamily="18" charset="2"/>
                  </a:rPr>
                  <a:t>g2(x)&lt;=x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-1,</a:t>
                </a:r>
              </a:p>
              <a:p>
                <a:r>
                  <a:rPr lang="en-US" sz="2100" dirty="0">
                    <a:sym typeface="Symbol" panose="05050102010706020507" pitchFamily="18" charset="2"/>
                  </a:rPr>
                  <a:t>g3(x)&lt;=-x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dirty="0">
                    <a:sym typeface="Symbol" panose="05050102010706020507" pitchFamily="18" charset="2"/>
                  </a:rPr>
                  <a:t>.</a:t>
                </a:r>
                <a:endParaRPr lang="ru-RU" sz="2100" dirty="0">
                  <a:sym typeface="Symbol" panose="05050102010706020507" pitchFamily="18" charset="2"/>
                </a:endParaRPr>
              </a:p>
              <a:p>
                <a:endParaRPr lang="en-US" sz="2100" dirty="0">
                  <a:sym typeface="Symbol" panose="05050102010706020507" pitchFamily="18" charset="2"/>
                </a:endParaRPr>
              </a:p>
              <a:p>
                <a:r>
                  <a:rPr lang="ru-RU" sz="2100" dirty="0">
                    <a:sym typeface="Symbol" panose="05050102010706020507" pitchFamily="18" charset="2"/>
                  </a:rPr>
                  <a:t>Задача – найти</a:t>
                </a:r>
              </a:p>
              <a:p>
                <a:r>
                  <a:rPr lang="ru-RU" sz="2100" dirty="0">
                    <a:sym typeface="Symbol" panose="05050102010706020507" pitchFamily="18" charset="2"/>
                  </a:rPr>
                  <a:t>точку, находящуюся на минимальном расстоянии от точки (3,2) – центра круга (</a:t>
                </a:r>
                <a:r>
                  <a:rPr lang="en-US" sz="2100" dirty="0">
                    <a:sym typeface="Symbol" panose="05050102010706020507" pitchFamily="18" charset="2"/>
                  </a:rPr>
                  <a:t>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dirty="0">
                    <a:sym typeface="Symbol" panose="05050102010706020507" pitchFamily="18" charset="2"/>
                  </a:rPr>
                  <a:t>-3</a:t>
                </a:r>
                <a:r>
                  <a:rPr lang="ru-RU" sz="2100" dirty="0">
                    <a:sym typeface="Symbol" panose="05050102010706020507" pitchFamily="18" charset="2"/>
                  </a:rPr>
                  <a:t>)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+(x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-2)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ru-RU" sz="2100" dirty="0">
                    <a:sym typeface="Symbol" panose="05050102010706020507" pitchFamily="18" charset="2"/>
                  </a:rPr>
                  <a:t>=с. радиус круга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1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ru-RU" sz="21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с</m:t>
                        </m:r>
                      </m:e>
                    </m:rad>
                    <m:r>
                      <a:rPr lang="ru-RU" sz="21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ru-RU" sz="2100" dirty="0">
                    <a:sym typeface="Symbol" panose="05050102010706020507" pitchFamily="18" charset="2"/>
                  </a:rPr>
                  <a:t> Такая точка – (2,1). Значение целевой функции в т. (2,1) равно 2.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7" y="1340224"/>
                <a:ext cx="11982450" cy="5267789"/>
              </a:xfrm>
              <a:prstGeom prst="rect">
                <a:avLst/>
              </a:prstGeom>
              <a:blipFill rotWithShape="0">
                <a:blip r:embed="rId4"/>
                <a:stretch>
                  <a:fillRect l="-1017" t="-1273" b="-2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1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1028701"/>
            <a:ext cx="6804422" cy="7274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</a:rPr>
              <a:t>Градиентные методы нахождения оптимальной точки в функции нескольких переменных</a:t>
            </a:r>
          </a:p>
        </p:txBody>
      </p:sp>
      <p:pic>
        <p:nvPicPr>
          <p:cNvPr id="18125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63330"/>
            <a:ext cx="4305300" cy="34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Прямоугольник 4"/>
          <p:cNvSpPr>
            <a:spLocks noChangeArrowheads="1"/>
          </p:cNvSpPr>
          <p:nvPr/>
        </p:nvSpPr>
        <p:spPr bwMode="auto">
          <a:xfrm>
            <a:off x="5524500" y="2065736"/>
            <a:ext cx="25384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а) – классический градиентный метод;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б) – покоординатного метод,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в) – метод наискорейшего спуска.</a:t>
            </a:r>
          </a:p>
        </p:txBody>
      </p:sp>
    </p:spTree>
    <p:extLst>
      <p:ext uri="{BB962C8B-B14F-4D97-AF65-F5344CB8AC3E}">
        <p14:creationId xmlns:p14="http://schemas.microsoft.com/office/powerpoint/2010/main" val="13836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48" y="857251"/>
            <a:ext cx="8867273" cy="68579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50" b="1" dirty="0">
                <a:solidFill>
                  <a:srgbClr val="0000FF"/>
                </a:solidFill>
              </a:rPr>
              <a:t>Классификация методов нелинейного программирования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385218"/>
            <a:ext cx="8771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количеству локальных критериев в целевой функции методы делятся на: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однокритериальные,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многокритериальные.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По длине вектора переменных делятся на:</a:t>
            </a:r>
            <a:endParaRPr lang="ru-RU" alt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однопараметрические или одномерные </a:t>
            </a:r>
            <a:r>
              <a:rPr lang="ru-RU" altLang="ru-RU" dirty="0">
                <a:solidFill>
                  <a:srgbClr val="8B0000"/>
                </a:solidFill>
                <a:cs typeface="Courier New" panose="02070309020205020404" pitchFamily="49" charset="0"/>
              </a:rPr>
              <a:t>(</a:t>
            </a:r>
            <a:r>
              <a:rPr lang="ru-RU" altLang="ru-RU" i="1" dirty="0">
                <a:solidFill>
                  <a:srgbClr val="8B0000"/>
                </a:solidFill>
                <a:cs typeface="Courier New" panose="02070309020205020404" pitchFamily="49" charset="0"/>
              </a:rPr>
              <a:t>n</a:t>
            </a:r>
            <a:r>
              <a:rPr lang="ru-RU" altLang="ru-RU" dirty="0">
                <a:solidFill>
                  <a:srgbClr val="8B0000"/>
                </a:solidFill>
                <a:cs typeface="Courier New" panose="02070309020205020404" pitchFamily="49" charset="0"/>
              </a:rPr>
              <a:t>=1)</a:t>
            </a:r>
            <a:r>
              <a:rPr lang="ru-RU" altLang="ru-RU" dirty="0">
                <a:solidFill>
                  <a:srgbClr val="000000"/>
                </a:solidFill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многопараметрические или многомерные </a:t>
            </a:r>
            <a:r>
              <a:rPr lang="ru-RU" altLang="ru-RU" dirty="0">
                <a:solidFill>
                  <a:srgbClr val="8B0000"/>
                </a:solidFill>
                <a:cs typeface="Courier New" panose="02070309020205020404" pitchFamily="49" charset="0"/>
              </a:rPr>
              <a:t>(</a:t>
            </a:r>
            <a:r>
              <a:rPr lang="ru-RU" altLang="ru-RU" i="1" dirty="0">
                <a:solidFill>
                  <a:srgbClr val="8B0000"/>
                </a:solidFill>
                <a:cs typeface="Courier New" panose="02070309020205020404" pitchFamily="49" charset="0"/>
              </a:rPr>
              <a:t>n</a:t>
            </a:r>
            <a:r>
              <a:rPr lang="ru-RU" altLang="ru-RU" dirty="0">
                <a:solidFill>
                  <a:srgbClr val="8B0000"/>
                </a:solidFill>
                <a:cs typeface="Courier New" panose="02070309020205020404" pitchFamily="49" charset="0"/>
              </a:rPr>
              <a:t>&gt;1)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По наличию ограничений:</a:t>
            </a:r>
            <a:endParaRPr lang="ru-RU" alt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без ограничений (безусловная оптимизация),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с ограничениями (условная оптимизация).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По типу информации, используемой в алгоритме поиска экстремума:</a:t>
            </a:r>
            <a:endParaRPr lang="ru-RU" alt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методы прямого поиска, т.е. методы, в которых при поиске экстремума целевой функции используются только ее значения;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i="1" dirty="0">
                <a:solidFill>
                  <a:srgbClr val="000000"/>
                </a:solidFill>
              </a:rPr>
              <a:t>градиентные методы</a:t>
            </a:r>
            <a:r>
              <a:rPr lang="ru-RU" altLang="ru-RU" dirty="0">
                <a:solidFill>
                  <a:srgbClr val="000000"/>
                </a:solidFill>
              </a:rPr>
              <a:t> первого порядка, в которых при поиске экстремума функции используются значения ее первых производных;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i="1" dirty="0">
                <a:solidFill>
                  <a:srgbClr val="000000"/>
                </a:solidFill>
              </a:rPr>
              <a:t>градиентные методы</a:t>
            </a:r>
            <a:r>
              <a:rPr lang="ru-RU" altLang="ru-RU" dirty="0">
                <a:solidFill>
                  <a:srgbClr val="000000"/>
                </a:solidFill>
              </a:rPr>
              <a:t> второго порядка, в которых при поиске экстремума функции наряду с первыми производными используются и вторые производные.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3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857251"/>
            <a:ext cx="8734925" cy="68579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000" b="1" dirty="0">
                <a:solidFill>
                  <a:srgbClr val="0000FF"/>
                </a:solidFill>
              </a:rPr>
              <a:t>Разделы в теории нелинейного программирования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543050"/>
            <a:ext cx="8734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выпуклое программирование </a:t>
            </a:r>
            <a:r>
              <a:rPr lang="ru-RU" sz="2400" dirty="0"/>
              <a:t>(исследование выпуклых и вогнутых функций),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квадратичное программирование </a:t>
            </a:r>
            <a:r>
              <a:rPr lang="ru-RU" sz="2400" dirty="0"/>
              <a:t>(линейные ограничения и квадратичная целевая функция),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целочисленное программирование </a:t>
            </a:r>
            <a:r>
              <a:rPr lang="ru-RU" sz="2400" dirty="0"/>
              <a:t>(неизвестные параметры могут принимать только целочисленные значения),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стохастическое программирование </a:t>
            </a:r>
            <a:r>
              <a:rPr lang="ru-RU" sz="2400" dirty="0"/>
              <a:t>(параметры принимают случайные значения, подчиняющиеся теории вероятности),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динамическое программирование </a:t>
            </a:r>
            <a:r>
              <a:rPr lang="ru-RU" sz="2400" dirty="0"/>
              <a:t>(время содержится как параметр) и др.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695" y="928689"/>
            <a:ext cx="8783053" cy="74670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500" b="1" dirty="0">
                <a:solidFill>
                  <a:srgbClr val="0000FF"/>
                </a:solidFill>
              </a:rPr>
              <a:t>Динамическое программирование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695" y="1675398"/>
            <a:ext cx="87830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Динамическое программирование (или динамическое планирование) представляет собой особый математический аппарат, позволяющий осуществлять оптимальное планирование управляемых процессов. Под «управляемыми» подразумеваются процессы, на ход которых мы можем в той или другой степени влиять. (Е.С. </a:t>
            </a:r>
            <a:r>
              <a:rPr lang="ru-RU" sz="3000" dirty="0" err="1"/>
              <a:t>Вентцель</a:t>
            </a:r>
            <a:r>
              <a:rPr lang="ru-RU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30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38" y="928688"/>
            <a:ext cx="8771020" cy="4126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0000FF"/>
                </a:solidFill>
              </a:rPr>
              <a:t>Задача динамического программирования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538" y="1667209"/>
            <a:ext cx="861461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 Задачи динамического программирования укладываются в следующую схему:</a:t>
            </a:r>
          </a:p>
          <a:p>
            <a:r>
              <a:rPr lang="ru-RU" sz="2100" dirty="0"/>
              <a:t>I. Имеется набор способов действий – допустимых управлений.</a:t>
            </a:r>
          </a:p>
          <a:p>
            <a:r>
              <a:rPr lang="ru-RU" sz="2100" dirty="0"/>
              <a:t>II. Имеется целевая функция («прибыль», «убыток») S = S(u), где u пробегает допустимые управления.</a:t>
            </a:r>
          </a:p>
          <a:p>
            <a:r>
              <a:rPr lang="ru-RU" sz="2100" dirty="0"/>
              <a:t>Требуется выбрать управление, которому отвечает оптимальное значение целевой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42397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579" y="928687"/>
            <a:ext cx="6804422" cy="509588"/>
          </a:xfrm>
        </p:spPr>
        <p:txBody>
          <a:bodyPr>
            <a:noAutofit/>
          </a:bodyPr>
          <a:lstStyle/>
          <a:p>
            <a:pPr algn="ctr"/>
            <a:r>
              <a:rPr lang="ru-RU" altLang="ru-RU" sz="2700" b="1" dirty="0">
                <a:solidFill>
                  <a:srgbClr val="0000FF"/>
                </a:solidFill>
              </a:rPr>
              <a:t>Задача о выборе оптимального пути на графе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438275"/>
            <a:ext cx="5972175" cy="243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4429126"/>
            <a:ext cx="6372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Необходимо выбрать путь из пункта 1 в пункт 10. Двигаться можно только слева направо </a:t>
            </a:r>
          </a:p>
        </p:txBody>
      </p:sp>
    </p:spTree>
    <p:extLst>
      <p:ext uri="{BB962C8B-B14F-4D97-AF65-F5344CB8AC3E}">
        <p14:creationId xmlns:p14="http://schemas.microsoft.com/office/powerpoint/2010/main" val="17260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526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Жизненный цикл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21" y="1203137"/>
            <a:ext cx="6167437" cy="42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579" y="928687"/>
            <a:ext cx="6804422" cy="509588"/>
          </a:xfrm>
        </p:spPr>
        <p:txBody>
          <a:bodyPr>
            <a:noAutofit/>
          </a:bodyPr>
          <a:lstStyle/>
          <a:p>
            <a:pPr algn="ctr"/>
            <a:r>
              <a:rPr lang="ru-RU" altLang="ru-RU" sz="2700" b="1" dirty="0">
                <a:solidFill>
                  <a:srgbClr val="0000FF"/>
                </a:solidFill>
              </a:rPr>
              <a:t>Задача о выборе оптимального пути на графе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17" y="2140744"/>
            <a:ext cx="6407944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579" y="928688"/>
            <a:ext cx="6804422" cy="59888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6000" b="1" dirty="0">
                <a:solidFill>
                  <a:srgbClr val="0000FF"/>
                </a:solidFill>
              </a:rPr>
              <a:t>Литература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579" y="1767903"/>
            <a:ext cx="66582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 </a:t>
            </a:r>
            <a:r>
              <a:rPr lang="ru-RU" sz="2100" dirty="0"/>
              <a:t>Романовская, Адель Матвеевна Динамическое программирование: Учебное пособие. Романовская А.М., </a:t>
            </a:r>
            <a:r>
              <a:rPr lang="ru-RU" sz="2100" dirty="0" err="1"/>
              <a:t>Мендзив</a:t>
            </a:r>
            <a:r>
              <a:rPr lang="ru-RU" sz="2100" dirty="0"/>
              <a:t> М.В.– Омск: Издатель Омский институт (филиал) РГТЭУ, 2010. – 58 с</a:t>
            </a:r>
            <a:r>
              <a:rPr lang="ru-RU" sz="2100" dirty="0"/>
              <a:t>.</a:t>
            </a:r>
          </a:p>
          <a:p>
            <a:r>
              <a:rPr lang="en-US" sz="2100" dirty="0"/>
              <a:t>2.</a:t>
            </a:r>
            <a:r>
              <a:rPr lang="ru-RU" sz="2100" dirty="0"/>
              <a:t>Е.С. </a:t>
            </a:r>
            <a:r>
              <a:rPr lang="ru-RU" sz="2100" dirty="0" err="1"/>
              <a:t>Вентцель</a:t>
            </a:r>
            <a:r>
              <a:rPr lang="ru-RU" sz="2100" dirty="0"/>
              <a:t> Элементы динамического программирования Издательство «Наука», Москва, 1961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2293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4"/>
            <a:ext cx="9144000" cy="1452360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00FF"/>
                </a:solidFill>
              </a:rPr>
              <a:t>Подходы к проектированию (сверху вниз и снизу вверх)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3600" y="2108200"/>
            <a:ext cx="2654300" cy="8128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17700" y="3721100"/>
            <a:ext cx="14351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13200" y="3721100"/>
            <a:ext cx="14351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35700" y="3721100"/>
            <a:ext cx="14351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65325" y="53721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168650" y="53721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71975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75300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78625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981950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62000" y="53721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17" idx="5"/>
            <a:endCxn id="25" idx="0"/>
          </p:cNvCxnSpPr>
          <p:nvPr/>
        </p:nvCxnSpPr>
        <p:spPr>
          <a:xfrm>
            <a:off x="5238134" y="4263106"/>
            <a:ext cx="654666" cy="108359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4"/>
            <a:endCxn id="17" idx="0"/>
          </p:cNvCxnSpPr>
          <p:nvPr/>
        </p:nvCxnSpPr>
        <p:spPr>
          <a:xfrm>
            <a:off x="4730750" y="2921000"/>
            <a:ext cx="0" cy="8001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5"/>
            <a:endCxn id="18" idx="0"/>
          </p:cNvCxnSpPr>
          <p:nvPr/>
        </p:nvCxnSpPr>
        <p:spPr>
          <a:xfrm>
            <a:off x="5669187" y="2801968"/>
            <a:ext cx="1284063" cy="91913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3"/>
            <a:endCxn id="28" idx="7"/>
          </p:cNvCxnSpPr>
          <p:nvPr/>
        </p:nvCxnSpPr>
        <p:spPr>
          <a:xfrm flipH="1">
            <a:off x="1304006" y="4263106"/>
            <a:ext cx="823860" cy="12019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4"/>
            <a:endCxn id="19" idx="0"/>
          </p:cNvCxnSpPr>
          <p:nvPr/>
        </p:nvCxnSpPr>
        <p:spPr>
          <a:xfrm flipH="1">
            <a:off x="2282825" y="4356100"/>
            <a:ext cx="352425" cy="1016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5"/>
            <a:endCxn id="23" idx="0"/>
          </p:cNvCxnSpPr>
          <p:nvPr/>
        </p:nvCxnSpPr>
        <p:spPr>
          <a:xfrm>
            <a:off x="3142634" y="4263106"/>
            <a:ext cx="343516" cy="110899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4" idx="0"/>
          </p:cNvCxnSpPr>
          <p:nvPr/>
        </p:nvCxnSpPr>
        <p:spPr>
          <a:xfrm flipH="1">
            <a:off x="4689475" y="4353734"/>
            <a:ext cx="99789" cy="99296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8" idx="4"/>
            <a:endCxn id="26" idx="0"/>
          </p:cNvCxnSpPr>
          <p:nvPr/>
        </p:nvCxnSpPr>
        <p:spPr>
          <a:xfrm>
            <a:off x="6953250" y="4356100"/>
            <a:ext cx="142875" cy="990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2882900" y="2801968"/>
            <a:ext cx="909413" cy="91913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8" idx="5"/>
            <a:endCxn id="27" idx="0"/>
          </p:cNvCxnSpPr>
          <p:nvPr/>
        </p:nvCxnSpPr>
        <p:spPr>
          <a:xfrm>
            <a:off x="7460634" y="4263106"/>
            <a:ext cx="838816" cy="108359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526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Модели жизненного цикла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Классический каскадный подход к проектирован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1"/>
          <a:stretch/>
        </p:blipFill>
        <p:spPr bwMode="auto">
          <a:xfrm>
            <a:off x="121023" y="956282"/>
            <a:ext cx="3671352" cy="15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Каскадно-возвратный техн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800504"/>
            <a:ext cx="3627531" cy="173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7047" y="2572938"/>
            <a:ext cx="12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Каскадная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23085" y="2528843"/>
            <a:ext cx="228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Каскадно-возвратная</a:t>
            </a:r>
          </a:p>
        </p:txBody>
      </p:sp>
      <p:pic>
        <p:nvPicPr>
          <p:cNvPr id="2052" name="Picture 4" descr="Каскадный подход с перекрывающимися видами рабо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 bwMode="auto">
          <a:xfrm>
            <a:off x="27358" y="3483292"/>
            <a:ext cx="3079377" cy="163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58" y="5183766"/>
            <a:ext cx="341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Каскадная с перекрывающимися видами работ</a:t>
            </a:r>
          </a:p>
        </p:txBody>
      </p:sp>
      <p:pic>
        <p:nvPicPr>
          <p:cNvPr id="2053" name="Picture 5" descr="Каскадный подход с подвидами рабо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 b="6353"/>
          <a:stretch/>
        </p:blipFill>
        <p:spPr bwMode="auto">
          <a:xfrm>
            <a:off x="3241203" y="3038620"/>
            <a:ext cx="2952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2031" y="5217045"/>
            <a:ext cx="286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Каскадная с подвидами работ</a:t>
            </a:r>
          </a:p>
        </p:txBody>
      </p:sp>
      <p:pic>
        <p:nvPicPr>
          <p:cNvPr id="2054" name="Picture 6" descr="Спиральная модель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 bwMode="auto">
          <a:xfrm>
            <a:off x="6202363" y="3239766"/>
            <a:ext cx="2941637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93203" y="5170312"/>
            <a:ext cx="286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Спиральная</a:t>
            </a:r>
          </a:p>
        </p:txBody>
      </p:sp>
    </p:spTree>
    <p:extLst>
      <p:ext uri="{BB962C8B-B14F-4D97-AF65-F5344CB8AC3E}">
        <p14:creationId xmlns:p14="http://schemas.microsoft.com/office/powerpoint/2010/main" val="49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2911</TotalTime>
  <Words>2686</Words>
  <Application>Microsoft Office PowerPoint</Application>
  <PresentationFormat>Экран (4:3)</PresentationFormat>
  <Paragraphs>489</Paragraphs>
  <Slides>71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Courier New</vt:lpstr>
      <vt:lpstr>inherit</vt:lpstr>
      <vt:lpstr>Symbol</vt:lpstr>
      <vt:lpstr>Times New Roman</vt:lpstr>
      <vt:lpstr>Тема Office</vt:lpstr>
      <vt:lpstr>Проектный семинар</vt:lpstr>
      <vt:lpstr>Виды программной документации (ГОСТ 19.101-77)</vt:lpstr>
      <vt:lpstr>Виды эксплуатационной документации </vt:lpstr>
      <vt:lpstr>Виды эксплуатационной документации</vt:lpstr>
      <vt:lpstr>Некачественная сопроводительная документация вызывает:</vt:lpstr>
      <vt:lpstr>Сопроводительная документация</vt:lpstr>
      <vt:lpstr>Жизненный цикл</vt:lpstr>
      <vt:lpstr>Подходы к проектированию (сверху вниз и снизу вверх)</vt:lpstr>
      <vt:lpstr>Модели жизненного цикла</vt:lpstr>
      <vt:lpstr>Источники возникновения ошибок при проектировании</vt:lpstr>
      <vt:lpstr>Проектный треугольник</vt:lpstr>
      <vt:lpstr>Виды научно-исследовательских работ</vt:lpstr>
      <vt:lpstr>Опытно-конструкторская работа</vt:lpstr>
      <vt:lpstr>Основные этапы НИР</vt:lpstr>
      <vt:lpstr>Разработка ТЗ НИР </vt:lpstr>
      <vt:lpstr>Выбор направления исследования </vt:lpstr>
      <vt:lpstr>Теоретические и экспериментальные исследования</vt:lpstr>
      <vt:lpstr>Обобщение и оценка результатов исследований</vt:lpstr>
      <vt:lpstr>Этапы опытно­-конструкторской работы (ОКР) </vt:lpstr>
      <vt:lpstr>Разработка ТЗ на ОКР </vt:lpstr>
      <vt:lpstr>Техническое предложение (является основанием для корректировки ТЗ и выполнения эскизного проекта)</vt:lpstr>
      <vt:lpstr>Эскизное проектирование (служит основанием для технического проектирования)</vt:lpstr>
      <vt:lpstr>Техническое проектирование</vt:lpstr>
      <vt:lpstr>Разработка рабочей документации для изготовления и испытания опытного образца</vt:lpstr>
      <vt:lpstr>Техническое задание</vt:lpstr>
      <vt:lpstr>Руководство администратора</vt:lpstr>
      <vt:lpstr>Руководство пользователя</vt:lpstr>
      <vt:lpstr>Руководство оператора (ГОСТ 19.505-79)</vt:lpstr>
      <vt:lpstr>Руководство администратора</vt:lpstr>
      <vt:lpstr>Описание языка (ГОСТ 19.504-79)</vt:lpstr>
      <vt:lpstr>Описание программы и применения (ГОСТ 19.402-78, 19.502-78)</vt:lpstr>
      <vt:lpstr>Руководство программиста (ГОСТ 19.504-79)</vt:lpstr>
      <vt:lpstr>Система</vt:lpstr>
      <vt:lpstr>Система</vt:lpstr>
      <vt:lpstr>Функционально-структурный подход</vt:lpstr>
      <vt:lpstr>Инструментарий функционально-структурного подхода </vt:lpstr>
      <vt:lpstr>Дерево функций системы</vt:lpstr>
      <vt:lpstr>Дерево целей</vt:lpstr>
      <vt:lpstr>Дерево проблем</vt:lpstr>
      <vt:lpstr>Алгоритм функционально-структурного подхода </vt:lpstr>
      <vt:lpstr>Принципы описания системы </vt:lpstr>
      <vt:lpstr>Алгоритм выбора альтернативного варианта</vt:lpstr>
      <vt:lpstr>Классификация методов инженерного поиска</vt:lpstr>
      <vt:lpstr>Методы генерации и выбора альтернатив</vt:lpstr>
      <vt:lpstr>Методы аналогий</vt:lpstr>
      <vt:lpstr>Методы генерации идей</vt:lpstr>
      <vt:lpstr>Морфологическая таблица «нож»</vt:lpstr>
      <vt:lpstr>Метод аналитических иерархий</vt:lpstr>
      <vt:lpstr>Моделирование</vt:lpstr>
      <vt:lpstr>Математическая модель (ММ) как «чёрный ящик» (функциональная ММ)</vt:lpstr>
      <vt:lpstr>Процесс моделирования</vt:lpstr>
      <vt:lpstr>Классификация моделей</vt:lpstr>
      <vt:lpstr>Виды моделирования</vt:lpstr>
      <vt:lpstr>Схемы моделирования</vt:lpstr>
      <vt:lpstr>Список литературы</vt:lpstr>
      <vt:lpstr>Исследование операций</vt:lpstr>
      <vt:lpstr>Основные понятия модели исследования операций</vt:lpstr>
      <vt:lpstr>Разделы дисциплины исследования операций</vt:lpstr>
      <vt:lpstr>Одна задача линейного программирования</vt:lpstr>
      <vt:lpstr>Решение одной задачи линейного программирования графическим методом</vt:lpstr>
      <vt:lpstr>Схема симплекс-метода</vt:lpstr>
      <vt:lpstr>Нелинейное программирование (НП)</vt:lpstr>
      <vt:lpstr>Пример задачи нелинейного программирования</vt:lpstr>
      <vt:lpstr>Градиентные методы нахождения оптимальной точки в функции нескольких переменных</vt:lpstr>
      <vt:lpstr>Классификация методов нелинейного программирования</vt:lpstr>
      <vt:lpstr>Разделы в теории нелинейного программирования</vt:lpstr>
      <vt:lpstr>Динамическое программирование</vt:lpstr>
      <vt:lpstr>Задача динамического программирования</vt:lpstr>
      <vt:lpstr>Задача о выборе оптимального пути на графе</vt:lpstr>
      <vt:lpstr>Задача о выборе оптимального пути на графе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программной документации</dc:title>
  <dc:creator>Сергей Салибекян</dc:creator>
  <cp:lastModifiedBy>Сергей Салибекян</cp:lastModifiedBy>
  <cp:revision>70</cp:revision>
  <dcterms:created xsi:type="dcterms:W3CDTF">2017-01-16T11:09:51Z</dcterms:created>
  <dcterms:modified xsi:type="dcterms:W3CDTF">2017-03-13T07:38:01Z</dcterms:modified>
</cp:coreProperties>
</file>