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69" r:id="rId15"/>
    <p:sldId id="270" r:id="rId16"/>
    <p:sldId id="272" r:id="rId17"/>
    <p:sldId id="273" r:id="rId18"/>
    <p:sldId id="275" r:id="rId19"/>
    <p:sldId id="274" r:id="rId20"/>
    <p:sldId id="25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1" d="100"/>
          <a:sy n="71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0607C-BC90-47EE-822C-B0DFCD4CD7D3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5CD75-056A-42AB-A520-1E038426F0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88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B93046A-1F0E-4FDC-8F77-B57360C63617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  <p:sp>
        <p:nvSpPr>
          <p:cNvPr id="1167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50478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C9A0DC-EEA7-4BB8-B7E6-E066A8A0CF5C}" type="slidenum">
              <a:rPr lang="ru-RU" altLang="ru-RU" smtClean="0"/>
              <a:pPr/>
              <a:t>17</a:t>
            </a:fld>
            <a:endParaRPr lang="ru-RU" altLang="ru-RU" smtClean="0"/>
          </a:p>
        </p:txBody>
      </p:sp>
      <p:sp>
        <p:nvSpPr>
          <p:cNvPr id="1269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48635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C9A0DC-EEA7-4BB8-B7E6-E066A8A0CF5C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  <p:sp>
        <p:nvSpPr>
          <p:cNvPr id="1269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320078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C9A0DC-EEA7-4BB8-B7E6-E066A8A0CF5C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  <p:sp>
        <p:nvSpPr>
          <p:cNvPr id="1269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69274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E2971-704F-45A4-AF56-C02405FE5F9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08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761DC81-7D89-4B33-A05B-48A438EF5F41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  <p:sp>
        <p:nvSpPr>
          <p:cNvPr id="1187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25825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A621730-BB5F-455D-BC27-F6E7CDEE5F47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  <p:sp>
        <p:nvSpPr>
          <p:cNvPr id="1208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92930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0F580F-4F4C-4B0B-B075-D9691DBA91E8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  <p:sp>
        <p:nvSpPr>
          <p:cNvPr id="1228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765634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BE51B8F-B13B-4FD8-9919-95C4F9DE3CA2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  <p:sp>
        <p:nvSpPr>
          <p:cNvPr id="1249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34203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C9A0DC-EEA7-4BB8-B7E6-E066A8A0CF5C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  <p:sp>
        <p:nvSpPr>
          <p:cNvPr id="1269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073014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C9A0DC-EEA7-4BB8-B7E6-E066A8A0CF5C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  <p:sp>
        <p:nvSpPr>
          <p:cNvPr id="1269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036184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C9A0DC-EEA7-4BB8-B7E6-E066A8A0CF5C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  <p:sp>
        <p:nvSpPr>
          <p:cNvPr id="1269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93197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C9A0DC-EEA7-4BB8-B7E6-E066A8A0CF5C}" type="slidenum">
              <a:rPr lang="ru-RU" altLang="ru-RU" smtClean="0"/>
              <a:pPr/>
              <a:t>16</a:t>
            </a:fld>
            <a:endParaRPr lang="ru-RU" altLang="ru-RU" smtClean="0"/>
          </a:p>
        </p:txBody>
      </p:sp>
      <p:sp>
        <p:nvSpPr>
          <p:cNvPr id="1269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86089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9ADA-198D-40C9-B9AF-1FBB781D1CAD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83EF-BABE-4B5C-95AB-19557EB58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70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9ADA-198D-40C9-B9AF-1FBB781D1CAD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83EF-BABE-4B5C-95AB-19557EB58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319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9ADA-198D-40C9-B9AF-1FBB781D1CAD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83EF-BABE-4B5C-95AB-19557EB58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686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9ADA-198D-40C9-B9AF-1FBB781D1CAD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83EF-BABE-4B5C-95AB-19557EB58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162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9ADA-198D-40C9-B9AF-1FBB781D1CAD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83EF-BABE-4B5C-95AB-19557EB58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93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9ADA-198D-40C9-B9AF-1FBB781D1CAD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83EF-BABE-4B5C-95AB-19557EB58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991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9ADA-198D-40C9-B9AF-1FBB781D1CAD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83EF-BABE-4B5C-95AB-19557EB58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856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9ADA-198D-40C9-B9AF-1FBB781D1CAD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83EF-BABE-4B5C-95AB-19557EB58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512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9ADA-198D-40C9-B9AF-1FBB781D1CAD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83EF-BABE-4B5C-95AB-19557EB58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036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9ADA-198D-40C9-B9AF-1FBB781D1CAD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83EF-BABE-4B5C-95AB-19557EB58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155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9ADA-198D-40C9-B9AF-1FBB781D1CAD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83EF-BABE-4B5C-95AB-19557EB58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994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99ADA-198D-40C9-B9AF-1FBB781D1CAD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283EF-BABE-4B5C-95AB-19557EB58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381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6523" y="0"/>
            <a:ext cx="11664461" cy="95262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Тестирование программы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3746" y="1415898"/>
            <a:ext cx="110900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Два вида тестирования программы:</a:t>
            </a:r>
          </a:p>
          <a:p>
            <a:pPr marL="457200" indent="-457200">
              <a:buFontTx/>
              <a:buChar char="-"/>
            </a:pPr>
            <a:r>
              <a:rPr lang="ru-RU" sz="3200" dirty="0" smtClean="0"/>
              <a:t>Как «белый ящик» (структурный)</a:t>
            </a:r>
          </a:p>
          <a:p>
            <a:pPr marL="457200" indent="-457200">
              <a:buFontTx/>
              <a:buChar char="-"/>
            </a:pPr>
            <a:r>
              <a:rPr lang="ru-RU" sz="3200" dirty="0" smtClean="0"/>
              <a:t>Как «черный ящик» (</a:t>
            </a:r>
            <a:r>
              <a:rPr lang="ru-RU" sz="3200" dirty="0" smtClean="0"/>
              <a:t>функциональный</a:t>
            </a:r>
            <a:r>
              <a:rPr lang="ru-RU" sz="3200" dirty="0" smtClean="0"/>
              <a:t>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14527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74614"/>
            <a:ext cx="9072563" cy="4222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>
                <a:solidFill>
                  <a:srgbClr val="0000FF"/>
                </a:solidFill>
              </a:rPr>
              <a:t>Структурные карты Константайна</a:t>
            </a:r>
          </a:p>
        </p:txBody>
      </p:sp>
      <p:sp>
        <p:nvSpPr>
          <p:cNvPr id="119811" name="AutoShape 4" descr="http://ap-economics.narod.ru/library/NLP/PICT2.jpg"/>
          <p:cNvSpPr>
            <a:spLocks noChangeAspect="1" noChangeArrowheads="1"/>
          </p:cNvSpPr>
          <p:nvPr/>
        </p:nvSpPr>
        <p:spPr bwMode="auto">
          <a:xfrm>
            <a:off x="6062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9812" name="AutoShape 2" descr="http://wiki.mvtom.ru/images/b/b5/Nn_fig2_1.gi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9813" name="Rectangle 1"/>
          <p:cNvSpPr>
            <a:spLocks noChangeArrowheads="1"/>
          </p:cNvSpPr>
          <p:nvPr/>
        </p:nvSpPr>
        <p:spPr bwMode="auto">
          <a:xfrm>
            <a:off x="1557339" y="642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9814" name="Rectangle 2"/>
          <p:cNvSpPr>
            <a:spLocks noChangeArrowheads="1"/>
          </p:cNvSpPr>
          <p:nvPr/>
        </p:nvSpPr>
        <p:spPr bwMode="auto">
          <a:xfrm>
            <a:off x="4583114" y="12583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9815" name="Rectangle 1"/>
          <p:cNvSpPr>
            <a:spLocks noChangeArrowheads="1"/>
          </p:cNvSpPr>
          <p:nvPr/>
        </p:nvSpPr>
        <p:spPr bwMode="auto">
          <a:xfrm>
            <a:off x="3941764" y="20997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1981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735014"/>
            <a:ext cx="6045200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14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74614"/>
            <a:ext cx="9072563" cy="4222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>
                <a:solidFill>
                  <a:srgbClr val="0000FF"/>
                </a:solidFill>
              </a:rPr>
              <a:t>Структурные карты Константайна</a:t>
            </a:r>
          </a:p>
        </p:txBody>
      </p:sp>
      <p:sp>
        <p:nvSpPr>
          <p:cNvPr id="121859" name="AutoShape 4" descr="http://ap-economics.narod.ru/library/NLP/PICT2.jpg"/>
          <p:cNvSpPr>
            <a:spLocks noChangeAspect="1" noChangeArrowheads="1"/>
          </p:cNvSpPr>
          <p:nvPr/>
        </p:nvSpPr>
        <p:spPr bwMode="auto">
          <a:xfrm>
            <a:off x="6062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1860" name="AutoShape 2" descr="http://wiki.mvtom.ru/images/b/b5/Nn_fig2_1.gi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1861" name="Rectangle 1"/>
          <p:cNvSpPr>
            <a:spLocks noChangeArrowheads="1"/>
          </p:cNvSpPr>
          <p:nvPr/>
        </p:nvSpPr>
        <p:spPr bwMode="auto">
          <a:xfrm>
            <a:off x="1557339" y="642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1862" name="Rectangle 2"/>
          <p:cNvSpPr>
            <a:spLocks noChangeArrowheads="1"/>
          </p:cNvSpPr>
          <p:nvPr/>
        </p:nvSpPr>
        <p:spPr bwMode="auto">
          <a:xfrm>
            <a:off x="4583114" y="12583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1863" name="Rectangle 1"/>
          <p:cNvSpPr>
            <a:spLocks noChangeArrowheads="1"/>
          </p:cNvSpPr>
          <p:nvPr/>
        </p:nvSpPr>
        <p:spPr bwMode="auto">
          <a:xfrm>
            <a:off x="3941764" y="20997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21864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4" y="715964"/>
            <a:ext cx="6656387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5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6" y="3544888"/>
            <a:ext cx="4151313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80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74614"/>
            <a:ext cx="9072563" cy="4222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>
                <a:solidFill>
                  <a:srgbClr val="0000FF"/>
                </a:solidFill>
              </a:rPr>
              <a:t>Структурные карты Константайна</a:t>
            </a:r>
          </a:p>
        </p:txBody>
      </p:sp>
      <p:sp>
        <p:nvSpPr>
          <p:cNvPr id="123907" name="AutoShape 4" descr="http://ap-economics.narod.ru/library/NLP/PICT2.jpg"/>
          <p:cNvSpPr>
            <a:spLocks noChangeAspect="1" noChangeArrowheads="1"/>
          </p:cNvSpPr>
          <p:nvPr/>
        </p:nvSpPr>
        <p:spPr bwMode="auto">
          <a:xfrm>
            <a:off x="6062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908" name="AutoShape 2" descr="http://wiki.mvtom.ru/images/b/b5/Nn_fig2_1.gi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909" name="Rectangle 1"/>
          <p:cNvSpPr>
            <a:spLocks noChangeArrowheads="1"/>
          </p:cNvSpPr>
          <p:nvPr/>
        </p:nvSpPr>
        <p:spPr bwMode="auto">
          <a:xfrm>
            <a:off x="1557339" y="642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910" name="Rectangle 2"/>
          <p:cNvSpPr>
            <a:spLocks noChangeArrowheads="1"/>
          </p:cNvSpPr>
          <p:nvPr/>
        </p:nvSpPr>
        <p:spPr bwMode="auto">
          <a:xfrm>
            <a:off x="4583114" y="12583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911" name="Rectangle 1"/>
          <p:cNvSpPr>
            <a:spLocks noChangeArrowheads="1"/>
          </p:cNvSpPr>
          <p:nvPr/>
        </p:nvSpPr>
        <p:spPr bwMode="auto">
          <a:xfrm>
            <a:off x="3941764" y="20997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2391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1" y="715963"/>
            <a:ext cx="6456363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04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4727" y="160338"/>
            <a:ext cx="11335871" cy="757314"/>
          </a:xfrm>
        </p:spPr>
        <p:txBody>
          <a:bodyPr>
            <a:noAutofit/>
          </a:bodyPr>
          <a:lstStyle/>
          <a:p>
            <a:pPr algn="ctr"/>
            <a:r>
              <a:rPr lang="ru-RU" altLang="ru-RU" sz="5400" b="1" dirty="0" smtClean="0">
                <a:solidFill>
                  <a:srgbClr val="0000FF"/>
                </a:solidFill>
              </a:rPr>
              <a:t>Структурная карта </a:t>
            </a:r>
            <a:r>
              <a:rPr lang="ru-RU" altLang="ru-RU" sz="5400" b="1" dirty="0" err="1" smtClean="0">
                <a:solidFill>
                  <a:srgbClr val="0000FF"/>
                </a:solidFill>
              </a:rPr>
              <a:t>Константайна</a:t>
            </a:r>
            <a:endParaRPr lang="ru-RU" altLang="ru-RU" sz="5400" b="1" dirty="0">
              <a:solidFill>
                <a:srgbClr val="0000FF"/>
              </a:solidFill>
            </a:endParaRPr>
          </a:p>
        </p:txBody>
      </p:sp>
      <p:sp>
        <p:nvSpPr>
          <p:cNvPr id="125955" name="AutoShape 4" descr="http://ap-economics.narod.ru/library/NLP/PICT2.jpg"/>
          <p:cNvSpPr>
            <a:spLocks noChangeAspect="1" noChangeArrowheads="1"/>
          </p:cNvSpPr>
          <p:nvPr/>
        </p:nvSpPr>
        <p:spPr bwMode="auto">
          <a:xfrm>
            <a:off x="6062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6" name="AutoShape 2" descr="http://wiki.mvtom.ru/images/b/b5/Nn_fig2_1.gi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7" name="Rectangle 1"/>
          <p:cNvSpPr>
            <a:spLocks noChangeArrowheads="1"/>
          </p:cNvSpPr>
          <p:nvPr/>
        </p:nvSpPr>
        <p:spPr bwMode="auto">
          <a:xfrm>
            <a:off x="1557339" y="642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8" name="Rectangle 1"/>
          <p:cNvSpPr>
            <a:spLocks noChangeArrowheads="1"/>
          </p:cNvSpPr>
          <p:nvPr/>
        </p:nvSpPr>
        <p:spPr bwMode="auto">
          <a:xfrm>
            <a:off x="3941764" y="20997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9937"/>
            <a:ext cx="6914113" cy="40810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8975" y="1113541"/>
            <a:ext cx="5153025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5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74614"/>
            <a:ext cx="9072563" cy="4222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>
                <a:solidFill>
                  <a:srgbClr val="0000FF"/>
                </a:solidFill>
              </a:rPr>
              <a:t>Свойства компонента:</a:t>
            </a:r>
          </a:p>
        </p:txBody>
      </p:sp>
      <p:sp>
        <p:nvSpPr>
          <p:cNvPr id="125955" name="AutoShape 4" descr="http://ap-economics.narod.ru/library/NLP/PICT2.jpg"/>
          <p:cNvSpPr>
            <a:spLocks noChangeAspect="1" noChangeArrowheads="1"/>
          </p:cNvSpPr>
          <p:nvPr/>
        </p:nvSpPr>
        <p:spPr bwMode="auto">
          <a:xfrm>
            <a:off x="6062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6" name="AutoShape 2" descr="http://wiki.mvtom.ru/images/b/b5/Nn_fig2_1.gi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7" name="Rectangle 1"/>
          <p:cNvSpPr>
            <a:spLocks noChangeArrowheads="1"/>
          </p:cNvSpPr>
          <p:nvPr/>
        </p:nvSpPr>
        <p:spPr bwMode="auto">
          <a:xfrm>
            <a:off x="1557339" y="642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8" name="Rectangle 1"/>
          <p:cNvSpPr>
            <a:spLocks noChangeArrowheads="1"/>
          </p:cNvSpPr>
          <p:nvPr/>
        </p:nvSpPr>
        <p:spPr bwMode="auto">
          <a:xfrm>
            <a:off x="3941764" y="20997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" name="TextBox 2"/>
          <p:cNvSpPr txBox="1"/>
          <p:nvPr/>
        </p:nvSpPr>
        <p:spPr>
          <a:xfrm>
            <a:off x="1646239" y="709614"/>
            <a:ext cx="8950325" cy="60016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sz="2400" dirty="0"/>
              <a:t>Самодостаточный код (т.е. не требуется дополнительных библиотек).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400" dirty="0" err="1"/>
              <a:t>Самоустанавливаемый</a:t>
            </a:r>
            <a:r>
              <a:rPr lang="ru-RU" sz="2400" dirty="0"/>
              <a:t> модуль (т.е. может быть удален или установлен с минимальными усилиями).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400" dirty="0"/>
              <a:t>Может быть повторно использован в различных контекстах.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400" dirty="0"/>
              <a:t>Динамическое связывание.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400" dirty="0"/>
              <a:t>Для пользователей модуль – черный ящик.</a:t>
            </a:r>
          </a:p>
          <a:p>
            <a:pPr marL="342900" indent="-342900">
              <a:buFontTx/>
              <a:buAutoNum type="arabicPeriod"/>
              <a:defRPr/>
            </a:pPr>
            <a:endParaRPr lang="ru-RU" sz="2400" dirty="0"/>
          </a:p>
          <a:p>
            <a:pPr>
              <a:defRPr/>
            </a:pPr>
            <a:r>
              <a:rPr lang="ru-RU" sz="2400" b="1" dirty="0"/>
              <a:t>Компонентная модель</a:t>
            </a:r>
            <a:r>
              <a:rPr lang="ru-RU" sz="2400" dirty="0"/>
              <a:t> (</a:t>
            </a:r>
            <a:r>
              <a:rPr lang="en-US" sz="2400" dirty="0"/>
              <a:t>component model</a:t>
            </a:r>
            <a:r>
              <a:rPr lang="ru-RU" sz="2400" dirty="0"/>
              <a:t>) – Набор правил, определяющий интерфейсы ПК и их реализаций, и правил, по которым ПК взаимодействуют друг с другом.</a:t>
            </a:r>
          </a:p>
          <a:p>
            <a:pPr>
              <a:defRPr/>
            </a:pPr>
            <a:endParaRPr lang="ru-RU" sz="2400" dirty="0"/>
          </a:p>
          <a:p>
            <a:pPr>
              <a:defRPr/>
            </a:pPr>
            <a:r>
              <a:rPr lang="ru-RU" sz="2400" b="1" dirty="0"/>
              <a:t>Компонентная среда</a:t>
            </a:r>
            <a:r>
              <a:rPr lang="ru-RU" sz="2400" dirty="0"/>
              <a:t> (компонентный </a:t>
            </a:r>
            <a:r>
              <a:rPr lang="ru-RU" sz="2400" dirty="0" err="1"/>
              <a:t>фреймворк</a:t>
            </a:r>
            <a:r>
              <a:rPr lang="ru-RU" sz="2400" dirty="0"/>
              <a:t> </a:t>
            </a:r>
            <a:r>
              <a:rPr lang="en-US" sz="2400" dirty="0"/>
              <a:t>component framework)</a:t>
            </a:r>
            <a:r>
              <a:rPr lang="ru-RU" sz="2400" dirty="0"/>
              <a:t> – набор базовых служб (</a:t>
            </a:r>
            <a:r>
              <a:rPr lang="en-US" sz="2400" dirty="0"/>
              <a:t>basic service), </a:t>
            </a:r>
            <a:r>
              <a:rPr lang="ru-RU" sz="2400" dirty="0"/>
              <a:t>обеспечивающих обмен данными между компонентами.</a:t>
            </a:r>
          </a:p>
          <a:p>
            <a:pPr>
              <a:defRPr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8613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74614"/>
            <a:ext cx="9072563" cy="422275"/>
          </a:xfrm>
        </p:spPr>
        <p:txBody>
          <a:bodyPr>
            <a:normAutofit fontScale="90000"/>
          </a:bodyPr>
          <a:lstStyle/>
          <a:p>
            <a:r>
              <a:rPr lang="ru-RU" altLang="ru-RU" sz="3200" b="1" dirty="0">
                <a:solidFill>
                  <a:srgbClr val="0000FF"/>
                </a:solidFill>
              </a:rPr>
              <a:t>Проектирование структур данных:</a:t>
            </a:r>
          </a:p>
        </p:txBody>
      </p:sp>
      <p:sp>
        <p:nvSpPr>
          <p:cNvPr id="125955" name="AutoShape 4" descr="http://ap-economics.narod.ru/library/NLP/PICT2.jpg"/>
          <p:cNvSpPr>
            <a:spLocks noChangeAspect="1" noChangeArrowheads="1"/>
          </p:cNvSpPr>
          <p:nvPr/>
        </p:nvSpPr>
        <p:spPr bwMode="auto">
          <a:xfrm>
            <a:off x="6062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6" name="AutoShape 2" descr="http://wiki.mvtom.ru/images/b/b5/Nn_fig2_1.gi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7" name="Rectangle 1"/>
          <p:cNvSpPr>
            <a:spLocks noChangeArrowheads="1"/>
          </p:cNvSpPr>
          <p:nvPr/>
        </p:nvSpPr>
        <p:spPr bwMode="auto">
          <a:xfrm>
            <a:off x="1557339" y="642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8" name="Rectangle 1"/>
          <p:cNvSpPr>
            <a:spLocks noChangeArrowheads="1"/>
          </p:cNvSpPr>
          <p:nvPr/>
        </p:nvSpPr>
        <p:spPr bwMode="auto">
          <a:xfrm>
            <a:off x="3941764" y="20997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41" y="890071"/>
            <a:ext cx="3277842" cy="29826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7088" y="890071"/>
            <a:ext cx="6311756" cy="329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2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3573" y="160338"/>
            <a:ext cx="9072563" cy="422275"/>
          </a:xfrm>
        </p:spPr>
        <p:txBody>
          <a:bodyPr>
            <a:noAutofit/>
          </a:bodyPr>
          <a:lstStyle/>
          <a:p>
            <a:r>
              <a:rPr lang="ru-RU" altLang="ru-RU" sz="4800" b="1" dirty="0">
                <a:solidFill>
                  <a:srgbClr val="0000FF"/>
                </a:solidFill>
              </a:rPr>
              <a:t>Проектирование структур данных:</a:t>
            </a:r>
          </a:p>
        </p:txBody>
      </p:sp>
      <p:sp>
        <p:nvSpPr>
          <p:cNvPr id="125955" name="AutoShape 4" descr="http://ap-economics.narod.ru/library/NLP/PICT2.jpg"/>
          <p:cNvSpPr>
            <a:spLocks noChangeAspect="1" noChangeArrowheads="1"/>
          </p:cNvSpPr>
          <p:nvPr/>
        </p:nvSpPr>
        <p:spPr bwMode="auto">
          <a:xfrm>
            <a:off x="6062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6" name="AutoShape 2" descr="http://wiki.mvtom.ru/images/b/b5/Nn_fig2_1.gi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7" name="Rectangle 1"/>
          <p:cNvSpPr>
            <a:spLocks noChangeArrowheads="1"/>
          </p:cNvSpPr>
          <p:nvPr/>
        </p:nvSpPr>
        <p:spPr bwMode="auto">
          <a:xfrm>
            <a:off x="1557339" y="642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" name="Прямоугольник 2"/>
          <p:cNvSpPr/>
          <p:nvPr/>
        </p:nvSpPr>
        <p:spPr>
          <a:xfrm>
            <a:off x="119063" y="1011754"/>
            <a:ext cx="117815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Методика Джексона</a:t>
            </a:r>
            <a:r>
              <a:rPr lang="ru-RU" sz="2400" dirty="0" smtClean="0"/>
              <a:t>. </a:t>
            </a:r>
            <a:r>
              <a:rPr lang="ru-RU" sz="2400" dirty="0"/>
              <a:t>Структуры исходных данных и результатов определяют структуру программы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 </a:t>
            </a:r>
            <a:r>
              <a:rPr lang="ru-RU" sz="2400" dirty="0"/>
              <a:t>• строят изображение структур входных и выходных </a:t>
            </a:r>
            <a:r>
              <a:rPr lang="ru-RU" sz="2400" dirty="0" smtClean="0"/>
              <a:t>данных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• выполняют идентификацию связей обработки (соответствия) между этими </a:t>
            </a:r>
            <a:r>
              <a:rPr lang="ru-RU" sz="2400" dirty="0" smtClean="0"/>
              <a:t>данными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• формируют структуру программы на основании структур данных и обнаруженных </a:t>
            </a:r>
            <a:r>
              <a:rPr lang="ru-RU" sz="2400" dirty="0" smtClean="0"/>
              <a:t>соответствий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• добавляют блоки обработки элементов, для которых не обнаружены </a:t>
            </a:r>
            <a:r>
              <a:rPr lang="ru-RU" sz="2400" dirty="0" smtClean="0"/>
              <a:t>соответствия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• анализируют и обрабатывают несоответствия, т.е. разрешают «столкновения</a:t>
            </a:r>
            <a:r>
              <a:rPr lang="ru-RU" sz="2400" dirty="0" smtClean="0"/>
              <a:t>»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• добавляют необходимые операции (ввод, вывод, открытие/закрытие файлов и т. п</a:t>
            </a:r>
            <a:r>
              <a:rPr lang="ru-RU" sz="2400" dirty="0" smtClean="0"/>
              <a:t>.);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• записывают программу в структурной нотации (псевдокоде). </a:t>
            </a:r>
          </a:p>
        </p:txBody>
      </p:sp>
    </p:spTree>
    <p:extLst>
      <p:ext uri="{BB962C8B-B14F-4D97-AF65-F5344CB8AC3E}">
        <p14:creationId xmlns:p14="http://schemas.microsoft.com/office/powerpoint/2010/main" val="229959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3573" y="160338"/>
            <a:ext cx="9072563" cy="422275"/>
          </a:xfrm>
        </p:spPr>
        <p:txBody>
          <a:bodyPr>
            <a:noAutofit/>
          </a:bodyPr>
          <a:lstStyle/>
          <a:p>
            <a:r>
              <a:rPr lang="ru-RU" altLang="ru-RU" sz="4800" b="1" dirty="0">
                <a:solidFill>
                  <a:srgbClr val="0000FF"/>
                </a:solidFill>
              </a:rPr>
              <a:t>Проектирование структур данных:</a:t>
            </a:r>
          </a:p>
        </p:txBody>
      </p:sp>
      <p:sp>
        <p:nvSpPr>
          <p:cNvPr id="125955" name="AutoShape 4" descr="http://ap-economics.narod.ru/library/NLP/PICT2.jpg"/>
          <p:cNvSpPr>
            <a:spLocks noChangeAspect="1" noChangeArrowheads="1"/>
          </p:cNvSpPr>
          <p:nvPr/>
        </p:nvSpPr>
        <p:spPr bwMode="auto">
          <a:xfrm>
            <a:off x="6062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6" name="AutoShape 2" descr="http://wiki.mvtom.ru/images/b/b5/Nn_fig2_1.gi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7" name="Rectangle 1"/>
          <p:cNvSpPr>
            <a:spLocks noChangeArrowheads="1"/>
          </p:cNvSpPr>
          <p:nvPr/>
        </p:nvSpPr>
        <p:spPr bwMode="auto">
          <a:xfrm>
            <a:off x="1557339" y="642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" name="Прямоугольник 1"/>
          <p:cNvSpPr/>
          <p:nvPr/>
        </p:nvSpPr>
        <p:spPr>
          <a:xfrm>
            <a:off x="389965" y="889844"/>
            <a:ext cx="1157791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• Методика Варнье-Орра. Методика Варнье-Орра базируется на том же положении, что и методика Джексона, но основными при построении программы считаются структуры выходных данных и, если структуры входных данных не соответствуют структурам выходных, то их допускается менять. Таким образом, ликвидируется основная причина столкновений. В </a:t>
            </a:r>
            <a:r>
              <a:rPr lang="ru-RU" sz="2600" dirty="0" err="1" smtClean="0"/>
              <a:t>педыдущем</a:t>
            </a:r>
            <a:r>
              <a:rPr lang="ru-RU" sz="2600" dirty="0" smtClean="0"/>
              <a:t> примере </a:t>
            </a:r>
            <a:r>
              <a:rPr lang="ru-RU" sz="2600" dirty="0"/>
              <a:t>целесообразно поменять местами оценки и названия предметов, чтобы упростить обработку. </a:t>
            </a:r>
            <a:endParaRPr lang="ru-RU" sz="2600" dirty="0" smtClean="0"/>
          </a:p>
          <a:p>
            <a:r>
              <a:rPr lang="ru-RU" sz="2600" dirty="0" smtClean="0"/>
              <a:t>• </a:t>
            </a:r>
            <a:r>
              <a:rPr lang="ru-RU" sz="2600" dirty="0"/>
              <a:t>Однако на практике не всегда существует возможность пересмотра структур входных данных: эти структуры уже могут быть строго заданы, например, если используются данные, полученные при выполнении других программ, поэтому данную методику применяют реже. </a:t>
            </a:r>
            <a:endParaRPr lang="ru-RU" sz="2600" dirty="0" smtClean="0"/>
          </a:p>
          <a:p>
            <a:r>
              <a:rPr lang="ru-RU" sz="2600" dirty="0" smtClean="0"/>
              <a:t>• </a:t>
            </a:r>
            <a:r>
              <a:rPr lang="ru-RU" sz="2600" dirty="0"/>
              <a:t>Как следует из вышеизложенного, методики Джексона и Варнье-Орра могут использоваться только в том случае, если данные разрабатываемых программ могут быть представлены в виде иерархии или совокупности иерархий</a:t>
            </a:r>
          </a:p>
        </p:txBody>
      </p:sp>
    </p:spTree>
    <p:extLst>
      <p:ext uri="{BB962C8B-B14F-4D97-AF65-F5344CB8AC3E}">
        <p14:creationId xmlns:p14="http://schemas.microsoft.com/office/powerpoint/2010/main" val="191980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4727" y="160338"/>
            <a:ext cx="11335871" cy="757314"/>
          </a:xfrm>
        </p:spPr>
        <p:txBody>
          <a:bodyPr>
            <a:noAutofit/>
          </a:bodyPr>
          <a:lstStyle/>
          <a:p>
            <a:pPr algn="ctr"/>
            <a:r>
              <a:rPr lang="en-US" altLang="ru-RU" sz="5400" b="1" dirty="0" smtClean="0">
                <a:solidFill>
                  <a:srgbClr val="0000FF"/>
                </a:solidFill>
              </a:rPr>
              <a:t>Case-</a:t>
            </a:r>
            <a:r>
              <a:rPr lang="ru-RU" altLang="ru-RU" sz="5400" b="1" dirty="0" smtClean="0">
                <a:solidFill>
                  <a:srgbClr val="0000FF"/>
                </a:solidFill>
              </a:rPr>
              <a:t>технология</a:t>
            </a:r>
            <a:endParaRPr lang="ru-RU" altLang="ru-RU" sz="5400" b="1" dirty="0">
              <a:solidFill>
                <a:srgbClr val="0000FF"/>
              </a:solidFill>
            </a:endParaRPr>
          </a:p>
        </p:txBody>
      </p:sp>
      <p:sp>
        <p:nvSpPr>
          <p:cNvPr id="125955" name="AutoShape 4" descr="http://ap-economics.narod.ru/library/NLP/PICT2.jpg"/>
          <p:cNvSpPr>
            <a:spLocks noChangeAspect="1" noChangeArrowheads="1"/>
          </p:cNvSpPr>
          <p:nvPr/>
        </p:nvSpPr>
        <p:spPr bwMode="auto">
          <a:xfrm>
            <a:off x="6062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6" name="AutoShape 2" descr="http://wiki.mvtom.ru/images/b/b5/Nn_fig2_1.gi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7" name="Rectangle 1"/>
          <p:cNvSpPr>
            <a:spLocks noChangeArrowheads="1"/>
          </p:cNvSpPr>
          <p:nvPr/>
        </p:nvSpPr>
        <p:spPr bwMode="auto">
          <a:xfrm>
            <a:off x="1557339" y="642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8" name="Rectangle 1"/>
          <p:cNvSpPr>
            <a:spLocks noChangeArrowheads="1"/>
          </p:cNvSpPr>
          <p:nvPr/>
        </p:nvSpPr>
        <p:spPr bwMode="auto">
          <a:xfrm>
            <a:off x="3941764" y="20997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221428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4727" y="160338"/>
            <a:ext cx="11335871" cy="757314"/>
          </a:xfrm>
        </p:spPr>
        <p:txBody>
          <a:bodyPr>
            <a:noAutofit/>
          </a:bodyPr>
          <a:lstStyle/>
          <a:p>
            <a:pPr algn="ctr"/>
            <a:r>
              <a:rPr lang="ru-RU" altLang="ru-RU" sz="5400" b="1" dirty="0" smtClean="0">
                <a:solidFill>
                  <a:srgbClr val="0000FF"/>
                </a:solidFill>
              </a:rPr>
              <a:t>Сложность программы и ее оценка</a:t>
            </a:r>
            <a:endParaRPr lang="ru-RU" altLang="ru-RU" sz="5400" b="1" dirty="0">
              <a:solidFill>
                <a:srgbClr val="0000FF"/>
              </a:solidFill>
            </a:endParaRPr>
          </a:p>
        </p:txBody>
      </p:sp>
      <p:sp>
        <p:nvSpPr>
          <p:cNvPr id="125955" name="AutoShape 4" descr="http://ap-economics.narod.ru/library/NLP/PICT2.jpg"/>
          <p:cNvSpPr>
            <a:spLocks noChangeAspect="1" noChangeArrowheads="1"/>
          </p:cNvSpPr>
          <p:nvPr/>
        </p:nvSpPr>
        <p:spPr bwMode="auto">
          <a:xfrm>
            <a:off x="6062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6" name="AutoShape 2" descr="http://wiki.mvtom.ru/images/b/b5/Nn_fig2_1.gi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7" name="Rectangle 1"/>
          <p:cNvSpPr>
            <a:spLocks noChangeArrowheads="1"/>
          </p:cNvSpPr>
          <p:nvPr/>
        </p:nvSpPr>
        <p:spPr bwMode="auto">
          <a:xfrm>
            <a:off x="1557339" y="642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8" name="Rectangle 1"/>
          <p:cNvSpPr>
            <a:spLocks noChangeArrowheads="1"/>
          </p:cNvSpPr>
          <p:nvPr/>
        </p:nvSpPr>
        <p:spPr bwMode="auto">
          <a:xfrm>
            <a:off x="3941764" y="20997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63003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12541" y="0"/>
            <a:ext cx="5768443" cy="15733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Тестирование программы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23" y="0"/>
            <a:ext cx="4585788" cy="668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71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794" y="1"/>
            <a:ext cx="12218126" cy="70585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Литература</a:t>
            </a:r>
            <a:endParaRPr lang="ru-RU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794" y="697257"/>
            <a:ext cx="11807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dirty="0" smtClean="0"/>
              <a:t>Иванова Г.С. Технология программирования : учебник / Г.С. Иванова. — М. : КНОРУС, 2011. — 336 с.</a:t>
            </a:r>
          </a:p>
          <a:p>
            <a:pPr marL="514350" indent="-514350">
              <a:buFontTx/>
              <a:buAutoNum type="arabicPeriod"/>
            </a:pPr>
            <a:r>
              <a:rPr lang="ru-RU" sz="3200" dirty="0"/>
              <a:t>Е.А. </a:t>
            </a:r>
            <a:r>
              <a:rPr lang="ru-RU" sz="3200" dirty="0" err="1"/>
              <a:t>Жоголев</a:t>
            </a:r>
            <a:r>
              <a:rPr lang="ru-RU" sz="3200" dirty="0"/>
              <a:t>. Введение в технологию программирования (конспект лекций). - М.: "ДИАЛОГ-МГУ", 1994.</a:t>
            </a:r>
          </a:p>
          <a:p>
            <a:pPr marL="514350" indent="-514350">
              <a:buAutoNum type="arabicPeriod"/>
            </a:pPr>
            <a:endParaRPr lang="ru-RU" sz="3200" dirty="0" smtClean="0"/>
          </a:p>
          <a:p>
            <a:pPr marL="514350" indent="-514350">
              <a:buAutoNum type="arabicPeriod"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3497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59706" y="0"/>
            <a:ext cx="4948172" cy="186914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Тестирование программы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37" y="0"/>
            <a:ext cx="6472022" cy="687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73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6523" y="0"/>
            <a:ext cx="11664461" cy="806823"/>
          </a:xfrm>
        </p:spPr>
        <p:txBody>
          <a:bodyPr>
            <a:noAutofit/>
          </a:bodyPr>
          <a:lstStyle/>
          <a:p>
            <a:r>
              <a:rPr lang="ru-RU" sz="5000" b="1" dirty="0">
                <a:solidFill>
                  <a:srgbClr val="002060"/>
                </a:solidFill>
              </a:rPr>
              <a:t>Функциональная схема ((ГОСТ 19.701 -90)</a:t>
            </a:r>
            <a:endParaRPr lang="ru-RU" sz="50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23" y="806823"/>
            <a:ext cx="11664461" cy="604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18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265" y="0"/>
            <a:ext cx="11664461" cy="806823"/>
          </a:xfrm>
        </p:spPr>
        <p:txBody>
          <a:bodyPr>
            <a:noAutofit/>
          </a:bodyPr>
          <a:lstStyle/>
          <a:p>
            <a:r>
              <a:rPr lang="ru-RU" sz="5000" b="1" dirty="0" smtClean="0">
                <a:solidFill>
                  <a:srgbClr val="002060"/>
                </a:solidFill>
              </a:rPr>
              <a:t>Метод пошаговой детализации</a:t>
            </a:r>
            <a:endParaRPr lang="ru-RU" sz="50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7541" y="751344"/>
            <a:ext cx="10165977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Использование </a:t>
            </a:r>
            <a:r>
              <a:rPr lang="ru-RU" sz="2200" dirty="0"/>
              <a:t>метода пошаговой детализации для проектирования структуры программного обеспечения </a:t>
            </a:r>
            <a:endParaRPr lang="ru-RU" sz="2200" dirty="0" smtClean="0"/>
          </a:p>
          <a:p>
            <a:r>
              <a:rPr lang="ru-RU" sz="2200" dirty="0" smtClean="0"/>
              <a:t>На </a:t>
            </a:r>
            <a:r>
              <a:rPr lang="ru-RU" sz="2200" dirty="0"/>
              <a:t>каких свойствах программных систем основан метод пошаговой детализации? Почему с его применением получают только структурные алгоритмы? В чем, по-вашему, заключается основная сложность данного метода? </a:t>
            </a:r>
          </a:p>
          <a:p>
            <a:r>
              <a:rPr lang="ru-RU" sz="2200" dirty="0"/>
              <a:t> </a:t>
            </a:r>
          </a:p>
          <a:p>
            <a:r>
              <a:rPr lang="ru-RU" sz="2200" dirty="0"/>
              <a:t> Метод пошаговой детализации </a:t>
            </a:r>
            <a:endParaRPr lang="ru-RU" sz="2200" dirty="0" smtClean="0"/>
          </a:p>
          <a:p>
            <a:r>
              <a:rPr lang="ru-RU" sz="2200" dirty="0" smtClean="0"/>
              <a:t>• </a:t>
            </a:r>
            <a:r>
              <a:rPr lang="ru-RU" sz="2200" dirty="0"/>
              <a:t>Структурный подход – декомпозиция методом пошаговой детализации </a:t>
            </a:r>
            <a:endParaRPr lang="ru-RU" sz="2200" dirty="0" smtClean="0"/>
          </a:p>
          <a:p>
            <a:r>
              <a:rPr lang="ru-RU" sz="2200" dirty="0" smtClean="0"/>
              <a:t>• </a:t>
            </a:r>
            <a:r>
              <a:rPr lang="ru-RU" sz="2200" dirty="0"/>
              <a:t>Пошаговая детализация сверху вниз </a:t>
            </a:r>
            <a:endParaRPr lang="ru-RU" sz="2200" dirty="0" smtClean="0"/>
          </a:p>
          <a:p>
            <a:r>
              <a:rPr lang="ru-RU" sz="2200" dirty="0" smtClean="0"/>
              <a:t>• </a:t>
            </a:r>
            <a:r>
              <a:rPr lang="ru-RU" sz="2200" dirty="0"/>
              <a:t>Использование конструкций структурного программирования </a:t>
            </a:r>
            <a:endParaRPr lang="ru-RU" sz="2200" dirty="0" smtClean="0"/>
          </a:p>
          <a:p>
            <a:r>
              <a:rPr lang="ru-RU" sz="2200" dirty="0" smtClean="0"/>
              <a:t>Основное </a:t>
            </a:r>
            <a:r>
              <a:rPr lang="ru-RU" sz="2200" dirty="0"/>
              <a:t>правило структурной декомпозиции </a:t>
            </a:r>
            <a:endParaRPr lang="ru-RU" sz="2200" dirty="0" smtClean="0"/>
          </a:p>
          <a:p>
            <a:r>
              <a:rPr lang="ru-RU" sz="2200" dirty="0" smtClean="0"/>
              <a:t>• </a:t>
            </a:r>
            <a:r>
              <a:rPr lang="ru-RU" sz="2200" dirty="0"/>
              <a:t>В первую очередь детализировать управляющие процессы </a:t>
            </a:r>
            <a:endParaRPr lang="ru-RU" sz="2200" dirty="0" smtClean="0"/>
          </a:p>
          <a:p>
            <a:r>
              <a:rPr lang="ru-RU" sz="2200" dirty="0" smtClean="0"/>
              <a:t>• </a:t>
            </a:r>
            <a:r>
              <a:rPr lang="ru-RU" sz="2200" dirty="0"/>
              <a:t>В последнюю очередь – операции над данными Рекомендации </a:t>
            </a:r>
            <a:endParaRPr lang="ru-RU" sz="2200" dirty="0" smtClean="0"/>
          </a:p>
          <a:p>
            <a:r>
              <a:rPr lang="ru-RU" sz="2200" dirty="0" smtClean="0"/>
              <a:t>• </a:t>
            </a:r>
            <a:r>
              <a:rPr lang="ru-RU" sz="2200" dirty="0"/>
              <a:t>Не отделять операции инициализации и завершения от их обработки </a:t>
            </a:r>
            <a:endParaRPr lang="ru-RU" sz="2200" dirty="0" smtClean="0"/>
          </a:p>
          <a:p>
            <a:r>
              <a:rPr lang="ru-RU" sz="2200" dirty="0" smtClean="0"/>
              <a:t>• </a:t>
            </a:r>
            <a:r>
              <a:rPr lang="ru-RU" sz="2200" dirty="0"/>
              <a:t>Не проектировать слишком специализированные и универсальные модули </a:t>
            </a:r>
            <a:endParaRPr lang="ru-RU" sz="2200" dirty="0" smtClean="0"/>
          </a:p>
          <a:p>
            <a:r>
              <a:rPr lang="ru-RU" sz="2200" dirty="0" smtClean="0"/>
              <a:t>• </a:t>
            </a:r>
            <a:r>
              <a:rPr lang="ru-RU" sz="2200" dirty="0"/>
              <a:t>Избегать дублирование действий в различных модулях </a:t>
            </a:r>
            <a:endParaRPr lang="ru-RU" sz="2200" dirty="0" smtClean="0"/>
          </a:p>
          <a:p>
            <a:r>
              <a:rPr lang="ru-RU" sz="2200" dirty="0" smtClean="0"/>
              <a:t>• </a:t>
            </a:r>
            <a:r>
              <a:rPr lang="ru-RU" sz="2200" dirty="0"/>
              <a:t>Группировать сообщения об ошибках в один модуль </a:t>
            </a:r>
          </a:p>
        </p:txBody>
      </p:sp>
    </p:spTree>
    <p:extLst>
      <p:ext uri="{BB962C8B-B14F-4D97-AF65-F5344CB8AC3E}">
        <p14:creationId xmlns:p14="http://schemas.microsoft.com/office/powerpoint/2010/main" val="186984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265" y="0"/>
            <a:ext cx="11664461" cy="806823"/>
          </a:xfrm>
        </p:spPr>
        <p:txBody>
          <a:bodyPr>
            <a:noAutofit/>
          </a:bodyPr>
          <a:lstStyle/>
          <a:p>
            <a:r>
              <a:rPr lang="ru-RU" sz="5000" b="1" dirty="0" smtClean="0">
                <a:solidFill>
                  <a:srgbClr val="002060"/>
                </a:solidFill>
              </a:rPr>
              <a:t>Метод пошаговой детализации</a:t>
            </a:r>
            <a:endParaRPr lang="ru-RU" sz="50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7541" y="751344"/>
            <a:ext cx="1016597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Использование </a:t>
            </a:r>
            <a:r>
              <a:rPr lang="ru-RU" sz="2200" dirty="0"/>
              <a:t>метода пошаговой детализации для проектирования структуры программного обеспечения </a:t>
            </a:r>
            <a:endParaRPr lang="ru-RU" sz="2200" dirty="0" smtClean="0"/>
          </a:p>
          <a:p>
            <a:r>
              <a:rPr lang="ru-RU" sz="2200" dirty="0" smtClean="0"/>
              <a:t>На </a:t>
            </a:r>
            <a:r>
              <a:rPr lang="ru-RU" sz="2200" dirty="0"/>
              <a:t>каких свойствах программных систем основан метод пошаговой детализации? Почему с его применением получают только структурные алгоритмы? В чем, по-вашему, заключается основная сложность данного метода? </a:t>
            </a:r>
          </a:p>
          <a:p>
            <a:r>
              <a:rPr lang="ru-RU" sz="2200" dirty="0"/>
              <a:t> </a:t>
            </a:r>
            <a:endParaRPr lang="ru-RU" sz="2200" b="1" dirty="0"/>
          </a:p>
          <a:p>
            <a:r>
              <a:rPr lang="ru-RU" sz="2200" b="1" dirty="0"/>
              <a:t> Метод пошаговой детализации </a:t>
            </a:r>
            <a:endParaRPr lang="ru-RU" sz="2200" b="1" dirty="0" smtClean="0"/>
          </a:p>
          <a:p>
            <a:r>
              <a:rPr lang="ru-RU" sz="2200" dirty="0" smtClean="0"/>
              <a:t>• </a:t>
            </a:r>
            <a:r>
              <a:rPr lang="ru-RU" sz="2200" dirty="0"/>
              <a:t>Структурный подход – декомпозиция методом пошаговой детализации </a:t>
            </a:r>
            <a:endParaRPr lang="ru-RU" sz="2200" dirty="0" smtClean="0"/>
          </a:p>
          <a:p>
            <a:r>
              <a:rPr lang="ru-RU" sz="2200" dirty="0" smtClean="0"/>
              <a:t>• </a:t>
            </a:r>
            <a:r>
              <a:rPr lang="ru-RU" sz="2200" dirty="0"/>
              <a:t>Пошаговая детализация сверху вниз </a:t>
            </a:r>
            <a:endParaRPr lang="ru-RU" sz="2200" dirty="0" smtClean="0"/>
          </a:p>
          <a:p>
            <a:r>
              <a:rPr lang="ru-RU" sz="2200" dirty="0" smtClean="0"/>
              <a:t>• </a:t>
            </a:r>
            <a:r>
              <a:rPr lang="ru-RU" sz="2200" dirty="0"/>
              <a:t>Использование конструкций структурного программирования </a:t>
            </a:r>
            <a:endParaRPr lang="ru-RU" sz="2200" dirty="0" smtClean="0"/>
          </a:p>
          <a:p>
            <a:r>
              <a:rPr lang="ru-RU" sz="2200" b="1" dirty="0" smtClean="0"/>
              <a:t>Основное </a:t>
            </a:r>
            <a:r>
              <a:rPr lang="ru-RU" sz="2200" b="1" dirty="0"/>
              <a:t>правило структурной декомпозиции </a:t>
            </a:r>
            <a:endParaRPr lang="ru-RU" sz="2200" b="1" dirty="0" smtClean="0"/>
          </a:p>
          <a:p>
            <a:r>
              <a:rPr lang="ru-RU" sz="2200" dirty="0" smtClean="0"/>
              <a:t>• </a:t>
            </a:r>
            <a:r>
              <a:rPr lang="ru-RU" sz="2200" dirty="0"/>
              <a:t>В первую очередь детализировать управляющие процессы </a:t>
            </a:r>
            <a:endParaRPr lang="ru-RU" sz="2200" dirty="0" smtClean="0"/>
          </a:p>
          <a:p>
            <a:r>
              <a:rPr lang="ru-RU" sz="2200" dirty="0" smtClean="0"/>
              <a:t>• </a:t>
            </a:r>
            <a:r>
              <a:rPr lang="ru-RU" sz="2200" dirty="0"/>
              <a:t>В последнюю очередь – операции над данными </a:t>
            </a:r>
            <a:endParaRPr lang="ru-RU" sz="2200" dirty="0" smtClean="0"/>
          </a:p>
          <a:p>
            <a:r>
              <a:rPr lang="ru-RU" sz="2200" b="1" dirty="0" smtClean="0"/>
              <a:t>Рекомендации </a:t>
            </a:r>
          </a:p>
          <a:p>
            <a:r>
              <a:rPr lang="ru-RU" sz="2200" dirty="0" smtClean="0"/>
              <a:t>• </a:t>
            </a:r>
            <a:r>
              <a:rPr lang="ru-RU" sz="2200" dirty="0"/>
              <a:t>Не отделять операции инициализации и завершения от их обработки </a:t>
            </a:r>
            <a:endParaRPr lang="ru-RU" sz="2200" dirty="0" smtClean="0"/>
          </a:p>
          <a:p>
            <a:r>
              <a:rPr lang="ru-RU" sz="2200" dirty="0" smtClean="0"/>
              <a:t>• </a:t>
            </a:r>
            <a:r>
              <a:rPr lang="ru-RU" sz="2200" dirty="0"/>
              <a:t>Не проектировать слишком специализированные и универсальные модули </a:t>
            </a:r>
            <a:endParaRPr lang="ru-RU" sz="2200" dirty="0" smtClean="0"/>
          </a:p>
          <a:p>
            <a:r>
              <a:rPr lang="ru-RU" sz="2200" dirty="0" smtClean="0"/>
              <a:t>• </a:t>
            </a:r>
            <a:r>
              <a:rPr lang="ru-RU" sz="2200" dirty="0"/>
              <a:t>Избегать дублирование действий в различных модулях </a:t>
            </a:r>
            <a:endParaRPr lang="ru-RU" sz="2200" dirty="0" smtClean="0"/>
          </a:p>
          <a:p>
            <a:r>
              <a:rPr lang="ru-RU" sz="2200" dirty="0" smtClean="0"/>
              <a:t>• </a:t>
            </a:r>
            <a:r>
              <a:rPr lang="ru-RU" sz="2200" dirty="0"/>
              <a:t>Группировать сообщения об ошибках в один модуль </a:t>
            </a:r>
          </a:p>
        </p:txBody>
      </p:sp>
    </p:spTree>
    <p:extLst>
      <p:ext uri="{BB962C8B-B14F-4D97-AF65-F5344CB8AC3E}">
        <p14:creationId xmlns:p14="http://schemas.microsoft.com/office/powerpoint/2010/main" val="156965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265" y="0"/>
            <a:ext cx="11664461" cy="806823"/>
          </a:xfrm>
        </p:spPr>
        <p:txBody>
          <a:bodyPr>
            <a:noAutofit/>
          </a:bodyPr>
          <a:lstStyle/>
          <a:p>
            <a:r>
              <a:rPr lang="ru-RU" sz="5000" b="1" dirty="0" smtClean="0">
                <a:solidFill>
                  <a:srgbClr val="002060"/>
                </a:solidFill>
              </a:rPr>
              <a:t>Метод пошаговой детализации</a:t>
            </a:r>
            <a:endParaRPr lang="ru-RU" sz="50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7541" y="751344"/>
            <a:ext cx="112951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Пример. </a:t>
            </a:r>
            <a:r>
              <a:rPr lang="ru-RU" sz="2200" dirty="0"/>
              <a:t>Разработать алгоритм программы построения графиков функций одной переменной на заданном интервале изменения аргумента [x1, х2]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65" y="1868616"/>
            <a:ext cx="11983850" cy="467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69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74614"/>
            <a:ext cx="9072563" cy="4222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>
                <a:solidFill>
                  <a:srgbClr val="0000FF"/>
                </a:solidFill>
              </a:rPr>
              <a:t>Принципы декомпозиции программы</a:t>
            </a:r>
          </a:p>
        </p:txBody>
      </p:sp>
      <p:sp>
        <p:nvSpPr>
          <p:cNvPr id="115715" name="AutoShape 4" descr="http://ap-economics.narod.ru/library/NLP/PICT2.jpg"/>
          <p:cNvSpPr>
            <a:spLocks noChangeAspect="1" noChangeArrowheads="1"/>
          </p:cNvSpPr>
          <p:nvPr/>
        </p:nvSpPr>
        <p:spPr bwMode="auto">
          <a:xfrm>
            <a:off x="6062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5716" name="AutoShape 2" descr="http://wiki.mvtom.ru/images/b/b5/Nn_fig2_1.gi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5717" name="Rectangle 1"/>
          <p:cNvSpPr>
            <a:spLocks noChangeArrowheads="1"/>
          </p:cNvSpPr>
          <p:nvPr/>
        </p:nvSpPr>
        <p:spPr bwMode="auto">
          <a:xfrm>
            <a:off x="1557339" y="642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5718" name="Rectangle 2"/>
          <p:cNvSpPr>
            <a:spLocks noChangeArrowheads="1"/>
          </p:cNvSpPr>
          <p:nvPr/>
        </p:nvSpPr>
        <p:spPr bwMode="auto">
          <a:xfrm>
            <a:off x="4583114" y="12583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5719" name="Rectangle 1"/>
          <p:cNvSpPr>
            <a:spLocks noChangeArrowheads="1"/>
          </p:cNvSpPr>
          <p:nvPr/>
        </p:nvSpPr>
        <p:spPr bwMode="auto">
          <a:xfrm>
            <a:off x="3941764" y="20997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5720" name="Прямоугольник 2"/>
          <p:cNvSpPr>
            <a:spLocks noChangeArrowheads="1"/>
          </p:cNvSpPr>
          <p:nvPr/>
        </p:nvSpPr>
        <p:spPr bwMode="auto">
          <a:xfrm>
            <a:off x="210811" y="576253"/>
            <a:ext cx="11698941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не отделять операции инициализации и завершения от соответствующей обработки, так как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модули инициализации и завершения имеют плохую связность (временную) и сильное сцепление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управлению);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не проектировать слишком специализированных или слишком универсальных модулей, так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проектирование излишне специальных модулей увеличивает их количество, а проектирование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излишне универсальных модулей повышает их сложность;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избегать дублирования действий в различных модулях, так как при их изменении исправления придется вносить во все фрагменты программы, где они выполняются - в этом случае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целесообразно просто реализовать эти действия в отдельном модуле;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группировать сообщения об ошибках в один модуль по типу библиотеки ресурсов, тогда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легче согласовать формулировки, избежать дублирования сообщений, а также перевести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сообщения на другой язык.</a:t>
            </a:r>
          </a:p>
        </p:txBody>
      </p:sp>
    </p:spTree>
    <p:extLst>
      <p:ext uri="{BB962C8B-B14F-4D97-AF65-F5344CB8AC3E}">
        <p14:creationId xmlns:p14="http://schemas.microsoft.com/office/powerpoint/2010/main" val="287028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74614"/>
            <a:ext cx="9072563" cy="4222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>
                <a:solidFill>
                  <a:srgbClr val="0000FF"/>
                </a:solidFill>
              </a:rPr>
              <a:t>Структурные карты Константайна</a:t>
            </a:r>
          </a:p>
        </p:txBody>
      </p:sp>
      <p:sp>
        <p:nvSpPr>
          <p:cNvPr id="117763" name="AutoShape 4" descr="http://ap-economics.narod.ru/library/NLP/PICT2.jpg"/>
          <p:cNvSpPr>
            <a:spLocks noChangeAspect="1" noChangeArrowheads="1"/>
          </p:cNvSpPr>
          <p:nvPr/>
        </p:nvSpPr>
        <p:spPr bwMode="auto">
          <a:xfrm>
            <a:off x="6062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7764" name="AutoShape 2" descr="http://wiki.mvtom.ru/images/b/b5/Nn_fig2_1.gi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7765" name="Rectangle 1"/>
          <p:cNvSpPr>
            <a:spLocks noChangeArrowheads="1"/>
          </p:cNvSpPr>
          <p:nvPr/>
        </p:nvSpPr>
        <p:spPr bwMode="auto">
          <a:xfrm>
            <a:off x="1557339" y="642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7766" name="Rectangle 2"/>
          <p:cNvSpPr>
            <a:spLocks noChangeArrowheads="1"/>
          </p:cNvSpPr>
          <p:nvPr/>
        </p:nvSpPr>
        <p:spPr bwMode="auto">
          <a:xfrm>
            <a:off x="4583114" y="12583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7767" name="Rectangle 1"/>
          <p:cNvSpPr>
            <a:spLocks noChangeArrowheads="1"/>
          </p:cNvSpPr>
          <p:nvPr/>
        </p:nvSpPr>
        <p:spPr bwMode="auto">
          <a:xfrm>
            <a:off x="3941764" y="20997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17768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9" y="715963"/>
            <a:ext cx="6637337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9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9" y="3251201"/>
            <a:ext cx="6884987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57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842</Words>
  <Application>Microsoft Office PowerPoint</Application>
  <PresentationFormat>Широкоэкранный</PresentationFormat>
  <Paragraphs>99</Paragraphs>
  <Slides>20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Тестирование программы</vt:lpstr>
      <vt:lpstr>Тестирование программы</vt:lpstr>
      <vt:lpstr>Тестирование программы</vt:lpstr>
      <vt:lpstr>Функциональная схема ((ГОСТ 19.701 -90)</vt:lpstr>
      <vt:lpstr>Метод пошаговой детализации</vt:lpstr>
      <vt:lpstr>Метод пошаговой детализации</vt:lpstr>
      <vt:lpstr>Метод пошаговой детализации</vt:lpstr>
      <vt:lpstr>Принципы декомпозиции программы</vt:lpstr>
      <vt:lpstr>Структурные карты Константайна</vt:lpstr>
      <vt:lpstr>Структурные карты Константайна</vt:lpstr>
      <vt:lpstr>Структурные карты Константайна</vt:lpstr>
      <vt:lpstr>Структурные карты Константайна</vt:lpstr>
      <vt:lpstr>Структурная карта Константайна</vt:lpstr>
      <vt:lpstr>Свойства компонента:</vt:lpstr>
      <vt:lpstr>Проектирование структур данных:</vt:lpstr>
      <vt:lpstr>Проектирование структур данных:</vt:lpstr>
      <vt:lpstr>Проектирование структур данных:</vt:lpstr>
      <vt:lpstr>Case-технология</vt:lpstr>
      <vt:lpstr>Сложность программы и ее оценка</vt:lpstr>
      <vt:lpstr>Литература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Салибекян</dc:creator>
  <cp:lastModifiedBy>Сергей Салибекян</cp:lastModifiedBy>
  <cp:revision>32</cp:revision>
  <dcterms:created xsi:type="dcterms:W3CDTF">2017-04-16T20:31:17Z</dcterms:created>
  <dcterms:modified xsi:type="dcterms:W3CDTF">2017-05-15T07:14:07Z</dcterms:modified>
</cp:coreProperties>
</file>