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61" r:id="rId5"/>
    <p:sldId id="262" r:id="rId6"/>
    <p:sldId id="263" r:id="rId7"/>
    <p:sldId id="264" r:id="rId8"/>
    <p:sldId id="265" r:id="rId9"/>
    <p:sldId id="274" r:id="rId10"/>
    <p:sldId id="266" r:id="rId11"/>
    <p:sldId id="267" r:id="rId12"/>
    <p:sldId id="268" r:id="rId13"/>
    <p:sldId id="269" r:id="rId14"/>
    <p:sldId id="270" r:id="rId15"/>
    <p:sldId id="271" r:id="rId16"/>
    <p:sldId id="272" r:id="rId17"/>
    <p:sldId id="258" r:id="rId1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82"/>
    <a:srgbClr val="21386F"/>
    <a:srgbClr val="1C2A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4" d="100"/>
          <a:sy n="84" d="100"/>
        </p:scale>
        <p:origin x="150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mitry.Tolkachev\Desktop\Diploma\Table%20to%20article.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r>
              <a:rPr lang="en-US" dirty="0"/>
              <a:t>Homosexuality</a:t>
            </a:r>
            <a:r>
              <a:rPr lang="en-US" baseline="0" dirty="0"/>
              <a:t> is</a:t>
            </a:r>
            <a:r>
              <a:rPr lang="ru-RU" dirty="0"/>
              <a:t>, </a:t>
            </a:r>
          </a:p>
          <a:p>
            <a:pPr>
              <a:defRPr/>
            </a:pPr>
            <a:r>
              <a:rPr lang="ru-RU" dirty="0"/>
              <a:t>1998-2015</a:t>
            </a:r>
            <a:endParaRPr lang="en-US" dirty="0"/>
          </a:p>
        </c:rich>
      </c:tx>
      <c:layout>
        <c:manualLayout>
          <c:xMode val="edge"/>
          <c:yMode val="edge"/>
          <c:x val="0.70799176144648601"/>
          <c:y val="7.1428571428571397E-2"/>
        </c:manualLayout>
      </c:layout>
      <c:overlay val="1"/>
      <c:spPr>
        <a:noFill/>
        <a:ln>
          <a:noFill/>
        </a:ln>
        <a:effectLst/>
      </c:spPr>
      <c:txPr>
        <a:bodyPr rot="0" spcFirstLastPara="1" vertOverflow="ellipsis" vert="horz" wrap="square" anchor="ctr" anchorCtr="1"/>
        <a:lstStyle/>
        <a:p>
          <a:pPr>
            <a:defRPr sz="1200" b="0" i="0" u="none" strike="noStrike" kern="1200" spc="0" baseline="0">
              <a:solidFill>
                <a:sysClr val="windowText" lastClr="000000"/>
              </a:solidFill>
              <a:latin typeface="Times New Roman" panose="02020603050405020304" pitchFamily="18" charset="0"/>
              <a:ea typeface="+mn-ea"/>
              <a:cs typeface="Times New Roman" panose="02020603050405020304" pitchFamily="18" charset="0"/>
            </a:defRPr>
          </a:pPr>
          <a:endParaRPr lang="ru-RU"/>
        </a:p>
      </c:txPr>
    </c:title>
    <c:autoTitleDeleted val="0"/>
    <c:plotArea>
      <c:layout/>
      <c:barChart>
        <c:barDir val="bar"/>
        <c:grouping val="clustered"/>
        <c:varyColors val="0"/>
        <c:ser>
          <c:idx val="0"/>
          <c:order val="0"/>
          <c:tx>
            <c:strRef>
              <c:f>Sheet1!$B$1</c:f>
              <c:strCache>
                <c:ptCount val="1"/>
                <c:pt idx="0">
                  <c:v>A disease that should be treated</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[$-409]mmm\-yy;@</c:formatCode>
                <c:ptCount val="7"/>
                <c:pt idx="0">
                  <c:v>42125</c:v>
                </c:pt>
                <c:pt idx="1">
                  <c:v>41365</c:v>
                </c:pt>
                <c:pt idx="2">
                  <c:v>41306</c:v>
                </c:pt>
                <c:pt idx="3">
                  <c:v>41091</c:v>
                </c:pt>
                <c:pt idx="4">
                  <c:v>40360</c:v>
                </c:pt>
                <c:pt idx="5">
                  <c:v>38565</c:v>
                </c:pt>
                <c:pt idx="6">
                  <c:v>35886</c:v>
                </c:pt>
              </c:numCache>
            </c:numRef>
          </c:cat>
          <c:val>
            <c:numRef>
              <c:f>Sheet1!$B$2:$B$8</c:f>
              <c:numCache>
                <c:formatCode>General</c:formatCode>
                <c:ptCount val="7"/>
                <c:pt idx="0">
                  <c:v>37</c:v>
                </c:pt>
                <c:pt idx="1">
                  <c:v>35</c:v>
                </c:pt>
                <c:pt idx="2">
                  <c:v>34</c:v>
                </c:pt>
                <c:pt idx="3">
                  <c:v>32</c:v>
                </c:pt>
                <c:pt idx="4">
                  <c:v>36</c:v>
                </c:pt>
                <c:pt idx="5">
                  <c:v>31</c:v>
                </c:pt>
                <c:pt idx="6">
                  <c:v>33</c:v>
                </c:pt>
              </c:numCache>
            </c:numRef>
          </c:val>
          <c:extLst>
            <c:ext xmlns:c16="http://schemas.microsoft.com/office/drawing/2014/chart" uri="{C3380CC4-5D6E-409C-BE32-E72D297353CC}">
              <c16:uniqueId val="{00000000-CFEF-2B46-924A-AD8C57572762}"/>
            </c:ext>
          </c:extLst>
        </c:ser>
        <c:ser>
          <c:idx val="1"/>
          <c:order val="1"/>
          <c:tx>
            <c:strRef>
              <c:f>Sheet1!$C$1</c:f>
              <c:strCache>
                <c:ptCount val="1"/>
                <c:pt idx="0">
                  <c:v>The result of bad parenting, promiscuity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[$-409]mmm\-yy;@</c:formatCode>
                <c:ptCount val="7"/>
                <c:pt idx="0">
                  <c:v>42125</c:v>
                </c:pt>
                <c:pt idx="1">
                  <c:v>41365</c:v>
                </c:pt>
                <c:pt idx="2">
                  <c:v>41306</c:v>
                </c:pt>
                <c:pt idx="3">
                  <c:v>41091</c:v>
                </c:pt>
                <c:pt idx="4">
                  <c:v>40360</c:v>
                </c:pt>
                <c:pt idx="5">
                  <c:v>38565</c:v>
                </c:pt>
                <c:pt idx="6">
                  <c:v>35886</c:v>
                </c:pt>
              </c:numCache>
            </c:numRef>
          </c:cat>
          <c:val>
            <c:numRef>
              <c:f>Sheet1!$C$2:$C$8</c:f>
              <c:numCache>
                <c:formatCode>General</c:formatCode>
                <c:ptCount val="7"/>
                <c:pt idx="0">
                  <c:v>26</c:v>
                </c:pt>
                <c:pt idx="1">
                  <c:v>43</c:v>
                </c:pt>
                <c:pt idx="2">
                  <c:v>23</c:v>
                </c:pt>
                <c:pt idx="3">
                  <c:v>43</c:v>
                </c:pt>
                <c:pt idx="4">
                  <c:v>38</c:v>
                </c:pt>
                <c:pt idx="5">
                  <c:v>36</c:v>
                </c:pt>
                <c:pt idx="6">
                  <c:v>35</c:v>
                </c:pt>
              </c:numCache>
            </c:numRef>
          </c:val>
          <c:extLst>
            <c:ext xmlns:c16="http://schemas.microsoft.com/office/drawing/2014/chart" uri="{C3380CC4-5D6E-409C-BE32-E72D297353CC}">
              <c16:uniqueId val="{00000001-CFEF-2B46-924A-AD8C57572762}"/>
            </c:ext>
          </c:extLst>
        </c:ser>
        <c:ser>
          <c:idx val="2"/>
          <c:order val="2"/>
          <c:tx>
            <c:strRef>
              <c:f>Sheet1!$D$1</c:f>
              <c:strCache>
                <c:ptCount val="1"/>
                <c:pt idx="0">
                  <c:v>The result of seduction</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[$-409]mmm\-yy;@</c:formatCode>
                <c:ptCount val="7"/>
                <c:pt idx="0">
                  <c:v>42125</c:v>
                </c:pt>
                <c:pt idx="1">
                  <c:v>41365</c:v>
                </c:pt>
                <c:pt idx="2">
                  <c:v>41306</c:v>
                </c:pt>
                <c:pt idx="3">
                  <c:v>41091</c:v>
                </c:pt>
                <c:pt idx="4">
                  <c:v>40360</c:v>
                </c:pt>
                <c:pt idx="5">
                  <c:v>38565</c:v>
                </c:pt>
                <c:pt idx="6">
                  <c:v>35886</c:v>
                </c:pt>
              </c:numCache>
            </c:numRef>
          </c:cat>
          <c:val>
            <c:numRef>
              <c:f>Sheet1!$D$2:$D$8</c:f>
              <c:numCache>
                <c:formatCode>General</c:formatCode>
                <c:ptCount val="7"/>
                <c:pt idx="0">
                  <c:v>13</c:v>
                </c:pt>
                <c:pt idx="2">
                  <c:v>17</c:v>
                </c:pt>
              </c:numCache>
            </c:numRef>
          </c:val>
          <c:extLst>
            <c:ext xmlns:c16="http://schemas.microsoft.com/office/drawing/2014/chart" uri="{C3380CC4-5D6E-409C-BE32-E72D297353CC}">
              <c16:uniqueId val="{00000002-CFEF-2B46-924A-AD8C57572762}"/>
            </c:ext>
          </c:extLst>
        </c:ser>
        <c:ser>
          <c:idx val="3"/>
          <c:order val="3"/>
          <c:tx>
            <c:strRef>
              <c:f>Sheet1!$E$1</c:f>
              <c:strCache>
                <c:ptCount val="1"/>
                <c:pt idx="0">
                  <c:v>Sexual orientation</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[$-409]mmm\-yy;@</c:formatCode>
                <c:ptCount val="7"/>
                <c:pt idx="0">
                  <c:v>42125</c:v>
                </c:pt>
                <c:pt idx="1">
                  <c:v>41365</c:v>
                </c:pt>
                <c:pt idx="2">
                  <c:v>41306</c:v>
                </c:pt>
                <c:pt idx="3">
                  <c:v>41091</c:v>
                </c:pt>
                <c:pt idx="4">
                  <c:v>40360</c:v>
                </c:pt>
                <c:pt idx="5">
                  <c:v>38565</c:v>
                </c:pt>
                <c:pt idx="6">
                  <c:v>35886</c:v>
                </c:pt>
              </c:numCache>
            </c:numRef>
          </c:cat>
          <c:val>
            <c:numRef>
              <c:f>Sheet1!$E$2:$E$8</c:f>
              <c:numCache>
                <c:formatCode>General</c:formatCode>
                <c:ptCount val="7"/>
                <c:pt idx="0">
                  <c:v>11</c:v>
                </c:pt>
                <c:pt idx="1">
                  <c:v>12</c:v>
                </c:pt>
                <c:pt idx="2">
                  <c:v>16</c:v>
                </c:pt>
                <c:pt idx="3">
                  <c:v>17</c:v>
                </c:pt>
                <c:pt idx="4">
                  <c:v>15</c:v>
                </c:pt>
                <c:pt idx="5">
                  <c:v>20</c:v>
                </c:pt>
                <c:pt idx="6">
                  <c:v>18</c:v>
                </c:pt>
              </c:numCache>
            </c:numRef>
          </c:val>
          <c:extLst>
            <c:ext xmlns:c16="http://schemas.microsoft.com/office/drawing/2014/chart" uri="{C3380CC4-5D6E-409C-BE32-E72D297353CC}">
              <c16:uniqueId val="{00000003-CFEF-2B46-924A-AD8C57572762}"/>
            </c:ext>
          </c:extLst>
        </c:ser>
        <c:ser>
          <c:idx val="4"/>
          <c:order val="4"/>
          <c:tx>
            <c:strRef>
              <c:f>Sheet1!$F$1</c:f>
              <c:strCache>
                <c:ptCount val="1"/>
                <c:pt idx="0">
                  <c:v>No answer</c:v>
                </c:pt>
              </c:strCache>
            </c:strRef>
          </c:tx>
          <c:spPr>
            <a:solidFill>
              <a:schemeClr val="accent5"/>
            </a:solidFill>
            <a:ln>
              <a:noFill/>
            </a:ln>
            <a:effectLst/>
          </c:spPr>
          <c:invertIfNegative val="0"/>
          <c:cat>
            <c:numRef>
              <c:f>Sheet1!$A$2:$A$8</c:f>
              <c:numCache>
                <c:formatCode>[$-409]mmm\-yy;@</c:formatCode>
                <c:ptCount val="7"/>
                <c:pt idx="0">
                  <c:v>42125</c:v>
                </c:pt>
                <c:pt idx="1">
                  <c:v>41365</c:v>
                </c:pt>
                <c:pt idx="2">
                  <c:v>41306</c:v>
                </c:pt>
                <c:pt idx="3">
                  <c:v>41091</c:v>
                </c:pt>
                <c:pt idx="4">
                  <c:v>40360</c:v>
                </c:pt>
                <c:pt idx="5">
                  <c:v>38565</c:v>
                </c:pt>
                <c:pt idx="6">
                  <c:v>35886</c:v>
                </c:pt>
              </c:numCache>
            </c:numRef>
          </c:cat>
          <c:val>
            <c:numRef>
              <c:f>Sheet1!$F$2:$F$8</c:f>
              <c:numCache>
                <c:formatCode>General</c:formatCode>
                <c:ptCount val="7"/>
                <c:pt idx="0">
                  <c:v>14</c:v>
                </c:pt>
                <c:pt idx="1">
                  <c:v>10</c:v>
                </c:pt>
                <c:pt idx="2">
                  <c:v>10</c:v>
                </c:pt>
                <c:pt idx="3">
                  <c:v>9</c:v>
                </c:pt>
                <c:pt idx="4">
                  <c:v>11</c:v>
                </c:pt>
                <c:pt idx="5">
                  <c:v>12</c:v>
                </c:pt>
                <c:pt idx="6">
                  <c:v>13</c:v>
                </c:pt>
              </c:numCache>
            </c:numRef>
          </c:val>
          <c:extLst>
            <c:ext xmlns:c16="http://schemas.microsoft.com/office/drawing/2014/chart" uri="{C3380CC4-5D6E-409C-BE32-E72D297353CC}">
              <c16:uniqueId val="{00000004-CFEF-2B46-924A-AD8C57572762}"/>
            </c:ext>
          </c:extLst>
        </c:ser>
        <c:dLbls>
          <c:showLegendKey val="0"/>
          <c:showVal val="0"/>
          <c:showCatName val="0"/>
          <c:showSerName val="0"/>
          <c:showPercent val="0"/>
          <c:showBubbleSize val="0"/>
        </c:dLbls>
        <c:gapWidth val="182"/>
        <c:axId val="275444304"/>
        <c:axId val="275445088"/>
      </c:barChart>
      <c:catAx>
        <c:axId val="275444304"/>
        <c:scaling>
          <c:orientation val="minMax"/>
        </c:scaling>
        <c:delete val="0"/>
        <c:axPos val="l"/>
        <c:numFmt formatCode="[$-409]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u-RU"/>
          </a:p>
        </c:txPr>
        <c:crossAx val="275445088"/>
        <c:crossesAt val="0"/>
        <c:auto val="0"/>
        <c:lblAlgn val="ctr"/>
        <c:lblOffset val="100"/>
        <c:noMultiLvlLbl val="0"/>
      </c:catAx>
      <c:valAx>
        <c:axId val="275445088"/>
        <c:scaling>
          <c:orientation val="minMax"/>
          <c:max val="45"/>
          <c:min val="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u-RU"/>
          </a:p>
        </c:txPr>
        <c:crossAx val="275444304"/>
        <c:crosses val="autoZero"/>
        <c:crossBetween val="between"/>
        <c:majorUnit val="5"/>
      </c:valAx>
      <c:spPr>
        <a:noFill/>
        <a:ln>
          <a:noFill/>
        </a:ln>
        <a:effectLst/>
      </c:spPr>
    </c:plotArea>
    <c:legend>
      <c:legendPos val="r"/>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u-RU"/>
        </a:p>
      </c:txPr>
    </c:legend>
    <c:plotVisOnly val="1"/>
    <c:dispBlanksAs val="gap"/>
    <c:showDLblsOverMax val="0"/>
  </c:chart>
  <c:spPr>
    <a:noFill/>
    <a:ln>
      <a:noFill/>
    </a:ln>
    <a:effectLst/>
  </c:spPr>
  <c:txPr>
    <a:bodyPr/>
    <a:lstStyle/>
    <a:p>
      <a:pPr>
        <a:defRPr sz="1000">
          <a:solidFill>
            <a:sysClr val="windowText" lastClr="000000"/>
          </a:solidFill>
          <a:latin typeface="Times New Roman" panose="02020603050405020304" pitchFamily="18" charset="0"/>
          <a:cs typeface="Times New Roman" panose="02020603050405020304" pitchFamily="18" charset="0"/>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ru-RU"/>
              <a:t>Запрос "пропаганда гомосексуализма"</a:t>
            </a:r>
            <a:endParaRPr lang="en-US"/>
          </a:p>
        </c:rich>
      </c:tx>
      <c:overlay val="0"/>
      <c:spPr>
        <a:noFill/>
        <a:ln>
          <a:noFill/>
        </a:ln>
        <a:effectLst/>
      </c:spPr>
      <c:txPr>
        <a:bodyPr rot="0" spcFirstLastPara="1" vertOverflow="ellipsis" vert="horz" wrap="square" anchor="ctr" anchorCtr="1"/>
        <a:lstStyle/>
        <a:p>
          <a:pPr>
            <a:defRPr sz="144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ru-RU"/>
        </a:p>
      </c:txPr>
    </c:title>
    <c:autoTitleDeleted val="0"/>
    <c:plotArea>
      <c:layout/>
      <c:lineChart>
        <c:grouping val="standard"/>
        <c:varyColors val="0"/>
        <c:ser>
          <c:idx val="0"/>
          <c:order val="0"/>
          <c:spPr>
            <a:ln w="28575" cap="rnd">
              <a:solidFill>
                <a:schemeClr val="accent1"/>
              </a:solidFill>
              <a:round/>
            </a:ln>
            <a:effectLst/>
          </c:spPr>
          <c:marker>
            <c:symbol val="none"/>
          </c:marker>
          <c:cat>
            <c:strRef>
              <c:f>'График 3'!$A$1:$A$62</c:f>
              <c:strCache>
                <c:ptCount val="62"/>
                <c:pt idx="0">
                  <c:v>2011-01</c:v>
                </c:pt>
                <c:pt idx="1">
                  <c:v>2011-02</c:v>
                </c:pt>
                <c:pt idx="2">
                  <c:v>2011-03</c:v>
                </c:pt>
                <c:pt idx="3">
                  <c:v>2011-04</c:v>
                </c:pt>
                <c:pt idx="4">
                  <c:v>2011-05</c:v>
                </c:pt>
                <c:pt idx="5">
                  <c:v>2011-06</c:v>
                </c:pt>
                <c:pt idx="6">
                  <c:v>2011-07</c:v>
                </c:pt>
                <c:pt idx="7">
                  <c:v>2011-08</c:v>
                </c:pt>
                <c:pt idx="8">
                  <c:v>2011-09</c:v>
                </c:pt>
                <c:pt idx="9">
                  <c:v>2011-10</c:v>
                </c:pt>
                <c:pt idx="10">
                  <c:v>2011-11</c:v>
                </c:pt>
                <c:pt idx="11">
                  <c:v>2011-12</c:v>
                </c:pt>
                <c:pt idx="12">
                  <c:v>2012-01</c:v>
                </c:pt>
                <c:pt idx="13">
                  <c:v>2012-02</c:v>
                </c:pt>
                <c:pt idx="14">
                  <c:v>2012-03</c:v>
                </c:pt>
                <c:pt idx="15">
                  <c:v>2012-04</c:v>
                </c:pt>
                <c:pt idx="16">
                  <c:v>2012-05</c:v>
                </c:pt>
                <c:pt idx="17">
                  <c:v>2012-06</c:v>
                </c:pt>
                <c:pt idx="18">
                  <c:v>2012-07</c:v>
                </c:pt>
                <c:pt idx="19">
                  <c:v>2012-08</c:v>
                </c:pt>
                <c:pt idx="20">
                  <c:v>2012-09</c:v>
                </c:pt>
                <c:pt idx="21">
                  <c:v>2012-10</c:v>
                </c:pt>
                <c:pt idx="22">
                  <c:v>2012-11</c:v>
                </c:pt>
                <c:pt idx="23">
                  <c:v>2012-12</c:v>
                </c:pt>
                <c:pt idx="24">
                  <c:v>2013-01</c:v>
                </c:pt>
                <c:pt idx="25">
                  <c:v>2013-02</c:v>
                </c:pt>
                <c:pt idx="26">
                  <c:v>2013-03</c:v>
                </c:pt>
                <c:pt idx="27">
                  <c:v>2013-04</c:v>
                </c:pt>
                <c:pt idx="28">
                  <c:v>2013-05</c:v>
                </c:pt>
                <c:pt idx="29">
                  <c:v>2013-06</c:v>
                </c:pt>
                <c:pt idx="30">
                  <c:v>2013-07</c:v>
                </c:pt>
                <c:pt idx="31">
                  <c:v>2013-08</c:v>
                </c:pt>
                <c:pt idx="32">
                  <c:v>2013-09</c:v>
                </c:pt>
                <c:pt idx="33">
                  <c:v>2013-10</c:v>
                </c:pt>
                <c:pt idx="34">
                  <c:v>2013-11</c:v>
                </c:pt>
                <c:pt idx="35">
                  <c:v>2013-12</c:v>
                </c:pt>
                <c:pt idx="36">
                  <c:v>2014-01</c:v>
                </c:pt>
                <c:pt idx="37">
                  <c:v>2014-02</c:v>
                </c:pt>
                <c:pt idx="38">
                  <c:v>2014-03</c:v>
                </c:pt>
                <c:pt idx="39">
                  <c:v>2014-04</c:v>
                </c:pt>
                <c:pt idx="40">
                  <c:v>2014-05</c:v>
                </c:pt>
                <c:pt idx="41">
                  <c:v>2014-06</c:v>
                </c:pt>
                <c:pt idx="42">
                  <c:v>2014-07</c:v>
                </c:pt>
                <c:pt idx="43">
                  <c:v>2014-08</c:v>
                </c:pt>
                <c:pt idx="44">
                  <c:v>2014-09</c:v>
                </c:pt>
                <c:pt idx="45">
                  <c:v>2014-10</c:v>
                </c:pt>
                <c:pt idx="46">
                  <c:v>2014-11</c:v>
                </c:pt>
                <c:pt idx="47">
                  <c:v>2014-12</c:v>
                </c:pt>
                <c:pt idx="48">
                  <c:v>2015-01</c:v>
                </c:pt>
                <c:pt idx="49">
                  <c:v>2015-02</c:v>
                </c:pt>
                <c:pt idx="50">
                  <c:v>2015-03</c:v>
                </c:pt>
                <c:pt idx="51">
                  <c:v>2015-04</c:v>
                </c:pt>
                <c:pt idx="52">
                  <c:v>2015-05</c:v>
                </c:pt>
                <c:pt idx="53">
                  <c:v>2015-06</c:v>
                </c:pt>
                <c:pt idx="54">
                  <c:v>2015-07</c:v>
                </c:pt>
                <c:pt idx="55">
                  <c:v>2015-08</c:v>
                </c:pt>
                <c:pt idx="56">
                  <c:v>2015-09</c:v>
                </c:pt>
                <c:pt idx="57">
                  <c:v>2015-10</c:v>
                </c:pt>
                <c:pt idx="58">
                  <c:v>2015-11</c:v>
                </c:pt>
                <c:pt idx="59">
                  <c:v>2015-12</c:v>
                </c:pt>
                <c:pt idx="60">
                  <c:v>2016-01</c:v>
                </c:pt>
                <c:pt idx="61">
                  <c:v>2016-02</c:v>
                </c:pt>
              </c:strCache>
            </c:strRef>
          </c:cat>
          <c:val>
            <c:numRef>
              <c:f>'График 3'!$B$1:$B$62</c:f>
              <c:numCache>
                <c:formatCode>General</c:formatCode>
                <c:ptCount val="62"/>
                <c:pt idx="0">
                  <c:v>0</c:v>
                </c:pt>
                <c:pt idx="1">
                  <c:v>0</c:v>
                </c:pt>
                <c:pt idx="2">
                  <c:v>0</c:v>
                </c:pt>
                <c:pt idx="3">
                  <c:v>0</c:v>
                </c:pt>
                <c:pt idx="4">
                  <c:v>0</c:v>
                </c:pt>
                <c:pt idx="5">
                  <c:v>0</c:v>
                </c:pt>
                <c:pt idx="6">
                  <c:v>0</c:v>
                </c:pt>
                <c:pt idx="7">
                  <c:v>0</c:v>
                </c:pt>
                <c:pt idx="8">
                  <c:v>0</c:v>
                </c:pt>
                <c:pt idx="9">
                  <c:v>0</c:v>
                </c:pt>
                <c:pt idx="10">
                  <c:v>100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54</c:v>
                </c:pt>
                <c:pt idx="25">
                  <c:v>56</c:v>
                </c:pt>
                <c:pt idx="26">
                  <c:v>59</c:v>
                </c:pt>
                <c:pt idx="27">
                  <c:v>63</c:v>
                </c:pt>
                <c:pt idx="28">
                  <c:v>66</c:v>
                </c:pt>
                <c:pt idx="29">
                  <c:v>70</c:v>
                </c:pt>
                <c:pt idx="30">
                  <c:v>0</c:v>
                </c:pt>
                <c:pt idx="31">
                  <c:v>0</c:v>
                </c:pt>
                <c:pt idx="32">
                  <c:v>0</c:v>
                </c:pt>
                <c:pt idx="33">
                  <c:v>0</c:v>
                </c:pt>
                <c:pt idx="34">
                  <c:v>0</c:v>
                </c:pt>
                <c:pt idx="35">
                  <c:v>0</c:v>
                </c:pt>
                <c:pt idx="36">
                  <c:v>0</c:v>
                </c:pt>
                <c:pt idx="37">
                  <c:v>42</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numCache>
            </c:numRef>
          </c:val>
          <c:smooth val="0"/>
          <c:extLst>
            <c:ext xmlns:c16="http://schemas.microsoft.com/office/drawing/2014/chart" uri="{C3380CC4-5D6E-409C-BE32-E72D297353CC}">
              <c16:uniqueId val="{00000000-B0BF-4C4E-8D11-30AFBBDA6EBF}"/>
            </c:ext>
          </c:extLst>
        </c:ser>
        <c:dLbls>
          <c:showLegendKey val="0"/>
          <c:showVal val="0"/>
          <c:showCatName val="0"/>
          <c:showSerName val="0"/>
          <c:showPercent val="0"/>
          <c:showBubbleSize val="0"/>
        </c:dLbls>
        <c:smooth val="0"/>
        <c:axId val="273802488"/>
        <c:axId val="273801312"/>
      </c:lineChart>
      <c:catAx>
        <c:axId val="273802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ru-RU"/>
          </a:p>
        </c:txPr>
        <c:crossAx val="273801312"/>
        <c:crosses val="autoZero"/>
        <c:auto val="1"/>
        <c:lblAlgn val="ctr"/>
        <c:lblOffset val="100"/>
        <c:noMultiLvlLbl val="0"/>
      </c:catAx>
      <c:valAx>
        <c:axId val="27380131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ru-RU"/>
          </a:p>
        </c:txPr>
        <c:crossAx val="273802488"/>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B7DCF92-FC3E-437A-9742-14FF8A3A4730}" type="datetime1">
              <a:rPr lang="en-US"/>
              <a:pPr>
                <a:defRPr/>
              </a:pPr>
              <a:t>11/16/17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1260E50-1341-4110-8614-3B5A1C4F6FA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4433CDC-B1BF-4CBD-B79C-40D77243A42D}" type="datetime1">
              <a:rPr lang="en-US"/>
              <a:pPr>
                <a:defRPr/>
              </a:pPr>
              <a:t>11/16/17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FA4586-1BDF-4577-B047-AC422EB16B8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71FB133-394B-4838-A19E-BD2EB0A5CE32}" type="datetime1">
              <a:rPr lang="en-US"/>
              <a:pPr>
                <a:defRPr/>
              </a:pPr>
              <a:t>11/16/17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BCF3C5-71F3-40FF-9F8C-387F878DAF2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B9FC144-7D4F-4D46-B04B-B69770F7A435}" type="datetime1">
              <a:rPr lang="en-US"/>
              <a:pPr>
                <a:defRPr/>
              </a:pPr>
              <a:t>11/16/17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E63C27-F5F6-4389-B9B0-703C7722062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E61DFBF-B5F8-4225-BBC1-625465EF0B6E}" type="datetime1">
              <a:rPr lang="en-US"/>
              <a:pPr>
                <a:defRPr/>
              </a:pPr>
              <a:t>11/16/17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5909FC-E42E-42F4-A299-2B18712B6D2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74A49C6-654F-49EA-9463-E1E264DB0C6B}" type="datetime1">
              <a:rPr lang="en-US"/>
              <a:pPr>
                <a:defRPr/>
              </a:pPr>
              <a:t>11/16/17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C737101-AB47-4452-A875-B22B235FB7E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AA462C2-66E3-4450-9D92-8E54099103CD}" type="datetime1">
              <a:rPr lang="en-US"/>
              <a:pPr>
                <a:defRPr/>
              </a:pPr>
              <a:t>11/16/17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4D37DA9-6249-409C-B5E1-42CA42086FD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11D8F7E-5BA9-4A20-B002-67566E26FD19}" type="datetime1">
              <a:rPr lang="en-US"/>
              <a:pPr>
                <a:defRPr/>
              </a:pPr>
              <a:t>11/16/17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703A723-50AC-4080-BAF5-1A9D157A857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F3107C9-3828-4792-AAF3-8850614F23FD}" type="datetime1">
              <a:rPr lang="en-US"/>
              <a:pPr>
                <a:defRPr/>
              </a:pPr>
              <a:t>11/16/17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048E9B1-82BB-479A-9A71-196B14FB443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BD112D3-3C4E-47DA-84F2-B7E67104B437}" type="datetime1">
              <a:rPr lang="en-US"/>
              <a:pPr>
                <a:defRPr/>
              </a:pPr>
              <a:t>11/16/17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2601942-CE85-4D46-9A25-CD30977CE52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5F31B-0D3F-4D96-9447-946972BE50E8}" type="datetime1">
              <a:rPr lang="en-US"/>
              <a:pPr>
                <a:defRPr/>
              </a:pPr>
              <a:t>11/16/17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9250EC8-7C3F-4965-B898-F4C5C87584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mn-cs"/>
              </a:defRPr>
            </a:lvl1pPr>
          </a:lstStyle>
          <a:p>
            <a:pPr>
              <a:defRPr/>
            </a:pPr>
            <a:fld id="{B9E74BCF-93CB-4ECD-8EF6-7E8E4C962F6B}" type="datetime1">
              <a:rPr lang="en-US"/>
              <a:pPr>
                <a:defRPr/>
              </a:pPr>
              <a:t>11/16/17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ea typeface="ＭＳ Ｐゴシック" charset="-128"/>
                <a:cs typeface="+mn-cs"/>
              </a:defRPr>
            </a:lvl1pPr>
          </a:lstStyle>
          <a:p>
            <a:pPr>
              <a:defRPr/>
            </a:pPr>
            <a:fld id="{79D7C4A8-E89C-412E-92AB-7577AF2FF0E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2130425"/>
            <a:ext cx="7772400" cy="2206625"/>
          </a:xfrm>
        </p:spPr>
        <p:txBody>
          <a:bodyPr/>
          <a:lstStyle/>
          <a:p>
            <a:pPr eaLnBrk="1" hangingPunct="1"/>
            <a:r>
              <a:rPr lang="en-US" sz="2800" dirty="0">
                <a:solidFill>
                  <a:srgbClr val="000066"/>
                </a:solidFill>
                <a:latin typeface="Myriad Pro Semibold"/>
                <a:ea typeface="ＭＳ Ｐゴシック"/>
                <a:cs typeface="ＭＳ Ｐゴシック"/>
              </a:rPr>
              <a:t>Homosexual Citizenship in Russia: </a:t>
            </a:r>
            <a:br>
              <a:rPr lang="ru-RU" sz="2800" dirty="0">
                <a:solidFill>
                  <a:srgbClr val="000066"/>
                </a:solidFill>
                <a:latin typeface="Myriad Pro Semibold"/>
                <a:ea typeface="ＭＳ Ｐゴシック"/>
                <a:cs typeface="ＭＳ Ｐゴシック"/>
              </a:rPr>
            </a:br>
            <a:r>
              <a:rPr lang="en-US" sz="2800" dirty="0">
                <a:solidFill>
                  <a:srgbClr val="000066"/>
                </a:solidFill>
                <a:latin typeface="Myriad Pro Semibold"/>
                <a:ea typeface="ＭＳ Ｐゴシック"/>
                <a:cs typeface="ＭＳ Ｐゴシック"/>
              </a:rPr>
              <a:t>Inequality, Social Distrust, and Corruption</a:t>
            </a:r>
            <a:endParaRPr lang="en-US" sz="2900" dirty="0">
              <a:solidFill>
                <a:srgbClr val="21386F"/>
              </a:solidFill>
              <a:latin typeface="Myriad Pro Semibold"/>
              <a:ea typeface="ＭＳ Ｐゴシック"/>
              <a:cs typeface="ＭＳ Ｐゴシック"/>
            </a:endParaRPr>
          </a:p>
        </p:txBody>
      </p:sp>
      <p:sp>
        <p:nvSpPr>
          <p:cNvPr id="13315" name="Subtitle 2"/>
          <p:cNvSpPr>
            <a:spLocks noGrp="1"/>
          </p:cNvSpPr>
          <p:nvPr>
            <p:ph type="subTitle" idx="1"/>
          </p:nvPr>
        </p:nvSpPr>
        <p:spPr>
          <a:xfrm>
            <a:off x="1371600" y="4468813"/>
            <a:ext cx="6400800" cy="908050"/>
          </a:xfrm>
        </p:spPr>
        <p:txBody>
          <a:bodyPr/>
          <a:lstStyle/>
          <a:p>
            <a:pPr eaLnBrk="1" hangingPunct="1"/>
            <a:r>
              <a:rPr lang="en-US" sz="2000" dirty="0">
                <a:solidFill>
                  <a:srgbClr val="000066"/>
                </a:solidFill>
                <a:latin typeface="Myriad Pro"/>
                <a:ea typeface="ＭＳ Ｐゴシック"/>
                <a:cs typeface="ＭＳ Ｐゴシック"/>
              </a:rPr>
              <a:t>Tolkachev Dmitrii</a:t>
            </a:r>
            <a:r>
              <a:rPr lang="ru-RU" sz="2000" dirty="0">
                <a:solidFill>
                  <a:srgbClr val="000066"/>
                </a:solidFill>
                <a:latin typeface="Myriad Pro"/>
                <a:ea typeface="ＭＳ Ｐゴシック"/>
                <a:cs typeface="ＭＳ Ｐゴシック"/>
              </a:rPr>
              <a:t>,</a:t>
            </a:r>
          </a:p>
          <a:p>
            <a:pPr eaLnBrk="1" hangingPunct="1"/>
            <a:r>
              <a:rPr kumimoji="1" lang="en-US" sz="2000" dirty="0">
                <a:solidFill>
                  <a:srgbClr val="000066"/>
                </a:solidFill>
                <a:latin typeface="Myriad Pro"/>
                <a:ea typeface="ＭＳ Ｐゴシック"/>
                <a:cs typeface="ＭＳ Ｐゴシック"/>
              </a:rPr>
              <a:t>Higher School of Economics,</a:t>
            </a:r>
          </a:p>
          <a:p>
            <a:pPr eaLnBrk="1" hangingPunct="1"/>
            <a:r>
              <a:rPr kumimoji="1" lang="en-US" sz="2000" dirty="0">
                <a:solidFill>
                  <a:srgbClr val="000066"/>
                </a:solidFill>
                <a:latin typeface="Myriad Pro"/>
                <a:ea typeface="ＭＳ Ｐゴシック"/>
                <a:cs typeface="ＭＳ Ｐゴシック"/>
              </a:rPr>
              <a:t>Political Science student,</a:t>
            </a:r>
          </a:p>
          <a:p>
            <a:pPr eaLnBrk="1" hangingPunct="1"/>
            <a:r>
              <a:rPr kumimoji="1" lang="en-US" sz="2000" dirty="0">
                <a:solidFill>
                  <a:srgbClr val="000066"/>
                </a:solidFill>
                <a:latin typeface="Myriad Pro"/>
                <a:ea typeface="ＭＳ Ｐゴシック"/>
                <a:cs typeface="ＭＳ Ｐゴシック"/>
              </a:rPr>
              <a:t>Analyst, Laboratory for anti corruption policy</a:t>
            </a:r>
          </a:p>
          <a:p>
            <a:pPr eaLnBrk="1" hangingPunct="1"/>
            <a:r>
              <a:rPr kumimoji="1" lang="en-US" sz="2000" dirty="0">
                <a:solidFill>
                  <a:srgbClr val="000066"/>
                </a:solidFill>
                <a:latin typeface="Myriad Pro"/>
                <a:ea typeface="ＭＳ Ｐゴシック"/>
                <a:cs typeface="ＭＳ Ｐゴシック"/>
              </a:rPr>
              <a:t>Co-Head, Higher School of Equality, student organization</a:t>
            </a:r>
            <a:endParaRPr kumimoji="1" lang="ru-RU" sz="1400" dirty="0">
              <a:solidFill>
                <a:srgbClr val="000066"/>
              </a:solidFill>
              <a:latin typeface="Myriad Pro"/>
              <a:ea typeface="ＭＳ Ｐゴシック"/>
              <a:cs typeface="ＭＳ Ｐゴシック"/>
            </a:endParaRPr>
          </a:p>
        </p:txBody>
      </p:sp>
      <p:sp>
        <p:nvSpPr>
          <p:cNvPr id="13316" name="Subtitle 2"/>
          <p:cNvSpPr txBox="1">
            <a:spLocks/>
          </p:cNvSpPr>
          <p:nvPr/>
        </p:nvSpPr>
        <p:spPr bwMode="auto">
          <a:xfrm>
            <a:off x="1371600" y="6467475"/>
            <a:ext cx="6400800" cy="349250"/>
          </a:xfrm>
          <a:prstGeom prst="rect">
            <a:avLst/>
          </a:prstGeom>
          <a:noFill/>
          <a:ln w="9525">
            <a:noFill/>
            <a:miter lim="800000"/>
            <a:headEnd/>
            <a:tailEnd/>
          </a:ln>
        </p:spPr>
        <p:txBody>
          <a:bodyPr/>
          <a:lstStyle/>
          <a:p>
            <a:pPr algn="ct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201</a:t>
            </a:r>
            <a:r>
              <a:rPr lang="en-US" sz="800" dirty="0">
                <a:solidFill>
                  <a:schemeClr val="bg1"/>
                </a:solidFill>
              </a:rPr>
              <a:t>7</a:t>
            </a:r>
            <a:endParaRPr lang="ru-RU" sz="800" dirty="0">
              <a:solidFill>
                <a:schemeClr val="bg1"/>
              </a:solidFill>
            </a:endParaRPr>
          </a:p>
          <a:p>
            <a:pPr algn="ctr">
              <a:spcBef>
                <a:spcPct val="20000"/>
              </a:spcBef>
            </a:pPr>
            <a:r>
              <a:rPr lang="en-US" sz="800" dirty="0">
                <a:solidFill>
                  <a:schemeClr val="bg1"/>
                </a:solidFill>
              </a:rPr>
              <a:t>www.hse.ru</a:t>
            </a:r>
            <a:r>
              <a:rPr lang="ru-RU" sz="800" dirty="0">
                <a:solidFill>
                  <a:schemeClr val="bg1"/>
                </a:solidFill>
              </a:rPr>
              <a:t> </a:t>
            </a:r>
            <a:endParaRPr kumimoji="1" lang="ru-RU" sz="800" dirty="0">
              <a:solidFill>
                <a:schemeClr val="bg1"/>
              </a:solidFill>
              <a:latin typeface="Myriad Pr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3" name="Прямоугольник 2"/>
          <p:cNvSpPr/>
          <p:nvPr/>
        </p:nvSpPr>
        <p:spPr>
          <a:xfrm>
            <a:off x="222250" y="1997134"/>
            <a:ext cx="2223770" cy="72320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a:solidFill>
                  <a:srgbClr val="003F82"/>
                </a:solidFill>
                <a:latin typeface="Arial" charset="0"/>
                <a:ea typeface="ＭＳ Ｐゴシック"/>
                <a:cs typeface="ＭＳ Ｐゴシック"/>
              </a:rPr>
              <a:t>Citizenship</a:t>
            </a:r>
            <a:r>
              <a:rPr lang="ru-RU" sz="2000" dirty="0">
                <a:solidFill>
                  <a:srgbClr val="003F82"/>
                </a:solidFill>
                <a:latin typeface="Arial" charset="0"/>
                <a:ea typeface="ＭＳ Ｐゴシック"/>
                <a:cs typeface="ＭＳ Ｐゴシック"/>
              </a:rPr>
              <a:t> </a:t>
            </a:r>
            <a:endParaRPr lang="ru-RU" sz="1600" dirty="0">
              <a:solidFill>
                <a:srgbClr val="003F82"/>
              </a:solidFill>
              <a:latin typeface="Arial" charset="0"/>
              <a:ea typeface="ＭＳ Ｐゴシック"/>
              <a:cs typeface="ＭＳ Ｐゴシック"/>
            </a:endParaRPr>
          </a:p>
          <a:p>
            <a:pPr algn="ctr"/>
            <a:r>
              <a:rPr lang="en-US" sz="1600" dirty="0">
                <a:solidFill>
                  <a:srgbClr val="003F82"/>
                </a:solidFill>
                <a:latin typeface="Arial" charset="0"/>
                <a:ea typeface="ＭＳ Ｐゴシック"/>
                <a:cs typeface="ＭＳ Ｐゴシック"/>
              </a:rPr>
              <a:t>as equality</a:t>
            </a:r>
            <a:endParaRPr lang="ru-RU" sz="2000" dirty="0">
              <a:solidFill>
                <a:srgbClr val="003F82"/>
              </a:solidFill>
              <a:latin typeface="Arial" charset="0"/>
              <a:ea typeface="ＭＳ Ｐゴシック"/>
              <a:cs typeface="ＭＳ Ｐゴシック"/>
            </a:endParaRPr>
          </a:p>
        </p:txBody>
      </p:sp>
      <p:sp>
        <p:nvSpPr>
          <p:cNvPr id="4" name="Прямоугольник 3"/>
          <p:cNvSpPr/>
          <p:nvPr/>
        </p:nvSpPr>
        <p:spPr>
          <a:xfrm>
            <a:off x="3091180" y="1997134"/>
            <a:ext cx="2223770" cy="72320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dirty="0">
                <a:solidFill>
                  <a:srgbClr val="003F82"/>
                </a:solidFill>
                <a:latin typeface="Arial" charset="0"/>
                <a:ea typeface="ＭＳ Ｐゴシック"/>
                <a:cs typeface="ＭＳ Ｐゴシック"/>
              </a:rPr>
              <a:t>Social capital and Identity</a:t>
            </a:r>
            <a:endParaRPr lang="ru-RU" sz="1600" dirty="0">
              <a:solidFill>
                <a:srgbClr val="003F82"/>
              </a:solidFill>
              <a:latin typeface="Arial" charset="0"/>
              <a:ea typeface="ＭＳ Ｐゴシック"/>
              <a:cs typeface="ＭＳ Ｐゴシック"/>
            </a:endParaRPr>
          </a:p>
        </p:txBody>
      </p:sp>
      <p:sp>
        <p:nvSpPr>
          <p:cNvPr id="5" name="Прямоугольник 4"/>
          <p:cNvSpPr/>
          <p:nvPr/>
        </p:nvSpPr>
        <p:spPr>
          <a:xfrm>
            <a:off x="6040120" y="1997134"/>
            <a:ext cx="2223770" cy="72320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dirty="0">
                <a:solidFill>
                  <a:srgbClr val="003F82"/>
                </a:solidFill>
                <a:latin typeface="Arial" charset="0"/>
                <a:ea typeface="ＭＳ Ｐゴシック"/>
                <a:cs typeface="ＭＳ Ｐゴシック"/>
              </a:rPr>
              <a:t>Civil and social rights</a:t>
            </a:r>
            <a:endParaRPr lang="ru-RU" sz="1600" dirty="0">
              <a:solidFill>
                <a:srgbClr val="003F82"/>
              </a:solidFill>
              <a:latin typeface="Arial" charset="0"/>
              <a:ea typeface="ＭＳ Ｐゴシック"/>
              <a:cs typeface="ＭＳ Ｐゴシック"/>
            </a:endParaRPr>
          </a:p>
        </p:txBody>
      </p:sp>
      <p:sp>
        <p:nvSpPr>
          <p:cNvPr id="6" name="Прямоугольник 5"/>
          <p:cNvSpPr/>
          <p:nvPr/>
        </p:nvSpPr>
        <p:spPr>
          <a:xfrm>
            <a:off x="255588" y="3152893"/>
            <a:ext cx="2223770" cy="723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a:solidFill>
                  <a:srgbClr val="003F82"/>
                </a:solidFill>
                <a:latin typeface="Arial" charset="0"/>
                <a:ea typeface="ＭＳ Ｐゴシック"/>
                <a:cs typeface="ＭＳ Ｐゴシック"/>
              </a:rPr>
              <a:t>Inequality</a:t>
            </a:r>
            <a:endParaRPr lang="ru-RU" sz="1600" dirty="0">
              <a:solidFill>
                <a:srgbClr val="003F82"/>
              </a:solidFill>
              <a:latin typeface="Arial" charset="0"/>
              <a:ea typeface="ＭＳ Ｐゴシック"/>
              <a:cs typeface="ＭＳ Ｐゴシック"/>
            </a:endParaRPr>
          </a:p>
        </p:txBody>
      </p:sp>
      <p:sp>
        <p:nvSpPr>
          <p:cNvPr id="7" name="Прямоугольник 6"/>
          <p:cNvSpPr/>
          <p:nvPr/>
        </p:nvSpPr>
        <p:spPr>
          <a:xfrm>
            <a:off x="255588" y="4174521"/>
            <a:ext cx="2223770" cy="723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a:solidFill>
                  <a:srgbClr val="003F82"/>
                </a:solidFill>
                <a:latin typeface="Arial" charset="0"/>
                <a:ea typeface="ＭＳ Ｐゴシック"/>
                <a:cs typeface="ＭＳ Ｐゴシック"/>
              </a:rPr>
              <a:t>Social distrust</a:t>
            </a:r>
            <a:endParaRPr lang="ru-RU" sz="1600" dirty="0">
              <a:solidFill>
                <a:srgbClr val="003F82"/>
              </a:solidFill>
              <a:latin typeface="Arial" charset="0"/>
              <a:ea typeface="ＭＳ Ｐゴシック"/>
              <a:cs typeface="ＭＳ Ｐゴシック"/>
            </a:endParaRPr>
          </a:p>
        </p:txBody>
      </p:sp>
      <p:sp>
        <p:nvSpPr>
          <p:cNvPr id="8" name="Прямоугольник 7"/>
          <p:cNvSpPr/>
          <p:nvPr/>
        </p:nvSpPr>
        <p:spPr>
          <a:xfrm>
            <a:off x="255588" y="5254770"/>
            <a:ext cx="2223770" cy="723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a:solidFill>
                  <a:srgbClr val="003F82"/>
                </a:solidFill>
                <a:latin typeface="Arial" charset="0"/>
                <a:ea typeface="ＭＳ Ｐゴシック"/>
                <a:cs typeface="ＭＳ Ｐゴシック"/>
              </a:rPr>
              <a:t>Corruption</a:t>
            </a:r>
            <a:endParaRPr lang="ru-RU" sz="1600" dirty="0">
              <a:solidFill>
                <a:srgbClr val="003F82"/>
              </a:solidFill>
              <a:latin typeface="Arial" charset="0"/>
              <a:ea typeface="ＭＳ Ｐゴシック"/>
              <a:cs typeface="ＭＳ Ｐゴシック"/>
            </a:endParaRPr>
          </a:p>
        </p:txBody>
      </p:sp>
      <p:sp>
        <p:nvSpPr>
          <p:cNvPr id="9" name="Rectangle 12"/>
          <p:cNvSpPr>
            <a:spLocks noChangeArrowheads="1"/>
          </p:cNvSpPr>
          <p:nvPr/>
        </p:nvSpPr>
        <p:spPr bwMode="auto">
          <a:xfrm>
            <a:off x="2663190" y="3202324"/>
            <a:ext cx="6480809" cy="2246769"/>
          </a:xfrm>
          <a:prstGeom prst="rect">
            <a:avLst/>
          </a:prstGeom>
          <a:noFill/>
          <a:ln w="9525">
            <a:noFill/>
            <a:miter lim="800000"/>
            <a:headEnd/>
            <a:tailEnd/>
          </a:ln>
        </p:spPr>
        <p:txBody>
          <a:bodyPr wrap="square">
            <a:spAutoFit/>
          </a:bodyPr>
          <a:lstStyle/>
          <a:p>
            <a:pPr marL="285750" indent="-285750">
              <a:buFont typeface="Arial" panose="020B0604020202020204" pitchFamily="34" charset="0"/>
              <a:buChar char="•"/>
            </a:pPr>
            <a:r>
              <a:rPr lang="en-US" sz="2000" dirty="0">
                <a:solidFill>
                  <a:srgbClr val="003F82"/>
                </a:solidFill>
              </a:rPr>
              <a:t>20 respondents (gays and lesbians)</a:t>
            </a:r>
          </a:p>
          <a:p>
            <a:pPr marL="285750" indent="-285750">
              <a:buFont typeface="Arial" panose="020B0604020202020204" pitchFamily="34" charset="0"/>
              <a:buChar char="•"/>
            </a:pPr>
            <a:r>
              <a:rPr lang="en-US" sz="2000" dirty="0">
                <a:solidFill>
                  <a:srgbClr val="003F82"/>
                </a:solidFill>
              </a:rPr>
              <a:t>Semi-structured interview </a:t>
            </a:r>
            <a:endParaRPr lang="ru-RU" sz="2000" dirty="0">
              <a:solidFill>
                <a:srgbClr val="003F82"/>
              </a:solidFill>
            </a:endParaRPr>
          </a:p>
          <a:p>
            <a:pPr marL="285750" indent="-285750">
              <a:buFont typeface="Arial" panose="020B0604020202020204" pitchFamily="34" charset="0"/>
              <a:buChar char="•"/>
            </a:pPr>
            <a:r>
              <a:rPr lang="en-US" sz="2000" dirty="0">
                <a:solidFill>
                  <a:srgbClr val="003F82"/>
                </a:solidFill>
              </a:rPr>
              <a:t>Snowball sampling</a:t>
            </a:r>
          </a:p>
          <a:p>
            <a:pPr marL="285750" indent="-285750">
              <a:buFont typeface="Arial" panose="020B0604020202020204" pitchFamily="34" charset="0"/>
              <a:buChar char="•"/>
            </a:pPr>
            <a:r>
              <a:rPr lang="en-US" sz="2000" dirty="0">
                <a:solidFill>
                  <a:srgbClr val="003F82"/>
                </a:solidFill>
              </a:rPr>
              <a:t>The average duration of an interview</a:t>
            </a:r>
            <a:r>
              <a:rPr lang="ru-RU" sz="2000" dirty="0">
                <a:solidFill>
                  <a:srgbClr val="003F82"/>
                </a:solidFill>
              </a:rPr>
              <a:t> – 62 </a:t>
            </a:r>
            <a:r>
              <a:rPr lang="en-US" sz="2000" dirty="0">
                <a:solidFill>
                  <a:srgbClr val="003F82"/>
                </a:solidFill>
              </a:rPr>
              <a:t>min</a:t>
            </a:r>
            <a:r>
              <a:rPr lang="ru-RU" sz="2000" dirty="0">
                <a:solidFill>
                  <a:srgbClr val="003F82"/>
                </a:solidFill>
              </a:rPr>
              <a:t>.</a:t>
            </a:r>
          </a:p>
          <a:p>
            <a:endParaRPr lang="ru-RU" sz="2000" dirty="0">
              <a:solidFill>
                <a:srgbClr val="003F82"/>
              </a:solidFill>
            </a:endParaRPr>
          </a:p>
          <a:p>
            <a:endParaRPr lang="ru-RU" sz="2000" dirty="0">
              <a:solidFill>
                <a:srgbClr val="003F82"/>
              </a:solidFill>
            </a:endParaRPr>
          </a:p>
          <a:p>
            <a:endParaRPr lang="ru-RU" sz="2000" dirty="0">
              <a:solidFill>
                <a:srgbClr val="003F82"/>
              </a:solidFill>
            </a:endParaRPr>
          </a:p>
        </p:txBody>
      </p:sp>
      <p:sp>
        <p:nvSpPr>
          <p:cNvPr id="10" name="Title 1"/>
          <p:cNvSpPr txBox="1">
            <a:spLocks/>
          </p:cNvSpPr>
          <p:nvPr/>
        </p:nvSpPr>
        <p:spPr bwMode="auto">
          <a:xfrm>
            <a:off x="1428749" y="428625"/>
            <a:ext cx="7818122" cy="412750"/>
          </a:xfrm>
          <a:prstGeom prst="rect">
            <a:avLst/>
          </a:prstGeom>
          <a:noFill/>
          <a:ln w="9525">
            <a:noFill/>
            <a:miter lim="800000"/>
            <a:headEnd/>
            <a:tailEnd/>
          </a:ln>
        </p:spPr>
        <p:txBody>
          <a:bodyPr anchor="ctr"/>
          <a:lstStyle/>
          <a:p>
            <a:r>
              <a:rPr lang="en-US" sz="2800" dirty="0">
                <a:solidFill>
                  <a:schemeClr val="bg1"/>
                </a:solidFill>
                <a:latin typeface="Myriad Pro"/>
              </a:rPr>
              <a:t>Discourse of Russian gays and lesbians</a:t>
            </a:r>
          </a:p>
        </p:txBody>
      </p:sp>
    </p:spTree>
    <p:extLst>
      <p:ext uri="{BB962C8B-B14F-4D97-AF65-F5344CB8AC3E}">
        <p14:creationId xmlns:p14="http://schemas.microsoft.com/office/powerpoint/2010/main" val="2822759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3" name="Прямоугольник 2"/>
          <p:cNvSpPr/>
          <p:nvPr/>
        </p:nvSpPr>
        <p:spPr>
          <a:xfrm>
            <a:off x="222250" y="1997134"/>
            <a:ext cx="2223770" cy="72320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a:solidFill>
                  <a:srgbClr val="003F82"/>
                </a:solidFill>
                <a:latin typeface="Arial" charset="0"/>
                <a:ea typeface="ＭＳ Ｐゴシック"/>
                <a:cs typeface="ＭＳ Ｐゴシック"/>
              </a:rPr>
              <a:t>Citizenship</a:t>
            </a:r>
            <a:r>
              <a:rPr lang="ru-RU" sz="2000" dirty="0">
                <a:solidFill>
                  <a:srgbClr val="003F82"/>
                </a:solidFill>
                <a:latin typeface="Arial" charset="0"/>
                <a:ea typeface="ＭＳ Ｐゴシック"/>
                <a:cs typeface="ＭＳ Ｐゴシック"/>
              </a:rPr>
              <a:t> </a:t>
            </a:r>
            <a:endParaRPr lang="ru-RU" sz="1600" dirty="0">
              <a:solidFill>
                <a:srgbClr val="003F82"/>
              </a:solidFill>
              <a:latin typeface="Arial" charset="0"/>
              <a:ea typeface="ＭＳ Ｐゴシック"/>
              <a:cs typeface="ＭＳ Ｐゴシック"/>
            </a:endParaRPr>
          </a:p>
          <a:p>
            <a:pPr algn="ctr"/>
            <a:r>
              <a:rPr lang="en-US" sz="1600" dirty="0">
                <a:solidFill>
                  <a:srgbClr val="003F82"/>
                </a:solidFill>
                <a:latin typeface="Arial" charset="0"/>
                <a:ea typeface="ＭＳ Ｐゴシック"/>
                <a:cs typeface="ＭＳ Ｐゴシック"/>
              </a:rPr>
              <a:t>as equality</a:t>
            </a:r>
            <a:endParaRPr lang="ru-RU" sz="2000" dirty="0">
              <a:solidFill>
                <a:srgbClr val="003F82"/>
              </a:solidFill>
              <a:latin typeface="Arial" charset="0"/>
              <a:ea typeface="ＭＳ Ｐゴシック"/>
              <a:cs typeface="ＭＳ Ｐゴシック"/>
            </a:endParaRPr>
          </a:p>
        </p:txBody>
      </p:sp>
      <p:sp>
        <p:nvSpPr>
          <p:cNvPr id="4" name="Прямоугольник 3"/>
          <p:cNvSpPr/>
          <p:nvPr/>
        </p:nvSpPr>
        <p:spPr>
          <a:xfrm>
            <a:off x="3091180" y="1997134"/>
            <a:ext cx="2223770" cy="72320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dirty="0">
                <a:solidFill>
                  <a:srgbClr val="003F82"/>
                </a:solidFill>
                <a:latin typeface="Arial" charset="0"/>
                <a:ea typeface="ＭＳ Ｐゴシック"/>
                <a:cs typeface="ＭＳ Ｐゴシック"/>
              </a:rPr>
              <a:t>Social capital and Identity</a:t>
            </a:r>
            <a:endParaRPr lang="ru-RU" sz="1600" dirty="0">
              <a:solidFill>
                <a:srgbClr val="003F82"/>
              </a:solidFill>
              <a:latin typeface="Arial" charset="0"/>
              <a:ea typeface="ＭＳ Ｐゴシック"/>
              <a:cs typeface="ＭＳ Ｐゴシック"/>
            </a:endParaRPr>
          </a:p>
        </p:txBody>
      </p:sp>
      <p:sp>
        <p:nvSpPr>
          <p:cNvPr id="5" name="Прямоугольник 4"/>
          <p:cNvSpPr/>
          <p:nvPr/>
        </p:nvSpPr>
        <p:spPr>
          <a:xfrm>
            <a:off x="6040120" y="1997134"/>
            <a:ext cx="2223770" cy="72320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a:solidFill>
                  <a:srgbClr val="003F82"/>
                </a:solidFill>
                <a:latin typeface="Arial" charset="0"/>
                <a:ea typeface="ＭＳ Ｐゴシック"/>
                <a:cs typeface="ＭＳ Ｐゴシック"/>
              </a:rPr>
              <a:t>Civil and social rights</a:t>
            </a:r>
            <a:endParaRPr lang="ru-RU" sz="1600" dirty="0">
              <a:solidFill>
                <a:srgbClr val="003F82"/>
              </a:solidFill>
              <a:latin typeface="Arial" charset="0"/>
              <a:ea typeface="ＭＳ Ｐゴシック"/>
              <a:cs typeface="ＭＳ Ｐゴシック"/>
            </a:endParaRPr>
          </a:p>
        </p:txBody>
      </p:sp>
      <p:sp>
        <p:nvSpPr>
          <p:cNvPr id="6" name="Rectangle 12"/>
          <p:cNvSpPr>
            <a:spLocks noChangeArrowheads="1"/>
          </p:cNvSpPr>
          <p:nvPr/>
        </p:nvSpPr>
        <p:spPr bwMode="auto">
          <a:xfrm>
            <a:off x="255588" y="2889519"/>
            <a:ext cx="8418830" cy="3293209"/>
          </a:xfrm>
          <a:prstGeom prst="rect">
            <a:avLst/>
          </a:prstGeom>
          <a:noFill/>
          <a:ln w="9525">
            <a:noFill/>
            <a:miter lim="800000"/>
            <a:headEnd/>
            <a:tailEnd/>
          </a:ln>
        </p:spPr>
        <p:txBody>
          <a:bodyPr wrap="square">
            <a:spAutoFit/>
          </a:bodyPr>
          <a:lstStyle/>
          <a:p>
            <a:r>
              <a:rPr lang="ru-RU" sz="1600" i="1" dirty="0"/>
              <a:t>"</a:t>
            </a:r>
            <a:r>
              <a:rPr lang="en-US" sz="1600" i="1" dirty="0"/>
              <a:t>Democracy is determined by protection the rights of minorities. It is not only gay rights, for example, it also national minorities, persons with disabilities. If the rights of these persons are protected and they are socially adapted, and they feel the care and custody of the state."</a:t>
            </a:r>
            <a:endParaRPr lang="ru-RU" sz="1600" i="1" dirty="0"/>
          </a:p>
          <a:p>
            <a:r>
              <a:rPr lang="ru-RU" sz="1600" dirty="0"/>
              <a:t>(</a:t>
            </a:r>
            <a:r>
              <a:rPr lang="en-US" sz="1600" dirty="0"/>
              <a:t>Gay, 1980 b.y., small city)</a:t>
            </a:r>
            <a:endParaRPr lang="ru-RU" sz="1600" dirty="0"/>
          </a:p>
          <a:p>
            <a:endParaRPr lang="ru-RU" sz="1600" dirty="0">
              <a:solidFill>
                <a:srgbClr val="003F82"/>
              </a:solidFill>
            </a:endParaRPr>
          </a:p>
          <a:p>
            <a:endParaRPr lang="en-US" sz="1600" dirty="0"/>
          </a:p>
          <a:p>
            <a:r>
              <a:rPr lang="en-US" sz="1600" dirty="0"/>
              <a:t>"</a:t>
            </a:r>
            <a:r>
              <a:rPr lang="en-US" sz="1600" i="1" dirty="0"/>
              <a:t>If we perceive family as household as a certain economic subject, then, of course, the gay family has to be perceived as, at least, partnership. Because in the modern world it is impossible to avoid all these legal and other aspects. If people have lived 15 years together, they should to have the same full rights, in my opinion, as a traditional family. On the section of the property, on anything. On the capture of a mortgage</a:t>
            </a:r>
            <a:r>
              <a:rPr lang="ru-RU" sz="1600" i="1" dirty="0"/>
              <a:t> </a:t>
            </a:r>
            <a:r>
              <a:rPr lang="en-US" sz="1600" i="1" dirty="0"/>
              <a:t>"</a:t>
            </a:r>
            <a:endParaRPr lang="ru-RU" sz="1600" i="1" dirty="0"/>
          </a:p>
          <a:p>
            <a:r>
              <a:rPr lang="en-US" sz="1600" dirty="0"/>
              <a:t> (Gay, 1991, big city)</a:t>
            </a:r>
            <a:endParaRPr lang="ru-RU" sz="1600" dirty="0"/>
          </a:p>
        </p:txBody>
      </p:sp>
      <p:sp>
        <p:nvSpPr>
          <p:cNvPr id="7" name="Title 1"/>
          <p:cNvSpPr txBox="1">
            <a:spLocks/>
          </p:cNvSpPr>
          <p:nvPr/>
        </p:nvSpPr>
        <p:spPr bwMode="auto">
          <a:xfrm>
            <a:off x="1428749" y="428625"/>
            <a:ext cx="7818122" cy="412750"/>
          </a:xfrm>
          <a:prstGeom prst="rect">
            <a:avLst/>
          </a:prstGeom>
          <a:noFill/>
          <a:ln w="9525">
            <a:noFill/>
            <a:miter lim="800000"/>
            <a:headEnd/>
            <a:tailEnd/>
          </a:ln>
        </p:spPr>
        <p:txBody>
          <a:bodyPr anchor="ctr"/>
          <a:lstStyle/>
          <a:p>
            <a:r>
              <a:rPr lang="en-US" sz="2800" dirty="0">
                <a:solidFill>
                  <a:schemeClr val="bg1"/>
                </a:solidFill>
                <a:latin typeface="Myriad Pro"/>
              </a:rPr>
              <a:t>Discourse of Russian gays and lesbians</a:t>
            </a:r>
          </a:p>
        </p:txBody>
      </p:sp>
      <p:sp>
        <p:nvSpPr>
          <p:cNvPr id="2" name="Прямоугольник 1">
            <a:extLst>
              <a:ext uri="{FF2B5EF4-FFF2-40B4-BE49-F238E27FC236}">
                <a16:creationId xmlns:a16="http://schemas.microsoft.com/office/drawing/2014/main" id="{55CD0352-18DA-ED41-B5CA-CD85B3261ECF}"/>
              </a:ext>
            </a:extLst>
          </p:cNvPr>
          <p:cNvSpPr/>
          <p:nvPr/>
        </p:nvSpPr>
        <p:spPr>
          <a:xfrm>
            <a:off x="6040120" y="1374601"/>
            <a:ext cx="2223770" cy="49084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defPPr>
              <a:defRPr lang="en-US"/>
            </a:defPPr>
            <a:lvl1pPr algn="l" defTabSz="457200" rtl="0" fontAlgn="base">
              <a:spcBef>
                <a:spcPct val="0"/>
              </a:spcBef>
              <a:spcAft>
                <a:spcPct val="0"/>
              </a:spcAft>
              <a:defRPr kern="1200">
                <a:solidFill>
                  <a:schemeClr val="dk1"/>
                </a:solidFill>
                <a:latin typeface="+mn-lt"/>
                <a:ea typeface="+mn-ea"/>
                <a:cs typeface="+mn-cs"/>
              </a:defRPr>
            </a:lvl1pPr>
            <a:lvl2pPr marL="457200" algn="l" defTabSz="457200" rtl="0" fontAlgn="base">
              <a:spcBef>
                <a:spcPct val="0"/>
              </a:spcBef>
              <a:spcAft>
                <a:spcPct val="0"/>
              </a:spcAft>
              <a:defRPr kern="1200">
                <a:solidFill>
                  <a:schemeClr val="dk1"/>
                </a:solidFill>
                <a:latin typeface="+mn-lt"/>
                <a:ea typeface="+mn-ea"/>
                <a:cs typeface="+mn-cs"/>
              </a:defRPr>
            </a:lvl2pPr>
            <a:lvl3pPr marL="914400" algn="l" defTabSz="457200" rtl="0" fontAlgn="base">
              <a:spcBef>
                <a:spcPct val="0"/>
              </a:spcBef>
              <a:spcAft>
                <a:spcPct val="0"/>
              </a:spcAft>
              <a:defRPr kern="1200">
                <a:solidFill>
                  <a:schemeClr val="dk1"/>
                </a:solidFill>
                <a:latin typeface="+mn-lt"/>
                <a:ea typeface="+mn-ea"/>
                <a:cs typeface="+mn-cs"/>
              </a:defRPr>
            </a:lvl3pPr>
            <a:lvl4pPr marL="1371600" algn="l" defTabSz="457200" rtl="0" fontAlgn="base">
              <a:spcBef>
                <a:spcPct val="0"/>
              </a:spcBef>
              <a:spcAft>
                <a:spcPct val="0"/>
              </a:spcAft>
              <a:defRPr kern="1200">
                <a:solidFill>
                  <a:schemeClr val="dk1"/>
                </a:solidFill>
                <a:latin typeface="+mn-lt"/>
                <a:ea typeface="+mn-ea"/>
                <a:cs typeface="+mn-cs"/>
              </a:defRPr>
            </a:lvl4pPr>
            <a:lvl5pPr marL="1828800" algn="l" defTabSz="457200"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sz="1600" dirty="0">
                <a:solidFill>
                  <a:srgbClr val="003F82"/>
                </a:solidFill>
                <a:latin typeface="Arial" charset="0"/>
                <a:ea typeface="ＭＳ Ｐゴシック"/>
                <a:cs typeface="ＭＳ Ｐゴシック"/>
              </a:rPr>
              <a:t>Political rights?</a:t>
            </a:r>
            <a:endParaRPr lang="ru-RU" sz="1600" dirty="0">
              <a:solidFill>
                <a:srgbClr val="003F82"/>
              </a:solidFill>
              <a:latin typeface="Arial" charset="0"/>
              <a:ea typeface="ＭＳ Ｐゴシック"/>
              <a:cs typeface="ＭＳ Ｐゴシック"/>
            </a:endParaRPr>
          </a:p>
        </p:txBody>
      </p:sp>
    </p:spTree>
    <p:extLst>
      <p:ext uri="{BB962C8B-B14F-4D97-AF65-F5344CB8AC3E}">
        <p14:creationId xmlns:p14="http://schemas.microsoft.com/office/powerpoint/2010/main" val="1640038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3" name="Title 1"/>
          <p:cNvSpPr txBox="1">
            <a:spLocks/>
          </p:cNvSpPr>
          <p:nvPr/>
        </p:nvSpPr>
        <p:spPr bwMode="auto">
          <a:xfrm>
            <a:off x="1428749" y="428625"/>
            <a:ext cx="7582086" cy="412750"/>
          </a:xfrm>
          <a:prstGeom prst="rect">
            <a:avLst/>
          </a:prstGeom>
          <a:noFill/>
          <a:ln w="9525">
            <a:noFill/>
            <a:miter lim="800000"/>
            <a:headEnd/>
            <a:tailEnd/>
          </a:ln>
        </p:spPr>
        <p:txBody>
          <a:bodyPr anchor="ctr"/>
          <a:lstStyle/>
          <a:p>
            <a:r>
              <a:rPr lang="en-US" sz="2800" dirty="0">
                <a:solidFill>
                  <a:schemeClr val="bg1"/>
                </a:solidFill>
                <a:latin typeface="Myriad Pro"/>
              </a:rPr>
              <a:t>Discourse of Russian gays and lesbians</a:t>
            </a:r>
          </a:p>
        </p:txBody>
      </p:sp>
      <p:sp>
        <p:nvSpPr>
          <p:cNvPr id="4" name="Subtitle 2"/>
          <p:cNvSpPr txBox="1">
            <a:spLocks/>
          </p:cNvSpPr>
          <p:nvPr/>
        </p:nvSpPr>
        <p:spPr bwMode="auto">
          <a:xfrm>
            <a:off x="499428" y="6064568"/>
            <a:ext cx="4143375" cy="246062"/>
          </a:xfrm>
          <a:prstGeom prst="rect">
            <a:avLst/>
          </a:prstGeom>
          <a:noFill/>
          <a:ln w="9525">
            <a:noFill/>
            <a:miter lim="800000"/>
            <a:headEnd/>
            <a:tailEnd/>
          </a:ln>
        </p:spPr>
        <p:txBody>
          <a:bodyPr/>
          <a:lstStyle/>
          <a:p>
            <a:pPr>
              <a:spcBef>
                <a:spcPct val="20000"/>
              </a:spcBef>
            </a:pPr>
            <a:r>
              <a:rPr lang="ru-RU" sz="800" dirty="0">
                <a:solidFill>
                  <a:schemeClr val="bg1"/>
                </a:solidFill>
              </a:rPr>
              <a:t>Высшая школа экономики, Москва, 201</a:t>
            </a:r>
            <a:r>
              <a:rPr lang="en-US" sz="800" dirty="0">
                <a:solidFill>
                  <a:schemeClr val="bg1"/>
                </a:solidFill>
              </a:rPr>
              <a:t>7</a:t>
            </a:r>
            <a:endParaRPr kumimoji="1" lang="ru-RU" sz="800" dirty="0">
              <a:solidFill>
                <a:schemeClr val="bg1"/>
              </a:solidFill>
              <a:latin typeface="Myriad Pro"/>
            </a:endParaRPr>
          </a:p>
        </p:txBody>
      </p:sp>
      <p:sp>
        <p:nvSpPr>
          <p:cNvPr id="5" name="Rectangle 12"/>
          <p:cNvSpPr>
            <a:spLocks noChangeArrowheads="1"/>
          </p:cNvSpPr>
          <p:nvPr/>
        </p:nvSpPr>
        <p:spPr bwMode="auto">
          <a:xfrm>
            <a:off x="466090" y="2558257"/>
            <a:ext cx="8418830" cy="2862322"/>
          </a:xfrm>
          <a:prstGeom prst="rect">
            <a:avLst/>
          </a:prstGeom>
          <a:noFill/>
          <a:ln w="9525">
            <a:noFill/>
            <a:miter lim="800000"/>
            <a:headEnd/>
            <a:tailEnd/>
          </a:ln>
        </p:spPr>
        <p:txBody>
          <a:bodyPr wrap="square">
            <a:spAutoFit/>
          </a:bodyPr>
          <a:lstStyle/>
          <a:p>
            <a:pPr algn="ctr"/>
            <a:endParaRPr lang="en-US" dirty="0"/>
          </a:p>
          <a:p>
            <a:r>
              <a:rPr lang="en-US" dirty="0"/>
              <a:t>"I realized that personally, this story [law adoption] somehow will concern  me a little indirectly, it will annoy me, it will enrage me. But I have some opportunities to live in a narrow, refined world, surround myself with the right people." </a:t>
            </a:r>
          </a:p>
          <a:p>
            <a:r>
              <a:rPr lang="en-US" dirty="0"/>
              <a:t>(Gay, 1992, a major city)</a:t>
            </a:r>
            <a:endParaRPr lang="ru-RU" dirty="0"/>
          </a:p>
          <a:p>
            <a:pPr algn="ctr"/>
            <a:endParaRPr lang="en-US" i="1" dirty="0"/>
          </a:p>
          <a:p>
            <a:pPr algn="ctr"/>
            <a:r>
              <a:rPr lang="en-US" dirty="0"/>
              <a:t>“Many friends who seen the my relationship with my partner said that they didn't know that it is possible”</a:t>
            </a:r>
            <a:endParaRPr lang="ru-RU" dirty="0"/>
          </a:p>
          <a:p>
            <a:endParaRPr lang="ru-RU" dirty="0"/>
          </a:p>
          <a:p>
            <a:r>
              <a:rPr lang="ru-RU" dirty="0"/>
              <a:t>(</a:t>
            </a:r>
            <a:r>
              <a:rPr lang="en-US" dirty="0"/>
              <a:t>Gay</a:t>
            </a:r>
            <a:r>
              <a:rPr lang="ru-RU" dirty="0"/>
              <a:t>, 1980, </a:t>
            </a:r>
            <a:r>
              <a:rPr lang="en-US" dirty="0"/>
              <a:t>a </a:t>
            </a:r>
            <a:r>
              <a:rPr lang="en-US"/>
              <a:t>small city</a:t>
            </a:r>
            <a:r>
              <a:rPr lang="ru-RU"/>
              <a:t>) </a:t>
            </a:r>
            <a:endParaRPr lang="en-US" dirty="0"/>
          </a:p>
        </p:txBody>
      </p:sp>
      <p:sp>
        <p:nvSpPr>
          <p:cNvPr id="6" name="Прямоугольник 1"/>
          <p:cNvSpPr/>
          <p:nvPr/>
        </p:nvSpPr>
        <p:spPr>
          <a:xfrm>
            <a:off x="466090" y="1646614"/>
            <a:ext cx="2223770" cy="72320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a:solidFill>
                  <a:srgbClr val="003F82"/>
                </a:solidFill>
                <a:latin typeface="Arial" charset="0"/>
                <a:ea typeface="ＭＳ Ｐゴシック"/>
                <a:cs typeface="ＭＳ Ｐゴシック"/>
              </a:rPr>
              <a:t>Citizenship</a:t>
            </a:r>
            <a:r>
              <a:rPr lang="ru-RU" sz="2000" dirty="0">
                <a:solidFill>
                  <a:srgbClr val="003F82"/>
                </a:solidFill>
                <a:latin typeface="Arial" charset="0"/>
                <a:ea typeface="ＭＳ Ｐゴシック"/>
                <a:cs typeface="ＭＳ Ｐゴシック"/>
              </a:rPr>
              <a:t> </a:t>
            </a:r>
            <a:endParaRPr lang="ru-RU" sz="1600" dirty="0">
              <a:solidFill>
                <a:srgbClr val="003F82"/>
              </a:solidFill>
              <a:latin typeface="Arial" charset="0"/>
              <a:ea typeface="ＭＳ Ｐゴシック"/>
              <a:cs typeface="ＭＳ Ｐゴシック"/>
            </a:endParaRPr>
          </a:p>
          <a:p>
            <a:pPr algn="ctr"/>
            <a:r>
              <a:rPr lang="en-US" sz="1600" dirty="0">
                <a:solidFill>
                  <a:srgbClr val="003F82"/>
                </a:solidFill>
                <a:latin typeface="Arial" charset="0"/>
                <a:ea typeface="ＭＳ Ｐゴシック"/>
                <a:cs typeface="ＭＳ Ｐゴシック"/>
              </a:rPr>
              <a:t>as equality</a:t>
            </a:r>
            <a:endParaRPr lang="ru-RU" sz="2000" dirty="0">
              <a:solidFill>
                <a:srgbClr val="003F82"/>
              </a:solidFill>
              <a:latin typeface="Arial" charset="0"/>
              <a:ea typeface="ＭＳ Ｐゴシック"/>
              <a:cs typeface="ＭＳ Ｐゴシック"/>
            </a:endParaRPr>
          </a:p>
        </p:txBody>
      </p:sp>
      <p:sp>
        <p:nvSpPr>
          <p:cNvPr id="7" name="Прямоугольник 5"/>
          <p:cNvSpPr/>
          <p:nvPr/>
        </p:nvSpPr>
        <p:spPr>
          <a:xfrm>
            <a:off x="3335020" y="1646614"/>
            <a:ext cx="2223770" cy="72320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a:solidFill>
                  <a:srgbClr val="003F82"/>
                </a:solidFill>
                <a:latin typeface="Arial" charset="0"/>
                <a:ea typeface="ＭＳ Ｐゴシック"/>
                <a:cs typeface="ＭＳ Ｐゴシック"/>
              </a:rPr>
              <a:t>Social capital and Identity</a:t>
            </a:r>
            <a:endParaRPr lang="ru-RU" sz="1600" dirty="0">
              <a:solidFill>
                <a:srgbClr val="003F82"/>
              </a:solidFill>
              <a:latin typeface="Arial" charset="0"/>
              <a:ea typeface="ＭＳ Ｐゴシック"/>
              <a:cs typeface="ＭＳ Ｐゴシック"/>
            </a:endParaRPr>
          </a:p>
        </p:txBody>
      </p:sp>
      <p:sp>
        <p:nvSpPr>
          <p:cNvPr id="8" name="Прямоугольник 6"/>
          <p:cNvSpPr/>
          <p:nvPr/>
        </p:nvSpPr>
        <p:spPr>
          <a:xfrm>
            <a:off x="6283960" y="1646614"/>
            <a:ext cx="2223770" cy="72320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z="1600" dirty="0">
                <a:solidFill>
                  <a:srgbClr val="003F82"/>
                </a:solidFill>
                <a:latin typeface="Arial" charset="0"/>
                <a:ea typeface="ＭＳ Ｐゴシック"/>
                <a:cs typeface="ＭＳ Ｐゴシック"/>
              </a:rPr>
              <a:t>Civil and social rights</a:t>
            </a:r>
            <a:endParaRPr lang="ru-RU" sz="1600" dirty="0">
              <a:solidFill>
                <a:srgbClr val="003F82"/>
              </a:solidFill>
              <a:latin typeface="Arial" charset="0"/>
              <a:ea typeface="ＭＳ Ｐゴシック"/>
              <a:cs typeface="ＭＳ Ｐゴシック"/>
            </a:endParaRPr>
          </a:p>
        </p:txBody>
      </p:sp>
    </p:spTree>
    <p:extLst>
      <p:ext uri="{BB962C8B-B14F-4D97-AF65-F5344CB8AC3E}">
        <p14:creationId xmlns:p14="http://schemas.microsoft.com/office/powerpoint/2010/main" val="2770303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7" name="Rectangle 12"/>
          <p:cNvSpPr>
            <a:spLocks noChangeArrowheads="1"/>
          </p:cNvSpPr>
          <p:nvPr/>
        </p:nvSpPr>
        <p:spPr bwMode="auto">
          <a:xfrm>
            <a:off x="2815775" y="2122739"/>
            <a:ext cx="6195060" cy="3477875"/>
          </a:xfrm>
          <a:prstGeom prst="rect">
            <a:avLst/>
          </a:prstGeom>
          <a:noFill/>
          <a:ln w="9525">
            <a:noFill/>
            <a:miter lim="800000"/>
            <a:headEnd/>
            <a:tailEnd/>
          </a:ln>
        </p:spPr>
        <p:txBody>
          <a:bodyPr wrap="square">
            <a:spAutoFit/>
          </a:bodyPr>
          <a:lstStyle/>
          <a:p>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"Now I definitely can tell that demonstration of feelings in public can't take place... Though in my earlier relationship I could do it, I don't know... I could show some feelings" (Gay, 1989, average city).</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sz="2000" dirty="0">
              <a:solidFill>
                <a:srgbClr val="003F82"/>
              </a:solidFill>
            </a:endParaRPr>
          </a:p>
          <a:p>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"I do not attract attention in order to irritate someone with something" (Lesbian, 1995, large city).</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2000" dirty="0">
              <a:solidFill>
                <a:srgbClr val="003F82"/>
              </a:solidFill>
            </a:endParaRPr>
          </a:p>
          <a:p>
            <a:r>
              <a:rPr lang="en-US" sz="2000" i="1" dirty="0">
                <a:effectLst/>
                <a:latin typeface="Times New Roman" panose="02020603050405020304" pitchFamily="18" charset="0"/>
                <a:ea typeface="Calibri" panose="020F0502020204030204" pitchFamily="34" charset="0"/>
              </a:rPr>
              <a:t>"I consider coming out [public pride]</a:t>
            </a:r>
            <a:r>
              <a:rPr lang="en-US" sz="2000" i="1" dirty="0">
                <a:solidFill>
                  <a:srgbClr val="FF0000"/>
                </a:solidFill>
                <a:effectLst/>
                <a:latin typeface="Times New Roman" panose="02020603050405020304" pitchFamily="18" charset="0"/>
                <a:ea typeface="Calibri" panose="020F0502020204030204" pitchFamily="34" charset="0"/>
              </a:rPr>
              <a:t> </a:t>
            </a:r>
            <a:r>
              <a:rPr lang="en-US" sz="2000" i="1" dirty="0">
                <a:effectLst/>
                <a:latin typeface="Times New Roman" panose="02020603050405020304" pitchFamily="18" charset="0"/>
                <a:ea typeface="Calibri" panose="020F0502020204030204" pitchFamily="34" charset="0"/>
              </a:rPr>
              <a:t>possible, but not now. It is very dangerous. It wouldn't be safe to break the law" (Gay, 1980, small city)</a:t>
            </a:r>
            <a:r>
              <a:rPr lang="ru-RU" sz="2000" dirty="0">
                <a:effectLst/>
              </a:rPr>
              <a:t> </a:t>
            </a:r>
            <a:endParaRPr lang="ru-RU" sz="2000" dirty="0">
              <a:solidFill>
                <a:srgbClr val="003F82"/>
              </a:solidFill>
            </a:endParaRPr>
          </a:p>
        </p:txBody>
      </p:sp>
      <p:sp>
        <p:nvSpPr>
          <p:cNvPr id="8" name="Прямоугольник 7"/>
          <p:cNvSpPr/>
          <p:nvPr/>
        </p:nvSpPr>
        <p:spPr>
          <a:xfrm>
            <a:off x="222250" y="1997134"/>
            <a:ext cx="2223770" cy="72320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a:solidFill>
                  <a:srgbClr val="003F82"/>
                </a:solidFill>
                <a:latin typeface="Arial" charset="0"/>
                <a:ea typeface="ＭＳ Ｐゴシック"/>
                <a:cs typeface="ＭＳ Ｐゴシック"/>
              </a:rPr>
              <a:t>Citizenship</a:t>
            </a:r>
            <a:r>
              <a:rPr lang="ru-RU" sz="2000" dirty="0">
                <a:solidFill>
                  <a:srgbClr val="003F82"/>
                </a:solidFill>
                <a:latin typeface="Arial" charset="0"/>
                <a:ea typeface="ＭＳ Ｐゴシック"/>
                <a:cs typeface="ＭＳ Ｐゴシック"/>
              </a:rPr>
              <a:t> </a:t>
            </a:r>
            <a:endParaRPr lang="ru-RU" sz="1600" dirty="0">
              <a:solidFill>
                <a:srgbClr val="003F82"/>
              </a:solidFill>
              <a:latin typeface="Arial" charset="0"/>
              <a:ea typeface="ＭＳ Ｐゴシック"/>
              <a:cs typeface="ＭＳ Ｐゴシック"/>
            </a:endParaRPr>
          </a:p>
          <a:p>
            <a:pPr algn="ctr"/>
            <a:r>
              <a:rPr lang="en-US" sz="1600" dirty="0">
                <a:solidFill>
                  <a:srgbClr val="003F82"/>
                </a:solidFill>
                <a:latin typeface="Arial" charset="0"/>
                <a:ea typeface="ＭＳ Ｐゴシック"/>
                <a:cs typeface="ＭＳ Ｐゴシック"/>
              </a:rPr>
              <a:t>as equality</a:t>
            </a:r>
            <a:endParaRPr lang="ru-RU" sz="2000" dirty="0">
              <a:solidFill>
                <a:srgbClr val="003F82"/>
              </a:solidFill>
              <a:latin typeface="Arial" charset="0"/>
              <a:ea typeface="ＭＳ Ｐゴシック"/>
              <a:cs typeface="ＭＳ Ｐゴシック"/>
            </a:endParaRPr>
          </a:p>
        </p:txBody>
      </p:sp>
      <p:sp>
        <p:nvSpPr>
          <p:cNvPr id="9" name="Прямоугольник 8"/>
          <p:cNvSpPr/>
          <p:nvPr/>
        </p:nvSpPr>
        <p:spPr>
          <a:xfrm>
            <a:off x="255588" y="3152893"/>
            <a:ext cx="2223770" cy="72320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a:solidFill>
                  <a:srgbClr val="003F82"/>
                </a:solidFill>
                <a:latin typeface="Arial" charset="0"/>
                <a:ea typeface="ＭＳ Ｐゴシック"/>
                <a:cs typeface="ＭＳ Ｐゴシック"/>
              </a:rPr>
              <a:t>Inequality</a:t>
            </a:r>
            <a:endParaRPr lang="ru-RU" sz="1600" dirty="0">
              <a:solidFill>
                <a:srgbClr val="003F82"/>
              </a:solidFill>
              <a:latin typeface="Arial" charset="0"/>
              <a:ea typeface="ＭＳ Ｐゴシック"/>
              <a:cs typeface="ＭＳ Ｐゴシック"/>
            </a:endParaRPr>
          </a:p>
        </p:txBody>
      </p:sp>
      <p:sp>
        <p:nvSpPr>
          <p:cNvPr id="10" name="Прямоугольник 9"/>
          <p:cNvSpPr/>
          <p:nvPr/>
        </p:nvSpPr>
        <p:spPr>
          <a:xfrm>
            <a:off x="255588" y="4174521"/>
            <a:ext cx="2223770" cy="723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a:solidFill>
                  <a:srgbClr val="003F82"/>
                </a:solidFill>
                <a:latin typeface="Arial" charset="0"/>
                <a:ea typeface="ＭＳ Ｐゴシック"/>
                <a:cs typeface="ＭＳ Ｐゴシック"/>
              </a:rPr>
              <a:t>Social distrust</a:t>
            </a:r>
            <a:endParaRPr lang="ru-RU" sz="1600" dirty="0">
              <a:solidFill>
                <a:srgbClr val="003F82"/>
              </a:solidFill>
              <a:latin typeface="Arial" charset="0"/>
              <a:ea typeface="ＭＳ Ｐゴシック"/>
              <a:cs typeface="ＭＳ Ｐゴシック"/>
            </a:endParaRPr>
          </a:p>
        </p:txBody>
      </p:sp>
      <p:sp>
        <p:nvSpPr>
          <p:cNvPr id="11" name="Прямоугольник 10"/>
          <p:cNvSpPr/>
          <p:nvPr/>
        </p:nvSpPr>
        <p:spPr>
          <a:xfrm>
            <a:off x="255588" y="5254770"/>
            <a:ext cx="2223770" cy="723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a:solidFill>
                  <a:srgbClr val="003F82"/>
                </a:solidFill>
                <a:latin typeface="Arial" charset="0"/>
                <a:ea typeface="ＭＳ Ｐゴシック"/>
                <a:cs typeface="ＭＳ Ｐゴシック"/>
              </a:rPr>
              <a:t>Corruption</a:t>
            </a:r>
            <a:endParaRPr lang="ru-RU" sz="1600" dirty="0">
              <a:solidFill>
                <a:srgbClr val="003F82"/>
              </a:solidFill>
              <a:latin typeface="Arial" charset="0"/>
              <a:ea typeface="ＭＳ Ｐゴシック"/>
              <a:cs typeface="ＭＳ Ｐゴシック"/>
            </a:endParaRPr>
          </a:p>
        </p:txBody>
      </p:sp>
      <p:sp>
        <p:nvSpPr>
          <p:cNvPr id="12" name="Title 1"/>
          <p:cNvSpPr txBox="1">
            <a:spLocks/>
          </p:cNvSpPr>
          <p:nvPr/>
        </p:nvSpPr>
        <p:spPr bwMode="auto">
          <a:xfrm>
            <a:off x="1428749" y="428625"/>
            <a:ext cx="7582086" cy="412750"/>
          </a:xfrm>
          <a:prstGeom prst="rect">
            <a:avLst/>
          </a:prstGeom>
          <a:noFill/>
          <a:ln w="9525">
            <a:noFill/>
            <a:miter lim="800000"/>
            <a:headEnd/>
            <a:tailEnd/>
          </a:ln>
        </p:spPr>
        <p:txBody>
          <a:bodyPr anchor="ctr"/>
          <a:lstStyle/>
          <a:p>
            <a:r>
              <a:rPr lang="en-US" sz="2800" dirty="0">
                <a:solidFill>
                  <a:schemeClr val="bg1"/>
                </a:solidFill>
                <a:latin typeface="Myriad Pro"/>
              </a:rPr>
              <a:t>Discourse of Russian gays and lesbians</a:t>
            </a:r>
          </a:p>
        </p:txBody>
      </p:sp>
    </p:spTree>
    <p:extLst>
      <p:ext uri="{BB962C8B-B14F-4D97-AF65-F5344CB8AC3E}">
        <p14:creationId xmlns:p14="http://schemas.microsoft.com/office/powerpoint/2010/main" val="3189483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12" name="Прямоугольник 11"/>
          <p:cNvSpPr/>
          <p:nvPr/>
        </p:nvSpPr>
        <p:spPr>
          <a:xfrm>
            <a:off x="222250" y="1997134"/>
            <a:ext cx="2223770" cy="72320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a:solidFill>
                  <a:srgbClr val="003F82"/>
                </a:solidFill>
                <a:latin typeface="Arial" charset="0"/>
                <a:ea typeface="ＭＳ Ｐゴシック"/>
                <a:cs typeface="ＭＳ Ｐゴシック"/>
              </a:rPr>
              <a:t>Citizenship</a:t>
            </a:r>
            <a:r>
              <a:rPr lang="ru-RU" sz="2000" dirty="0">
                <a:solidFill>
                  <a:srgbClr val="003F82"/>
                </a:solidFill>
                <a:latin typeface="Arial" charset="0"/>
                <a:ea typeface="ＭＳ Ｐゴシック"/>
                <a:cs typeface="ＭＳ Ｐゴシック"/>
              </a:rPr>
              <a:t> </a:t>
            </a:r>
            <a:endParaRPr lang="ru-RU" sz="1600" dirty="0">
              <a:solidFill>
                <a:srgbClr val="003F82"/>
              </a:solidFill>
              <a:latin typeface="Arial" charset="0"/>
              <a:ea typeface="ＭＳ Ｐゴシック"/>
              <a:cs typeface="ＭＳ Ｐゴシック"/>
            </a:endParaRPr>
          </a:p>
          <a:p>
            <a:pPr algn="ctr"/>
            <a:r>
              <a:rPr lang="en-US" sz="1600" dirty="0">
                <a:solidFill>
                  <a:srgbClr val="003F82"/>
                </a:solidFill>
                <a:latin typeface="Arial" charset="0"/>
                <a:ea typeface="ＭＳ Ｐゴシック"/>
                <a:cs typeface="ＭＳ Ｐゴシック"/>
              </a:rPr>
              <a:t>as equality</a:t>
            </a:r>
            <a:endParaRPr lang="ru-RU" sz="2000" dirty="0">
              <a:solidFill>
                <a:srgbClr val="003F82"/>
              </a:solidFill>
              <a:latin typeface="Arial" charset="0"/>
              <a:ea typeface="ＭＳ Ｐゴシック"/>
              <a:cs typeface="ＭＳ Ｐゴシック"/>
            </a:endParaRPr>
          </a:p>
        </p:txBody>
      </p:sp>
      <p:sp>
        <p:nvSpPr>
          <p:cNvPr id="13" name="Прямоугольник 12"/>
          <p:cNvSpPr/>
          <p:nvPr/>
        </p:nvSpPr>
        <p:spPr>
          <a:xfrm>
            <a:off x="255588" y="3152893"/>
            <a:ext cx="2223770" cy="723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a:solidFill>
                  <a:srgbClr val="003F82"/>
                </a:solidFill>
                <a:latin typeface="Arial" charset="0"/>
                <a:ea typeface="ＭＳ Ｐゴシック"/>
                <a:cs typeface="ＭＳ Ｐゴシック"/>
              </a:rPr>
              <a:t>Inequality</a:t>
            </a:r>
            <a:endParaRPr lang="ru-RU" sz="1600" dirty="0">
              <a:solidFill>
                <a:srgbClr val="003F82"/>
              </a:solidFill>
              <a:latin typeface="Arial" charset="0"/>
              <a:ea typeface="ＭＳ Ｐゴシック"/>
              <a:cs typeface="ＭＳ Ｐゴシック"/>
            </a:endParaRPr>
          </a:p>
        </p:txBody>
      </p:sp>
      <p:sp>
        <p:nvSpPr>
          <p:cNvPr id="14" name="Прямоугольник 13"/>
          <p:cNvSpPr/>
          <p:nvPr/>
        </p:nvSpPr>
        <p:spPr>
          <a:xfrm>
            <a:off x="255588" y="4174521"/>
            <a:ext cx="2223770" cy="72320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a:solidFill>
                  <a:srgbClr val="003F82"/>
                </a:solidFill>
                <a:latin typeface="Arial" charset="0"/>
                <a:ea typeface="ＭＳ Ｐゴシック"/>
                <a:cs typeface="ＭＳ Ｐゴシック"/>
              </a:rPr>
              <a:t>Social distrust</a:t>
            </a:r>
            <a:endParaRPr lang="ru-RU" sz="1600" dirty="0">
              <a:solidFill>
                <a:srgbClr val="003F82"/>
              </a:solidFill>
              <a:latin typeface="Arial" charset="0"/>
              <a:ea typeface="ＭＳ Ｐゴシック"/>
              <a:cs typeface="ＭＳ Ｐゴシック"/>
            </a:endParaRPr>
          </a:p>
        </p:txBody>
      </p:sp>
      <p:sp>
        <p:nvSpPr>
          <p:cNvPr id="15" name="Прямоугольник 14"/>
          <p:cNvSpPr/>
          <p:nvPr/>
        </p:nvSpPr>
        <p:spPr>
          <a:xfrm>
            <a:off x="255588" y="5254770"/>
            <a:ext cx="2223770" cy="723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a:solidFill>
                  <a:srgbClr val="003F82"/>
                </a:solidFill>
                <a:latin typeface="Arial" charset="0"/>
                <a:ea typeface="ＭＳ Ｐゴシック"/>
                <a:cs typeface="ＭＳ Ｐゴシック"/>
              </a:rPr>
              <a:t>Corruption</a:t>
            </a:r>
            <a:endParaRPr lang="ru-RU" sz="1600" dirty="0">
              <a:solidFill>
                <a:srgbClr val="003F82"/>
              </a:solidFill>
              <a:latin typeface="Arial" charset="0"/>
              <a:ea typeface="ＭＳ Ｐゴシック"/>
              <a:cs typeface="ＭＳ Ｐゴシック"/>
            </a:endParaRPr>
          </a:p>
        </p:txBody>
      </p:sp>
      <p:sp>
        <p:nvSpPr>
          <p:cNvPr id="17" name="Title 1"/>
          <p:cNvSpPr txBox="1">
            <a:spLocks/>
          </p:cNvSpPr>
          <p:nvPr/>
        </p:nvSpPr>
        <p:spPr bwMode="auto">
          <a:xfrm>
            <a:off x="1428749" y="428625"/>
            <a:ext cx="7582086" cy="412750"/>
          </a:xfrm>
          <a:prstGeom prst="rect">
            <a:avLst/>
          </a:prstGeom>
          <a:noFill/>
          <a:ln w="9525">
            <a:noFill/>
            <a:miter lim="800000"/>
            <a:headEnd/>
            <a:tailEnd/>
          </a:ln>
        </p:spPr>
        <p:txBody>
          <a:bodyPr anchor="ctr"/>
          <a:lstStyle/>
          <a:p>
            <a:r>
              <a:rPr lang="en-US" sz="2800" dirty="0">
                <a:solidFill>
                  <a:schemeClr val="bg1"/>
                </a:solidFill>
                <a:latin typeface="Myriad Pro"/>
              </a:rPr>
              <a:t>Discourse of Russian gays and lesbians</a:t>
            </a:r>
          </a:p>
        </p:txBody>
      </p:sp>
      <p:sp>
        <p:nvSpPr>
          <p:cNvPr id="10" name="TextBox 9">
            <a:extLst>
              <a:ext uri="{FF2B5EF4-FFF2-40B4-BE49-F238E27FC236}">
                <a16:creationId xmlns:a16="http://schemas.microsoft.com/office/drawing/2014/main" id="{02A31A2F-5183-5D47-99DE-9E218EB43B24}"/>
              </a:ext>
            </a:extLst>
          </p:cNvPr>
          <p:cNvSpPr txBox="1"/>
          <p:nvPr/>
        </p:nvSpPr>
        <p:spPr>
          <a:xfrm>
            <a:off x="3110460" y="2060047"/>
            <a:ext cx="5678945" cy="3266985"/>
          </a:xfrm>
          <a:prstGeom prst="rect">
            <a:avLst/>
          </a:prstGeom>
          <a:noFill/>
        </p:spPr>
        <p:txBody>
          <a:bodyPr wrap="square">
            <a:spAutoFit/>
          </a:bodyPr>
          <a:lstStyle/>
          <a:p>
            <a:pPr indent="450215" algn="just">
              <a:lnSpc>
                <a:spcPct val="150000"/>
              </a:lnSpc>
              <a:spcAft>
                <a:spcPts val="0"/>
              </a:spcAft>
            </a:pPr>
            <a:r>
              <a:rPr lang="en-US" sz="2000" i="1" dirty="0">
                <a:effectLst/>
                <a:latin typeface="Arial" panose="020B0604020202020204" pitchFamily="34" charset="0"/>
                <a:ea typeface="Calibri" panose="020F0502020204030204" pitchFamily="34" charset="0"/>
                <a:cs typeface="Arial" panose="020B0604020202020204" pitchFamily="34" charset="0"/>
              </a:rPr>
              <a:t>"…[if some parent tell] I never wanted my child to be taught by a f**</a:t>
            </a:r>
            <a:r>
              <a:rPr lang="en-US" sz="2000" i="1" dirty="0" err="1">
                <a:effectLst/>
                <a:latin typeface="Arial" panose="020B0604020202020204" pitchFamily="34" charset="0"/>
                <a:ea typeface="Calibri" panose="020F0502020204030204" pitchFamily="34" charset="0"/>
                <a:cs typeface="Arial" panose="020B0604020202020204" pitchFamily="34" charset="0"/>
              </a:rPr>
              <a:t>ot</a:t>
            </a:r>
            <a:r>
              <a:rPr lang="en-US" sz="2000" i="1" dirty="0">
                <a:effectLst/>
                <a:latin typeface="Arial" panose="020B0604020202020204" pitchFamily="34" charset="0"/>
                <a:ea typeface="Calibri" panose="020F0502020204030204" pitchFamily="34" charset="0"/>
                <a:cs typeface="Arial" panose="020B0604020202020204" pitchFamily="34" charset="0"/>
              </a:rPr>
              <a:t>. That's why I never came out" (Gay, 1989, average city).</a:t>
            </a:r>
          </a:p>
          <a:p>
            <a:pPr indent="450215" algn="just">
              <a:lnSpc>
                <a:spcPct val="150000"/>
              </a:lnSpc>
              <a:spcAft>
                <a:spcPts val="0"/>
              </a:spcAft>
            </a:pPr>
            <a:endParaRPr lang="ru-RU" sz="20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50000"/>
              </a:lnSpc>
              <a:spcAft>
                <a:spcPts val="0"/>
              </a:spcAft>
            </a:pPr>
            <a:r>
              <a:rPr lang="en-US" sz="2000" i="1" dirty="0">
                <a:effectLst/>
                <a:latin typeface="Arial" panose="020B0604020202020204" pitchFamily="34" charset="0"/>
                <a:ea typeface="Calibri" panose="020F0502020204030204" pitchFamily="34" charset="0"/>
                <a:cs typeface="Arial" panose="020B0604020202020204" pitchFamily="34" charset="0"/>
              </a:rPr>
              <a:t>"I had had a disgusting internal self-censoring just in communication with children" (Gay, 1992, large city).</a:t>
            </a:r>
            <a:endParaRPr lang="ru-RU"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9252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4" name="Прямоугольник 3"/>
          <p:cNvSpPr/>
          <p:nvPr/>
        </p:nvSpPr>
        <p:spPr>
          <a:xfrm>
            <a:off x="222250" y="1997134"/>
            <a:ext cx="2223770" cy="72320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a:solidFill>
                  <a:srgbClr val="003F82"/>
                </a:solidFill>
                <a:latin typeface="Arial" charset="0"/>
                <a:ea typeface="ＭＳ Ｐゴシック"/>
                <a:cs typeface="ＭＳ Ｐゴシック"/>
              </a:rPr>
              <a:t>Citizenship</a:t>
            </a:r>
            <a:r>
              <a:rPr lang="ru-RU" sz="2000" dirty="0">
                <a:solidFill>
                  <a:srgbClr val="003F82"/>
                </a:solidFill>
                <a:latin typeface="Arial" charset="0"/>
                <a:ea typeface="ＭＳ Ｐゴシック"/>
                <a:cs typeface="ＭＳ Ｐゴシック"/>
              </a:rPr>
              <a:t> </a:t>
            </a:r>
            <a:endParaRPr lang="ru-RU" sz="1600" dirty="0">
              <a:solidFill>
                <a:srgbClr val="003F82"/>
              </a:solidFill>
              <a:latin typeface="Arial" charset="0"/>
              <a:ea typeface="ＭＳ Ｐゴシック"/>
              <a:cs typeface="ＭＳ Ｐゴシック"/>
            </a:endParaRPr>
          </a:p>
          <a:p>
            <a:pPr algn="ctr"/>
            <a:r>
              <a:rPr lang="en-US" sz="1600" dirty="0">
                <a:solidFill>
                  <a:srgbClr val="003F82"/>
                </a:solidFill>
                <a:latin typeface="Arial" charset="0"/>
                <a:ea typeface="ＭＳ Ｐゴシック"/>
                <a:cs typeface="ＭＳ Ｐゴシック"/>
              </a:rPr>
              <a:t>as equality</a:t>
            </a:r>
            <a:endParaRPr lang="ru-RU" sz="2000" dirty="0">
              <a:solidFill>
                <a:srgbClr val="003F82"/>
              </a:solidFill>
              <a:latin typeface="Arial" charset="0"/>
              <a:ea typeface="ＭＳ Ｐゴシック"/>
              <a:cs typeface="ＭＳ Ｐゴシック"/>
            </a:endParaRPr>
          </a:p>
        </p:txBody>
      </p:sp>
      <p:sp>
        <p:nvSpPr>
          <p:cNvPr id="5" name="Прямоугольник 4"/>
          <p:cNvSpPr/>
          <p:nvPr/>
        </p:nvSpPr>
        <p:spPr>
          <a:xfrm>
            <a:off x="255588" y="3152893"/>
            <a:ext cx="2223770" cy="723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a:solidFill>
                  <a:srgbClr val="003F82"/>
                </a:solidFill>
                <a:latin typeface="Arial" charset="0"/>
                <a:ea typeface="ＭＳ Ｐゴシック"/>
                <a:cs typeface="ＭＳ Ｐゴシック"/>
              </a:rPr>
              <a:t>Inequality</a:t>
            </a:r>
            <a:endParaRPr lang="ru-RU" sz="1600" dirty="0">
              <a:solidFill>
                <a:srgbClr val="003F82"/>
              </a:solidFill>
              <a:latin typeface="Arial" charset="0"/>
              <a:ea typeface="ＭＳ Ｐゴシック"/>
              <a:cs typeface="ＭＳ Ｐゴシック"/>
            </a:endParaRPr>
          </a:p>
        </p:txBody>
      </p:sp>
      <p:sp>
        <p:nvSpPr>
          <p:cNvPr id="6" name="Прямоугольник 5"/>
          <p:cNvSpPr/>
          <p:nvPr/>
        </p:nvSpPr>
        <p:spPr>
          <a:xfrm>
            <a:off x="255588" y="4174521"/>
            <a:ext cx="2223770" cy="723205"/>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a:solidFill>
                  <a:srgbClr val="003F82"/>
                </a:solidFill>
                <a:latin typeface="Arial" charset="0"/>
                <a:ea typeface="ＭＳ Ｐゴシック"/>
                <a:cs typeface="ＭＳ Ｐゴシック"/>
              </a:rPr>
              <a:t>Social distrust</a:t>
            </a:r>
            <a:endParaRPr lang="ru-RU" sz="1600" dirty="0">
              <a:solidFill>
                <a:srgbClr val="003F82"/>
              </a:solidFill>
              <a:latin typeface="Arial" charset="0"/>
              <a:ea typeface="ＭＳ Ｐゴシック"/>
              <a:cs typeface="ＭＳ Ｐゴシック"/>
            </a:endParaRPr>
          </a:p>
        </p:txBody>
      </p:sp>
      <p:sp>
        <p:nvSpPr>
          <p:cNvPr id="7" name="Прямоугольник 6"/>
          <p:cNvSpPr/>
          <p:nvPr/>
        </p:nvSpPr>
        <p:spPr>
          <a:xfrm>
            <a:off x="255588" y="5254770"/>
            <a:ext cx="2223770" cy="72320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a:solidFill>
                  <a:srgbClr val="003F82"/>
                </a:solidFill>
                <a:latin typeface="Arial" charset="0"/>
                <a:ea typeface="ＭＳ Ｐゴシック"/>
                <a:cs typeface="ＭＳ Ｐゴシック"/>
              </a:rPr>
              <a:t>Corruption</a:t>
            </a:r>
            <a:endParaRPr lang="ru-RU" sz="1600" dirty="0">
              <a:solidFill>
                <a:srgbClr val="003F82"/>
              </a:solidFill>
              <a:latin typeface="Arial" charset="0"/>
              <a:ea typeface="ＭＳ Ｐゴシック"/>
              <a:cs typeface="ＭＳ Ｐゴシック"/>
            </a:endParaRPr>
          </a:p>
        </p:txBody>
      </p:sp>
      <p:sp>
        <p:nvSpPr>
          <p:cNvPr id="8" name="Title 1"/>
          <p:cNvSpPr txBox="1">
            <a:spLocks/>
          </p:cNvSpPr>
          <p:nvPr/>
        </p:nvSpPr>
        <p:spPr bwMode="auto">
          <a:xfrm>
            <a:off x="1428749" y="428625"/>
            <a:ext cx="7582086" cy="412750"/>
          </a:xfrm>
          <a:prstGeom prst="rect">
            <a:avLst/>
          </a:prstGeom>
          <a:noFill/>
          <a:ln w="9525">
            <a:noFill/>
            <a:miter lim="800000"/>
            <a:headEnd/>
            <a:tailEnd/>
          </a:ln>
        </p:spPr>
        <p:txBody>
          <a:bodyPr anchor="ctr"/>
          <a:lstStyle/>
          <a:p>
            <a:r>
              <a:rPr lang="en-US" sz="2800" dirty="0">
                <a:solidFill>
                  <a:schemeClr val="bg1"/>
                </a:solidFill>
                <a:latin typeface="Myriad Pro"/>
              </a:rPr>
              <a:t>Discourse of Russian gays and lesbians</a:t>
            </a:r>
          </a:p>
        </p:txBody>
      </p:sp>
      <p:sp>
        <p:nvSpPr>
          <p:cNvPr id="10" name="TextBox 9">
            <a:extLst>
              <a:ext uri="{FF2B5EF4-FFF2-40B4-BE49-F238E27FC236}">
                <a16:creationId xmlns:a16="http://schemas.microsoft.com/office/drawing/2014/main" id="{02EDB754-E912-D44A-9B35-5ED2B442E7B2}"/>
              </a:ext>
            </a:extLst>
          </p:cNvPr>
          <p:cNvSpPr txBox="1"/>
          <p:nvPr/>
        </p:nvSpPr>
        <p:spPr>
          <a:xfrm>
            <a:off x="2479358" y="1278488"/>
            <a:ext cx="6664642" cy="5262979"/>
          </a:xfrm>
          <a:prstGeom prst="rect">
            <a:avLst/>
          </a:prstGeom>
          <a:noFill/>
        </p:spPr>
        <p:txBody>
          <a:bodyPr wrap="square">
            <a:spAutoFit/>
          </a:bodyPr>
          <a:lstStyle/>
          <a:p>
            <a:pPr indent="450215" algn="just">
              <a:lnSpc>
                <a:spcPct val="150000"/>
              </a:lnSpc>
              <a:spcAft>
                <a:spcPts val="0"/>
              </a:spcAft>
            </a:pPr>
            <a:r>
              <a:rPr lang="en-US" sz="1600" i="1" dirty="0">
                <a:effectLst/>
                <a:latin typeface="Arial" panose="020B0604020202020204" pitchFamily="34" charset="0"/>
                <a:ea typeface="Calibri" panose="020F0502020204030204" pitchFamily="34" charset="0"/>
                <a:cs typeface="Arial" panose="020B0604020202020204" pitchFamily="34" charset="0"/>
              </a:rPr>
              <a:t>"The neighbor has told about us to the district police officer. The district police officer threatened to send bad  characteristic of us to workplace if we didn't pay for his silence. After another requirement of a bribe we had to move out" </a:t>
            </a:r>
          </a:p>
          <a:p>
            <a:pPr indent="450215" algn="just">
              <a:lnSpc>
                <a:spcPct val="150000"/>
              </a:lnSpc>
              <a:spcAft>
                <a:spcPts val="0"/>
              </a:spcAft>
            </a:pPr>
            <a:r>
              <a:rPr lang="en-US" sz="1600" i="1" dirty="0">
                <a:effectLst/>
                <a:latin typeface="Arial" panose="020B0604020202020204" pitchFamily="34" charset="0"/>
                <a:ea typeface="Calibri" panose="020F0502020204030204" pitchFamily="34" charset="0"/>
                <a:cs typeface="Arial" panose="020B0604020202020204" pitchFamily="34" charset="0"/>
              </a:rPr>
              <a:t>(Lesbian, 1984, large city).</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indent="450215" algn="just">
              <a:lnSpc>
                <a:spcPct val="150000"/>
              </a:lnSpc>
              <a:spcAft>
                <a:spcPts val="0"/>
              </a:spcAft>
            </a:pPr>
            <a:r>
              <a:rPr lang="en-US" sz="1600" i="1" dirty="0">
                <a:effectLst/>
                <a:latin typeface="Arial" panose="020B0604020202020204" pitchFamily="34" charset="0"/>
                <a:ea typeface="Calibri" panose="020F0502020204030204" pitchFamily="34" charset="0"/>
                <a:cs typeface="Arial" panose="020B0604020202020204" pitchFamily="34" charset="0"/>
              </a:rPr>
              <a:t>"I worked in the police. And once I was called by the major of FSS [Federal Security Service]. He has put me before himself and said: "[name], we here know about your addiction small to nonconventional joys and now we are to be through such operation  it is necessary to receive information  from the center of your organization". "And –he says, – so that you don't think that we act without adducing any proof, I will be back in five minutes ". He turns on video, leaves the room. There's me and some boy making love on the video tape </a:t>
            </a:r>
          </a:p>
          <a:p>
            <a:pPr indent="450215" algn="just">
              <a:lnSpc>
                <a:spcPct val="150000"/>
              </a:lnSpc>
              <a:spcAft>
                <a:spcPts val="0"/>
              </a:spcAft>
            </a:pPr>
            <a:r>
              <a:rPr lang="en-US" sz="1600" i="1" dirty="0">
                <a:effectLst/>
                <a:latin typeface="Arial" panose="020B0604020202020204" pitchFamily="34" charset="0"/>
                <a:ea typeface="Calibri" panose="020F0502020204030204" pitchFamily="34" charset="0"/>
                <a:cs typeface="Arial" panose="020B0604020202020204" pitchFamily="34" charset="0"/>
              </a:rPr>
              <a:t>(Gay, 1976, average city).</a:t>
            </a:r>
            <a:endParaRPr lang="ru-RU"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33128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3" name="Rectangle 12"/>
          <p:cNvSpPr>
            <a:spLocks noChangeArrowheads="1"/>
          </p:cNvSpPr>
          <p:nvPr/>
        </p:nvSpPr>
        <p:spPr bwMode="auto">
          <a:xfrm>
            <a:off x="238297" y="2095909"/>
            <a:ext cx="8788585" cy="3477875"/>
          </a:xfrm>
          <a:prstGeom prst="rect">
            <a:avLst/>
          </a:prstGeom>
          <a:noFill/>
          <a:ln w="9525">
            <a:noFill/>
            <a:miter lim="800000"/>
            <a:headEnd/>
            <a:tailEnd/>
          </a:ln>
        </p:spPr>
        <p:txBody>
          <a:bodyPr wrap="square">
            <a:spAutoFit/>
          </a:bodyPr>
          <a:lstStyle/>
          <a:p>
            <a:pPr marL="457200" indent="-457200">
              <a:buFont typeface="+mj-lt"/>
              <a:buAutoNum type="arabicPeriod"/>
            </a:pPr>
            <a:r>
              <a:rPr lang="en-US" sz="2000" dirty="0">
                <a:solidFill>
                  <a:srgbClr val="003F82"/>
                </a:solidFill>
              </a:rPr>
              <a:t>Not only discrimination, but also lack of policy are stigmatization of homosexuality. </a:t>
            </a:r>
            <a:r>
              <a:rPr lang="en-US" sz="2000" b="1" dirty="0">
                <a:solidFill>
                  <a:srgbClr val="003F82"/>
                </a:solidFill>
              </a:rPr>
              <a:t>Respondents note inequality and distrust before and after anti-gay law</a:t>
            </a:r>
            <a:endParaRPr lang="ru-RU" sz="2000" b="1" dirty="0">
              <a:solidFill>
                <a:srgbClr val="003F82"/>
              </a:solidFill>
            </a:endParaRPr>
          </a:p>
          <a:p>
            <a:pPr marL="457200" indent="-457200">
              <a:buFont typeface="+mj-lt"/>
              <a:buAutoNum type="arabicPeriod"/>
            </a:pPr>
            <a:r>
              <a:rPr lang="en-US" sz="2000" dirty="0">
                <a:solidFill>
                  <a:srgbClr val="003F82"/>
                </a:solidFill>
              </a:rPr>
              <a:t>The propaganda law hasn't changed perception of homosexuality but only  legitimated perception of homosexuality as "vital position"</a:t>
            </a:r>
            <a:r>
              <a:rPr lang="ru-RU" sz="2000" dirty="0">
                <a:solidFill>
                  <a:srgbClr val="003F82"/>
                </a:solidFill>
              </a:rPr>
              <a:t>. </a:t>
            </a:r>
            <a:r>
              <a:rPr lang="en-US" sz="2000" b="1" dirty="0">
                <a:solidFill>
                  <a:srgbClr val="003F82"/>
                </a:solidFill>
              </a:rPr>
              <a:t>Only one view on homosexuality from public opinion data</a:t>
            </a:r>
            <a:endParaRPr lang="ru-RU" sz="2000" b="1" dirty="0">
              <a:solidFill>
                <a:srgbClr val="003F82"/>
              </a:solidFill>
            </a:endParaRPr>
          </a:p>
          <a:p>
            <a:pPr marL="457200" indent="-457200">
              <a:buFont typeface="+mj-lt"/>
              <a:buAutoNum type="arabicPeriod"/>
            </a:pPr>
            <a:r>
              <a:rPr lang="en-US" sz="2000" dirty="0">
                <a:solidFill>
                  <a:srgbClr val="003F82"/>
                </a:solidFill>
              </a:rPr>
              <a:t>Inequality based on sexual orientation correlated with corruption perception and cases</a:t>
            </a:r>
            <a:endParaRPr lang="ru-RU" sz="2000" dirty="0">
              <a:solidFill>
                <a:srgbClr val="003F82"/>
              </a:solidFill>
            </a:endParaRPr>
          </a:p>
          <a:p>
            <a:pPr marL="457200" indent="-457200">
              <a:buFont typeface="+mj-lt"/>
              <a:buAutoNum type="arabicPeriod"/>
            </a:pPr>
            <a:r>
              <a:rPr lang="en-US" sz="2000" dirty="0">
                <a:solidFill>
                  <a:srgbClr val="003F82"/>
                </a:solidFill>
              </a:rPr>
              <a:t>Stigmatization of homosexuality (anti-gay law) lead to inequality increase, decrease level of trust and open new way for corruption</a:t>
            </a:r>
            <a:endParaRPr lang="ru-RU" sz="2000" dirty="0">
              <a:solidFill>
                <a:srgbClr val="003F82"/>
              </a:solidFill>
            </a:endParaRPr>
          </a:p>
          <a:p>
            <a:pPr marL="457200" indent="-457200">
              <a:buFont typeface="+mj-lt"/>
              <a:buAutoNum type="arabicPeriod"/>
            </a:pPr>
            <a:endParaRPr lang="ru-RU" sz="2000" dirty="0">
              <a:solidFill>
                <a:srgbClr val="003F82"/>
              </a:solidFill>
              <a:latin typeface="Myriad Pro"/>
            </a:endParaRPr>
          </a:p>
        </p:txBody>
      </p:sp>
      <p:sp>
        <p:nvSpPr>
          <p:cNvPr id="4" name="Title 1"/>
          <p:cNvSpPr txBox="1">
            <a:spLocks/>
          </p:cNvSpPr>
          <p:nvPr/>
        </p:nvSpPr>
        <p:spPr bwMode="auto">
          <a:xfrm>
            <a:off x="1428749" y="428625"/>
            <a:ext cx="7582086" cy="412750"/>
          </a:xfrm>
          <a:prstGeom prst="rect">
            <a:avLst/>
          </a:prstGeom>
          <a:noFill/>
          <a:ln w="9525">
            <a:noFill/>
            <a:miter lim="800000"/>
            <a:headEnd/>
            <a:tailEnd/>
          </a:ln>
        </p:spPr>
        <p:txBody>
          <a:bodyPr anchor="ctr"/>
          <a:lstStyle/>
          <a:p>
            <a:r>
              <a:rPr lang="en-US" sz="2800" dirty="0">
                <a:solidFill>
                  <a:schemeClr val="bg1"/>
                </a:solidFill>
                <a:latin typeface="Myriad Pro"/>
              </a:rPr>
              <a:t>Findings</a:t>
            </a:r>
          </a:p>
        </p:txBody>
      </p:sp>
    </p:spTree>
    <p:extLst>
      <p:ext uri="{BB962C8B-B14F-4D97-AF65-F5344CB8AC3E}">
        <p14:creationId xmlns:p14="http://schemas.microsoft.com/office/powerpoint/2010/main" val="216928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Subtitle 2"/>
          <p:cNvSpPr>
            <a:spLocks noGrp="1"/>
          </p:cNvSpPr>
          <p:nvPr>
            <p:ph type="subTitle" idx="1"/>
          </p:nvPr>
        </p:nvSpPr>
        <p:spPr>
          <a:xfrm>
            <a:off x="1371600" y="4468813"/>
            <a:ext cx="6400800" cy="908050"/>
          </a:xfrm>
        </p:spPr>
        <p:txBody>
          <a:bodyPr/>
          <a:lstStyle/>
          <a:p>
            <a:r>
              <a:rPr lang="ru-RU" sz="1200">
                <a:solidFill>
                  <a:srgbClr val="003F82"/>
                </a:solidFill>
                <a:latin typeface="Myriad Pro"/>
                <a:ea typeface="ＭＳ Ｐゴシック"/>
                <a:cs typeface="ＭＳ Ｐゴシック"/>
              </a:rPr>
              <a:t>20, Myasnitskaya str., Moscow, Russia, 101000</a:t>
            </a:r>
          </a:p>
          <a:p>
            <a:r>
              <a:rPr lang="ru-RU" sz="1200">
                <a:solidFill>
                  <a:srgbClr val="003F82"/>
                </a:solidFill>
                <a:latin typeface="Myriad Pro"/>
                <a:ea typeface="ＭＳ Ｐゴシック"/>
                <a:cs typeface="ＭＳ Ｐゴシック"/>
              </a:rPr>
              <a:t>Tel.: +7 (495) 628-8829, Fax: +7 (495) 628-7931</a:t>
            </a:r>
            <a:endParaRPr lang="en-US" sz="1200">
              <a:solidFill>
                <a:srgbClr val="003F82"/>
              </a:solidFill>
              <a:latin typeface="Myriad Pro"/>
              <a:ea typeface="ＭＳ Ｐゴシック"/>
              <a:cs typeface="ＭＳ Ｐゴシック"/>
            </a:endParaRPr>
          </a:p>
          <a:p>
            <a:r>
              <a:rPr lang="en-US" sz="1200">
                <a:solidFill>
                  <a:srgbClr val="003F82"/>
                </a:solidFill>
                <a:latin typeface="Myriad Pro"/>
                <a:ea typeface="ＭＳ Ｐゴシック"/>
                <a:cs typeface="ＭＳ Ｐゴシック"/>
              </a:rPr>
              <a:t>www.hse.ru</a:t>
            </a:r>
            <a:endParaRPr lang="ru-RU" sz="1200">
              <a:solidFill>
                <a:srgbClr val="003F82"/>
              </a:solidFill>
              <a:latin typeface="Myriad Pro"/>
              <a:ea typeface="ＭＳ Ｐゴシック"/>
              <a:cs typeface="ＭＳ Ｐゴシック"/>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14339" name="Title 1"/>
          <p:cNvSpPr txBox="1">
            <a:spLocks/>
          </p:cNvSpPr>
          <p:nvPr/>
        </p:nvSpPr>
        <p:spPr bwMode="auto">
          <a:xfrm>
            <a:off x="1428750" y="428625"/>
            <a:ext cx="4865370" cy="412750"/>
          </a:xfrm>
          <a:prstGeom prst="rect">
            <a:avLst/>
          </a:prstGeom>
          <a:noFill/>
          <a:ln w="9525">
            <a:noFill/>
            <a:miter lim="800000"/>
            <a:headEnd/>
            <a:tailEnd/>
          </a:ln>
        </p:spPr>
        <p:txBody>
          <a:bodyPr anchor="ctr"/>
          <a:lstStyle/>
          <a:p>
            <a:pPr lvl="0"/>
            <a:r>
              <a:rPr lang="ru-RU" sz="2800" dirty="0">
                <a:solidFill>
                  <a:prstClr val="white"/>
                </a:solidFill>
                <a:latin typeface="Myriad Pro"/>
              </a:rPr>
              <a:t>«</a:t>
            </a:r>
            <a:r>
              <a:rPr lang="en-US" sz="2800" dirty="0">
                <a:solidFill>
                  <a:prstClr val="white"/>
                </a:solidFill>
                <a:latin typeface="Myriad Pro"/>
              </a:rPr>
              <a:t>Sorry, It is Russia</a:t>
            </a:r>
            <a:r>
              <a:rPr lang="ru-RU" sz="2800" dirty="0">
                <a:solidFill>
                  <a:prstClr val="white"/>
                </a:solidFill>
                <a:latin typeface="Myriad Pro"/>
              </a:rPr>
              <a:t>»</a:t>
            </a:r>
            <a:endParaRPr lang="en-US" sz="2800" dirty="0">
              <a:solidFill>
                <a:prstClr val="white"/>
              </a:solidFill>
              <a:latin typeface="Myriad Pro"/>
            </a:endParaRPr>
          </a:p>
        </p:txBody>
      </p:sp>
      <p:sp>
        <p:nvSpPr>
          <p:cNvPr id="11" name="Rectangle 12"/>
          <p:cNvSpPr>
            <a:spLocks noChangeArrowheads="1"/>
          </p:cNvSpPr>
          <p:nvPr/>
        </p:nvSpPr>
        <p:spPr bwMode="auto">
          <a:xfrm>
            <a:off x="255588" y="1706107"/>
            <a:ext cx="8658860" cy="4708981"/>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pPr>
            <a:r>
              <a:rPr lang="ru-RU" sz="2000" dirty="0">
                <a:solidFill>
                  <a:srgbClr val="003F82"/>
                </a:solidFill>
              </a:rPr>
              <a:t>1993</a:t>
            </a:r>
            <a:r>
              <a:rPr lang="en-US" sz="2000" dirty="0">
                <a:solidFill>
                  <a:srgbClr val="003F82"/>
                </a:solidFill>
              </a:rPr>
              <a:t>,</a:t>
            </a:r>
            <a:r>
              <a:rPr lang="ru-RU" sz="2000" dirty="0">
                <a:solidFill>
                  <a:srgbClr val="003F82"/>
                </a:solidFill>
              </a:rPr>
              <a:t> </a:t>
            </a:r>
            <a:r>
              <a:rPr lang="en-US" sz="2000" dirty="0">
                <a:solidFill>
                  <a:srgbClr val="003F82"/>
                </a:solidFill>
              </a:rPr>
              <a:t>Decriminalization; 1997, </a:t>
            </a:r>
            <a:r>
              <a:rPr lang="en-US" sz="2000" dirty="0" err="1">
                <a:solidFill>
                  <a:srgbClr val="003F82"/>
                </a:solidFill>
              </a:rPr>
              <a:t>Demedicalization</a:t>
            </a:r>
            <a:r>
              <a:rPr lang="en-US" sz="2000" dirty="0">
                <a:solidFill>
                  <a:srgbClr val="003F82"/>
                </a:solidFill>
              </a:rPr>
              <a:t> (ICD-10)</a:t>
            </a:r>
            <a:endParaRPr lang="ru-RU" sz="2000" dirty="0">
              <a:solidFill>
                <a:srgbClr val="003F82"/>
              </a:solidFill>
            </a:endParaRPr>
          </a:p>
          <a:p>
            <a:pPr marL="342900" indent="-342900">
              <a:buFont typeface="Arial" panose="020B0604020202020204" pitchFamily="34" charset="0"/>
              <a:buChar char="•"/>
            </a:pPr>
            <a:endParaRPr lang="ru-RU" sz="2000" dirty="0">
              <a:solidFill>
                <a:srgbClr val="003F82"/>
              </a:solidFill>
            </a:endParaRPr>
          </a:p>
          <a:p>
            <a:pPr marL="342900" indent="-342900">
              <a:buFont typeface="Arial" panose="020B0604020202020204" pitchFamily="34" charset="0"/>
              <a:buChar char="•"/>
            </a:pPr>
            <a:r>
              <a:rPr lang="en-US" sz="2000" dirty="0">
                <a:solidFill>
                  <a:srgbClr val="003F82"/>
                </a:solidFill>
              </a:rPr>
              <a:t>2006-2013, Prohibition “homosexual propaganda” in Russian regions</a:t>
            </a:r>
          </a:p>
          <a:p>
            <a:pPr marL="342900" indent="-342900">
              <a:buFont typeface="Arial" panose="020B0604020202020204" pitchFamily="34" charset="0"/>
              <a:buChar char="•"/>
            </a:pPr>
            <a:endParaRPr lang="en-US" sz="2000" dirty="0">
              <a:solidFill>
                <a:srgbClr val="003F82"/>
              </a:solidFill>
            </a:endParaRPr>
          </a:p>
          <a:p>
            <a:pPr marL="342900" indent="-342900">
              <a:buFont typeface="Arial" panose="020B0604020202020204" pitchFamily="34" charset="0"/>
              <a:buChar char="•"/>
            </a:pPr>
            <a:r>
              <a:rPr lang="en-US" sz="2000" dirty="0">
                <a:solidFill>
                  <a:srgbClr val="003F82"/>
                </a:solidFill>
              </a:rPr>
              <a:t>Federal law "for the Purpose of Protecting Children from Information Advocating for a Denial of Traditional Family Values“ 29/06/2013</a:t>
            </a:r>
          </a:p>
          <a:p>
            <a:pPr marL="342900" indent="-342900">
              <a:buFont typeface="Arial" panose="020B0604020202020204" pitchFamily="34" charset="0"/>
              <a:buChar char="•"/>
            </a:pPr>
            <a:endParaRPr lang="en-US" sz="2000" dirty="0">
              <a:solidFill>
                <a:srgbClr val="003F82"/>
              </a:solidFill>
            </a:endParaRPr>
          </a:p>
          <a:p>
            <a:pPr marL="342900" indent="-342900">
              <a:buFont typeface="Arial" panose="020B0604020202020204" pitchFamily="34" charset="0"/>
              <a:buChar char="•"/>
            </a:pPr>
            <a:r>
              <a:rPr lang="en-US" sz="2000" dirty="0">
                <a:solidFill>
                  <a:srgbClr val="003F82"/>
                </a:solidFill>
              </a:rPr>
              <a:t>2015, coming out ban law project (disapproved)</a:t>
            </a:r>
          </a:p>
          <a:p>
            <a:pPr marL="342900" indent="-342900">
              <a:buFont typeface="Arial" panose="020B0604020202020204" pitchFamily="34" charset="0"/>
              <a:buChar char="•"/>
            </a:pPr>
            <a:endParaRPr lang="en-US" sz="2000" dirty="0">
              <a:solidFill>
                <a:srgbClr val="003F82"/>
              </a:solidFill>
            </a:endParaRPr>
          </a:p>
          <a:p>
            <a:pPr marL="342900" indent="-342900">
              <a:buFont typeface="Arial" panose="020B0604020202020204" pitchFamily="34" charset="0"/>
              <a:buChar char="•"/>
            </a:pPr>
            <a:r>
              <a:rPr lang="en-US" sz="2000" dirty="0">
                <a:solidFill>
                  <a:srgbClr val="003F82"/>
                </a:solidFill>
              </a:rPr>
              <a:t>Interfax (30/09/2016): The police opened in Moscow gay club for blackmail clients who have sex with teenagers</a:t>
            </a:r>
          </a:p>
          <a:p>
            <a:pPr marL="342900" indent="-342900">
              <a:buFont typeface="Arial" panose="020B0604020202020204" pitchFamily="34" charset="0"/>
              <a:buChar char="•"/>
            </a:pPr>
            <a:endParaRPr lang="en-US" sz="2000" dirty="0">
              <a:solidFill>
                <a:srgbClr val="003F82"/>
              </a:solidFill>
            </a:endParaRPr>
          </a:p>
          <a:p>
            <a:pPr marL="342900" indent="-342900">
              <a:buFont typeface="Arial" panose="020B0604020202020204" pitchFamily="34" charset="0"/>
              <a:buChar char="•"/>
            </a:pPr>
            <a:r>
              <a:rPr lang="en-US" sz="2000" dirty="0">
                <a:solidFill>
                  <a:srgbClr val="003F82"/>
                </a:solidFill>
              </a:rPr>
              <a:t>Svoboda (08/04/2017): Secret prisons for gays in Chechnya is a way to make money (corruption?) for local authorities</a:t>
            </a:r>
          </a:p>
          <a:p>
            <a:pPr marL="342900" indent="-342900">
              <a:buFont typeface="Arial" panose="020B0604020202020204" pitchFamily="34" charset="0"/>
              <a:buChar char="•"/>
            </a:pPr>
            <a:endParaRPr lang="en-US" sz="2000" dirty="0">
              <a:solidFill>
                <a:srgbClr val="003F8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4" name="Rectangle 12"/>
          <p:cNvSpPr>
            <a:spLocks noChangeArrowheads="1"/>
          </p:cNvSpPr>
          <p:nvPr/>
        </p:nvSpPr>
        <p:spPr bwMode="auto">
          <a:xfrm>
            <a:off x="255588" y="1521441"/>
            <a:ext cx="8761730" cy="3970318"/>
          </a:xfrm>
          <a:prstGeom prst="rect">
            <a:avLst/>
          </a:prstGeom>
          <a:noFill/>
          <a:ln w="9525">
            <a:noFill/>
            <a:miter lim="800000"/>
            <a:headEnd/>
            <a:tailEnd/>
          </a:ln>
        </p:spPr>
        <p:txBody>
          <a:bodyPr wrap="square">
            <a:spAutoFit/>
          </a:bodyPr>
          <a:lstStyle/>
          <a:p>
            <a:r>
              <a:rPr lang="en-US" dirty="0">
                <a:solidFill>
                  <a:srgbClr val="003F82"/>
                </a:solidFill>
              </a:rPr>
              <a:t>The research problem </a:t>
            </a:r>
            <a:r>
              <a:rPr lang="ru-RU" dirty="0">
                <a:solidFill>
                  <a:srgbClr val="003F82"/>
                </a:solidFill>
              </a:rPr>
              <a:t>– </a:t>
            </a:r>
            <a:r>
              <a:rPr lang="en-US" dirty="0">
                <a:solidFill>
                  <a:srgbClr val="003F82"/>
                </a:solidFill>
              </a:rPr>
              <a:t>a contradiction with sexual minorities’ status articulation in public policy</a:t>
            </a:r>
            <a:endParaRPr lang="ru-RU" dirty="0">
              <a:solidFill>
                <a:srgbClr val="003F82"/>
              </a:solidFill>
            </a:endParaRPr>
          </a:p>
          <a:p>
            <a:pPr marL="892175" indent="-171450">
              <a:buFont typeface="Arial" panose="020B0604020202020204" pitchFamily="34" charset="0"/>
              <a:buChar char="•"/>
            </a:pPr>
            <a:r>
              <a:rPr lang="en-US" dirty="0">
                <a:solidFill>
                  <a:srgbClr val="003F82"/>
                </a:solidFill>
              </a:rPr>
              <a:t>No problems with minorities </a:t>
            </a:r>
            <a:r>
              <a:rPr lang="en-US" i="1" dirty="0">
                <a:solidFill>
                  <a:srgbClr val="003F82"/>
                </a:solidFill>
              </a:rPr>
              <a:t>vs</a:t>
            </a:r>
            <a:r>
              <a:rPr lang="en-US" dirty="0">
                <a:solidFill>
                  <a:srgbClr val="003F82"/>
                </a:solidFill>
              </a:rPr>
              <a:t> </a:t>
            </a:r>
            <a:r>
              <a:rPr lang="ru-RU" dirty="0">
                <a:solidFill>
                  <a:srgbClr val="003F82"/>
                </a:solidFill>
              </a:rPr>
              <a:t>"</a:t>
            </a:r>
            <a:r>
              <a:rPr lang="en-US" dirty="0">
                <a:solidFill>
                  <a:srgbClr val="003F82"/>
                </a:solidFill>
              </a:rPr>
              <a:t>duplicitous exclusion</a:t>
            </a:r>
            <a:r>
              <a:rPr lang="ru-RU" dirty="0">
                <a:solidFill>
                  <a:srgbClr val="003F82"/>
                </a:solidFill>
              </a:rPr>
              <a:t>" </a:t>
            </a:r>
          </a:p>
          <a:p>
            <a:pPr marL="892175" indent="-171450">
              <a:buFont typeface="Arial" panose="020B0604020202020204" pitchFamily="34" charset="0"/>
              <a:buChar char="•"/>
            </a:pPr>
            <a:r>
              <a:rPr lang="en-US" dirty="0">
                <a:solidFill>
                  <a:srgbClr val="003F82"/>
                </a:solidFill>
              </a:rPr>
              <a:t>Family values support </a:t>
            </a:r>
            <a:r>
              <a:rPr lang="en-US" i="1" dirty="0">
                <a:solidFill>
                  <a:srgbClr val="003F82"/>
                </a:solidFill>
              </a:rPr>
              <a:t>vs</a:t>
            </a:r>
            <a:r>
              <a:rPr lang="en-US" dirty="0">
                <a:solidFill>
                  <a:srgbClr val="003F82"/>
                </a:solidFill>
              </a:rPr>
              <a:t> human rights and citizenship</a:t>
            </a:r>
            <a:endParaRPr lang="ru-RU" dirty="0">
              <a:solidFill>
                <a:srgbClr val="003F82"/>
              </a:solidFill>
            </a:endParaRPr>
          </a:p>
          <a:p>
            <a:endParaRPr lang="ru-RU" dirty="0">
              <a:solidFill>
                <a:srgbClr val="003F82"/>
              </a:solidFill>
            </a:endParaRPr>
          </a:p>
          <a:p>
            <a:r>
              <a:rPr lang="en-US" dirty="0">
                <a:solidFill>
                  <a:srgbClr val="003F82"/>
                </a:solidFill>
              </a:rPr>
              <a:t>RQ: how the lack of policy or discriminatory policy toward homosexuality leads to inequality, social distrust and corruption?</a:t>
            </a:r>
          </a:p>
          <a:p>
            <a:endParaRPr lang="ru-RU" dirty="0">
              <a:solidFill>
                <a:srgbClr val="003F82"/>
              </a:solidFill>
              <a:latin typeface="Myriad Pro"/>
            </a:endParaRPr>
          </a:p>
          <a:p>
            <a:r>
              <a:rPr lang="en-US" dirty="0">
                <a:solidFill>
                  <a:srgbClr val="003F82"/>
                </a:solidFill>
              </a:rPr>
              <a:t>Aim: explanation the governance regulation of homosexuality influence on inequality, distrust and corruption</a:t>
            </a:r>
          </a:p>
          <a:p>
            <a:endParaRPr lang="ru-RU" dirty="0">
              <a:solidFill>
                <a:srgbClr val="003F82"/>
              </a:solidFill>
              <a:latin typeface="Myriad Pro"/>
            </a:endParaRPr>
          </a:p>
          <a:p>
            <a:r>
              <a:rPr lang="en-US" dirty="0">
                <a:solidFill>
                  <a:srgbClr val="003F82"/>
                </a:solidFill>
              </a:rPr>
              <a:t>Hypothesis: Anti-gay law led to greater stigmatization of homosexuality, increasing inequality, social mistrust, and opened new paths for corruption</a:t>
            </a:r>
          </a:p>
          <a:p>
            <a:endParaRPr lang="ru-RU" dirty="0">
              <a:solidFill>
                <a:srgbClr val="003F82"/>
              </a:solidFill>
              <a:latin typeface="Myriad Pro"/>
            </a:endParaRPr>
          </a:p>
        </p:txBody>
      </p:sp>
    </p:spTree>
    <p:extLst>
      <p:ext uri="{BB962C8B-B14F-4D97-AF65-F5344CB8AC3E}">
        <p14:creationId xmlns:p14="http://schemas.microsoft.com/office/powerpoint/2010/main" val="299936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5" name="Title 1"/>
          <p:cNvSpPr txBox="1">
            <a:spLocks/>
          </p:cNvSpPr>
          <p:nvPr/>
        </p:nvSpPr>
        <p:spPr bwMode="auto">
          <a:xfrm>
            <a:off x="1428749" y="428625"/>
            <a:ext cx="7475553" cy="412750"/>
          </a:xfrm>
          <a:prstGeom prst="rect">
            <a:avLst/>
          </a:prstGeom>
          <a:noFill/>
          <a:ln w="9525">
            <a:noFill/>
            <a:miter lim="800000"/>
            <a:headEnd/>
            <a:tailEnd/>
          </a:ln>
        </p:spPr>
        <p:txBody>
          <a:bodyPr anchor="ctr"/>
          <a:lstStyle/>
          <a:p>
            <a:r>
              <a:rPr lang="en-US" sz="2800" dirty="0">
                <a:solidFill>
                  <a:schemeClr val="bg1"/>
                </a:solidFill>
                <a:latin typeface="Myriad Pro"/>
              </a:rPr>
              <a:t>Methodology</a:t>
            </a:r>
          </a:p>
        </p:txBody>
      </p:sp>
      <p:sp>
        <p:nvSpPr>
          <p:cNvPr id="6" name="Rectangle 12"/>
          <p:cNvSpPr>
            <a:spLocks noChangeArrowheads="1"/>
          </p:cNvSpPr>
          <p:nvPr/>
        </p:nvSpPr>
        <p:spPr bwMode="auto">
          <a:xfrm>
            <a:off x="255588" y="1605280"/>
            <a:ext cx="8648714" cy="2862322"/>
          </a:xfrm>
          <a:prstGeom prst="rect">
            <a:avLst/>
          </a:prstGeom>
          <a:noFill/>
          <a:ln w="9525">
            <a:noFill/>
            <a:miter lim="800000"/>
            <a:headEnd/>
            <a:tailEnd/>
          </a:ln>
        </p:spPr>
        <p:txBody>
          <a:bodyPr wrap="square">
            <a:spAutoFit/>
          </a:bodyPr>
          <a:lstStyle/>
          <a:p>
            <a:r>
              <a:rPr lang="en-US" sz="2000" dirty="0">
                <a:solidFill>
                  <a:srgbClr val="003F82"/>
                </a:solidFill>
              </a:rPr>
              <a:t>Methodology </a:t>
            </a:r>
            <a:r>
              <a:rPr lang="ru-RU" sz="2000" dirty="0">
                <a:solidFill>
                  <a:srgbClr val="003F82"/>
                </a:solidFill>
              </a:rPr>
              <a:t>– </a:t>
            </a:r>
            <a:r>
              <a:rPr lang="en-US" sz="2000" dirty="0">
                <a:solidFill>
                  <a:srgbClr val="003F82"/>
                </a:solidFill>
              </a:rPr>
              <a:t>constructivist institutionalism</a:t>
            </a:r>
            <a:endParaRPr lang="ru-RU" sz="2000" dirty="0">
              <a:solidFill>
                <a:srgbClr val="003F82"/>
              </a:solidFill>
            </a:endParaRPr>
          </a:p>
          <a:p>
            <a:endParaRPr lang="ru-RU" sz="2000" dirty="0">
              <a:solidFill>
                <a:srgbClr val="003F82"/>
              </a:solidFill>
            </a:endParaRPr>
          </a:p>
          <a:p>
            <a:r>
              <a:rPr lang="en-US" sz="2000" dirty="0">
                <a:solidFill>
                  <a:srgbClr val="003F82"/>
                </a:solidFill>
              </a:rPr>
              <a:t>Method</a:t>
            </a:r>
            <a:r>
              <a:rPr lang="ru-RU" sz="2000" dirty="0">
                <a:solidFill>
                  <a:srgbClr val="003F82"/>
                </a:solidFill>
              </a:rPr>
              <a:t>: </a:t>
            </a:r>
            <a:r>
              <a:rPr lang="en-US" sz="2000" dirty="0">
                <a:solidFill>
                  <a:srgbClr val="003F82"/>
                </a:solidFill>
              </a:rPr>
              <a:t>Critical discourse analysis </a:t>
            </a:r>
            <a:r>
              <a:rPr lang="ru-RU" sz="2000" dirty="0">
                <a:solidFill>
                  <a:srgbClr val="003F82"/>
                </a:solidFill>
              </a:rPr>
              <a:t>(</a:t>
            </a:r>
            <a:r>
              <a:rPr lang="en-US" sz="2000" dirty="0" err="1">
                <a:solidFill>
                  <a:srgbClr val="003F82"/>
                </a:solidFill>
              </a:rPr>
              <a:t>Teun</a:t>
            </a:r>
            <a:r>
              <a:rPr lang="en-US" sz="2000" dirty="0">
                <a:solidFill>
                  <a:srgbClr val="003F82"/>
                </a:solidFill>
              </a:rPr>
              <a:t> A. Van </a:t>
            </a:r>
            <a:r>
              <a:rPr lang="en-US" sz="2000" dirty="0" err="1">
                <a:solidFill>
                  <a:srgbClr val="003F82"/>
                </a:solidFill>
              </a:rPr>
              <a:t>Dijk</a:t>
            </a:r>
            <a:r>
              <a:rPr lang="en-US" sz="2000" dirty="0">
                <a:solidFill>
                  <a:srgbClr val="003F82"/>
                </a:solidFill>
              </a:rPr>
              <a:t> method</a:t>
            </a:r>
            <a:r>
              <a:rPr lang="ru-RU" sz="2000" dirty="0">
                <a:solidFill>
                  <a:srgbClr val="003F82"/>
                </a:solidFill>
              </a:rPr>
              <a:t>)</a:t>
            </a:r>
            <a:endParaRPr lang="en-US" sz="2000" dirty="0">
              <a:solidFill>
                <a:srgbClr val="003F82"/>
              </a:solidFill>
            </a:endParaRPr>
          </a:p>
          <a:p>
            <a:endParaRPr lang="ru-RU" sz="2000" dirty="0">
              <a:solidFill>
                <a:srgbClr val="003F82"/>
              </a:solidFill>
            </a:endParaRPr>
          </a:p>
          <a:p>
            <a:pPr marL="285750" indent="-285750">
              <a:buFont typeface="Arial" panose="020B0604020202020204" pitchFamily="34" charset="0"/>
              <a:buChar char="•"/>
            </a:pPr>
            <a:r>
              <a:rPr lang="en-US" sz="2000" dirty="0">
                <a:solidFill>
                  <a:srgbClr val="003F82"/>
                </a:solidFill>
              </a:rPr>
              <a:t>Federal law analysis (including regional initiatives)</a:t>
            </a:r>
          </a:p>
          <a:p>
            <a:endParaRPr lang="en-US" sz="2000" dirty="0">
              <a:solidFill>
                <a:srgbClr val="003F82"/>
              </a:solidFill>
            </a:endParaRPr>
          </a:p>
          <a:p>
            <a:pPr marL="285750" indent="-285750">
              <a:buFont typeface="Arial" panose="020B0604020202020204" pitchFamily="34" charset="0"/>
              <a:buChar char="•"/>
            </a:pPr>
            <a:r>
              <a:rPr lang="en-US" sz="2000" dirty="0">
                <a:solidFill>
                  <a:srgbClr val="003F82"/>
                </a:solidFill>
              </a:rPr>
              <a:t>Context analysis </a:t>
            </a:r>
            <a:r>
              <a:rPr lang="ru-RU" sz="2000" dirty="0">
                <a:solidFill>
                  <a:srgbClr val="003F82"/>
                </a:solidFill>
              </a:rPr>
              <a:t>(</a:t>
            </a:r>
            <a:r>
              <a:rPr lang="en-US" sz="2000" dirty="0">
                <a:solidFill>
                  <a:srgbClr val="003F82"/>
                </a:solidFill>
              </a:rPr>
              <a:t>sexual citizenship and social capital theories</a:t>
            </a:r>
            <a:r>
              <a:rPr lang="ru-RU" sz="2000" dirty="0">
                <a:solidFill>
                  <a:srgbClr val="003F82"/>
                </a:solidFill>
              </a:rPr>
              <a:t>)</a:t>
            </a:r>
            <a:endParaRPr lang="en-US" sz="2000" dirty="0">
              <a:solidFill>
                <a:srgbClr val="003F82"/>
              </a:solidFill>
            </a:endParaRPr>
          </a:p>
          <a:p>
            <a:pPr marL="285750" indent="-285750">
              <a:buFont typeface="Arial" panose="020B0604020202020204" pitchFamily="34" charset="0"/>
              <a:buChar char="•"/>
            </a:pPr>
            <a:endParaRPr lang="ru-RU" sz="2000" dirty="0">
              <a:solidFill>
                <a:srgbClr val="003F82"/>
              </a:solidFill>
            </a:endParaRPr>
          </a:p>
          <a:p>
            <a:pPr marL="285750" indent="-285750">
              <a:buFont typeface="Arial" panose="020B0604020202020204" pitchFamily="34" charset="0"/>
              <a:buChar char="•"/>
            </a:pPr>
            <a:r>
              <a:rPr lang="en-US" sz="2000" dirty="0">
                <a:solidFill>
                  <a:srgbClr val="003F82"/>
                </a:solidFill>
              </a:rPr>
              <a:t>Discourse of Russian gay and lesbian people </a:t>
            </a:r>
            <a:r>
              <a:rPr lang="ru-RU" sz="2000" dirty="0">
                <a:solidFill>
                  <a:srgbClr val="003F82"/>
                </a:solidFill>
              </a:rPr>
              <a:t>(</a:t>
            </a:r>
            <a:r>
              <a:rPr lang="en-US" sz="2000" dirty="0">
                <a:solidFill>
                  <a:srgbClr val="003F82"/>
                </a:solidFill>
              </a:rPr>
              <a:t>interview</a:t>
            </a:r>
            <a:r>
              <a:rPr lang="ru-RU" sz="2000" dirty="0">
                <a:solidFill>
                  <a:srgbClr val="003F82"/>
                </a:solidFill>
              </a:rPr>
              <a:t>)</a:t>
            </a:r>
          </a:p>
        </p:txBody>
      </p:sp>
    </p:spTree>
    <p:extLst>
      <p:ext uri="{BB962C8B-B14F-4D97-AF65-F5344CB8AC3E}">
        <p14:creationId xmlns:p14="http://schemas.microsoft.com/office/powerpoint/2010/main" val="2648073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3" name="Title 1"/>
          <p:cNvSpPr txBox="1">
            <a:spLocks/>
          </p:cNvSpPr>
          <p:nvPr/>
        </p:nvSpPr>
        <p:spPr bwMode="auto">
          <a:xfrm>
            <a:off x="1428749" y="428625"/>
            <a:ext cx="7475553" cy="412750"/>
          </a:xfrm>
          <a:prstGeom prst="rect">
            <a:avLst/>
          </a:prstGeom>
          <a:noFill/>
          <a:ln w="9525">
            <a:noFill/>
            <a:miter lim="800000"/>
            <a:headEnd/>
            <a:tailEnd/>
          </a:ln>
        </p:spPr>
        <p:txBody>
          <a:bodyPr anchor="ctr"/>
          <a:lstStyle/>
          <a:p>
            <a:r>
              <a:rPr lang="en-US" sz="2800" dirty="0">
                <a:solidFill>
                  <a:schemeClr val="bg1"/>
                </a:solidFill>
                <a:latin typeface="Myriad Pro"/>
              </a:rPr>
              <a:t>Theoretical framework</a:t>
            </a:r>
          </a:p>
        </p:txBody>
      </p:sp>
      <p:sp>
        <p:nvSpPr>
          <p:cNvPr id="4" name="Rectangle 12"/>
          <p:cNvSpPr>
            <a:spLocks noChangeArrowheads="1"/>
          </p:cNvSpPr>
          <p:nvPr/>
        </p:nvSpPr>
        <p:spPr bwMode="auto">
          <a:xfrm>
            <a:off x="46130" y="1388427"/>
            <a:ext cx="9144000" cy="369332"/>
          </a:xfrm>
          <a:prstGeom prst="rect">
            <a:avLst/>
          </a:prstGeom>
          <a:noFill/>
          <a:ln w="9525">
            <a:noFill/>
            <a:miter lim="800000"/>
            <a:headEnd/>
            <a:tailEnd/>
          </a:ln>
        </p:spPr>
        <p:txBody>
          <a:bodyPr wrap="square">
            <a:spAutoFit/>
          </a:bodyPr>
          <a:lstStyle/>
          <a:p>
            <a:r>
              <a:rPr lang="en-US" dirty="0">
                <a:solidFill>
                  <a:srgbClr val="003F82"/>
                </a:solidFill>
              </a:rPr>
              <a:t>High Inequality </a:t>
            </a:r>
            <a:r>
              <a:rPr lang="ru-RU" dirty="0">
                <a:solidFill>
                  <a:srgbClr val="003F82"/>
                </a:solidFill>
              </a:rPr>
              <a:t>→ </a:t>
            </a:r>
            <a:r>
              <a:rPr lang="en-US" dirty="0">
                <a:solidFill>
                  <a:srgbClr val="003F82"/>
                </a:solidFill>
              </a:rPr>
              <a:t>Low Trust </a:t>
            </a:r>
            <a:r>
              <a:rPr lang="ru-RU" dirty="0">
                <a:solidFill>
                  <a:srgbClr val="003F82"/>
                </a:solidFill>
              </a:rPr>
              <a:t>→ </a:t>
            </a:r>
            <a:r>
              <a:rPr lang="en-US" dirty="0">
                <a:solidFill>
                  <a:srgbClr val="003F82"/>
                </a:solidFill>
              </a:rPr>
              <a:t>High Corruption </a:t>
            </a:r>
            <a:r>
              <a:rPr lang="ru-RU" dirty="0">
                <a:solidFill>
                  <a:srgbClr val="003F82"/>
                </a:solidFill>
              </a:rPr>
              <a:t>→</a:t>
            </a:r>
            <a:r>
              <a:rPr lang="en-US" dirty="0">
                <a:solidFill>
                  <a:srgbClr val="003F82"/>
                </a:solidFill>
              </a:rPr>
              <a:t> High Inequality </a:t>
            </a:r>
            <a:r>
              <a:rPr lang="ru-RU" dirty="0">
                <a:solidFill>
                  <a:srgbClr val="003F82"/>
                </a:solidFill>
              </a:rPr>
              <a:t>(</a:t>
            </a:r>
            <a:r>
              <a:rPr lang="en-US" dirty="0" err="1">
                <a:solidFill>
                  <a:srgbClr val="003F82"/>
                </a:solidFill>
              </a:rPr>
              <a:t>Uslaner</a:t>
            </a:r>
            <a:r>
              <a:rPr lang="en-US" dirty="0">
                <a:solidFill>
                  <a:srgbClr val="003F82"/>
                </a:solidFill>
              </a:rPr>
              <a:t> 2012)</a:t>
            </a:r>
          </a:p>
        </p:txBody>
      </p:sp>
      <p:graphicFrame>
        <p:nvGraphicFramePr>
          <p:cNvPr id="5" name="Таблица 4"/>
          <p:cNvGraphicFramePr>
            <a:graphicFrameLocks noGrp="1"/>
          </p:cNvGraphicFramePr>
          <p:nvPr>
            <p:extLst>
              <p:ext uri="{D42A27DB-BD31-4B8C-83A1-F6EECF244321}">
                <p14:modId xmlns:p14="http://schemas.microsoft.com/office/powerpoint/2010/main" val="1022678886"/>
              </p:ext>
            </p:extLst>
          </p:nvPr>
        </p:nvGraphicFramePr>
        <p:xfrm>
          <a:off x="46130" y="2321432"/>
          <a:ext cx="8881594" cy="3505246"/>
        </p:xfrm>
        <a:graphic>
          <a:graphicData uri="http://schemas.openxmlformats.org/drawingml/2006/table">
            <a:tbl>
              <a:tblPr firstRow="1" firstCol="1" bandRow="1">
                <a:tableStyleId>{5C22544A-7EE6-4342-B048-85BDC9FD1C3A}</a:tableStyleId>
              </a:tblPr>
              <a:tblGrid>
                <a:gridCol w="1861594">
                  <a:extLst>
                    <a:ext uri="{9D8B030D-6E8A-4147-A177-3AD203B41FA5}">
                      <a16:colId xmlns:a16="http://schemas.microsoft.com/office/drawing/2014/main" val="20000"/>
                    </a:ext>
                  </a:extLst>
                </a:gridCol>
                <a:gridCol w="2340000">
                  <a:extLst>
                    <a:ext uri="{9D8B030D-6E8A-4147-A177-3AD203B41FA5}">
                      <a16:colId xmlns:a16="http://schemas.microsoft.com/office/drawing/2014/main" val="20001"/>
                    </a:ext>
                  </a:extLst>
                </a:gridCol>
                <a:gridCol w="2340000">
                  <a:extLst>
                    <a:ext uri="{9D8B030D-6E8A-4147-A177-3AD203B41FA5}">
                      <a16:colId xmlns:a16="http://schemas.microsoft.com/office/drawing/2014/main" val="20002"/>
                    </a:ext>
                  </a:extLst>
                </a:gridCol>
                <a:gridCol w="2340000">
                  <a:extLst>
                    <a:ext uri="{9D8B030D-6E8A-4147-A177-3AD203B41FA5}">
                      <a16:colId xmlns:a16="http://schemas.microsoft.com/office/drawing/2014/main" val="20003"/>
                    </a:ext>
                  </a:extLst>
                </a:gridCol>
              </a:tblGrid>
              <a:tr h="282836">
                <a:tc>
                  <a:txBody>
                    <a:bodyPr/>
                    <a:lstStyle/>
                    <a:p>
                      <a:pPr algn="just">
                        <a:lnSpc>
                          <a:spcPct val="115000"/>
                        </a:lnSpc>
                        <a:spcAft>
                          <a:spcPts val="0"/>
                        </a:spcAft>
                      </a:pPr>
                      <a:r>
                        <a:rPr lang="ru-RU" sz="1800" kern="1200" dirty="0">
                          <a:solidFill>
                            <a:schemeClr val="bg1"/>
                          </a:solidFill>
                          <a:latin typeface="Myriad Pro"/>
                          <a:ea typeface="ＭＳ Ｐゴシック"/>
                          <a:cs typeface="ＭＳ Ｐゴシック"/>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800" kern="1200" dirty="0">
                          <a:solidFill>
                            <a:schemeClr val="bg1"/>
                          </a:solidFill>
                          <a:latin typeface="Myriad Pro"/>
                          <a:ea typeface="ＭＳ Ｐゴシック"/>
                          <a:cs typeface="ＭＳ Ｐゴシック"/>
                        </a:rPr>
                        <a:t>Long-term</a:t>
                      </a:r>
                      <a:endParaRPr lang="ru-RU" sz="1800" kern="1200" dirty="0">
                        <a:solidFill>
                          <a:schemeClr val="bg1"/>
                        </a:solidFill>
                        <a:latin typeface="Myriad Pro"/>
                        <a:ea typeface="ＭＳ Ｐゴシック"/>
                        <a:cs typeface="ＭＳ Ｐゴシック"/>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800" kern="1200" dirty="0">
                          <a:solidFill>
                            <a:schemeClr val="bg1"/>
                          </a:solidFill>
                          <a:latin typeface="Myriad Pro"/>
                          <a:ea typeface="ＭＳ Ｐゴシック"/>
                          <a:cs typeface="ＭＳ Ｐゴシック"/>
                        </a:rPr>
                        <a:t>Medium-term</a:t>
                      </a:r>
                      <a:endParaRPr lang="ru-RU" sz="1800" kern="1200" dirty="0">
                        <a:solidFill>
                          <a:schemeClr val="bg1"/>
                        </a:solidFill>
                        <a:latin typeface="Myriad Pro"/>
                        <a:ea typeface="ＭＳ Ｐゴシック"/>
                        <a:cs typeface="ＭＳ Ｐゴシック"/>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800" kern="1200" dirty="0">
                          <a:solidFill>
                            <a:schemeClr val="bg1"/>
                          </a:solidFill>
                          <a:latin typeface="Myriad Pro"/>
                          <a:ea typeface="ＭＳ Ｐゴシック"/>
                          <a:cs typeface="ＭＳ Ｐゴシック"/>
                        </a:rPr>
                        <a:t>Short-term</a:t>
                      </a:r>
                      <a:endParaRPr lang="ru-RU" sz="1800" kern="1200" dirty="0">
                        <a:solidFill>
                          <a:schemeClr val="bg1"/>
                        </a:solidFill>
                        <a:latin typeface="Myriad Pro"/>
                        <a:ea typeface="ＭＳ Ｐゴシック"/>
                        <a:cs typeface="ＭＳ Ｐゴシック"/>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83813">
                <a:tc>
                  <a:txBody>
                    <a:bodyPr/>
                    <a:lstStyle/>
                    <a:p>
                      <a:pPr algn="just">
                        <a:lnSpc>
                          <a:spcPct val="115000"/>
                        </a:lnSpc>
                        <a:spcAft>
                          <a:spcPts val="0"/>
                        </a:spcAft>
                      </a:pPr>
                      <a:r>
                        <a:rPr lang="en-US" sz="1800" kern="1200" dirty="0">
                          <a:solidFill>
                            <a:schemeClr val="bg1"/>
                          </a:solidFill>
                          <a:latin typeface="Myriad Pro"/>
                          <a:ea typeface="ＭＳ Ｐゴシック"/>
                          <a:cs typeface="ＭＳ Ｐゴシック"/>
                        </a:rPr>
                        <a:t>Macro-level</a:t>
                      </a:r>
                      <a:endParaRPr lang="ru-RU" sz="1800" kern="1200" dirty="0">
                        <a:solidFill>
                          <a:schemeClr val="bg1"/>
                        </a:solidFill>
                        <a:latin typeface="Myriad Pro"/>
                        <a:ea typeface="ＭＳ Ｐゴシック"/>
                        <a:cs typeface="ＭＳ Ｐゴシック"/>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800" kern="1200" dirty="0">
                          <a:solidFill>
                            <a:srgbClr val="003F82"/>
                          </a:solidFill>
                          <a:latin typeface="Myriad Pro"/>
                          <a:ea typeface="ＭＳ Ｐゴシック"/>
                          <a:cs typeface="ＭＳ Ｐゴシック"/>
                        </a:rPr>
                        <a:t>Sexual citizenship</a:t>
                      </a:r>
                    </a:p>
                    <a:p>
                      <a:pPr algn="just">
                        <a:lnSpc>
                          <a:spcPct val="115000"/>
                        </a:lnSpc>
                        <a:spcAft>
                          <a:spcPts val="0"/>
                        </a:spcAft>
                      </a:pPr>
                      <a:r>
                        <a:rPr lang="en-US" sz="1400" kern="1200" dirty="0">
                          <a:solidFill>
                            <a:srgbClr val="003F82"/>
                          </a:solidFill>
                          <a:latin typeface="Myriad Pro"/>
                          <a:ea typeface="ＭＳ Ｐゴシック"/>
                          <a:cs typeface="ＭＳ Ｐゴシック"/>
                        </a:rPr>
                        <a:t>(Engel 2014,</a:t>
                      </a:r>
                      <a:r>
                        <a:rPr lang="ru-RU" sz="1400" kern="1200" dirty="0">
                          <a:solidFill>
                            <a:srgbClr val="003F82"/>
                          </a:solidFill>
                          <a:latin typeface="Myriad Pro"/>
                          <a:ea typeface="ＭＳ Ｐゴシック"/>
                          <a:cs typeface="ＭＳ Ｐゴシック"/>
                        </a:rPr>
                        <a:t> </a:t>
                      </a:r>
                      <a:r>
                        <a:rPr lang="en-US" sz="1400" kern="1200" dirty="0" err="1">
                          <a:solidFill>
                            <a:srgbClr val="003F82"/>
                          </a:solidFill>
                          <a:latin typeface="Myriad Pro"/>
                          <a:ea typeface="ＭＳ Ｐゴシック"/>
                          <a:cs typeface="ＭＳ Ｐゴシック"/>
                        </a:rPr>
                        <a:t>Kondakov</a:t>
                      </a:r>
                      <a:r>
                        <a:rPr lang="en-US" sz="1400" kern="1200" dirty="0">
                          <a:solidFill>
                            <a:srgbClr val="003F82"/>
                          </a:solidFill>
                          <a:latin typeface="Myriad Pro"/>
                          <a:ea typeface="ＭＳ Ｐゴシック"/>
                          <a:cs typeface="ＭＳ Ｐゴシック"/>
                        </a:rPr>
                        <a:t> 2014</a:t>
                      </a:r>
                      <a:r>
                        <a:rPr lang="ru-RU" sz="1400" kern="1200" dirty="0">
                          <a:solidFill>
                            <a:srgbClr val="003F82"/>
                          </a:solidFill>
                          <a:latin typeface="Myriad Pro"/>
                          <a:ea typeface="ＭＳ Ｐゴシック"/>
                          <a:cs typeface="ＭＳ Ｐゴシック"/>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ct val="115000"/>
                        </a:lnSpc>
                        <a:spcAft>
                          <a:spcPts val="0"/>
                        </a:spcAft>
                      </a:pPr>
                      <a:r>
                        <a:rPr lang="en-US" sz="1800" kern="1200" dirty="0">
                          <a:solidFill>
                            <a:srgbClr val="003F82"/>
                          </a:solidFill>
                          <a:latin typeface="Myriad Pro"/>
                          <a:ea typeface="ＭＳ Ｐゴシック"/>
                          <a:cs typeface="ＭＳ Ｐゴシック"/>
                        </a:rPr>
                        <a:t>Stigmatization and labeling</a:t>
                      </a:r>
                    </a:p>
                    <a:p>
                      <a:pPr algn="just">
                        <a:lnSpc>
                          <a:spcPct val="115000"/>
                        </a:lnSpc>
                        <a:spcAft>
                          <a:spcPts val="0"/>
                        </a:spcAft>
                      </a:pPr>
                      <a:r>
                        <a:rPr lang="en-US" sz="1400" kern="1200" dirty="0">
                          <a:solidFill>
                            <a:srgbClr val="003F82"/>
                          </a:solidFill>
                          <a:latin typeface="Myriad Pro"/>
                          <a:ea typeface="ＭＳ Ｐゴシック"/>
                          <a:cs typeface="ＭＳ Ｐゴシック"/>
                        </a:rPr>
                        <a:t>(Rubin</a:t>
                      </a:r>
                      <a:r>
                        <a:rPr lang="en-US" sz="1400" kern="1200" baseline="0" dirty="0">
                          <a:solidFill>
                            <a:srgbClr val="003F82"/>
                          </a:solidFill>
                          <a:latin typeface="Myriad Pro"/>
                          <a:ea typeface="ＭＳ Ｐゴシック"/>
                          <a:cs typeface="ＭＳ Ｐゴシック"/>
                        </a:rPr>
                        <a:t> 1989,</a:t>
                      </a:r>
                      <a:r>
                        <a:rPr lang="ru-RU" sz="1400" kern="1200" dirty="0">
                          <a:solidFill>
                            <a:srgbClr val="003F82"/>
                          </a:solidFill>
                          <a:latin typeface="Myriad Pro"/>
                          <a:ea typeface="ＭＳ Ｐゴシック"/>
                          <a:cs typeface="ＭＳ Ｐゴシック"/>
                        </a:rPr>
                        <a:t> Кондаков 2014,</a:t>
                      </a:r>
                      <a:r>
                        <a:rPr lang="en-US" sz="1400" kern="1200" baseline="0" dirty="0">
                          <a:solidFill>
                            <a:srgbClr val="003F82"/>
                          </a:solidFill>
                          <a:latin typeface="Myriad Pro"/>
                          <a:ea typeface="ＭＳ Ｐゴシック"/>
                          <a:cs typeface="ＭＳ Ｐゴシック"/>
                        </a:rPr>
                        <a:t> </a:t>
                      </a:r>
                      <a:r>
                        <a:rPr lang="ru-RU" sz="1400" kern="1200" baseline="0" dirty="0" err="1">
                          <a:solidFill>
                            <a:srgbClr val="003F82"/>
                          </a:solidFill>
                          <a:latin typeface="Myriad Pro"/>
                          <a:ea typeface="ＭＳ Ｐゴシック"/>
                          <a:cs typeface="ＭＳ Ｐゴシック"/>
                        </a:rPr>
                        <a:t>Градинари</a:t>
                      </a:r>
                      <a:r>
                        <a:rPr lang="ru-RU" sz="1400" kern="1200" baseline="0" dirty="0">
                          <a:solidFill>
                            <a:srgbClr val="003F82"/>
                          </a:solidFill>
                          <a:latin typeface="Myriad Pro"/>
                          <a:ea typeface="ＭＳ Ｐゴシック"/>
                          <a:cs typeface="ＭＳ Ｐゴシック"/>
                        </a:rPr>
                        <a:t> 2015</a:t>
                      </a:r>
                      <a:r>
                        <a:rPr lang="en-US" sz="1400" kern="1200" baseline="0" dirty="0">
                          <a:solidFill>
                            <a:srgbClr val="003F82"/>
                          </a:solidFill>
                          <a:latin typeface="Myriad Pro"/>
                          <a:ea typeface="ＭＳ Ｐゴシック"/>
                          <a:cs typeface="ＭＳ Ｐゴシック"/>
                        </a:rPr>
                        <a:t>)</a:t>
                      </a:r>
                      <a:endParaRPr lang="ru-RU" sz="1400" kern="1200" dirty="0">
                        <a:solidFill>
                          <a:srgbClr val="003F82"/>
                        </a:solidFill>
                        <a:latin typeface="Myriad Pro"/>
                        <a:ea typeface="ＭＳ Ｐゴシック"/>
                        <a:cs typeface="ＭＳ Ｐゴシック"/>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just" defTabSz="457200" rtl="0" eaLnBrk="1" fontAlgn="auto" latinLnBrk="0" hangingPunct="1">
                        <a:lnSpc>
                          <a:spcPct val="115000"/>
                        </a:lnSpc>
                        <a:spcBef>
                          <a:spcPts val="0"/>
                        </a:spcBef>
                        <a:spcAft>
                          <a:spcPts val="0"/>
                        </a:spcAft>
                        <a:buClrTx/>
                        <a:buSzTx/>
                        <a:buFontTx/>
                        <a:buNone/>
                        <a:tabLst/>
                        <a:defRPr/>
                      </a:pPr>
                      <a:r>
                        <a:rPr lang="en-US" sz="1800" kern="1200" dirty="0">
                          <a:solidFill>
                            <a:srgbClr val="003F82"/>
                          </a:solidFill>
                          <a:latin typeface="Myriad Pro"/>
                          <a:ea typeface="ＭＳ Ｐゴシック"/>
                          <a:cs typeface="ＭＳ Ｐゴシック"/>
                        </a:rPr>
                        <a:t>Discourse of anti-gay law </a:t>
                      </a:r>
                      <a:r>
                        <a:rPr lang="ru-RU" sz="1400" kern="1200" dirty="0">
                          <a:solidFill>
                            <a:srgbClr val="003F82"/>
                          </a:solidFill>
                          <a:latin typeface="Myriad Pro"/>
                          <a:ea typeface="ＭＳ Ｐゴシック"/>
                          <a:cs typeface="ＭＳ Ｐゴシック"/>
                        </a:rPr>
                        <a:t>(Горбачев 2014, Толкачев 2016)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883813">
                <a:tc>
                  <a:txBody>
                    <a:bodyPr/>
                    <a:lstStyle/>
                    <a:p>
                      <a:pPr algn="just">
                        <a:lnSpc>
                          <a:spcPct val="115000"/>
                        </a:lnSpc>
                        <a:spcAft>
                          <a:spcPts val="0"/>
                        </a:spcAft>
                      </a:pPr>
                      <a:r>
                        <a:rPr lang="en-US" sz="1800" kern="1200" dirty="0" err="1">
                          <a:solidFill>
                            <a:schemeClr val="bg1"/>
                          </a:solidFill>
                          <a:latin typeface="Myriad Pro"/>
                          <a:ea typeface="ＭＳ Ｐゴシック"/>
                          <a:cs typeface="ＭＳ Ｐゴシック"/>
                        </a:rPr>
                        <a:t>Meso</a:t>
                      </a:r>
                      <a:r>
                        <a:rPr lang="en-US" sz="1800" kern="1200" dirty="0">
                          <a:solidFill>
                            <a:schemeClr val="bg1"/>
                          </a:solidFill>
                          <a:latin typeface="Myriad Pro"/>
                          <a:ea typeface="ＭＳ Ｐゴシック"/>
                          <a:cs typeface="ＭＳ Ｐゴシック"/>
                        </a:rPr>
                        <a:t>-level</a:t>
                      </a:r>
                      <a:endParaRPr lang="ru-RU" sz="1800" kern="1200" dirty="0">
                        <a:solidFill>
                          <a:schemeClr val="bg1"/>
                        </a:solidFill>
                        <a:latin typeface="Myriad Pro"/>
                        <a:ea typeface="ＭＳ Ｐゴシック"/>
                        <a:cs typeface="ＭＳ Ｐゴシック"/>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n-US" sz="1800" kern="1200" dirty="0">
                          <a:solidFill>
                            <a:srgbClr val="003F82"/>
                          </a:solidFill>
                          <a:latin typeface="Myriad Pro"/>
                          <a:ea typeface="ＭＳ Ｐゴシック"/>
                          <a:cs typeface="ＭＳ Ｐゴシック"/>
                        </a:rPr>
                        <a:t>Social</a:t>
                      </a:r>
                      <a:r>
                        <a:rPr lang="en-US" sz="1800" kern="1200" baseline="0" dirty="0">
                          <a:solidFill>
                            <a:srgbClr val="003F82"/>
                          </a:solidFill>
                          <a:latin typeface="Myriad Pro"/>
                          <a:ea typeface="ＭＳ Ｐゴシック"/>
                          <a:cs typeface="ＭＳ Ｐゴシック"/>
                        </a:rPr>
                        <a:t> capital </a:t>
                      </a:r>
                      <a:r>
                        <a:rPr lang="ru-RU" sz="1800" kern="1200" dirty="0">
                          <a:solidFill>
                            <a:srgbClr val="003F82"/>
                          </a:solidFill>
                          <a:latin typeface="Myriad Pro"/>
                          <a:ea typeface="ＭＳ Ｐゴシック"/>
                          <a:cs typeface="ＭＳ Ｐゴシック"/>
                        </a:rPr>
                        <a:t>(</a:t>
                      </a:r>
                      <a:r>
                        <a:rPr lang="en-US" sz="1800" kern="1200" dirty="0">
                          <a:solidFill>
                            <a:srgbClr val="003F82"/>
                          </a:solidFill>
                          <a:latin typeface="Myriad Pro"/>
                          <a:ea typeface="ＭＳ Ｐゴシック"/>
                          <a:cs typeface="ＭＳ Ｐゴシック"/>
                        </a:rPr>
                        <a:t>bridging</a:t>
                      </a:r>
                      <a:r>
                        <a:rPr lang="ru-RU" sz="1800" kern="1200" dirty="0">
                          <a:solidFill>
                            <a:srgbClr val="003F82"/>
                          </a:solidFill>
                          <a:latin typeface="Myriad Pro"/>
                          <a:ea typeface="ＭＳ Ｐゴシック"/>
                          <a:cs typeface="ＭＳ Ｐゴシック"/>
                        </a:rPr>
                        <a:t>)</a:t>
                      </a:r>
                      <a:endParaRPr lang="en-US" sz="1800" kern="1200" dirty="0">
                        <a:solidFill>
                          <a:srgbClr val="003F82"/>
                        </a:solidFill>
                        <a:latin typeface="Myriad Pro"/>
                        <a:ea typeface="ＭＳ Ｐゴシック"/>
                        <a:cs typeface="ＭＳ Ｐゴシック"/>
                      </a:endParaRPr>
                    </a:p>
                    <a:p>
                      <a:pPr algn="just">
                        <a:lnSpc>
                          <a:spcPct val="115000"/>
                        </a:lnSpc>
                        <a:spcAft>
                          <a:spcPts val="0"/>
                        </a:spcAft>
                      </a:pPr>
                      <a:r>
                        <a:rPr lang="en-US" sz="1400" kern="1200" dirty="0">
                          <a:solidFill>
                            <a:srgbClr val="003F82"/>
                          </a:solidFill>
                          <a:latin typeface="Myriad Pro"/>
                          <a:ea typeface="ＭＳ Ｐゴシック"/>
                          <a:cs typeface="ＭＳ Ｐゴシック"/>
                        </a:rPr>
                        <a:t>(</a:t>
                      </a:r>
                      <a:r>
                        <a:rPr lang="en-US" sz="1400" kern="1200" dirty="0" err="1">
                          <a:solidFill>
                            <a:srgbClr val="003F82"/>
                          </a:solidFill>
                          <a:latin typeface="Myriad Pro"/>
                          <a:ea typeface="ＭＳ Ｐゴシック"/>
                          <a:cs typeface="ＭＳ Ｐゴシック"/>
                        </a:rPr>
                        <a:t>Putnem</a:t>
                      </a:r>
                      <a:r>
                        <a:rPr lang="en-US" sz="1400" kern="1200" baseline="0" dirty="0">
                          <a:solidFill>
                            <a:srgbClr val="003F82"/>
                          </a:solidFill>
                          <a:latin typeface="Myriad Pro"/>
                          <a:ea typeface="ＭＳ Ｐゴシック"/>
                          <a:cs typeface="ＭＳ Ｐゴシック"/>
                        </a:rPr>
                        <a:t> 2000, 2002, </a:t>
                      </a:r>
                      <a:r>
                        <a:rPr lang="en-US" sz="1400" kern="1200" baseline="0" dirty="0" err="1">
                          <a:solidFill>
                            <a:srgbClr val="003F82"/>
                          </a:solidFill>
                          <a:latin typeface="Myriad Pro"/>
                          <a:ea typeface="ＭＳ Ｐゴシック"/>
                          <a:cs typeface="ＭＳ Ｐゴシック"/>
                        </a:rPr>
                        <a:t>Uslaner</a:t>
                      </a:r>
                      <a:r>
                        <a:rPr lang="en-US" sz="1400" kern="1200" baseline="0" dirty="0">
                          <a:solidFill>
                            <a:srgbClr val="003F82"/>
                          </a:solidFill>
                          <a:latin typeface="Myriad Pro"/>
                          <a:ea typeface="ＭＳ Ｐゴシック"/>
                          <a:cs typeface="ＭＳ Ｐゴシック"/>
                        </a:rPr>
                        <a:t> 2012)</a:t>
                      </a:r>
                      <a:endParaRPr lang="ru-RU" sz="1400" kern="1200" dirty="0">
                        <a:solidFill>
                          <a:srgbClr val="003F82"/>
                        </a:solidFill>
                        <a:latin typeface="Myriad Pro"/>
                        <a:ea typeface="ＭＳ Ｐゴシック"/>
                        <a:cs typeface="ＭＳ Ｐゴシック"/>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ct val="115000"/>
                        </a:lnSpc>
                        <a:spcAft>
                          <a:spcPts val="0"/>
                        </a:spcAft>
                      </a:pPr>
                      <a:r>
                        <a:rPr lang="en-US" sz="1800" kern="1200" dirty="0">
                          <a:solidFill>
                            <a:srgbClr val="003F82"/>
                          </a:solidFill>
                          <a:latin typeface="Myriad Pro"/>
                          <a:ea typeface="ＭＳ Ｐゴシック"/>
                          <a:cs typeface="ＭＳ Ｐゴシック"/>
                        </a:rPr>
                        <a:t>Gay Identity</a:t>
                      </a:r>
                    </a:p>
                    <a:p>
                      <a:pPr algn="just">
                        <a:lnSpc>
                          <a:spcPct val="115000"/>
                        </a:lnSpc>
                        <a:spcAft>
                          <a:spcPts val="0"/>
                        </a:spcAft>
                      </a:pPr>
                      <a:r>
                        <a:rPr lang="ru-RU" sz="1400" kern="1200" dirty="0">
                          <a:solidFill>
                            <a:srgbClr val="003F82"/>
                          </a:solidFill>
                          <a:latin typeface="Myriad Pro"/>
                          <a:ea typeface="ＭＳ Ｐゴシック"/>
                          <a:cs typeface="ＭＳ Ｐゴシック"/>
                        </a:rPr>
                        <a:t>(</a:t>
                      </a:r>
                      <a:r>
                        <a:rPr lang="en-US" sz="1400" kern="1200" dirty="0" err="1">
                          <a:solidFill>
                            <a:srgbClr val="003F82"/>
                          </a:solidFill>
                          <a:latin typeface="Myriad Pro"/>
                          <a:ea typeface="ＭＳ Ｐゴシック"/>
                          <a:cs typeface="ＭＳ Ｐゴシック"/>
                        </a:rPr>
                        <a:t>Soboleva</a:t>
                      </a:r>
                      <a:r>
                        <a:rPr lang="en-US" sz="1400" kern="1200" dirty="0">
                          <a:solidFill>
                            <a:srgbClr val="003F82"/>
                          </a:solidFill>
                          <a:latin typeface="Myriad Pro"/>
                          <a:ea typeface="ＭＳ Ｐゴシック"/>
                          <a:cs typeface="ＭＳ Ｐゴシック"/>
                        </a:rPr>
                        <a:t>, </a:t>
                      </a:r>
                      <a:r>
                        <a:rPr lang="en-US" sz="1400" kern="1200" dirty="0" err="1">
                          <a:solidFill>
                            <a:srgbClr val="003F82"/>
                          </a:solidFill>
                          <a:latin typeface="Myriad Pro"/>
                          <a:ea typeface="ＭＳ Ｐゴシック"/>
                          <a:cs typeface="ＭＳ Ｐゴシック"/>
                        </a:rPr>
                        <a:t>Bakhmetjev</a:t>
                      </a:r>
                      <a:r>
                        <a:rPr lang="en-US" sz="1400" kern="1200" dirty="0">
                          <a:solidFill>
                            <a:srgbClr val="003F82"/>
                          </a:solidFill>
                          <a:latin typeface="Myriad Pro"/>
                          <a:ea typeface="ＭＳ Ｐゴシック"/>
                          <a:cs typeface="ＭＳ Ｐゴシック"/>
                        </a:rPr>
                        <a:t> </a:t>
                      </a:r>
                      <a:r>
                        <a:rPr lang="ru-RU" sz="1400" kern="1200" dirty="0">
                          <a:solidFill>
                            <a:srgbClr val="003F82"/>
                          </a:solidFill>
                          <a:latin typeface="Myriad Pro"/>
                          <a:ea typeface="ＭＳ Ｐゴシック"/>
                          <a:cs typeface="ＭＳ Ｐゴシック"/>
                        </a:rPr>
                        <a:t>2015)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ct val="115000"/>
                        </a:lnSpc>
                        <a:spcAft>
                          <a:spcPts val="0"/>
                        </a:spcAft>
                      </a:pPr>
                      <a:r>
                        <a:rPr lang="en-US" sz="1800" kern="1200" dirty="0">
                          <a:solidFill>
                            <a:srgbClr val="003F82"/>
                          </a:solidFill>
                          <a:latin typeface="Myriad Pro"/>
                          <a:ea typeface="ＭＳ Ｐゴシック"/>
                          <a:cs typeface="ＭＳ Ｐゴシック"/>
                        </a:rPr>
                        <a:t>Normalization of sexuality</a:t>
                      </a:r>
                    </a:p>
                    <a:p>
                      <a:pPr algn="just">
                        <a:lnSpc>
                          <a:spcPct val="115000"/>
                        </a:lnSpc>
                        <a:spcAft>
                          <a:spcPts val="0"/>
                        </a:spcAft>
                      </a:pPr>
                      <a:r>
                        <a:rPr lang="ru-RU" sz="1400" kern="1200" dirty="0">
                          <a:solidFill>
                            <a:srgbClr val="003F82"/>
                          </a:solidFill>
                          <a:latin typeface="Myriad Pro"/>
                          <a:ea typeface="ＭＳ Ｐゴシック"/>
                          <a:cs typeface="ＭＳ Ｐゴシック"/>
                        </a:rPr>
                        <a:t>(</a:t>
                      </a:r>
                      <a:r>
                        <a:rPr lang="en-US" sz="1400" kern="1200" dirty="0" err="1">
                          <a:solidFill>
                            <a:srgbClr val="003F82"/>
                          </a:solidFill>
                          <a:latin typeface="Myriad Pro"/>
                          <a:ea typeface="ＭＳ Ｐゴシック"/>
                          <a:cs typeface="ＭＳ Ｐゴシック"/>
                        </a:rPr>
                        <a:t>Foucaul</a:t>
                      </a:r>
                      <a:r>
                        <a:rPr lang="ru-RU" sz="1400" kern="1200" baseline="0" dirty="0">
                          <a:solidFill>
                            <a:srgbClr val="003F82"/>
                          </a:solidFill>
                          <a:latin typeface="Myriad Pro"/>
                          <a:ea typeface="ＭＳ Ｐゴシック"/>
                          <a:cs typeface="ＭＳ Ｐゴシック"/>
                        </a:rPr>
                        <a:t> 1996, </a:t>
                      </a:r>
                      <a:r>
                        <a:rPr lang="en-US" sz="1400" kern="1200" baseline="0" dirty="0">
                          <a:solidFill>
                            <a:srgbClr val="003F82"/>
                          </a:solidFill>
                          <a:latin typeface="Myriad Pro"/>
                          <a:ea typeface="ＭＳ Ｐゴシック"/>
                          <a:cs typeface="ＭＳ Ｐゴシック"/>
                        </a:rPr>
                        <a:t>Butler 1991)</a:t>
                      </a:r>
                      <a:endParaRPr lang="ru-RU" sz="1400" kern="1200" dirty="0">
                        <a:solidFill>
                          <a:srgbClr val="003F82"/>
                        </a:solidFill>
                        <a:latin typeface="Myriad Pro"/>
                        <a:ea typeface="ＭＳ Ｐゴシック"/>
                        <a:cs typeface="ＭＳ Ｐゴシック"/>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184301">
                <a:tc>
                  <a:txBody>
                    <a:bodyPr/>
                    <a:lstStyle/>
                    <a:p>
                      <a:pPr algn="just">
                        <a:lnSpc>
                          <a:spcPct val="115000"/>
                        </a:lnSpc>
                        <a:spcAft>
                          <a:spcPts val="0"/>
                        </a:spcAft>
                      </a:pPr>
                      <a:r>
                        <a:rPr lang="en-US" sz="1800" kern="1200" dirty="0">
                          <a:solidFill>
                            <a:schemeClr val="bg1"/>
                          </a:solidFill>
                          <a:latin typeface="Myriad Pro"/>
                          <a:ea typeface="ＭＳ Ｐゴシック"/>
                          <a:cs typeface="ＭＳ Ｐゴシック"/>
                        </a:rPr>
                        <a:t>Micro-level</a:t>
                      </a:r>
                      <a:endParaRPr lang="ru-RU" sz="1800" kern="1200" dirty="0">
                        <a:solidFill>
                          <a:schemeClr val="bg1"/>
                        </a:solidFill>
                        <a:latin typeface="Myriad Pro"/>
                        <a:ea typeface="ＭＳ Ｐゴシック"/>
                        <a:cs typeface="ＭＳ Ｐゴシック"/>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457200" rtl="0" eaLnBrk="1" fontAlgn="auto" latinLnBrk="0" hangingPunct="1">
                        <a:lnSpc>
                          <a:spcPct val="115000"/>
                        </a:lnSpc>
                        <a:spcBef>
                          <a:spcPts val="0"/>
                        </a:spcBef>
                        <a:spcAft>
                          <a:spcPts val="0"/>
                        </a:spcAft>
                        <a:buClrTx/>
                        <a:buSzTx/>
                        <a:buFontTx/>
                        <a:buNone/>
                        <a:tabLst/>
                        <a:defRPr/>
                      </a:pPr>
                      <a:r>
                        <a:rPr lang="en-US" sz="1800" kern="1200" dirty="0">
                          <a:solidFill>
                            <a:srgbClr val="003F82"/>
                          </a:solidFill>
                          <a:latin typeface="Myriad Pro"/>
                          <a:ea typeface="ＭＳ Ｐゴシック"/>
                          <a:cs typeface="ＭＳ Ｐゴシック"/>
                        </a:rPr>
                        <a:t>Social</a:t>
                      </a:r>
                      <a:r>
                        <a:rPr lang="en-US" sz="1800" kern="1200" baseline="0" dirty="0">
                          <a:solidFill>
                            <a:srgbClr val="003F82"/>
                          </a:solidFill>
                          <a:latin typeface="Myriad Pro"/>
                          <a:ea typeface="ＭＳ Ｐゴシック"/>
                          <a:cs typeface="ＭＳ Ｐゴシック"/>
                        </a:rPr>
                        <a:t> capital </a:t>
                      </a:r>
                      <a:r>
                        <a:rPr lang="ru-RU" sz="1800" kern="1200" dirty="0">
                          <a:solidFill>
                            <a:srgbClr val="003F82"/>
                          </a:solidFill>
                          <a:latin typeface="Myriad Pro"/>
                          <a:ea typeface="ＭＳ Ｐゴシック"/>
                          <a:cs typeface="ＭＳ Ｐゴシック"/>
                        </a:rPr>
                        <a:t>(</a:t>
                      </a:r>
                      <a:r>
                        <a:rPr lang="en-US" sz="1800" kern="1200" dirty="0">
                          <a:solidFill>
                            <a:srgbClr val="003F82"/>
                          </a:solidFill>
                          <a:latin typeface="Myriad Pro"/>
                          <a:ea typeface="ＭＳ Ｐゴシック"/>
                          <a:cs typeface="ＭＳ Ｐゴシック"/>
                        </a:rPr>
                        <a:t>bonding</a:t>
                      </a:r>
                      <a:r>
                        <a:rPr lang="ru-RU" sz="1800" kern="1200" dirty="0">
                          <a:solidFill>
                            <a:srgbClr val="003F82"/>
                          </a:solidFill>
                          <a:latin typeface="Myriad Pro"/>
                          <a:ea typeface="ＭＳ Ｐゴシック"/>
                          <a:cs typeface="ＭＳ Ｐゴシック"/>
                        </a:rPr>
                        <a:t>)</a:t>
                      </a:r>
                      <a:endParaRPr lang="en-US" sz="1800" kern="1200" dirty="0">
                        <a:solidFill>
                          <a:srgbClr val="003F82"/>
                        </a:solidFill>
                        <a:latin typeface="Myriad Pro"/>
                        <a:ea typeface="ＭＳ Ｐゴシック"/>
                        <a:cs typeface="ＭＳ Ｐゴシック"/>
                      </a:endParaRPr>
                    </a:p>
                    <a:p>
                      <a:pPr marL="0" marR="0" indent="0" algn="just" defTabSz="457200" rtl="0" eaLnBrk="1" fontAlgn="auto" latinLnBrk="0" hangingPunct="1">
                        <a:lnSpc>
                          <a:spcPct val="115000"/>
                        </a:lnSpc>
                        <a:spcBef>
                          <a:spcPts val="0"/>
                        </a:spcBef>
                        <a:spcAft>
                          <a:spcPts val="0"/>
                        </a:spcAft>
                        <a:buClrTx/>
                        <a:buSzTx/>
                        <a:buFontTx/>
                        <a:buNone/>
                        <a:tabLst/>
                        <a:defRPr/>
                      </a:pPr>
                      <a:r>
                        <a:rPr lang="en-US" sz="1800" kern="1200" dirty="0">
                          <a:solidFill>
                            <a:srgbClr val="003F82"/>
                          </a:solidFill>
                          <a:latin typeface="Myriad Pro"/>
                          <a:ea typeface="ＭＳ Ｐゴシック"/>
                          <a:cs typeface="ＭＳ Ｐゴシック"/>
                        </a:rPr>
                        <a:t>Contact </a:t>
                      </a:r>
                      <a:r>
                        <a:rPr lang="en-US" sz="1800" kern="1200" dirty="0" err="1">
                          <a:solidFill>
                            <a:srgbClr val="003F82"/>
                          </a:solidFill>
                          <a:latin typeface="Myriad Pro"/>
                          <a:ea typeface="ＭＳ Ｐゴシック"/>
                          <a:cs typeface="ＭＳ Ｐゴシック"/>
                        </a:rPr>
                        <a:t>hypothesys</a:t>
                      </a:r>
                      <a:r>
                        <a:rPr lang="en-US" sz="1800" kern="1200" baseline="0" dirty="0">
                          <a:solidFill>
                            <a:srgbClr val="003F82"/>
                          </a:solidFill>
                          <a:latin typeface="Myriad Pro"/>
                          <a:ea typeface="ＭＳ Ｐゴシック"/>
                          <a:cs typeface="ＭＳ Ｐゴシック"/>
                        </a:rPr>
                        <a:t> </a:t>
                      </a:r>
                      <a:r>
                        <a:rPr lang="en-US" sz="1400" kern="1200" dirty="0">
                          <a:solidFill>
                            <a:srgbClr val="003F82"/>
                          </a:solidFill>
                          <a:latin typeface="Myriad Pro"/>
                          <a:ea typeface="ＭＳ Ｐゴシック"/>
                          <a:cs typeface="ＭＳ Ｐゴシック"/>
                        </a:rPr>
                        <a:t>(</a:t>
                      </a:r>
                      <a:r>
                        <a:rPr lang="en-US" sz="1400" kern="1200" dirty="0" err="1">
                          <a:solidFill>
                            <a:srgbClr val="003F82"/>
                          </a:solidFill>
                          <a:latin typeface="Myriad Pro"/>
                          <a:ea typeface="ＭＳ Ｐゴシック"/>
                          <a:cs typeface="ＭＳ Ｐゴシック"/>
                        </a:rPr>
                        <a:t>Herek</a:t>
                      </a:r>
                      <a:r>
                        <a:rPr lang="en-US" sz="1400" kern="1200" dirty="0">
                          <a:solidFill>
                            <a:srgbClr val="003F82"/>
                          </a:solidFill>
                          <a:latin typeface="Myriad Pro"/>
                          <a:ea typeface="ＭＳ Ｐゴシック"/>
                          <a:cs typeface="ＭＳ Ｐゴシック"/>
                        </a:rPr>
                        <a:t>, </a:t>
                      </a:r>
                      <a:r>
                        <a:rPr lang="en-US" sz="1400" kern="1200" dirty="0" err="1">
                          <a:solidFill>
                            <a:srgbClr val="003F82"/>
                          </a:solidFill>
                          <a:latin typeface="Myriad Pro"/>
                          <a:ea typeface="ＭＳ Ｐゴシック"/>
                          <a:cs typeface="ＭＳ Ｐゴシック"/>
                        </a:rPr>
                        <a:t>Glunt</a:t>
                      </a:r>
                      <a:r>
                        <a:rPr lang="en-US" sz="1400" kern="1200" dirty="0">
                          <a:solidFill>
                            <a:srgbClr val="003F82"/>
                          </a:solidFill>
                          <a:latin typeface="Myriad Pro"/>
                          <a:ea typeface="ＭＳ Ｐゴシック"/>
                          <a:cs typeface="ＭＳ Ｐゴシック"/>
                        </a:rPr>
                        <a:t> 1993)</a:t>
                      </a:r>
                      <a:endParaRPr lang="ru-RU" sz="1400" kern="1200" dirty="0">
                        <a:solidFill>
                          <a:srgbClr val="003F82"/>
                        </a:solidFill>
                        <a:latin typeface="Myriad Pro"/>
                        <a:ea typeface="ＭＳ Ｐゴシック"/>
                        <a:cs typeface="ＭＳ Ｐゴシック"/>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ct val="115000"/>
                        </a:lnSpc>
                        <a:spcAft>
                          <a:spcPts val="0"/>
                        </a:spcAft>
                      </a:pPr>
                      <a:r>
                        <a:rPr lang="en-US" sz="1800" kern="1200" dirty="0">
                          <a:solidFill>
                            <a:srgbClr val="003F82"/>
                          </a:solidFill>
                          <a:latin typeface="Myriad Pro"/>
                          <a:ea typeface="ＭＳ Ｐゴシック"/>
                          <a:cs typeface="ＭＳ Ｐゴシック"/>
                        </a:rPr>
                        <a:t>Changing public attitudes </a:t>
                      </a:r>
                      <a:r>
                        <a:rPr lang="ru-RU" sz="1400" kern="1200" dirty="0">
                          <a:solidFill>
                            <a:srgbClr val="003F82"/>
                          </a:solidFill>
                          <a:latin typeface="Myriad Pro"/>
                          <a:ea typeface="ＭＳ Ｐゴシック"/>
                          <a:cs typeface="ＭＳ Ｐゴシック"/>
                        </a:rPr>
                        <a:t>(</a:t>
                      </a:r>
                      <a:r>
                        <a:rPr lang="ru-RU" sz="1400" kern="1200" dirty="0" err="1">
                          <a:solidFill>
                            <a:srgbClr val="003F82"/>
                          </a:solidFill>
                          <a:latin typeface="Myriad Pro"/>
                          <a:ea typeface="ＭＳ Ｐゴシック"/>
                          <a:cs typeface="ＭＳ Ｐゴシック"/>
                        </a:rPr>
                        <a:t>Пипия</a:t>
                      </a:r>
                      <a:r>
                        <a:rPr lang="ru-RU" sz="1400" kern="1200" dirty="0">
                          <a:solidFill>
                            <a:srgbClr val="003F82"/>
                          </a:solidFill>
                          <a:latin typeface="Myriad Pro"/>
                          <a:ea typeface="ＭＳ Ｐゴシック"/>
                          <a:cs typeface="ＭＳ Ｐゴシック"/>
                        </a:rPr>
                        <a:t> 2015)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ct val="115000"/>
                        </a:lnSpc>
                        <a:spcAft>
                          <a:spcPts val="0"/>
                        </a:spcAft>
                      </a:pPr>
                      <a:r>
                        <a:rPr lang="en-US" sz="1800" kern="1200" dirty="0">
                          <a:solidFill>
                            <a:srgbClr val="003F82"/>
                          </a:solidFill>
                          <a:latin typeface="Myriad Pro"/>
                          <a:ea typeface="ＭＳ Ｐゴシック"/>
                          <a:cs typeface="ＭＳ Ｐゴシック"/>
                        </a:rPr>
                        <a:t>Discourse of homosexuality</a:t>
                      </a:r>
                    </a:p>
                    <a:p>
                      <a:pPr algn="just">
                        <a:lnSpc>
                          <a:spcPct val="115000"/>
                        </a:lnSpc>
                        <a:spcAft>
                          <a:spcPts val="0"/>
                        </a:spcAft>
                      </a:pPr>
                      <a:r>
                        <a:rPr lang="ru-RU" sz="1400" kern="1200" dirty="0">
                          <a:solidFill>
                            <a:srgbClr val="003F82"/>
                          </a:solidFill>
                          <a:latin typeface="Myriad Pro"/>
                          <a:ea typeface="ＭＳ Ｐゴシック"/>
                          <a:cs typeface="ＭＳ Ｐゴシック"/>
                        </a:rPr>
                        <a:t>(Фуко 1996, </a:t>
                      </a:r>
                      <a:r>
                        <a:rPr lang="ru-RU" sz="1400" kern="1200" dirty="0" err="1">
                          <a:solidFill>
                            <a:srgbClr val="003F82"/>
                          </a:solidFill>
                          <a:latin typeface="Myriad Pro"/>
                          <a:ea typeface="ＭＳ Ｐゴシック"/>
                          <a:cs typeface="ＭＳ Ｐゴシック"/>
                        </a:rPr>
                        <a:t>Кософски</a:t>
                      </a:r>
                      <a:r>
                        <a:rPr lang="ru-RU" sz="1400" kern="1200" dirty="0">
                          <a:solidFill>
                            <a:srgbClr val="003F82"/>
                          </a:solidFill>
                          <a:latin typeface="Myriad Pro"/>
                          <a:ea typeface="ＭＳ Ｐゴシック"/>
                          <a:cs typeface="ＭＳ Ｐゴシック"/>
                        </a:rPr>
                        <a:t> </a:t>
                      </a:r>
                      <a:r>
                        <a:rPr lang="ru-RU" sz="1400" kern="1200" dirty="0" err="1">
                          <a:solidFill>
                            <a:srgbClr val="003F82"/>
                          </a:solidFill>
                          <a:latin typeface="Myriad Pro"/>
                          <a:ea typeface="ＭＳ Ｐゴシック"/>
                          <a:cs typeface="ＭＳ Ｐゴシック"/>
                        </a:rPr>
                        <a:t>Сэджвик</a:t>
                      </a:r>
                      <a:r>
                        <a:rPr lang="ru-RU" sz="1400" kern="1200" dirty="0">
                          <a:solidFill>
                            <a:srgbClr val="003F82"/>
                          </a:solidFill>
                          <a:latin typeface="Myriad Pro"/>
                          <a:ea typeface="ＭＳ Ｐゴシック"/>
                          <a:cs typeface="ＭＳ Ｐゴシック"/>
                        </a:rPr>
                        <a:t> 2002,</a:t>
                      </a:r>
                      <a:r>
                        <a:rPr lang="ru-RU" sz="1400" kern="1200" baseline="0" dirty="0">
                          <a:solidFill>
                            <a:srgbClr val="003F82"/>
                          </a:solidFill>
                          <a:latin typeface="Myriad Pro"/>
                          <a:ea typeface="ＭＳ Ｐゴシック"/>
                          <a:cs typeface="ＭＳ Ｐゴシック"/>
                        </a:rPr>
                        <a:t> Кон 2010)</a:t>
                      </a:r>
                      <a:endParaRPr lang="ru-RU" sz="1400" kern="1200" dirty="0">
                        <a:solidFill>
                          <a:srgbClr val="003F82"/>
                        </a:solidFill>
                        <a:latin typeface="Myriad Pro"/>
                        <a:ea typeface="ＭＳ Ｐゴシック"/>
                        <a:cs typeface="ＭＳ Ｐゴシック"/>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65934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3" name="Title 1"/>
          <p:cNvSpPr txBox="1">
            <a:spLocks/>
          </p:cNvSpPr>
          <p:nvPr/>
        </p:nvSpPr>
        <p:spPr bwMode="auto">
          <a:xfrm>
            <a:off x="1428749" y="428625"/>
            <a:ext cx="7582086" cy="412750"/>
          </a:xfrm>
          <a:prstGeom prst="rect">
            <a:avLst/>
          </a:prstGeom>
          <a:noFill/>
          <a:ln w="9525">
            <a:noFill/>
            <a:miter lim="800000"/>
            <a:headEnd/>
            <a:tailEnd/>
          </a:ln>
        </p:spPr>
        <p:txBody>
          <a:bodyPr anchor="ctr"/>
          <a:lstStyle/>
          <a:p>
            <a:r>
              <a:rPr lang="en-US" sz="2800" dirty="0">
                <a:solidFill>
                  <a:schemeClr val="bg1"/>
                </a:solidFill>
                <a:latin typeface="Myriad Pro"/>
              </a:rPr>
              <a:t>Context. Public opinion</a:t>
            </a:r>
          </a:p>
        </p:txBody>
      </p:sp>
      <p:graphicFrame>
        <p:nvGraphicFramePr>
          <p:cNvPr id="4" name="Chart 12"/>
          <p:cNvGraphicFramePr/>
          <p:nvPr>
            <p:extLst>
              <p:ext uri="{D42A27DB-BD31-4B8C-83A1-F6EECF244321}">
                <p14:modId xmlns:p14="http://schemas.microsoft.com/office/powerpoint/2010/main" val="3452598572"/>
              </p:ext>
            </p:extLst>
          </p:nvPr>
        </p:nvGraphicFramePr>
        <p:xfrm>
          <a:off x="157797" y="1691640"/>
          <a:ext cx="5399405"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12"/>
          <p:cNvSpPr>
            <a:spLocks noChangeArrowheads="1"/>
          </p:cNvSpPr>
          <p:nvPr/>
        </p:nvSpPr>
        <p:spPr bwMode="auto">
          <a:xfrm>
            <a:off x="5557202" y="2012444"/>
            <a:ext cx="3380438" cy="3477875"/>
          </a:xfrm>
          <a:prstGeom prst="rect">
            <a:avLst/>
          </a:prstGeom>
          <a:noFill/>
          <a:ln w="9525">
            <a:noFill/>
            <a:miter lim="800000"/>
            <a:headEnd/>
            <a:tailEnd/>
          </a:ln>
        </p:spPr>
        <p:txBody>
          <a:bodyPr wrap="square">
            <a:spAutoFit/>
          </a:bodyPr>
          <a:lstStyle/>
          <a:p>
            <a:pPr marL="457200" indent="-457200">
              <a:buFont typeface="Arial" panose="020B0604020202020204" pitchFamily="34" charset="0"/>
              <a:buChar char="•"/>
            </a:pPr>
            <a:r>
              <a:rPr lang="ru-RU" sz="2000" dirty="0">
                <a:solidFill>
                  <a:srgbClr val="003F82"/>
                </a:solidFill>
              </a:rPr>
              <a:t>90% </a:t>
            </a:r>
            <a:r>
              <a:rPr lang="en-US" sz="2000" dirty="0">
                <a:solidFill>
                  <a:srgbClr val="003F82"/>
                </a:solidFill>
              </a:rPr>
              <a:t>do not know homosexuals personally</a:t>
            </a:r>
          </a:p>
          <a:p>
            <a:pPr marL="457200" indent="-457200">
              <a:buFont typeface="Arial" panose="020B0604020202020204" pitchFamily="34" charset="0"/>
              <a:buChar char="•"/>
            </a:pPr>
            <a:endParaRPr lang="ru-RU" sz="2000" dirty="0">
              <a:solidFill>
                <a:srgbClr val="003F82"/>
              </a:solidFill>
            </a:endParaRPr>
          </a:p>
          <a:p>
            <a:pPr marL="457200" indent="-457200">
              <a:buFont typeface="Arial" panose="020B0604020202020204" pitchFamily="34" charset="0"/>
              <a:buChar char="•"/>
            </a:pPr>
            <a:r>
              <a:rPr lang="ru-RU" sz="2000" dirty="0">
                <a:solidFill>
                  <a:srgbClr val="003F82"/>
                </a:solidFill>
                <a:latin typeface="Myriad Pro"/>
              </a:rPr>
              <a:t>40% </a:t>
            </a:r>
            <a:r>
              <a:rPr lang="en-US" sz="2000" dirty="0">
                <a:solidFill>
                  <a:srgbClr val="003F82"/>
                </a:solidFill>
                <a:latin typeface="Myriad Pro"/>
              </a:rPr>
              <a:t>believe that discrimination should be punished</a:t>
            </a:r>
          </a:p>
          <a:p>
            <a:pPr marL="457200" indent="-457200">
              <a:buFont typeface="Arial" panose="020B0604020202020204" pitchFamily="34" charset="0"/>
              <a:buChar char="•"/>
            </a:pPr>
            <a:endParaRPr lang="en-US" sz="2000" dirty="0">
              <a:solidFill>
                <a:srgbClr val="003F82"/>
              </a:solidFill>
              <a:latin typeface="Myriad Pro"/>
            </a:endParaRPr>
          </a:p>
          <a:p>
            <a:pPr marL="457200" indent="-457200">
              <a:buFont typeface="Arial" panose="020B0604020202020204" pitchFamily="34" charset="0"/>
              <a:buChar char="•"/>
            </a:pPr>
            <a:r>
              <a:rPr lang="en-US" sz="2000" dirty="0">
                <a:solidFill>
                  <a:srgbClr val="003F82"/>
                </a:solidFill>
                <a:latin typeface="Myriad Pro"/>
              </a:rPr>
              <a:t>More</a:t>
            </a:r>
            <a:r>
              <a:rPr lang="ru-RU" sz="2000" dirty="0">
                <a:solidFill>
                  <a:srgbClr val="003F82"/>
                </a:solidFill>
                <a:latin typeface="Myriad Pro"/>
              </a:rPr>
              <a:t> 50% </a:t>
            </a:r>
            <a:r>
              <a:rPr lang="en-US" sz="2000" dirty="0">
                <a:solidFill>
                  <a:srgbClr val="003F82"/>
                </a:solidFill>
                <a:latin typeface="Myriad Pro"/>
              </a:rPr>
              <a:t>believe that people do not have the right to have same-sex</a:t>
            </a:r>
            <a:r>
              <a:rPr lang="en-US" sz="1200" dirty="0">
                <a:solidFill>
                  <a:srgbClr val="003F82"/>
                </a:solidFill>
                <a:latin typeface="Myriad Pro"/>
              </a:rPr>
              <a:t> </a:t>
            </a:r>
            <a:r>
              <a:rPr lang="en-US" sz="2000" dirty="0">
                <a:solidFill>
                  <a:srgbClr val="003F82"/>
                </a:solidFill>
                <a:latin typeface="Myriad Pro"/>
              </a:rPr>
              <a:t>relationship</a:t>
            </a:r>
            <a:endParaRPr lang="ru-RU" sz="1200" dirty="0">
              <a:solidFill>
                <a:srgbClr val="003F82"/>
              </a:solidFill>
              <a:latin typeface="Myriad Pro"/>
            </a:endParaRPr>
          </a:p>
        </p:txBody>
      </p:sp>
    </p:spTree>
    <p:extLst>
      <p:ext uri="{BB962C8B-B14F-4D97-AF65-F5344CB8AC3E}">
        <p14:creationId xmlns:p14="http://schemas.microsoft.com/office/powerpoint/2010/main" val="1439546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3" name="Title 1"/>
          <p:cNvSpPr txBox="1">
            <a:spLocks/>
          </p:cNvSpPr>
          <p:nvPr/>
        </p:nvSpPr>
        <p:spPr bwMode="auto">
          <a:xfrm>
            <a:off x="1428749" y="428625"/>
            <a:ext cx="7582086" cy="412750"/>
          </a:xfrm>
          <a:prstGeom prst="rect">
            <a:avLst/>
          </a:prstGeom>
          <a:noFill/>
          <a:ln w="9525">
            <a:noFill/>
            <a:miter lim="800000"/>
            <a:headEnd/>
            <a:tailEnd/>
          </a:ln>
        </p:spPr>
        <p:txBody>
          <a:bodyPr anchor="ctr"/>
          <a:lstStyle/>
          <a:p>
            <a:r>
              <a:rPr lang="en-US" sz="2800" dirty="0">
                <a:solidFill>
                  <a:schemeClr val="bg1"/>
                </a:solidFill>
                <a:latin typeface="Myriad Pro"/>
              </a:rPr>
              <a:t>Context. Law</a:t>
            </a:r>
          </a:p>
        </p:txBody>
      </p:sp>
      <p:sp>
        <p:nvSpPr>
          <p:cNvPr id="4" name="Subtitle 2"/>
          <p:cNvSpPr txBox="1">
            <a:spLocks/>
          </p:cNvSpPr>
          <p:nvPr/>
        </p:nvSpPr>
        <p:spPr bwMode="auto">
          <a:xfrm>
            <a:off x="255588" y="6357938"/>
            <a:ext cx="4143375" cy="246062"/>
          </a:xfrm>
          <a:prstGeom prst="rect">
            <a:avLst/>
          </a:prstGeom>
          <a:noFill/>
          <a:ln w="9525">
            <a:noFill/>
            <a:miter lim="800000"/>
            <a:headEnd/>
            <a:tailEnd/>
          </a:ln>
        </p:spPr>
        <p:txBody>
          <a:bodyPr/>
          <a:lstStyle/>
          <a:p>
            <a:pPr>
              <a:spcBef>
                <a:spcPct val="20000"/>
              </a:spcBef>
            </a:pPr>
            <a:r>
              <a:rPr lang="ru-RU" sz="800" dirty="0">
                <a:solidFill>
                  <a:schemeClr val="bg1"/>
                </a:solidFill>
              </a:rPr>
              <a:t>Высшая школа экономики, Москва, 201</a:t>
            </a:r>
            <a:r>
              <a:rPr lang="en-US" sz="800" dirty="0">
                <a:solidFill>
                  <a:schemeClr val="bg1"/>
                </a:solidFill>
              </a:rPr>
              <a:t>6</a:t>
            </a:r>
            <a:endParaRPr kumimoji="1" lang="ru-RU" sz="800" dirty="0">
              <a:solidFill>
                <a:schemeClr val="bg1"/>
              </a:solidFill>
              <a:latin typeface="Myriad Pro"/>
            </a:endParaRPr>
          </a:p>
        </p:txBody>
      </p:sp>
      <p:grpSp>
        <p:nvGrpSpPr>
          <p:cNvPr id="5" name="Группа 4"/>
          <p:cNvGrpSpPr/>
          <p:nvPr/>
        </p:nvGrpSpPr>
        <p:grpSpPr>
          <a:xfrm>
            <a:off x="160020" y="1330960"/>
            <a:ext cx="8882133" cy="576000"/>
            <a:chOff x="160020" y="1330960"/>
            <a:chExt cx="8724213" cy="576000"/>
          </a:xfrm>
        </p:grpSpPr>
        <p:sp>
          <p:nvSpPr>
            <p:cNvPr id="6" name="Прямоугольник 5"/>
            <p:cNvSpPr/>
            <p:nvPr/>
          </p:nvSpPr>
          <p:spPr>
            <a:xfrm>
              <a:off x="1717623" y="1330960"/>
              <a:ext cx="7166610" cy="576000"/>
            </a:xfrm>
            <a:prstGeom prst="rect">
              <a:avLst/>
            </a:prstGeom>
            <a:solidFill>
              <a:schemeClr val="bg1">
                <a:lumMod val="75000"/>
              </a:schemeClr>
            </a:solidFill>
            <a:ln>
              <a:solidFill>
                <a:schemeClr val="bg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dirty="0">
                  <a:solidFill>
                    <a:srgbClr val="1D5590"/>
                  </a:solidFill>
                  <a:latin typeface="Myriad Pro"/>
                  <a:ea typeface="ＭＳ Ｐゴシック"/>
                  <a:cs typeface="ＭＳ Ｐゴシック"/>
                </a:rPr>
                <a:t>Prohibition of </a:t>
              </a:r>
              <a:r>
                <a:rPr lang="en-US" b="1" dirty="0">
                  <a:solidFill>
                    <a:srgbClr val="1D5590"/>
                  </a:solidFill>
                  <a:latin typeface="Myriad Pro"/>
                  <a:ea typeface="ＭＳ Ｐゴシック"/>
                  <a:cs typeface="ＭＳ Ｐゴシック"/>
                </a:rPr>
                <a:t>public actions</a:t>
              </a:r>
              <a:r>
                <a:rPr lang="en-US" dirty="0">
                  <a:solidFill>
                    <a:srgbClr val="1D5590"/>
                  </a:solidFill>
                  <a:latin typeface="Myriad Pro"/>
                  <a:ea typeface="ＭＳ Ｐゴシック"/>
                  <a:cs typeface="ＭＳ Ｐゴシック"/>
                </a:rPr>
                <a:t> that propagandize homosexuality </a:t>
              </a:r>
            </a:p>
          </p:txBody>
        </p:sp>
        <p:sp>
          <p:nvSpPr>
            <p:cNvPr id="7" name="Прямоугольник 6"/>
            <p:cNvSpPr/>
            <p:nvPr/>
          </p:nvSpPr>
          <p:spPr>
            <a:xfrm>
              <a:off x="160020" y="1330960"/>
              <a:ext cx="1554480" cy="576000"/>
            </a:xfrm>
            <a:prstGeom prst="rect">
              <a:avLst/>
            </a:prstGeom>
            <a:solidFill>
              <a:srgbClr val="1D5590"/>
            </a:solidFill>
            <a:ln>
              <a:solidFill>
                <a:srgbClr val="1D559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solidFill>
                    <a:schemeClr val="bg1"/>
                  </a:solidFill>
                  <a:latin typeface="Myriad Pro"/>
                  <a:ea typeface="ＭＳ Ｐゴシック"/>
                  <a:cs typeface="ＭＳ Ｐゴシック"/>
                </a:rPr>
                <a:t>Ryazan</a:t>
              </a:r>
              <a:endParaRPr lang="ru-RU" dirty="0">
                <a:solidFill>
                  <a:schemeClr val="bg1"/>
                </a:solidFill>
                <a:latin typeface="Myriad Pro"/>
                <a:ea typeface="ＭＳ Ｐゴシック"/>
                <a:cs typeface="ＭＳ Ｐゴシック"/>
              </a:endParaRPr>
            </a:p>
          </p:txBody>
        </p:sp>
      </p:grpSp>
      <p:sp>
        <p:nvSpPr>
          <p:cNvPr id="8" name="Прямоугольник 7"/>
          <p:cNvSpPr/>
          <p:nvPr/>
        </p:nvSpPr>
        <p:spPr>
          <a:xfrm>
            <a:off x="1714499" y="1999948"/>
            <a:ext cx="7296335" cy="576000"/>
          </a:xfrm>
          <a:prstGeom prst="rect">
            <a:avLst/>
          </a:prstGeom>
          <a:solidFill>
            <a:schemeClr val="bg1">
              <a:lumMod val="75000"/>
            </a:schemeClr>
          </a:solidFill>
          <a:ln>
            <a:solidFill>
              <a:schemeClr val="bg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dirty="0">
                <a:solidFill>
                  <a:srgbClr val="1D5590"/>
                </a:solidFill>
                <a:latin typeface="Myriad Pro"/>
                <a:ea typeface="ＭＳ Ｐゴシック"/>
                <a:cs typeface="ＭＳ Ｐゴシック"/>
              </a:rPr>
              <a:t>Propaganda is </a:t>
            </a:r>
            <a:r>
              <a:rPr lang="en-US" b="1" dirty="0">
                <a:solidFill>
                  <a:srgbClr val="1D5590"/>
                </a:solidFill>
                <a:latin typeface="Myriad Pro"/>
                <a:ea typeface="ＭＳ Ｐゴシック"/>
                <a:cs typeface="ＭＳ Ｐゴシック"/>
              </a:rPr>
              <a:t>purposeful and uncontrolled</a:t>
            </a:r>
            <a:r>
              <a:rPr lang="en-US" dirty="0">
                <a:solidFill>
                  <a:srgbClr val="1D5590"/>
                </a:solidFill>
                <a:latin typeface="Myriad Pro"/>
                <a:ea typeface="ＭＳ Ｐゴシック"/>
                <a:cs typeface="ＭＳ Ｐゴシック"/>
              </a:rPr>
              <a:t> dissemination of information</a:t>
            </a:r>
            <a:endParaRPr lang="ru-RU" dirty="0">
              <a:solidFill>
                <a:srgbClr val="1D5590"/>
              </a:solidFill>
              <a:latin typeface="Myriad Pro"/>
              <a:ea typeface="ＭＳ Ｐゴシック"/>
              <a:cs typeface="ＭＳ Ｐゴシック"/>
            </a:endParaRPr>
          </a:p>
          <a:p>
            <a:r>
              <a:rPr lang="en-US" dirty="0">
                <a:solidFill>
                  <a:srgbClr val="1D5590"/>
                </a:solidFill>
                <a:latin typeface="Myriad Pro"/>
                <a:ea typeface="ＭＳ Ｐゴシック"/>
                <a:cs typeface="ＭＳ Ｐゴシック"/>
              </a:rPr>
              <a:t>Ancestor traditions for protection motherhood and childhood</a:t>
            </a:r>
            <a:endParaRPr lang="ru-RU" dirty="0">
              <a:solidFill>
                <a:srgbClr val="1D5590"/>
              </a:solidFill>
              <a:latin typeface="Myriad Pro"/>
              <a:ea typeface="ＭＳ Ｐゴシック"/>
              <a:cs typeface="ＭＳ Ｐゴシック"/>
            </a:endParaRPr>
          </a:p>
        </p:txBody>
      </p:sp>
      <p:sp>
        <p:nvSpPr>
          <p:cNvPr id="9" name="Прямоугольник 8"/>
          <p:cNvSpPr/>
          <p:nvPr/>
        </p:nvSpPr>
        <p:spPr>
          <a:xfrm>
            <a:off x="160020" y="1999948"/>
            <a:ext cx="1554480" cy="576000"/>
          </a:xfrm>
          <a:prstGeom prst="rect">
            <a:avLst/>
          </a:prstGeom>
          <a:solidFill>
            <a:srgbClr val="1D5590"/>
          </a:solidFill>
          <a:ln>
            <a:solidFill>
              <a:srgbClr val="1D559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solidFill>
                  <a:schemeClr val="bg1"/>
                </a:solidFill>
                <a:latin typeface="Myriad Pro"/>
                <a:ea typeface="ＭＳ Ｐゴシック"/>
                <a:cs typeface="ＭＳ Ｐゴシック"/>
              </a:rPr>
              <a:t>Const. court</a:t>
            </a:r>
            <a:endParaRPr lang="ru-RU" sz="2000" dirty="0">
              <a:solidFill>
                <a:schemeClr val="bg1"/>
              </a:solidFill>
              <a:latin typeface="Myriad Pro"/>
              <a:ea typeface="ＭＳ Ｐゴシック"/>
              <a:cs typeface="ＭＳ Ｐゴシック"/>
            </a:endParaRPr>
          </a:p>
        </p:txBody>
      </p:sp>
      <p:sp>
        <p:nvSpPr>
          <p:cNvPr id="10" name="Прямоугольник 9"/>
          <p:cNvSpPr/>
          <p:nvPr/>
        </p:nvSpPr>
        <p:spPr>
          <a:xfrm>
            <a:off x="1714499" y="2687787"/>
            <a:ext cx="7296335" cy="576000"/>
          </a:xfrm>
          <a:prstGeom prst="rect">
            <a:avLst/>
          </a:prstGeom>
          <a:solidFill>
            <a:schemeClr val="bg1">
              <a:lumMod val="75000"/>
            </a:schemeClr>
          </a:solidFill>
          <a:ln>
            <a:solidFill>
              <a:schemeClr val="bg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b="1" dirty="0">
                <a:solidFill>
                  <a:srgbClr val="1D5590"/>
                </a:solidFill>
                <a:latin typeface="Myriad Pro"/>
                <a:ea typeface="ＭＳ Ｐゴシック"/>
                <a:cs typeface="ＭＳ Ｐゴシック"/>
              </a:rPr>
              <a:t>Foreign</a:t>
            </a:r>
            <a:r>
              <a:rPr lang="en-US" dirty="0">
                <a:solidFill>
                  <a:srgbClr val="1D5590"/>
                </a:solidFill>
                <a:latin typeface="Myriad Pro"/>
                <a:ea typeface="ＭＳ Ｐゴシック"/>
                <a:cs typeface="ＭＳ Ｐゴシック"/>
              </a:rPr>
              <a:t> financing of propaganda</a:t>
            </a:r>
            <a:endParaRPr lang="ru-RU" dirty="0">
              <a:solidFill>
                <a:srgbClr val="1D5590"/>
              </a:solidFill>
              <a:latin typeface="Myriad Pro"/>
              <a:ea typeface="ＭＳ Ｐゴシック"/>
              <a:cs typeface="ＭＳ Ｐゴシック"/>
            </a:endParaRPr>
          </a:p>
        </p:txBody>
      </p:sp>
      <p:sp>
        <p:nvSpPr>
          <p:cNvPr id="11" name="Прямоугольник 10"/>
          <p:cNvSpPr/>
          <p:nvPr/>
        </p:nvSpPr>
        <p:spPr>
          <a:xfrm>
            <a:off x="160020" y="2687787"/>
            <a:ext cx="1554480" cy="576000"/>
          </a:xfrm>
          <a:prstGeom prst="rect">
            <a:avLst/>
          </a:prstGeom>
          <a:solidFill>
            <a:srgbClr val="1D5590"/>
          </a:solidFill>
          <a:ln>
            <a:solidFill>
              <a:srgbClr val="1D559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err="1">
                <a:solidFill>
                  <a:schemeClr val="bg1"/>
                </a:solidFill>
                <a:latin typeface="Myriad Pro"/>
                <a:ea typeface="ＭＳ Ｐゴシック"/>
                <a:cs typeface="ＭＳ Ｐゴシック"/>
              </a:rPr>
              <a:t>Arhangelsk</a:t>
            </a:r>
            <a:endParaRPr lang="ru-RU" dirty="0">
              <a:solidFill>
                <a:schemeClr val="bg1"/>
              </a:solidFill>
              <a:latin typeface="Myriad Pro"/>
              <a:ea typeface="ＭＳ Ｐゴシック"/>
              <a:cs typeface="ＭＳ Ｐゴシック"/>
            </a:endParaRPr>
          </a:p>
        </p:txBody>
      </p:sp>
      <p:sp>
        <p:nvSpPr>
          <p:cNvPr id="12" name="Прямоугольник 11"/>
          <p:cNvSpPr/>
          <p:nvPr/>
        </p:nvSpPr>
        <p:spPr>
          <a:xfrm>
            <a:off x="1714499" y="3359002"/>
            <a:ext cx="7296335" cy="576000"/>
          </a:xfrm>
          <a:prstGeom prst="rect">
            <a:avLst/>
          </a:prstGeom>
          <a:solidFill>
            <a:schemeClr val="bg1">
              <a:lumMod val="75000"/>
            </a:schemeClr>
          </a:solidFill>
          <a:ln>
            <a:solidFill>
              <a:schemeClr val="bg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dirty="0">
                <a:solidFill>
                  <a:srgbClr val="1D5590"/>
                </a:solidFill>
                <a:latin typeface="Myriad Pro"/>
                <a:ea typeface="ＭＳ Ｐゴシック"/>
                <a:cs typeface="ＭＳ Ｐゴシック"/>
              </a:rPr>
              <a:t>Homosexual attitudes (</a:t>
            </a:r>
            <a:r>
              <a:rPr lang="en-US" b="1" dirty="0">
                <a:solidFill>
                  <a:srgbClr val="1D5590"/>
                </a:solidFill>
                <a:latin typeface="Myriad Pro"/>
                <a:ea typeface="ＭＳ Ｐゴシック"/>
                <a:cs typeface="ＭＳ Ｐゴシック"/>
              </a:rPr>
              <a:t>attraction</a:t>
            </a:r>
            <a:r>
              <a:rPr lang="en-US" dirty="0">
                <a:solidFill>
                  <a:srgbClr val="1D5590"/>
                </a:solidFill>
                <a:latin typeface="Myriad Pro"/>
                <a:ea typeface="ＭＳ Ｐゴシック"/>
                <a:cs typeface="ＭＳ Ｐゴシック"/>
              </a:rPr>
              <a:t> and sex)</a:t>
            </a:r>
          </a:p>
          <a:p>
            <a:r>
              <a:rPr lang="en-US" dirty="0">
                <a:solidFill>
                  <a:srgbClr val="1D5590"/>
                </a:solidFill>
                <a:latin typeface="Myriad Pro"/>
                <a:ea typeface="ＭＳ Ｐゴシック"/>
                <a:cs typeface="ＭＳ Ｐゴシック"/>
              </a:rPr>
              <a:t>Traditional definition of family </a:t>
            </a:r>
            <a:endParaRPr lang="ru-RU" dirty="0">
              <a:solidFill>
                <a:srgbClr val="1D5590"/>
              </a:solidFill>
              <a:latin typeface="Myriad Pro"/>
              <a:ea typeface="ＭＳ Ｐゴシック"/>
              <a:cs typeface="ＭＳ Ｐゴシック"/>
            </a:endParaRPr>
          </a:p>
        </p:txBody>
      </p:sp>
      <p:sp>
        <p:nvSpPr>
          <p:cNvPr id="13" name="Прямоугольник 12"/>
          <p:cNvSpPr/>
          <p:nvPr/>
        </p:nvSpPr>
        <p:spPr>
          <a:xfrm>
            <a:off x="160020" y="3359002"/>
            <a:ext cx="1554480" cy="576000"/>
          </a:xfrm>
          <a:prstGeom prst="rect">
            <a:avLst/>
          </a:prstGeom>
          <a:solidFill>
            <a:srgbClr val="1D5590"/>
          </a:solidFill>
          <a:ln>
            <a:solidFill>
              <a:srgbClr val="1D559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solidFill>
                  <a:schemeClr val="bg1"/>
                </a:solidFill>
                <a:latin typeface="Myriad Pro"/>
                <a:ea typeface="ＭＳ Ｐゴシック"/>
                <a:cs typeface="ＭＳ Ｐゴシック"/>
              </a:rPr>
              <a:t>Sup. court</a:t>
            </a:r>
            <a:endParaRPr lang="ru-RU" dirty="0">
              <a:solidFill>
                <a:schemeClr val="bg1"/>
              </a:solidFill>
              <a:latin typeface="Myriad Pro"/>
              <a:ea typeface="ＭＳ Ｐゴシック"/>
              <a:cs typeface="ＭＳ Ｐゴシック"/>
            </a:endParaRPr>
          </a:p>
        </p:txBody>
      </p:sp>
      <p:sp>
        <p:nvSpPr>
          <p:cNvPr id="14" name="Прямоугольник 13"/>
          <p:cNvSpPr/>
          <p:nvPr/>
        </p:nvSpPr>
        <p:spPr>
          <a:xfrm>
            <a:off x="1714499" y="4021229"/>
            <a:ext cx="7296335" cy="576000"/>
          </a:xfrm>
          <a:prstGeom prst="rect">
            <a:avLst/>
          </a:prstGeom>
          <a:solidFill>
            <a:schemeClr val="bg1">
              <a:lumMod val="75000"/>
            </a:schemeClr>
          </a:solidFill>
          <a:ln>
            <a:solidFill>
              <a:schemeClr val="bg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dirty="0" err="1">
                <a:solidFill>
                  <a:srgbClr val="1D5590"/>
                </a:solidFill>
                <a:latin typeface="Myriad Pro"/>
                <a:ea typeface="ＭＳ Ｐゴシック"/>
                <a:cs typeface="ＭＳ Ｐゴシック"/>
              </a:rPr>
              <a:t>Sodomia</a:t>
            </a:r>
            <a:r>
              <a:rPr lang="en-US" dirty="0">
                <a:solidFill>
                  <a:srgbClr val="1D5590"/>
                </a:solidFill>
                <a:latin typeface="Myriad Pro"/>
                <a:ea typeface="ＭＳ Ｐゴシック"/>
                <a:cs typeface="ＭＳ Ｐゴシック"/>
              </a:rPr>
              <a:t> (</a:t>
            </a:r>
            <a:r>
              <a:rPr lang="ru-RU" dirty="0">
                <a:solidFill>
                  <a:srgbClr val="1D5590"/>
                </a:solidFill>
                <a:latin typeface="Myriad Pro"/>
                <a:ea typeface="ＭＳ Ｐゴシック"/>
                <a:cs typeface="ＭＳ Ｐゴシック"/>
              </a:rPr>
              <a:t>мужеложство), </a:t>
            </a:r>
            <a:r>
              <a:rPr lang="en-US" dirty="0" err="1">
                <a:solidFill>
                  <a:srgbClr val="1D5590"/>
                </a:solidFill>
                <a:latin typeface="Myriad Pro"/>
                <a:ea typeface="ＭＳ Ｐゴシック"/>
                <a:cs typeface="ＭＳ Ｐゴシック"/>
              </a:rPr>
              <a:t>transgeder</a:t>
            </a:r>
            <a:r>
              <a:rPr lang="ru-RU" dirty="0">
                <a:solidFill>
                  <a:srgbClr val="1D5590"/>
                </a:solidFill>
                <a:latin typeface="Myriad Pro"/>
                <a:ea typeface="ＭＳ Ｐゴシック"/>
                <a:cs typeface="ＭＳ Ｐゴシック"/>
              </a:rPr>
              <a:t> (трансгендерность), </a:t>
            </a:r>
            <a:r>
              <a:rPr lang="en-US" dirty="0">
                <a:solidFill>
                  <a:srgbClr val="1D5590"/>
                </a:solidFill>
                <a:latin typeface="Myriad Pro"/>
                <a:ea typeface="ＭＳ Ｐゴシック"/>
                <a:cs typeface="ＭＳ Ｐゴシック"/>
              </a:rPr>
              <a:t>pedophilia (</a:t>
            </a:r>
            <a:r>
              <a:rPr lang="ru-RU" dirty="0">
                <a:solidFill>
                  <a:srgbClr val="1D5590"/>
                </a:solidFill>
                <a:latin typeface="Myriad Pro"/>
                <a:ea typeface="ＭＳ Ｐゴシック"/>
                <a:cs typeface="ＭＳ Ｐゴシック"/>
              </a:rPr>
              <a:t>педофилия</a:t>
            </a:r>
            <a:r>
              <a:rPr lang="en-US" dirty="0">
                <a:solidFill>
                  <a:srgbClr val="1D5590"/>
                </a:solidFill>
                <a:latin typeface="Myriad Pro"/>
                <a:ea typeface="ＭＳ Ｐゴシック"/>
                <a:cs typeface="ＭＳ Ｐゴシック"/>
              </a:rPr>
              <a:t>)</a:t>
            </a:r>
            <a:endParaRPr lang="ru-RU" dirty="0">
              <a:solidFill>
                <a:srgbClr val="1D5590"/>
              </a:solidFill>
              <a:latin typeface="Myriad Pro"/>
              <a:ea typeface="ＭＳ Ｐゴシック"/>
              <a:cs typeface="ＭＳ Ｐゴシック"/>
            </a:endParaRPr>
          </a:p>
        </p:txBody>
      </p:sp>
      <p:sp>
        <p:nvSpPr>
          <p:cNvPr id="15" name="Прямоугольник 14"/>
          <p:cNvSpPr/>
          <p:nvPr/>
        </p:nvSpPr>
        <p:spPr>
          <a:xfrm>
            <a:off x="160020" y="4021229"/>
            <a:ext cx="1554480" cy="576000"/>
          </a:xfrm>
          <a:prstGeom prst="rect">
            <a:avLst/>
          </a:prstGeom>
          <a:solidFill>
            <a:srgbClr val="1D5590"/>
          </a:solidFill>
          <a:ln>
            <a:solidFill>
              <a:srgbClr val="1D559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err="1">
                <a:solidFill>
                  <a:schemeClr val="bg1"/>
                </a:solidFill>
                <a:latin typeface="Myriad Pro"/>
                <a:ea typeface="ＭＳ Ｐゴシック"/>
                <a:cs typeface="ＭＳ Ｐゴシック"/>
              </a:rPr>
              <a:t>Kostroma</a:t>
            </a:r>
            <a:endParaRPr lang="ru-RU" dirty="0">
              <a:solidFill>
                <a:schemeClr val="bg1"/>
              </a:solidFill>
              <a:latin typeface="Myriad Pro"/>
              <a:ea typeface="ＭＳ Ｐゴシック"/>
              <a:cs typeface="ＭＳ Ｐゴシック"/>
            </a:endParaRPr>
          </a:p>
        </p:txBody>
      </p:sp>
      <p:sp>
        <p:nvSpPr>
          <p:cNvPr id="16" name="Прямоугольник 15"/>
          <p:cNvSpPr/>
          <p:nvPr/>
        </p:nvSpPr>
        <p:spPr>
          <a:xfrm>
            <a:off x="1714499" y="4712484"/>
            <a:ext cx="7296335" cy="576000"/>
          </a:xfrm>
          <a:prstGeom prst="rect">
            <a:avLst/>
          </a:prstGeom>
          <a:solidFill>
            <a:schemeClr val="bg1">
              <a:lumMod val="75000"/>
            </a:schemeClr>
          </a:solidFill>
          <a:ln>
            <a:solidFill>
              <a:schemeClr val="bg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dirty="0">
                <a:solidFill>
                  <a:srgbClr val="1D5590"/>
                </a:solidFill>
                <a:latin typeface="Myriad Pro"/>
                <a:ea typeface="ＭＳ Ｐゴシック"/>
                <a:cs typeface="ＭＳ Ｐゴシック"/>
              </a:rPr>
              <a:t>Homosexuality-ism (</a:t>
            </a:r>
            <a:r>
              <a:rPr lang="ru-RU" dirty="0">
                <a:solidFill>
                  <a:srgbClr val="1D5590"/>
                </a:solidFill>
                <a:latin typeface="Myriad Pro"/>
                <a:ea typeface="ＭＳ Ｐゴシック"/>
                <a:cs typeface="ＭＳ Ｐゴシック"/>
              </a:rPr>
              <a:t>гомосексуализм), </a:t>
            </a:r>
            <a:r>
              <a:rPr lang="en-US" dirty="0">
                <a:solidFill>
                  <a:srgbClr val="1D5590"/>
                </a:solidFill>
                <a:latin typeface="Myriad Pro"/>
                <a:ea typeface="ＭＳ Ｐゴシック"/>
                <a:cs typeface="ＭＳ Ｐゴシック"/>
              </a:rPr>
              <a:t>pedophilia (</a:t>
            </a:r>
            <a:r>
              <a:rPr lang="ru-RU" dirty="0">
                <a:solidFill>
                  <a:srgbClr val="1D5590"/>
                </a:solidFill>
                <a:latin typeface="Myriad Pro"/>
                <a:ea typeface="ＭＳ Ｐゴシック"/>
                <a:cs typeface="ＭＳ Ｐゴシック"/>
              </a:rPr>
              <a:t>педофилия</a:t>
            </a:r>
            <a:r>
              <a:rPr lang="en-US" dirty="0">
                <a:solidFill>
                  <a:srgbClr val="1D5590"/>
                </a:solidFill>
                <a:latin typeface="Myriad Pro"/>
                <a:ea typeface="ＭＳ Ｐゴシック"/>
                <a:cs typeface="ＭＳ Ｐゴシック"/>
              </a:rPr>
              <a:t>)</a:t>
            </a:r>
            <a:endParaRPr lang="ru-RU" dirty="0">
              <a:solidFill>
                <a:srgbClr val="1D5590"/>
              </a:solidFill>
              <a:latin typeface="Myriad Pro"/>
              <a:ea typeface="ＭＳ Ｐゴシック"/>
              <a:cs typeface="ＭＳ Ｐゴシック"/>
            </a:endParaRPr>
          </a:p>
        </p:txBody>
      </p:sp>
      <p:sp>
        <p:nvSpPr>
          <p:cNvPr id="17" name="Прямоугольник 16"/>
          <p:cNvSpPr/>
          <p:nvPr/>
        </p:nvSpPr>
        <p:spPr>
          <a:xfrm>
            <a:off x="160020" y="4712484"/>
            <a:ext cx="1554480" cy="576000"/>
          </a:xfrm>
          <a:prstGeom prst="rect">
            <a:avLst/>
          </a:prstGeom>
          <a:solidFill>
            <a:srgbClr val="1D5590"/>
          </a:solidFill>
          <a:ln>
            <a:solidFill>
              <a:srgbClr val="1D559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err="1">
                <a:solidFill>
                  <a:schemeClr val="bg1"/>
                </a:solidFill>
                <a:latin typeface="Myriad Pro"/>
                <a:ea typeface="ＭＳ Ｐゴシック"/>
                <a:cs typeface="ＭＳ Ｐゴシック"/>
              </a:rPr>
              <a:t>Saint-Petersbourg</a:t>
            </a:r>
            <a:endParaRPr lang="ru-RU" dirty="0">
              <a:solidFill>
                <a:schemeClr val="bg1"/>
              </a:solidFill>
              <a:latin typeface="Myriad Pro"/>
              <a:ea typeface="ＭＳ Ｐゴシック"/>
              <a:cs typeface="ＭＳ Ｐゴシック"/>
            </a:endParaRPr>
          </a:p>
        </p:txBody>
      </p:sp>
      <p:sp>
        <p:nvSpPr>
          <p:cNvPr id="18" name="Прямоугольник 17"/>
          <p:cNvSpPr/>
          <p:nvPr/>
        </p:nvSpPr>
        <p:spPr>
          <a:xfrm>
            <a:off x="1714499" y="5403739"/>
            <a:ext cx="7296335" cy="576000"/>
          </a:xfrm>
          <a:prstGeom prst="rect">
            <a:avLst/>
          </a:prstGeom>
          <a:solidFill>
            <a:schemeClr val="bg1">
              <a:lumMod val="75000"/>
            </a:schemeClr>
          </a:solidFill>
          <a:ln>
            <a:solidFill>
              <a:schemeClr val="bg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dirty="0">
                <a:solidFill>
                  <a:srgbClr val="1D5590"/>
                </a:solidFill>
                <a:latin typeface="Myriad Pro"/>
                <a:ea typeface="ＭＳ Ｐゴシック"/>
                <a:cs typeface="ＭＳ Ｐゴシック"/>
              </a:rPr>
              <a:t>Homosexuality-ism (</a:t>
            </a:r>
            <a:r>
              <a:rPr lang="ru-RU" dirty="0">
                <a:solidFill>
                  <a:srgbClr val="1D5590"/>
                </a:solidFill>
                <a:latin typeface="Myriad Pro"/>
                <a:ea typeface="ＭＳ Ｐゴシック"/>
                <a:cs typeface="ＭＳ Ｐゴシック"/>
              </a:rPr>
              <a:t>гомосексуализм), </a:t>
            </a:r>
            <a:r>
              <a:rPr lang="en-US" dirty="0">
                <a:solidFill>
                  <a:srgbClr val="1D5590"/>
                </a:solidFill>
                <a:latin typeface="Myriad Pro"/>
                <a:ea typeface="ＭＳ Ｐゴシック"/>
                <a:cs typeface="ＭＳ Ｐゴシック"/>
              </a:rPr>
              <a:t>lesbianism</a:t>
            </a:r>
            <a:r>
              <a:rPr lang="ru-RU" dirty="0">
                <a:solidFill>
                  <a:srgbClr val="1D5590"/>
                </a:solidFill>
                <a:latin typeface="Myriad Pro"/>
                <a:ea typeface="ＭＳ Ｐゴシック"/>
                <a:cs typeface="ＭＳ Ｐゴシック"/>
              </a:rPr>
              <a:t> </a:t>
            </a:r>
            <a:r>
              <a:rPr lang="en-US" dirty="0">
                <a:solidFill>
                  <a:srgbClr val="1D5590"/>
                </a:solidFill>
                <a:latin typeface="Myriad Pro"/>
                <a:ea typeface="ＭＳ Ｐゴシック"/>
                <a:cs typeface="ＭＳ Ｐゴシック"/>
              </a:rPr>
              <a:t>(</a:t>
            </a:r>
            <a:r>
              <a:rPr lang="ru-RU" dirty="0" err="1">
                <a:solidFill>
                  <a:srgbClr val="1D5590"/>
                </a:solidFill>
                <a:latin typeface="Myriad Pro"/>
                <a:ea typeface="ＭＳ Ｐゴシック"/>
                <a:cs typeface="ＭＳ Ｐゴシック"/>
              </a:rPr>
              <a:t>лесбиянство</a:t>
            </a:r>
            <a:r>
              <a:rPr lang="en-US" dirty="0">
                <a:solidFill>
                  <a:srgbClr val="1D5590"/>
                </a:solidFill>
                <a:latin typeface="Myriad Pro"/>
                <a:ea typeface="ＭＳ Ｐゴシック"/>
                <a:cs typeface="ＭＳ Ｐゴシック"/>
              </a:rPr>
              <a:t>)</a:t>
            </a:r>
            <a:r>
              <a:rPr lang="ru-RU" dirty="0">
                <a:solidFill>
                  <a:srgbClr val="1D5590"/>
                </a:solidFill>
                <a:latin typeface="Myriad Pro"/>
                <a:ea typeface="ＭＳ Ｐゴシック"/>
                <a:cs typeface="ＭＳ Ｐゴシック"/>
              </a:rPr>
              <a:t>,</a:t>
            </a:r>
            <a:r>
              <a:rPr lang="en-US" dirty="0">
                <a:solidFill>
                  <a:srgbClr val="1D5590"/>
                </a:solidFill>
                <a:latin typeface="Myriad Pro"/>
                <a:ea typeface="ＭＳ Ｐゴシック"/>
                <a:cs typeface="ＭＳ Ｐゴシック"/>
              </a:rPr>
              <a:t> bisexualism (</a:t>
            </a:r>
            <a:r>
              <a:rPr lang="ru-RU" dirty="0">
                <a:solidFill>
                  <a:srgbClr val="1D5590"/>
                </a:solidFill>
                <a:latin typeface="Myriad Pro"/>
                <a:ea typeface="ＭＳ Ｐゴシック"/>
                <a:cs typeface="ＭＳ Ｐゴシック"/>
              </a:rPr>
              <a:t>бисексуализм</a:t>
            </a:r>
            <a:r>
              <a:rPr lang="en-US" dirty="0">
                <a:solidFill>
                  <a:srgbClr val="1D5590"/>
                </a:solidFill>
                <a:latin typeface="Myriad Pro"/>
                <a:ea typeface="ＭＳ Ｐゴシック"/>
                <a:cs typeface="ＭＳ Ｐゴシック"/>
              </a:rPr>
              <a:t>)</a:t>
            </a:r>
            <a:r>
              <a:rPr lang="ru-RU" dirty="0">
                <a:solidFill>
                  <a:srgbClr val="1D5590"/>
                </a:solidFill>
                <a:latin typeface="Myriad Pro"/>
                <a:ea typeface="ＭＳ Ｐゴシック"/>
                <a:cs typeface="ＭＳ Ｐゴシック"/>
              </a:rPr>
              <a:t> </a:t>
            </a:r>
            <a:r>
              <a:rPr lang="en-US" dirty="0">
                <a:solidFill>
                  <a:srgbClr val="1D5590"/>
                </a:solidFill>
                <a:latin typeface="Myriad Pro"/>
                <a:ea typeface="ＭＳ Ｐゴシック"/>
                <a:cs typeface="ＭＳ Ｐゴシック"/>
              </a:rPr>
              <a:t>as attraction</a:t>
            </a:r>
            <a:r>
              <a:rPr lang="ru-RU" dirty="0">
                <a:solidFill>
                  <a:srgbClr val="1D5590"/>
                </a:solidFill>
                <a:latin typeface="Myriad Pro"/>
                <a:ea typeface="ＭＳ Ｐゴシック"/>
                <a:cs typeface="ＭＳ Ｐゴシック"/>
              </a:rPr>
              <a:t> (влечение)</a:t>
            </a:r>
          </a:p>
        </p:txBody>
      </p:sp>
      <p:sp>
        <p:nvSpPr>
          <p:cNvPr id="19" name="Прямоугольник 18"/>
          <p:cNvSpPr/>
          <p:nvPr/>
        </p:nvSpPr>
        <p:spPr>
          <a:xfrm>
            <a:off x="160020" y="5403739"/>
            <a:ext cx="1554480" cy="576000"/>
          </a:xfrm>
          <a:prstGeom prst="rect">
            <a:avLst/>
          </a:prstGeom>
          <a:solidFill>
            <a:srgbClr val="1D5590"/>
          </a:solidFill>
          <a:ln>
            <a:solidFill>
              <a:srgbClr val="1D559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err="1">
                <a:solidFill>
                  <a:schemeClr val="bg1"/>
                </a:solidFill>
                <a:latin typeface="Myriad Pro"/>
                <a:ea typeface="ＭＳ Ｐゴシック"/>
                <a:cs typeface="ＭＳ Ｐゴシック"/>
              </a:rPr>
              <a:t>Magadan</a:t>
            </a:r>
            <a:endParaRPr lang="ru-RU" dirty="0">
              <a:solidFill>
                <a:schemeClr val="bg1"/>
              </a:solidFill>
              <a:latin typeface="Myriad Pro"/>
              <a:ea typeface="ＭＳ Ｐゴシック"/>
              <a:cs typeface="ＭＳ Ｐゴシック"/>
            </a:endParaRPr>
          </a:p>
        </p:txBody>
      </p:sp>
      <p:sp>
        <p:nvSpPr>
          <p:cNvPr id="20" name="Прямоугольник 19"/>
          <p:cNvSpPr/>
          <p:nvPr/>
        </p:nvSpPr>
        <p:spPr>
          <a:xfrm>
            <a:off x="1714499" y="6094994"/>
            <a:ext cx="7296335" cy="576000"/>
          </a:xfrm>
          <a:prstGeom prst="rect">
            <a:avLst/>
          </a:prstGeom>
          <a:solidFill>
            <a:schemeClr val="bg1">
              <a:lumMod val="75000"/>
            </a:schemeClr>
          </a:solidFill>
          <a:ln>
            <a:solidFill>
              <a:schemeClr val="bg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dirty="0">
                <a:solidFill>
                  <a:srgbClr val="1D5590"/>
                </a:solidFill>
                <a:latin typeface="Myriad Pro"/>
                <a:ea typeface="ＭＳ Ｐゴシック"/>
                <a:cs typeface="ＭＳ Ｐゴシック"/>
              </a:rPr>
              <a:t>Non-traditional sexual relationship as </a:t>
            </a:r>
            <a:r>
              <a:rPr lang="en-US" b="1" dirty="0">
                <a:solidFill>
                  <a:srgbClr val="1D5590"/>
                </a:solidFill>
                <a:latin typeface="Myriad Pro"/>
                <a:ea typeface="ＭＳ Ｐゴシック"/>
                <a:cs typeface="ＭＳ Ｐゴシック"/>
              </a:rPr>
              <a:t>attraction</a:t>
            </a:r>
            <a:r>
              <a:rPr lang="en-US" dirty="0">
                <a:solidFill>
                  <a:srgbClr val="1D5590"/>
                </a:solidFill>
                <a:latin typeface="Myriad Pro"/>
                <a:ea typeface="ＭＳ Ｐゴシック"/>
                <a:cs typeface="ＭＳ Ｐゴシック"/>
              </a:rPr>
              <a:t> </a:t>
            </a:r>
            <a:endParaRPr lang="ru-RU" dirty="0">
              <a:solidFill>
                <a:srgbClr val="1D5590"/>
              </a:solidFill>
              <a:latin typeface="Myriad Pro"/>
              <a:ea typeface="ＭＳ Ｐゴシック"/>
              <a:cs typeface="ＭＳ Ｐゴシック"/>
            </a:endParaRPr>
          </a:p>
        </p:txBody>
      </p:sp>
      <p:sp>
        <p:nvSpPr>
          <p:cNvPr id="21" name="Прямоугольник 20"/>
          <p:cNvSpPr/>
          <p:nvPr/>
        </p:nvSpPr>
        <p:spPr>
          <a:xfrm>
            <a:off x="160020" y="6094994"/>
            <a:ext cx="1554480" cy="576000"/>
          </a:xfrm>
          <a:prstGeom prst="rect">
            <a:avLst/>
          </a:prstGeom>
          <a:solidFill>
            <a:srgbClr val="1D5590"/>
          </a:solidFill>
          <a:ln>
            <a:solidFill>
              <a:srgbClr val="1D559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solidFill>
                  <a:schemeClr val="bg1"/>
                </a:solidFill>
                <a:latin typeface="Myriad Pro"/>
                <a:ea typeface="ＭＳ Ｐゴシック"/>
                <a:cs typeface="ＭＳ Ｐゴシック"/>
              </a:rPr>
              <a:t>Federal law</a:t>
            </a:r>
            <a:endParaRPr lang="ru-RU" dirty="0">
              <a:solidFill>
                <a:schemeClr val="bg1"/>
              </a:solidFill>
              <a:latin typeface="Myriad Pro"/>
              <a:ea typeface="ＭＳ Ｐゴシック"/>
              <a:cs typeface="ＭＳ Ｐゴシック"/>
            </a:endParaRPr>
          </a:p>
        </p:txBody>
      </p:sp>
    </p:spTree>
    <p:extLst>
      <p:ext uri="{BB962C8B-B14F-4D97-AF65-F5344CB8AC3E}">
        <p14:creationId xmlns:p14="http://schemas.microsoft.com/office/powerpoint/2010/main" val="3494669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3" name="Title 1"/>
          <p:cNvSpPr txBox="1">
            <a:spLocks/>
          </p:cNvSpPr>
          <p:nvPr/>
        </p:nvSpPr>
        <p:spPr bwMode="auto">
          <a:xfrm>
            <a:off x="1428749" y="428625"/>
            <a:ext cx="7582086" cy="412750"/>
          </a:xfrm>
          <a:prstGeom prst="rect">
            <a:avLst/>
          </a:prstGeom>
          <a:noFill/>
          <a:ln w="9525">
            <a:noFill/>
            <a:miter lim="800000"/>
            <a:headEnd/>
            <a:tailEnd/>
          </a:ln>
        </p:spPr>
        <p:txBody>
          <a:bodyPr anchor="ctr"/>
          <a:lstStyle/>
          <a:p>
            <a:r>
              <a:rPr lang="en-US" sz="2800" dirty="0">
                <a:solidFill>
                  <a:schemeClr val="bg1"/>
                </a:solidFill>
                <a:latin typeface="Myriad Pro"/>
              </a:rPr>
              <a:t>Homosexual propaganda is a social construct</a:t>
            </a:r>
          </a:p>
        </p:txBody>
      </p:sp>
      <p:graphicFrame>
        <p:nvGraphicFramePr>
          <p:cNvPr id="4" name="Chart 6"/>
          <p:cNvGraphicFramePr/>
          <p:nvPr>
            <p:extLst>
              <p:ext uri="{D42A27DB-BD31-4B8C-83A1-F6EECF244321}">
                <p14:modId xmlns:p14="http://schemas.microsoft.com/office/powerpoint/2010/main" val="1648661869"/>
              </p:ext>
            </p:extLst>
          </p:nvPr>
        </p:nvGraphicFramePr>
        <p:xfrm>
          <a:off x="732948" y="2053046"/>
          <a:ext cx="7678103" cy="3723640"/>
        </p:xfrm>
        <a:graphic>
          <a:graphicData uri="http://schemas.openxmlformats.org/drawingml/2006/chart">
            <c:chart xmlns:c="http://schemas.openxmlformats.org/drawingml/2006/chart" xmlns:r="http://schemas.openxmlformats.org/officeDocument/2006/relationships" r:id="rId3"/>
          </a:graphicData>
        </a:graphic>
      </p:graphicFrame>
      <p:sp>
        <p:nvSpPr>
          <p:cNvPr id="5" name="Прямоугольник 4"/>
          <p:cNvSpPr/>
          <p:nvPr/>
        </p:nvSpPr>
        <p:spPr>
          <a:xfrm>
            <a:off x="193406" y="5922486"/>
            <a:ext cx="8817429" cy="369332"/>
          </a:xfrm>
          <a:prstGeom prst="rect">
            <a:avLst/>
          </a:prstGeom>
        </p:spPr>
        <p:txBody>
          <a:bodyPr wrap="square">
            <a:spAutoFit/>
          </a:bodyPr>
          <a:lstStyle/>
          <a:p>
            <a:r>
              <a:rPr lang="en-US" dirty="0">
                <a:solidFill>
                  <a:srgbClr val="000000"/>
                </a:solidFill>
                <a:latin typeface="Times New Roman" panose="02020603050405020304" pitchFamily="18" charset="0"/>
                <a:ea typeface="Times New Roman" panose="02020603050405020304" pitchFamily="18" charset="0"/>
              </a:rPr>
              <a:t>Google-trends </a:t>
            </a:r>
            <a:r>
              <a:rPr lang="ru-RU" dirty="0">
                <a:solidFill>
                  <a:srgbClr val="000000"/>
                </a:solidFill>
                <a:latin typeface="Times New Roman" panose="02020603050405020304" pitchFamily="18" charset="0"/>
                <a:ea typeface="Times New Roman" panose="02020603050405020304" pitchFamily="18" charset="0"/>
              </a:rPr>
              <a:t>(2011- 2016), %</a:t>
            </a:r>
            <a:endParaRPr lang="ru-RU" dirty="0"/>
          </a:p>
        </p:txBody>
      </p:sp>
    </p:spTree>
    <p:extLst>
      <p:ext uri="{BB962C8B-B14F-4D97-AF65-F5344CB8AC3E}">
        <p14:creationId xmlns:p14="http://schemas.microsoft.com/office/powerpoint/2010/main" val="835642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err="1">
                <a:solidFill>
                  <a:schemeClr val="bg1"/>
                </a:solidFill>
              </a:rPr>
              <a:t>Higher</a:t>
            </a:r>
            <a:r>
              <a:rPr lang="ru-RU" sz="800" dirty="0">
                <a:solidFill>
                  <a:schemeClr val="bg1"/>
                </a:solidFill>
              </a:rPr>
              <a:t> </a:t>
            </a:r>
            <a:r>
              <a:rPr lang="ru-RU" sz="800" dirty="0" err="1">
                <a:solidFill>
                  <a:schemeClr val="bg1"/>
                </a:solidFill>
              </a:rPr>
              <a:t>School</a:t>
            </a:r>
            <a:r>
              <a:rPr lang="ru-RU" sz="800" dirty="0">
                <a:solidFill>
                  <a:schemeClr val="bg1"/>
                </a:solidFill>
              </a:rPr>
              <a:t> </a:t>
            </a:r>
            <a:r>
              <a:rPr lang="ru-RU" sz="800" dirty="0" err="1">
                <a:solidFill>
                  <a:schemeClr val="bg1"/>
                </a:solidFill>
              </a:rPr>
              <a:t>of</a:t>
            </a:r>
            <a:r>
              <a:rPr lang="ru-RU" sz="800" dirty="0">
                <a:solidFill>
                  <a:schemeClr val="bg1"/>
                </a:solidFill>
              </a:rPr>
              <a:t> </a:t>
            </a:r>
            <a:r>
              <a:rPr lang="ru-RU" sz="800" dirty="0" err="1">
                <a:solidFill>
                  <a:schemeClr val="bg1"/>
                </a:solidFill>
              </a:rPr>
              <a:t>Economics</a:t>
            </a:r>
            <a:r>
              <a:rPr lang="ru-RU" sz="800" dirty="0">
                <a:solidFill>
                  <a:schemeClr val="bg1"/>
                </a:solidFill>
              </a:rPr>
              <a:t> , </a:t>
            </a:r>
            <a:r>
              <a:rPr lang="en-US" sz="800" dirty="0">
                <a:solidFill>
                  <a:schemeClr val="bg1"/>
                </a:solidFill>
              </a:rPr>
              <a:t>Moscow</a:t>
            </a:r>
            <a:r>
              <a:rPr lang="ru-RU" sz="800" dirty="0">
                <a:solidFill>
                  <a:schemeClr val="bg1"/>
                </a:solidFill>
              </a:rPr>
              <a:t>, 20</a:t>
            </a:r>
            <a:r>
              <a:rPr lang="en-US" sz="800" dirty="0">
                <a:solidFill>
                  <a:schemeClr val="bg1"/>
                </a:solidFill>
              </a:rPr>
              <a:t>17</a:t>
            </a:r>
            <a:endParaRPr lang="ru-RU" sz="800" dirty="0">
              <a:solidFill>
                <a:schemeClr val="bg1"/>
              </a:solidFill>
            </a:endParaRPr>
          </a:p>
        </p:txBody>
      </p:sp>
      <p:sp>
        <p:nvSpPr>
          <p:cNvPr id="3" name="Title 1"/>
          <p:cNvSpPr txBox="1">
            <a:spLocks/>
          </p:cNvSpPr>
          <p:nvPr/>
        </p:nvSpPr>
        <p:spPr bwMode="auto">
          <a:xfrm>
            <a:off x="1428749" y="428625"/>
            <a:ext cx="7582086" cy="412750"/>
          </a:xfrm>
          <a:prstGeom prst="rect">
            <a:avLst/>
          </a:prstGeom>
          <a:noFill/>
          <a:ln w="9525">
            <a:noFill/>
            <a:miter lim="800000"/>
            <a:headEnd/>
            <a:tailEnd/>
          </a:ln>
        </p:spPr>
        <p:txBody>
          <a:bodyPr anchor="ctr"/>
          <a:lstStyle/>
          <a:p>
            <a:r>
              <a:rPr lang="en-US" sz="2800" dirty="0">
                <a:solidFill>
                  <a:schemeClr val="bg1"/>
                </a:solidFill>
                <a:latin typeface="Myriad Pro"/>
              </a:rPr>
              <a:t>Be online is be safe</a:t>
            </a:r>
          </a:p>
        </p:txBody>
      </p:sp>
      <p:pic>
        <p:nvPicPr>
          <p:cNvPr id="2" name="Рисунок 1">
            <a:extLst>
              <a:ext uri="{FF2B5EF4-FFF2-40B4-BE49-F238E27FC236}">
                <a16:creationId xmlns:a16="http://schemas.microsoft.com/office/drawing/2014/main" id="{8601B13D-FE4E-AC43-BE72-A2C7A4E94C51}"/>
              </a:ext>
            </a:extLst>
          </p:cNvPr>
          <p:cNvPicPr>
            <a:picLocks noChangeAspect="1"/>
          </p:cNvPicPr>
          <p:nvPr/>
        </p:nvPicPr>
        <p:blipFill rotWithShape="1">
          <a:blip r:embed="rId3"/>
          <a:srcRect t="23012"/>
          <a:stretch/>
        </p:blipFill>
        <p:spPr>
          <a:xfrm>
            <a:off x="0" y="1463818"/>
            <a:ext cx="9144000" cy="5279881"/>
          </a:xfrm>
          <a:prstGeom prst="rect">
            <a:avLst/>
          </a:prstGeom>
        </p:spPr>
      </p:pic>
    </p:spTree>
    <p:extLst>
      <p:ext uri="{BB962C8B-B14F-4D97-AF65-F5344CB8AC3E}">
        <p14:creationId xmlns:p14="http://schemas.microsoft.com/office/powerpoint/2010/main" val="2439787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81</TotalTime>
  <Words>1587</Words>
  <Application>Microsoft Office PowerPoint</Application>
  <PresentationFormat>Экран (4:3)</PresentationFormat>
  <Paragraphs>186</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Office Theme</vt:lpstr>
      <vt:lpstr>Homosexual Citizenship in Russia:  Inequality, Social Distrust, and Corruption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vkremlev</dc:creator>
  <cp:lastModifiedBy>Dmitrii Tolkachev</cp:lastModifiedBy>
  <cp:revision>29</cp:revision>
  <dcterms:created xsi:type="dcterms:W3CDTF">2010-09-30T07:07:58Z</dcterms:created>
  <dcterms:modified xsi:type="dcterms:W3CDTF">2017-11-16T10:09:32Z</dcterms:modified>
</cp:coreProperties>
</file>