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0" r:id="rId2"/>
    <p:sldId id="303" r:id="rId3"/>
    <p:sldId id="273" r:id="rId4"/>
    <p:sldId id="275" r:id="rId5"/>
    <p:sldId id="276" r:id="rId6"/>
    <p:sldId id="277" r:id="rId7"/>
    <p:sldId id="283" r:id="rId8"/>
    <p:sldId id="284" r:id="rId9"/>
    <p:sldId id="279" r:id="rId10"/>
    <p:sldId id="278" r:id="rId11"/>
    <p:sldId id="258" r:id="rId12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D5"/>
    <a:srgbClr val="FFD7D9"/>
    <a:srgbClr val="FFDBD0"/>
    <a:srgbClr val="9B4431"/>
    <a:srgbClr val="883E3A"/>
    <a:srgbClr val="88322F"/>
    <a:srgbClr val="244281"/>
    <a:srgbClr val="3958AA"/>
    <a:srgbClr val="003F82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8556" autoAdjust="0"/>
  </p:normalViewPr>
  <p:slideViewPr>
    <p:cSldViewPr snapToGrid="0" snapToObjects="1">
      <p:cViewPr>
        <p:scale>
          <a:sx n="115" d="100"/>
          <a:sy n="115" d="100"/>
        </p:scale>
        <p:origin x="-172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83D47-24B1-7342-8A0B-9C9ED593523F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A17CF-28EC-F546-B711-20E99AFEDA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7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1AA34-86BA-F940-978D-172C7B43ACC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1E6D7-5C26-964B-B076-F494B68ABE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723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398-4BCD-0C47-92B0-F5499A2D177F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1B012-DF5A-B14A-A5E8-F7F887B0C33D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7E6F-F034-D142-BFAE-E9F9B92A8498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820F4-5DC9-A140-87E7-34CB6C417245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8444-7C3C-B24F-BD18-D11F5DCBF1AD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90D6-94FD-A346-BD1F-6B1492B286CD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B58E-D869-FE49-A862-B107AA730C45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A7D7-7FBC-354A-BB1F-473D83FF7DBB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FAB-C32B-8549-BFBF-790D43FC735F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F04AE-DFDC-654D-AA85-FA61CA937967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31F9-5F9A-1D47-BCE4-7ADA9F9BF35B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394D193-C464-ED4D-98D1-AF0A98171A9F}" type="datetime1">
              <a:rPr lang="ru-RU" smtClean="0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613675"/>
            <a:ext cx="7772400" cy="2206625"/>
          </a:xfrm>
        </p:spPr>
        <p:txBody>
          <a:bodyPr/>
          <a:lstStyle/>
          <a:p>
            <a:pPr eaLnBrk="1" hangingPunct="1"/>
            <a:r>
              <a:rPr lang="ru-RU" sz="4600" dirty="0" smtClean="0">
                <a:solidFill>
                  <a:srgbClr val="244281"/>
                </a:solidFill>
                <a:latin typeface="Helvetica Neue Light"/>
                <a:ea typeface="ＭＳ Ｐゴシック"/>
                <a:cs typeface="Helvetica Neue Light"/>
              </a:rPr>
              <a:t>Интернет-школа</a:t>
            </a:r>
            <a:br>
              <a:rPr lang="ru-RU" sz="4600" dirty="0" smtClean="0">
                <a:solidFill>
                  <a:srgbClr val="244281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2800" dirty="0" smtClean="0">
                <a:solidFill>
                  <a:srgbClr val="244281"/>
                </a:solidFill>
                <a:latin typeface="Helvetica Neue Light"/>
                <a:ea typeface="ＭＳ Ｐゴシック"/>
                <a:cs typeface="Helvetica Neue Light"/>
              </a:rPr>
              <a:t>Факультета довузовской подготовки</a:t>
            </a:r>
            <a:br>
              <a:rPr lang="ru-RU" sz="2800" dirty="0" smtClean="0">
                <a:solidFill>
                  <a:srgbClr val="244281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2800" dirty="0" smtClean="0">
                <a:solidFill>
                  <a:srgbClr val="244281"/>
                </a:solidFill>
                <a:latin typeface="Helvetica Neue Light"/>
                <a:ea typeface="ＭＳ Ｐゴシック"/>
                <a:cs typeface="Helvetica Neue Light"/>
              </a:rPr>
              <a:t>НИУ ВШЭ</a:t>
            </a:r>
            <a:r>
              <a:rPr lang="en-US" sz="4600" dirty="0" smtClean="0">
                <a:solidFill>
                  <a:srgbClr val="3366FF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en-US" sz="4600" dirty="0" smtClean="0">
                <a:solidFill>
                  <a:srgbClr val="3366FF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en-US" sz="3200" u="sng" dirty="0" smtClean="0">
                <a:solidFill>
                  <a:srgbClr val="9B4431"/>
                </a:solidFill>
                <a:latin typeface="Helvetica Neue Light"/>
                <a:ea typeface="ＭＳ Ｐゴシック"/>
                <a:cs typeface="Helvetica Neue Light"/>
              </a:rPr>
              <a:t>fdp.hse.ru/ischool</a:t>
            </a:r>
            <a:endParaRPr lang="en-US" sz="3200" u="sng" dirty="0">
              <a:solidFill>
                <a:srgbClr val="9B4431"/>
              </a:solidFill>
              <a:latin typeface="Helvetica Neue Light"/>
              <a:ea typeface="ＭＳ Ｐゴシック"/>
              <a:cs typeface="Helvetica Neue Light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34051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9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en-US" sz="9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  <a:endParaRPr lang="ru-RU" sz="900" dirty="0">
              <a:solidFill>
                <a:schemeClr val="bg1"/>
              </a:solidFill>
              <a:latin typeface="Helvetica Neue Light"/>
              <a:cs typeface="Helvetica Neue Light"/>
            </a:endParaRPr>
          </a:p>
          <a:p>
            <a:pPr algn="ctr">
              <a:spcBef>
                <a:spcPct val="20000"/>
              </a:spcBef>
            </a:pPr>
            <a:r>
              <a:rPr lang="en-US" sz="900" dirty="0">
                <a:solidFill>
                  <a:schemeClr val="bg1"/>
                </a:solidFill>
                <a:latin typeface="Helvetica Neue Light"/>
                <a:cs typeface="Helvetica Neue Light"/>
              </a:rPr>
              <a:t>www.hse.ru</a:t>
            </a:r>
            <a:r>
              <a:rPr lang="ru-RU" sz="900" dirty="0">
                <a:solidFill>
                  <a:schemeClr val="bg1"/>
                </a:solidFill>
                <a:latin typeface="Helvetica Neue Light"/>
                <a:cs typeface="Helvetica Neue Light"/>
              </a:rPr>
              <a:t> </a:t>
            </a:r>
            <a:endParaRPr kumimoji="1" lang="ru-RU" sz="9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93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Стоимость обучения</a:t>
            </a:r>
            <a:r>
              <a:rPr lang="en-US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в 2016-2017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учебном году</a:t>
            </a:r>
            <a:endParaRPr lang="en-US" sz="2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61569"/>
              </p:ext>
            </p:extLst>
          </p:nvPr>
        </p:nvGraphicFramePr>
        <p:xfrm>
          <a:off x="78971" y="1371600"/>
          <a:ext cx="8986058" cy="4921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3927"/>
                <a:gridCol w="1339102"/>
                <a:gridCol w="3156497"/>
                <a:gridCol w="1336532"/>
              </a:tblGrid>
              <a:tr h="1120621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1 траектория:</a:t>
                      </a:r>
                    </a:p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Подготовка</a:t>
                      </a:r>
                      <a:r>
                        <a:rPr lang="ru-RU" b="1" i="0" baseline="0" dirty="0" smtClean="0">
                          <a:latin typeface="Helvetica Neue Light"/>
                          <a:cs typeface="Helvetica Neue Light"/>
                        </a:rPr>
                        <a:t> к олимпиадам и творческим испытаниям</a:t>
                      </a:r>
                      <a:endParaRPr lang="ru-RU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цена годового доступа</a:t>
                      </a:r>
                      <a:endParaRPr lang="ru-RU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2 траектория:</a:t>
                      </a:r>
                    </a:p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Подготовка к ЕГЭ</a:t>
                      </a:r>
                      <a:endParaRPr lang="ru-RU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цена годового доступа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</a:tr>
              <a:tr h="328149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Экономика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19 000 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Математика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9000 р.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49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Право 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19 000 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smtClean="0">
                          <a:latin typeface="Helvetica Neue Light"/>
                          <a:cs typeface="Helvetica Neue Light"/>
                        </a:rPr>
                        <a:t>Обществознание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9000 р.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91">
                <a:tc>
                  <a:txBody>
                    <a:bodyPr/>
                    <a:lstStyle/>
                    <a:p>
                      <a:pPr lvl="0"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Социальные науки </a:t>
                      </a:r>
                    </a:p>
                    <a:p>
                      <a:pPr lvl="0"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(8-9 класс)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19 000 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История России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9000 р.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803">
                <a:tc>
                  <a:txBody>
                    <a:bodyPr/>
                    <a:lstStyle/>
                    <a:p>
                      <a:pPr lvl="0"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Социальные науки </a:t>
                      </a:r>
                    </a:p>
                    <a:p>
                      <a:pPr lvl="0"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(10-11 класс)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19 000 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Биология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9000 р.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85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Дизайн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23 000 р. 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Информатика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9000 р.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Психология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19 000 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Русский язык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9000 р.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98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Журналистика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19 000 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Английский язык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9000 р.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49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Востоковедение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19 000 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Литература</a:t>
                      </a:r>
                      <a:r>
                        <a:rPr lang="ru-RU" sz="1600" b="0" i="0" baseline="0" dirty="0">
                          <a:latin typeface="Helvetica Neue Light"/>
                          <a:cs typeface="Helvetica Neue Light"/>
                        </a:rPr>
                        <a:t> </a:t>
                      </a:r>
                      <a:r>
                        <a:rPr lang="ru-RU" sz="1600" b="0" i="0" baseline="0" dirty="0" smtClean="0">
                          <a:latin typeface="Helvetica Neue Light"/>
                          <a:cs typeface="Helvetica Neue Light"/>
                        </a:rPr>
                        <a:t>(модуль 1)</a:t>
                      </a:r>
                      <a:endParaRPr lang="ru-RU" sz="1600" b="0" i="0" dirty="0" smtClean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9300 р.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Политология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19 000 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Литература (модуль 2)</a:t>
                      </a:r>
                      <a:endParaRPr lang="ru-RU" sz="16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Helvetica Neue Light"/>
                          <a:cs typeface="Helvetica Neue Light"/>
                        </a:rPr>
                        <a:t>9700 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0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026497"/>
            <a:ext cx="7772400" cy="3350366"/>
          </a:xfrm>
          <a:solidFill>
            <a:srgbClr val="FFFFFF"/>
          </a:solidFill>
        </p:spPr>
        <p:txBody>
          <a:bodyPr anchor="t"/>
          <a:lstStyle/>
          <a:p>
            <a:pPr eaLnBrk="1" hangingPunct="1"/>
            <a:r>
              <a:rPr lang="en-US" sz="2800" dirty="0">
                <a:solidFill>
                  <a:srgbClr val="244281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en-US" sz="2800" dirty="0">
                <a:solidFill>
                  <a:srgbClr val="244281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3600" dirty="0" smtClean="0">
                <a:solidFill>
                  <a:srgbClr val="244281"/>
                </a:solidFill>
                <a:latin typeface="Helvetica Neue Light"/>
                <a:ea typeface="ＭＳ Ｐゴシック"/>
                <a:cs typeface="Helvetica Neue Light"/>
              </a:rPr>
              <a:t>Интернет-школа НИУ ВШЭ</a:t>
            </a:r>
            <a:r>
              <a:rPr lang="ru-RU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ru-RU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10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 </a:t>
            </a:r>
            <a:r>
              <a:rPr lang="en-US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en-US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en-US" sz="3600" u="sng" dirty="0" smtClean="0">
                <a:solidFill>
                  <a:srgbClr val="9B4431"/>
                </a:solidFill>
                <a:latin typeface="Helvetica Neue Light"/>
                <a:ea typeface="ＭＳ Ｐゴシック"/>
                <a:cs typeface="Helvetica Neue Light"/>
              </a:rPr>
              <a:t>fdp.hse.ru/ischool</a:t>
            </a:r>
            <a:r>
              <a:rPr lang="ru-RU" sz="3600" u="sng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ru-RU" sz="3600" u="sng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3600" dirty="0" smtClean="0">
                <a:solidFill>
                  <a:srgbClr val="9B4431"/>
                </a:solidFill>
                <a:latin typeface="Helvetica Neue Light"/>
                <a:ea typeface="ＭＳ Ｐゴシック"/>
                <a:cs typeface="Helvetica Neue Light"/>
              </a:rPr>
              <a:t>Следите за обновлениями!</a:t>
            </a:r>
            <a:endParaRPr lang="en-US" sz="3600" u="sng" dirty="0">
              <a:solidFill>
                <a:srgbClr val="9B4431"/>
              </a:solidFill>
              <a:latin typeface="Helvetica Neue Light"/>
              <a:ea typeface="ＭＳ Ｐゴシック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5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Зачем нужна Интернет-школа – </a:t>
            </a:r>
          </a:p>
          <a:p>
            <a:r>
              <a:rPr lang="ru-RU" sz="2500" dirty="0">
                <a:solidFill>
                  <a:schemeClr val="bg1"/>
                </a:solidFill>
                <a:latin typeface="Helvetica Neue Light"/>
                <a:cs typeface="Helvetica Neue Light"/>
              </a:rPr>
              <a:t>ф</a:t>
            </a:r>
            <a:r>
              <a:rPr lang="ru-RU" sz="25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акторы современного школьного образования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88" y="1437229"/>
            <a:ext cx="8650309" cy="458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B4431"/>
              </a:buClr>
              <a:buFont typeface="+mj-lt"/>
              <a:buAutoNum type="arabicParenR"/>
            </a:pPr>
            <a:r>
              <a:rPr lang="ru-RU" sz="2200" dirty="0" smtClean="0">
                <a:latin typeface="Helvetica Neue Light"/>
                <a:cs typeface="Helvetica Neue Light"/>
              </a:rPr>
              <a:t>Массовое высшее образование.</a:t>
            </a:r>
          </a:p>
          <a:p>
            <a:pPr marL="228600" indent="-228600">
              <a:buClr>
                <a:srgbClr val="9B4431"/>
              </a:buClr>
              <a:buFont typeface="+mj-lt"/>
              <a:buAutoNum type="arabicParenR"/>
            </a:pPr>
            <a:endParaRPr lang="ru-RU" sz="1000" dirty="0" smtClean="0">
              <a:latin typeface="Helvetica Neue Light"/>
              <a:cs typeface="Helvetica Neue Light"/>
            </a:endParaRPr>
          </a:p>
          <a:p>
            <a:pPr marL="457200" indent="-457200">
              <a:buClr>
                <a:srgbClr val="9B4431"/>
              </a:buClr>
              <a:buFont typeface="+mj-lt"/>
              <a:buAutoNum type="arabicParenR"/>
            </a:pPr>
            <a:r>
              <a:rPr lang="ru-RU" sz="2200" dirty="0" smtClean="0">
                <a:latin typeface="Helvetica Neue Light"/>
                <a:cs typeface="Helvetica Neue Light"/>
              </a:rPr>
              <a:t>Стандартной школьной программы недостаточно для поступления и успешного обучения в престижном университете.</a:t>
            </a:r>
          </a:p>
          <a:p>
            <a:pPr marL="457200" indent="-457200">
              <a:buClr>
                <a:srgbClr val="9B4431"/>
              </a:buClr>
              <a:buFont typeface="+mj-lt"/>
              <a:buAutoNum type="arabicParenR"/>
            </a:pPr>
            <a:endParaRPr lang="ru-RU" sz="1000" dirty="0" smtClean="0">
              <a:latin typeface="Helvetica Neue Light"/>
              <a:cs typeface="Helvetica Neue Light"/>
            </a:endParaRPr>
          </a:p>
          <a:p>
            <a:pPr marL="457200" indent="-457200">
              <a:buClr>
                <a:srgbClr val="9B4431"/>
              </a:buClr>
              <a:buFont typeface="+mj-lt"/>
              <a:buAutoNum type="arabicParenR"/>
            </a:pPr>
            <a:r>
              <a:rPr lang="ru-RU" sz="2200" dirty="0" smtClean="0">
                <a:latin typeface="Helvetica Neue Light"/>
                <a:cs typeface="Helvetica Neue Light"/>
              </a:rPr>
              <a:t>Старшеклассники ежегодно тратят десятки или сотни тысяч рублей на дополнительную подготовку к поступлению.</a:t>
            </a:r>
          </a:p>
          <a:p>
            <a:pPr marL="457200" indent="-457200">
              <a:buClr>
                <a:srgbClr val="9B4431"/>
              </a:buClr>
              <a:buFont typeface="+mj-lt"/>
              <a:buAutoNum type="arabicParenR"/>
            </a:pPr>
            <a:endParaRPr lang="ru-RU" sz="1000" dirty="0" smtClean="0">
              <a:latin typeface="Helvetica Neue Light"/>
              <a:cs typeface="Helvetica Neue Light"/>
            </a:endParaRPr>
          </a:p>
          <a:p>
            <a:pPr marL="457200" indent="-457200">
              <a:buClr>
                <a:srgbClr val="9B4431"/>
              </a:buClr>
              <a:buFont typeface="+mj-lt"/>
              <a:buAutoNum type="arabicParenR"/>
            </a:pPr>
            <a:r>
              <a:rPr lang="ru-RU" sz="2200" dirty="0" smtClean="0">
                <a:latin typeface="Helvetica Neue Light"/>
                <a:cs typeface="Helvetica Neue Light"/>
              </a:rPr>
              <a:t>Рост проникновения Интернета, расширения спектра электронно-информационных образовательных сервисов.</a:t>
            </a:r>
          </a:p>
          <a:p>
            <a:pPr>
              <a:buClr>
                <a:srgbClr val="9B4431"/>
              </a:buClr>
            </a:pPr>
            <a:endParaRPr lang="ru-RU" sz="1000" dirty="0" smtClean="0">
              <a:latin typeface="Helvetica Neue Light"/>
              <a:cs typeface="Helvetica Neue Light"/>
            </a:endParaRPr>
          </a:p>
          <a:p>
            <a:pPr marL="457200" indent="-457200">
              <a:buClr>
                <a:srgbClr val="9B4431"/>
              </a:buClr>
              <a:buFont typeface="+mj-lt"/>
              <a:buAutoNum type="arabicParenR"/>
            </a:pPr>
            <a:r>
              <a:rPr lang="ru-RU" sz="2200" dirty="0" smtClean="0">
                <a:latin typeface="Helvetica Neue Light"/>
                <a:cs typeface="Helvetica Neue Light"/>
              </a:rPr>
              <a:t>Постепенное вовлечение государства, как регулятора и участника рынка дистанционных образовательных услуг.</a:t>
            </a:r>
            <a:endParaRPr lang="en-US" sz="2200" dirty="0" smtClean="0">
              <a:latin typeface="Helvetica Neue Light"/>
              <a:cs typeface="Helvetica Neue Light"/>
            </a:endParaRPr>
          </a:p>
          <a:p>
            <a:pPr marL="457200" indent="-457200">
              <a:buClr>
                <a:srgbClr val="9B4431"/>
              </a:buClr>
              <a:buFont typeface="+mj-lt"/>
              <a:buAutoNum type="arabicParenR"/>
            </a:pPr>
            <a:endParaRPr lang="en-US" sz="1000" dirty="0" smtClean="0">
              <a:latin typeface="Helvetica Neue Light"/>
              <a:cs typeface="Helvetica Neue Light"/>
            </a:endParaRPr>
          </a:p>
          <a:p>
            <a:pPr marL="457200" indent="-457200">
              <a:buClr>
                <a:srgbClr val="9B4431"/>
              </a:buClr>
              <a:buFont typeface="+mj-lt"/>
              <a:buAutoNum type="arabicParenR"/>
            </a:pPr>
            <a:r>
              <a:rPr lang="ru-RU" sz="2200" dirty="0">
                <a:latin typeface="Helvetica Neue Light"/>
                <a:cs typeface="Helvetica Neue Light"/>
              </a:rPr>
              <a:t>Повсеместное использование мобильных гаджетов</a:t>
            </a:r>
            <a:r>
              <a:rPr lang="ru-RU" sz="2200" dirty="0" smtClean="0">
                <a:latin typeface="Helvetica Neue Light"/>
                <a:cs typeface="Helvetica Neue Light"/>
              </a:rPr>
              <a:t>.</a:t>
            </a:r>
            <a:endParaRPr lang="ru-RU" sz="22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59639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Миссия, цель и основные принципы</a:t>
            </a:r>
            <a:endParaRPr lang="en-US" sz="2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88" y="1437191"/>
            <a:ext cx="86863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>
              <a:latin typeface="Helvetica Neue"/>
              <a:cs typeface="Helvetica Neue"/>
            </a:endParaRPr>
          </a:p>
          <a:p>
            <a:r>
              <a:rPr lang="ru-RU" b="1" dirty="0" smtClean="0">
                <a:latin typeface="Helvetica Neue"/>
                <a:cs typeface="Helvetica Neue"/>
              </a:rPr>
              <a:t>Миссия: </a:t>
            </a:r>
            <a:r>
              <a:rPr lang="ru-RU" dirty="0" smtClean="0">
                <a:latin typeface="Helvetica Neue Light"/>
                <a:cs typeface="Helvetica Neue Light"/>
              </a:rPr>
              <a:t>повышение </a:t>
            </a:r>
            <a:r>
              <a:rPr lang="ru-RU" dirty="0">
                <a:latin typeface="Helvetica Neue Light"/>
                <a:cs typeface="Helvetica Neue Light"/>
              </a:rPr>
              <a:t>доступности подготовки абитуриентов из регионов к поступлению в рейтинговые университеты</a:t>
            </a:r>
            <a:r>
              <a:rPr lang="ru-RU" dirty="0" smtClean="0">
                <a:latin typeface="Helvetica Neue Light"/>
                <a:cs typeface="Helvetica Neue Light"/>
              </a:rPr>
              <a:t>, в </a:t>
            </a:r>
            <a:r>
              <a:rPr lang="ru-RU" dirty="0">
                <a:latin typeface="Helvetica Neue Light"/>
                <a:cs typeface="Helvetica Neue Light"/>
              </a:rPr>
              <a:t>том числе НИУ ВШЭ.</a:t>
            </a:r>
          </a:p>
          <a:p>
            <a:endParaRPr lang="ru-RU" sz="1200" dirty="0">
              <a:latin typeface="Helvetica Neue Light"/>
              <a:cs typeface="Helvetica Neue Light"/>
            </a:endParaRPr>
          </a:p>
          <a:p>
            <a:r>
              <a:rPr lang="ru-RU" b="1" dirty="0" smtClean="0">
                <a:latin typeface="Helvetica Neue"/>
                <a:cs typeface="Helvetica Neue"/>
              </a:rPr>
              <a:t>Цель: </a:t>
            </a:r>
            <a:r>
              <a:rPr lang="ru-RU" dirty="0" smtClean="0">
                <a:latin typeface="Helvetica Neue Light"/>
                <a:cs typeface="Helvetica Neue Light"/>
              </a:rPr>
              <a:t>создание</a:t>
            </a:r>
            <a:r>
              <a:rPr lang="ru-RU" dirty="0">
                <a:latin typeface="Helvetica Neue Light"/>
                <a:cs typeface="Helvetica Neue Light"/>
              </a:rPr>
              <a:t>, поддержка и обновление электронной информационно-образовательной среды НИУ ВШЭ для повышения эффективности </a:t>
            </a:r>
            <a:r>
              <a:rPr lang="ru-RU" dirty="0" smtClean="0">
                <a:latin typeface="Helvetica Neue Light"/>
                <a:cs typeface="Helvetica Neue Light"/>
              </a:rPr>
              <a:t>подготовки </a:t>
            </a:r>
            <a:r>
              <a:rPr lang="ru-RU" dirty="0">
                <a:latin typeface="Helvetica Neue Light"/>
                <a:cs typeface="Helvetica Neue Light"/>
              </a:rPr>
              <a:t>будущих абитуриентов</a:t>
            </a:r>
            <a:r>
              <a:rPr lang="ru-RU" dirty="0" smtClean="0">
                <a:latin typeface="Helvetica Neue Light"/>
                <a:cs typeface="Helvetica Neue Light"/>
              </a:rPr>
              <a:t>.</a:t>
            </a:r>
          </a:p>
          <a:p>
            <a:endParaRPr lang="ru-RU" sz="1200" dirty="0">
              <a:latin typeface="Helvetica Neue Light"/>
              <a:cs typeface="Helvetica Neue Light"/>
            </a:endParaRPr>
          </a:p>
          <a:p>
            <a:r>
              <a:rPr lang="ru-RU" b="1" dirty="0" smtClean="0">
                <a:latin typeface="Helvetica Neue"/>
                <a:cs typeface="Helvetica Neue"/>
              </a:rPr>
              <a:t>Основные принципы:</a:t>
            </a:r>
          </a:p>
          <a:p>
            <a:pPr marL="457200" indent="-457200">
              <a:buClr>
                <a:srgbClr val="9B4431"/>
              </a:buClr>
              <a:buAutoNum type="arabicParenR"/>
            </a:pPr>
            <a:r>
              <a:rPr lang="ru-RU" dirty="0">
                <a:latin typeface="Helvetica Neue Light"/>
                <a:cs typeface="Helvetica Neue Light"/>
              </a:rPr>
              <a:t>р</a:t>
            </a:r>
            <a:r>
              <a:rPr lang="ru-RU" dirty="0" smtClean="0">
                <a:latin typeface="Helvetica Neue Light"/>
                <a:cs typeface="Helvetica Neue Light"/>
              </a:rPr>
              <a:t>авенство возможностей абитуриентов из всех регионов к поступлению в НИУ ВШЭ;</a:t>
            </a:r>
          </a:p>
          <a:p>
            <a:pPr marL="457200" indent="-457200">
              <a:buClr>
                <a:srgbClr val="9B4431"/>
              </a:buClr>
              <a:buAutoNum type="arabicParenR"/>
            </a:pPr>
            <a:r>
              <a:rPr lang="ru-RU" dirty="0">
                <a:latin typeface="Helvetica Neue Light"/>
                <a:cs typeface="Helvetica Neue Light"/>
              </a:rPr>
              <a:t>с</a:t>
            </a:r>
            <a:r>
              <a:rPr lang="ru-RU" dirty="0" smtClean="0">
                <a:latin typeface="Helvetica Neue Light"/>
                <a:cs typeface="Helvetica Neue Light"/>
              </a:rPr>
              <a:t>одействие индивидуализации углубленной подготовки старшеклассников;</a:t>
            </a:r>
          </a:p>
          <a:p>
            <a:pPr marL="457200" indent="-457200">
              <a:buClr>
                <a:srgbClr val="9B4431"/>
              </a:buClr>
              <a:buAutoNum type="arabicParenR"/>
            </a:pPr>
            <a:r>
              <a:rPr lang="ru-RU" dirty="0">
                <a:latin typeface="Helvetica Neue Light"/>
                <a:cs typeface="Helvetica Neue Light"/>
              </a:rPr>
              <a:t>о</a:t>
            </a:r>
            <a:r>
              <a:rPr lang="ru-RU" dirty="0" smtClean="0">
                <a:latin typeface="Helvetica Neue Light"/>
                <a:cs typeface="Helvetica Neue Light"/>
              </a:rPr>
              <a:t>бъединение усилий различных субъектов образовательного процесса в подготовке компетентного абитуриента.</a:t>
            </a:r>
          </a:p>
        </p:txBody>
      </p:sp>
    </p:spTree>
    <p:extLst>
      <p:ext uri="{BB962C8B-B14F-4D97-AF65-F5344CB8AC3E}">
        <p14:creationId xmlns:p14="http://schemas.microsoft.com/office/powerpoint/2010/main" val="3978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Целевая аудитория</a:t>
            </a:r>
            <a:endParaRPr lang="en-US" sz="2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3146" y="1904413"/>
            <a:ext cx="882085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Helvetica Neue"/>
                <a:cs typeface="Helvetica Neue"/>
              </a:rPr>
              <a:t>Кому необходима Интернет-школа?</a:t>
            </a:r>
          </a:p>
          <a:p>
            <a:endParaRPr lang="ru-RU" sz="2400" b="1" dirty="0">
              <a:latin typeface="Helvetica Neue"/>
              <a:cs typeface="Helvetica Neue"/>
            </a:endParaRPr>
          </a:p>
          <a:p>
            <a:pPr marL="342900" indent="-342900">
              <a:buClr>
                <a:srgbClr val="9B443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Всем старшеклассникам, которые готовы к самостоятельному освоению (повторению, систематизации) учебного материала.</a:t>
            </a:r>
          </a:p>
          <a:p>
            <a:pPr marL="342900" indent="-342900">
              <a:buClr>
                <a:srgbClr val="9B4431"/>
              </a:buClr>
              <a:buFont typeface="Arial" panose="020B0604020202020204" pitchFamily="34" charset="0"/>
              <a:buChar char="•"/>
            </a:pPr>
            <a:endParaRPr lang="ru-RU" sz="2400" dirty="0">
              <a:latin typeface="Helvetica Neue Light"/>
              <a:cs typeface="Helvetica Neue Light"/>
            </a:endParaRPr>
          </a:p>
          <a:p>
            <a:pPr marL="342900" indent="-342900">
              <a:buClr>
                <a:srgbClr val="9B443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Абитуриентам НИУ ВШЭ, желающим подготовиться к олимпиадам, творческим испытаниям или сдаче ЕГЭ , а также проверить свой уровень подготовки к поступлению.</a:t>
            </a:r>
            <a:endParaRPr lang="ru-RU" sz="2400" dirty="0">
              <a:latin typeface="Helvetica Neue Light"/>
              <a:cs typeface="Helvetica Neue Light"/>
            </a:endParaRPr>
          </a:p>
          <a:p>
            <a:endParaRPr lang="ru-RU" sz="24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5801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en-US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Содержание Интернет-школы НИУ ВШЭ</a:t>
            </a:r>
            <a:endParaRPr lang="en-US" sz="2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ç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37072"/>
              </p:ext>
            </p:extLst>
          </p:nvPr>
        </p:nvGraphicFramePr>
        <p:xfrm>
          <a:off x="255588" y="1465755"/>
          <a:ext cx="8650310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5155"/>
                <a:gridCol w="4325155"/>
              </a:tblGrid>
              <a:tr h="1083187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 Траектория №1:</a:t>
                      </a:r>
                    </a:p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9</a:t>
                      </a:r>
                      <a:r>
                        <a:rPr lang="ru-RU" b="1" i="0" baseline="0" dirty="0" smtClean="0">
                          <a:latin typeface="Helvetica Neue Light"/>
                          <a:cs typeface="Helvetica Neue Light"/>
                        </a:rPr>
                        <a:t> предметных курсов п</a:t>
                      </a:r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одготовки</a:t>
                      </a:r>
                      <a:r>
                        <a:rPr lang="ru-RU" b="1" i="0" baseline="0" dirty="0" smtClean="0">
                          <a:latin typeface="Helvetica Neue Light"/>
                          <a:cs typeface="Helvetica Neue Light"/>
                        </a:rPr>
                        <a:t> к олимпиадам и творческим испытаниям</a:t>
                      </a:r>
                      <a:endParaRPr lang="ru-RU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Траектория №2:</a:t>
                      </a:r>
                    </a:p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9 предметных</a:t>
                      </a:r>
                      <a:r>
                        <a:rPr lang="ru-RU" b="1" i="0" baseline="0" dirty="0" smtClean="0">
                          <a:latin typeface="Helvetica Neue Light"/>
                          <a:cs typeface="Helvetica Neue Light"/>
                        </a:rPr>
                        <a:t> курсов п</a:t>
                      </a:r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одготовки к ЕГЭ</a:t>
                      </a:r>
                      <a:endParaRPr lang="ru-RU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</a:tr>
              <a:tr h="35553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Экономика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Математика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3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Право 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Обществознание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3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Социальные науки (8-9 класс)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История России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3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Социальные науки (10-11 класс)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Биология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3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Дизайн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Информатика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3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Психология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Русский язык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3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Журналистика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Английский язык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3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Востоковедение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Литература</a:t>
                      </a:r>
                      <a:r>
                        <a:rPr lang="en-US" b="0" i="0" baseline="0" dirty="0" smtClean="0">
                          <a:latin typeface="Helvetica Neue Light"/>
                          <a:cs typeface="Helvetica Neue Light"/>
                        </a:rPr>
                        <a:t> (</a:t>
                      </a:r>
                      <a:r>
                        <a:rPr lang="ru-RU" b="0" i="0" baseline="0" dirty="0" smtClean="0">
                          <a:latin typeface="Helvetica Neue Light"/>
                          <a:cs typeface="Helvetica Neue Light"/>
                        </a:rPr>
                        <a:t>модуль 1)</a:t>
                      </a:r>
                      <a:endParaRPr lang="ru-RU" b="0" i="0" dirty="0" smtClean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Политология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Литература (модуль 2)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7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Содержание курсов</a:t>
            </a:r>
            <a:r>
              <a:rPr lang="en-US" sz="24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Интернет-школы НИУ ВШЭ</a:t>
            </a:r>
            <a:endParaRPr lang="en-US" sz="24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88" y="1688606"/>
            <a:ext cx="8700436" cy="432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Программа и календарно-тематический план каждого курса.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sz="1200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Подборки материалов для самостоятельного изучения.</a:t>
            </a:r>
          </a:p>
          <a:p>
            <a:pPr lvl="0">
              <a:buClr>
                <a:srgbClr val="9B4431"/>
              </a:buClr>
            </a:pPr>
            <a:endParaRPr lang="en-US" sz="1200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Проверки заданий с развернутым решением.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sz="1200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Индивидуальные рекомендации преподавателей курсов.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sz="1200" dirty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Контроль</a:t>
            </a:r>
            <a:r>
              <a:rPr lang="ru-RU" sz="2400" dirty="0">
                <a:latin typeface="Helvetica Neue Light"/>
                <a:cs typeface="Helvetica Neue Light"/>
              </a:rPr>
              <a:t> усвоения материала после каждого </a:t>
            </a:r>
            <a:r>
              <a:rPr lang="ru-RU" sz="2400" dirty="0" smtClean="0">
                <a:latin typeface="Helvetica Neue Light"/>
                <a:cs typeface="Helvetica Neue Light"/>
              </a:rPr>
              <a:t>занятия, промежуточный и итоговый контроль.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sz="1200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Форум</a:t>
            </a:r>
            <a:r>
              <a:rPr lang="ru-RU" sz="2400" dirty="0">
                <a:latin typeface="Helvetica Neue Light"/>
                <a:cs typeface="Helvetica Neue Light"/>
              </a:rPr>
              <a:t> с </a:t>
            </a:r>
            <a:r>
              <a:rPr lang="ru-RU" sz="2400" dirty="0" smtClean="0">
                <a:latin typeface="Helvetica Neue Light"/>
                <a:cs typeface="Helvetica Neue Light"/>
              </a:rPr>
              <a:t>преподавателями – кураторами курсов Интернет-школы.</a:t>
            </a:r>
          </a:p>
        </p:txBody>
      </p:sp>
    </p:spTree>
    <p:extLst>
      <p:ext uri="{BB962C8B-B14F-4D97-AF65-F5344CB8AC3E}">
        <p14:creationId xmlns:p14="http://schemas.microsoft.com/office/powerpoint/2010/main" val="7047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Описание образовательного процесса</a:t>
            </a:r>
            <a:endParaRPr lang="en-US" sz="24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88" y="1491913"/>
            <a:ext cx="8700436" cy="477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100" dirty="0" smtClean="0">
                <a:latin typeface="Helvetica Neue Light"/>
                <a:cs typeface="Helvetica Neue Light"/>
              </a:rPr>
              <a:t>Пользователь знакомится с программами, осуществляет выбор и оплату оптимального набора из  предложенных 18 курсов.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sz="1050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100" dirty="0" smtClean="0">
                <a:latin typeface="Helvetica Neue Light"/>
                <a:cs typeface="Helvetica Neue Light"/>
              </a:rPr>
              <a:t>Каждый курс рассчитан на 8,5 месяцев с 1</a:t>
            </a:r>
            <a:r>
              <a:rPr lang="en-US" sz="2100" dirty="0" smtClean="0">
                <a:latin typeface="Helvetica Neue Light"/>
                <a:cs typeface="Helvetica Neue Light"/>
              </a:rPr>
              <a:t>1</a:t>
            </a:r>
            <a:r>
              <a:rPr lang="ru-RU" sz="2100" dirty="0" smtClean="0">
                <a:latin typeface="Helvetica Neue Light"/>
                <a:cs typeface="Helvetica Neue Light"/>
              </a:rPr>
              <a:t> сентября по 3</a:t>
            </a:r>
            <a:r>
              <a:rPr lang="en-US" sz="2100" dirty="0">
                <a:latin typeface="Helvetica Neue Light"/>
                <a:cs typeface="Helvetica Neue Light"/>
              </a:rPr>
              <a:t> </a:t>
            </a:r>
            <a:r>
              <a:rPr lang="ru-RU" sz="2100" dirty="0" smtClean="0">
                <a:latin typeface="Helvetica Neue Light"/>
                <a:cs typeface="Helvetica Neue Light"/>
              </a:rPr>
              <a:t>июня (36 недель).</a:t>
            </a:r>
          </a:p>
          <a:p>
            <a:pPr lvl="0">
              <a:buClr>
                <a:srgbClr val="9B4431"/>
              </a:buClr>
            </a:pPr>
            <a:endParaRPr lang="ru-RU" sz="1050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100" dirty="0" smtClean="0">
                <a:latin typeface="Helvetica Neue Light"/>
                <a:cs typeface="Helvetica Neue Light"/>
              </a:rPr>
              <a:t>Каждый курс реализуется полностью в дистанционной форме. У слушателя всегда есть возможность вернутся к уже пройденным материалам, выполнить домашнее задание, задать интересующий вопрос.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sz="1050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100" dirty="0" smtClean="0">
                <a:latin typeface="Helvetica Neue Light"/>
                <a:cs typeface="Helvetica Neue Light"/>
              </a:rPr>
              <a:t>Оценка результатов освоения тем проводится по соответствующим критериям олимпиад (Высшая проба и Всероссийская олимпиада школьников) для олимпиадной траектории и Единого государственного экзамена для траектории подготовки к ЕГЭ.</a:t>
            </a:r>
          </a:p>
        </p:txBody>
      </p:sp>
    </p:spTree>
    <p:extLst>
      <p:ext uri="{BB962C8B-B14F-4D97-AF65-F5344CB8AC3E}">
        <p14:creationId xmlns:p14="http://schemas.microsoft.com/office/powerpoint/2010/main" val="20979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Описание образовательного процесса</a:t>
            </a:r>
            <a:endParaRPr lang="en-US" sz="24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88" y="1444880"/>
            <a:ext cx="87004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000" dirty="0" smtClean="0">
                <a:latin typeface="Helvetica Neue Light"/>
                <a:cs typeface="Helvetica Neue Light"/>
              </a:rPr>
              <a:t>Теоретические материалы содержат тематические подборки преподавателей в форме текстов, видео-аудио файлов, картинок.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sz="1600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000" dirty="0" smtClean="0">
                <a:latin typeface="Helvetica Neue Light"/>
                <a:cs typeface="Helvetica Neue Light"/>
              </a:rPr>
              <a:t>Каждое занятие снабжается набором автоматизированных заданий для самопроверки.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sz="1600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000" dirty="0" smtClean="0">
                <a:latin typeface="Helvetica Neue Light"/>
                <a:cs typeface="Helvetica Neue Light"/>
              </a:rPr>
              <a:t>Курсы также содержат задания, предполагающие развернутый ответ слушателя с дальнейшей проверкой и рецензией преподавателем. Таких комплектов заданий около 4 (в среднем) в курсах траектории подготовки к ЕГЭ и около 13 (в среднем) в курсах траектории подготовки к олимпиадам.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dirty="0" smtClean="0">
              <a:latin typeface="Helvetica Neue Light"/>
              <a:cs typeface="Helvetica Neue Light"/>
            </a:endParaRP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r>
              <a:rPr lang="ru-RU" sz="2000" dirty="0" smtClean="0">
                <a:latin typeface="Helvetica Neue Light"/>
                <a:cs typeface="Helvetica Neue Light"/>
              </a:rPr>
              <a:t>На протяжении всего времени подключения к курсу ведется форум с преподавателем для обсуждения вопросов по пройденным материалам.</a:t>
            </a:r>
          </a:p>
          <a:p>
            <a:pPr marL="342900" lvl="0" indent="-342900">
              <a:buClr>
                <a:srgbClr val="9B4431"/>
              </a:buClr>
              <a:buFont typeface="Arial"/>
              <a:buChar char="•"/>
            </a:pPr>
            <a:endParaRPr lang="ru-RU" sz="2400" dirty="0" smtClean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0678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7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5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Преимущества</a:t>
            </a:r>
            <a:r>
              <a:rPr lang="ru-RU" sz="2500" dirty="0">
                <a:solidFill>
                  <a:schemeClr val="bg1"/>
                </a:solidFill>
                <a:latin typeface="Helvetica Neue Light"/>
                <a:cs typeface="Helvetica Neue Light"/>
              </a:rPr>
              <a:t> </a:t>
            </a:r>
            <a:r>
              <a:rPr lang="ru-RU" sz="25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Интернет-школы ФДП НИУ ВШЭ</a:t>
            </a:r>
            <a:endParaRPr lang="en-US" sz="25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88" y="1937116"/>
            <a:ext cx="870043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rgbClr val="9B4431"/>
              </a:buClr>
              <a:buFont typeface="Arial"/>
              <a:buChar char="•"/>
            </a:pPr>
            <a:r>
              <a:rPr lang="ru-RU" sz="2800" dirty="0">
                <a:latin typeface="Helvetica Neue Light"/>
                <a:cs typeface="Helvetica Neue Light"/>
              </a:rPr>
              <a:t>Возможность учиться когда угодно и в любом месте, где есть доступ в </a:t>
            </a:r>
            <a:r>
              <a:rPr lang="ru-RU" sz="2800" dirty="0" smtClean="0">
                <a:latin typeface="Helvetica Neue Light"/>
                <a:cs typeface="Helvetica Neue Light"/>
              </a:rPr>
              <a:t>Интернет.</a:t>
            </a:r>
            <a:endParaRPr lang="ru-RU" sz="2800" dirty="0">
              <a:latin typeface="Helvetica Neue Light"/>
              <a:cs typeface="Helvetica Neue Light"/>
            </a:endParaRPr>
          </a:p>
          <a:p>
            <a:pPr marL="457200" lvl="0" indent="-457200">
              <a:buClr>
                <a:srgbClr val="9B4431"/>
              </a:buClr>
              <a:buFont typeface="Arial"/>
              <a:buChar char="•"/>
            </a:pPr>
            <a:endParaRPr lang="ru-RU" sz="2800" dirty="0">
              <a:latin typeface="Helvetica Neue Light"/>
              <a:cs typeface="Helvetica Neue Light"/>
            </a:endParaRPr>
          </a:p>
          <a:p>
            <a:pPr marL="457200" lvl="0" indent="-457200">
              <a:buClr>
                <a:srgbClr val="9B4431"/>
              </a:buClr>
              <a:buFont typeface="Arial"/>
              <a:buChar char="•"/>
            </a:pPr>
            <a:r>
              <a:rPr lang="ru-RU" sz="2800" dirty="0" smtClean="0">
                <a:latin typeface="Helvetica Neue Light"/>
                <a:cs typeface="Helvetica Neue Light"/>
              </a:rPr>
              <a:t>Возможность подготовиться к поступлению с преподавателями университета.</a:t>
            </a:r>
          </a:p>
          <a:p>
            <a:pPr marL="457200" lvl="0" indent="-457200">
              <a:buClr>
                <a:srgbClr val="9B4431"/>
              </a:buClr>
              <a:buFont typeface="Arial"/>
              <a:buChar char="•"/>
            </a:pPr>
            <a:endParaRPr lang="ru-RU" sz="2800" dirty="0">
              <a:latin typeface="Helvetica Neue Light"/>
              <a:cs typeface="Helvetica Neue Light"/>
            </a:endParaRPr>
          </a:p>
          <a:p>
            <a:pPr marL="457200" lvl="0" indent="-457200">
              <a:buClr>
                <a:srgbClr val="9B4431"/>
              </a:buClr>
              <a:buFont typeface="Arial"/>
              <a:buChar char="•"/>
            </a:pPr>
            <a:r>
              <a:rPr lang="ru-RU" sz="2800" dirty="0" smtClean="0">
                <a:latin typeface="Helvetica Neue Light"/>
                <a:cs typeface="Helvetica Neue Light"/>
              </a:rPr>
              <a:t>Дешевле репетиторов и развивает необходимые навыки самообучения.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471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7625</TotalTime>
  <Words>653</Words>
  <Application>Microsoft Office PowerPoint</Application>
  <PresentationFormat>Экран (4:3)</PresentationFormat>
  <Paragraphs>158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Интернет-школа Факультета довузовской подготовки НИУ ВШЭ fdp.hse.ru/ischool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Интернет-школа НИУ ВШЭ   fdp.hse.ru/ischool Следите за обновлениями!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Пользователь Windows</cp:lastModifiedBy>
  <cp:revision>209</cp:revision>
  <cp:lastPrinted>2015-12-22T16:48:26Z</cp:lastPrinted>
  <dcterms:created xsi:type="dcterms:W3CDTF">2010-09-30T06:45:29Z</dcterms:created>
  <dcterms:modified xsi:type="dcterms:W3CDTF">2017-12-14T09:04:52Z</dcterms:modified>
</cp:coreProperties>
</file>