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04" r:id="rId2"/>
    <p:sldMasterId id="2147483816" r:id="rId3"/>
  </p:sldMasterIdLst>
  <p:notesMasterIdLst>
    <p:notesMasterId r:id="rId33"/>
  </p:notesMasterIdLst>
  <p:sldIdLst>
    <p:sldId id="256" r:id="rId4"/>
    <p:sldId id="258" r:id="rId5"/>
    <p:sldId id="259" r:id="rId6"/>
    <p:sldId id="260" r:id="rId7"/>
    <p:sldId id="261" r:id="rId8"/>
    <p:sldId id="274" r:id="rId9"/>
    <p:sldId id="273" r:id="rId10"/>
    <p:sldId id="280" r:id="rId11"/>
    <p:sldId id="262" r:id="rId12"/>
    <p:sldId id="275" r:id="rId13"/>
    <p:sldId id="279" r:id="rId14"/>
    <p:sldId id="281" r:id="rId15"/>
    <p:sldId id="266" r:id="rId16"/>
    <p:sldId id="284" r:id="rId17"/>
    <p:sldId id="285" r:id="rId18"/>
    <p:sldId id="286" r:id="rId19"/>
    <p:sldId id="287" r:id="rId20"/>
    <p:sldId id="264" r:id="rId21"/>
    <p:sldId id="265" r:id="rId22"/>
    <p:sldId id="277" r:id="rId23"/>
    <p:sldId id="276" r:id="rId24"/>
    <p:sldId id="267" r:id="rId25"/>
    <p:sldId id="268" r:id="rId26"/>
    <p:sldId id="282" r:id="rId27"/>
    <p:sldId id="269" r:id="rId28"/>
    <p:sldId id="283" r:id="rId29"/>
    <p:sldId id="270" r:id="rId30"/>
    <p:sldId id="271" r:id="rId31"/>
    <p:sldId id="27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1" d="100"/>
          <a:sy n="101" d="100"/>
        </p:scale>
        <p:origin x="126" y="3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CBCAED-FC35-49B4-A16A-F1152E60EBAE}" type="doc">
      <dgm:prSet loTypeId="urn:microsoft.com/office/officeart/2008/layout/LinedList" loCatId="Inbox" qsTypeId="urn:microsoft.com/office/officeart/2005/8/quickstyle/simple5" qsCatId="simple" csTypeId="urn:microsoft.com/office/officeart/2005/8/colors/colorful2" csCatId="colorful"/>
      <dgm:spPr/>
      <dgm:t>
        <a:bodyPr/>
        <a:lstStyle/>
        <a:p>
          <a:endParaRPr lang="en-US"/>
        </a:p>
      </dgm:t>
    </dgm:pt>
    <dgm:pt modelId="{590214C4-D61C-4D69-9C29-361EF42215FD}">
      <dgm:prSet/>
      <dgm:spPr/>
      <dgm:t>
        <a:bodyPr/>
        <a:lstStyle/>
        <a:p>
          <a:r>
            <a:rPr lang="ru-RU" dirty="0"/>
            <a:t>Сохранение культурного наследия</a:t>
          </a:r>
          <a:endParaRPr lang="en-US" dirty="0"/>
        </a:p>
      </dgm:t>
    </dgm:pt>
    <dgm:pt modelId="{DAA7105E-2E20-4B60-BFDB-7C51B521431B}" type="parTrans" cxnId="{D39A55F1-2EF4-472E-84A5-2C265B1D35A8}">
      <dgm:prSet/>
      <dgm:spPr/>
      <dgm:t>
        <a:bodyPr/>
        <a:lstStyle/>
        <a:p>
          <a:endParaRPr lang="en-US"/>
        </a:p>
      </dgm:t>
    </dgm:pt>
    <dgm:pt modelId="{7736090D-5CDE-4BDB-A300-3952F2107436}" type="sibTrans" cxnId="{D39A55F1-2EF4-472E-84A5-2C265B1D35A8}">
      <dgm:prSet/>
      <dgm:spPr/>
      <dgm:t>
        <a:bodyPr/>
        <a:lstStyle/>
        <a:p>
          <a:endParaRPr lang="en-US"/>
        </a:p>
      </dgm:t>
    </dgm:pt>
    <dgm:pt modelId="{7C708222-3703-4488-8545-9BDBA22888AB}">
      <dgm:prSet/>
      <dgm:spPr/>
      <dgm:t>
        <a:bodyPr/>
        <a:lstStyle/>
        <a:p>
          <a:r>
            <a:rPr lang="ru-RU" dirty="0"/>
            <a:t>Новые знания, новые методы, новые объекты исследования </a:t>
          </a:r>
          <a:endParaRPr lang="en-US" dirty="0"/>
        </a:p>
      </dgm:t>
    </dgm:pt>
    <dgm:pt modelId="{15064176-54B5-40CE-A8D6-23922DF46741}" type="parTrans" cxnId="{FE1EB498-F0A1-452A-9799-8AF2986DC27C}">
      <dgm:prSet/>
      <dgm:spPr/>
      <dgm:t>
        <a:bodyPr/>
        <a:lstStyle/>
        <a:p>
          <a:endParaRPr lang="en-US"/>
        </a:p>
      </dgm:t>
    </dgm:pt>
    <dgm:pt modelId="{F74C2D30-ED18-482E-B377-CEF6E239E16C}" type="sibTrans" cxnId="{FE1EB498-F0A1-452A-9799-8AF2986DC27C}">
      <dgm:prSet/>
      <dgm:spPr/>
      <dgm:t>
        <a:bodyPr/>
        <a:lstStyle/>
        <a:p>
          <a:endParaRPr lang="en-US"/>
        </a:p>
      </dgm:t>
    </dgm:pt>
    <dgm:pt modelId="{7C59F9C5-DEA6-42BF-9377-9D14113DE7F5}">
      <dgm:prSet/>
      <dgm:spPr/>
      <dgm:t>
        <a:bodyPr/>
        <a:lstStyle/>
        <a:p>
          <a:r>
            <a:rPr lang="ru-RU"/>
            <a:t>Новая аудитория и новые пользователи</a:t>
          </a:r>
          <a:endParaRPr lang="en-US"/>
        </a:p>
      </dgm:t>
    </dgm:pt>
    <dgm:pt modelId="{98E2463B-3111-465E-8F83-7DAE6D281394}" type="parTrans" cxnId="{D14B5A80-3D44-43DE-A264-CC0A953D3EFC}">
      <dgm:prSet/>
      <dgm:spPr/>
      <dgm:t>
        <a:bodyPr/>
        <a:lstStyle/>
        <a:p>
          <a:endParaRPr lang="en-US"/>
        </a:p>
      </dgm:t>
    </dgm:pt>
    <dgm:pt modelId="{DB9A2313-C236-4E12-9D07-6BE89992BFF3}" type="sibTrans" cxnId="{D14B5A80-3D44-43DE-A264-CC0A953D3EFC}">
      <dgm:prSet/>
      <dgm:spPr/>
      <dgm:t>
        <a:bodyPr/>
        <a:lstStyle/>
        <a:p>
          <a:endParaRPr lang="en-US"/>
        </a:p>
      </dgm:t>
    </dgm:pt>
    <dgm:pt modelId="{AC553341-6EED-4D58-AF15-B5C62875B6D7}" type="pres">
      <dgm:prSet presAssocID="{27CBCAED-FC35-49B4-A16A-F1152E60EBAE}" presName="vert0" presStyleCnt="0">
        <dgm:presLayoutVars>
          <dgm:dir/>
          <dgm:animOne val="branch"/>
          <dgm:animLvl val="lvl"/>
        </dgm:presLayoutVars>
      </dgm:prSet>
      <dgm:spPr/>
    </dgm:pt>
    <dgm:pt modelId="{A84E00CE-2844-4235-BA3B-0390143A0AD5}" type="pres">
      <dgm:prSet presAssocID="{590214C4-D61C-4D69-9C29-361EF42215FD}" presName="thickLine" presStyleLbl="alignNode1" presStyleIdx="0" presStyleCnt="3"/>
      <dgm:spPr/>
    </dgm:pt>
    <dgm:pt modelId="{E4E07050-7833-4054-B554-DFDB11FF3901}" type="pres">
      <dgm:prSet presAssocID="{590214C4-D61C-4D69-9C29-361EF42215FD}" presName="horz1" presStyleCnt="0"/>
      <dgm:spPr/>
    </dgm:pt>
    <dgm:pt modelId="{BCF7C0FD-E3F9-4D6D-B2E4-02861383AEF1}" type="pres">
      <dgm:prSet presAssocID="{590214C4-D61C-4D69-9C29-361EF42215FD}" presName="tx1" presStyleLbl="revTx" presStyleIdx="0" presStyleCnt="3"/>
      <dgm:spPr/>
    </dgm:pt>
    <dgm:pt modelId="{3915CD98-631E-4A4C-864C-8225FD35E222}" type="pres">
      <dgm:prSet presAssocID="{590214C4-D61C-4D69-9C29-361EF42215FD}" presName="vert1" presStyleCnt="0"/>
      <dgm:spPr/>
    </dgm:pt>
    <dgm:pt modelId="{9293E1C6-E4B2-40DB-9E3B-7C6D60B31558}" type="pres">
      <dgm:prSet presAssocID="{7C708222-3703-4488-8545-9BDBA22888AB}" presName="thickLine" presStyleLbl="alignNode1" presStyleIdx="1" presStyleCnt="3"/>
      <dgm:spPr/>
    </dgm:pt>
    <dgm:pt modelId="{4EF5280A-4AFC-405B-8434-FE995C62F314}" type="pres">
      <dgm:prSet presAssocID="{7C708222-3703-4488-8545-9BDBA22888AB}" presName="horz1" presStyleCnt="0"/>
      <dgm:spPr/>
    </dgm:pt>
    <dgm:pt modelId="{7A04A3D7-AD33-4D4B-9554-CF9457575CE1}" type="pres">
      <dgm:prSet presAssocID="{7C708222-3703-4488-8545-9BDBA22888AB}" presName="tx1" presStyleLbl="revTx" presStyleIdx="1" presStyleCnt="3"/>
      <dgm:spPr/>
    </dgm:pt>
    <dgm:pt modelId="{EF7AE98F-446D-456A-888F-F1154E86861D}" type="pres">
      <dgm:prSet presAssocID="{7C708222-3703-4488-8545-9BDBA22888AB}" presName="vert1" presStyleCnt="0"/>
      <dgm:spPr/>
    </dgm:pt>
    <dgm:pt modelId="{E37DC1D5-8D65-484C-B2F9-A2956E276D31}" type="pres">
      <dgm:prSet presAssocID="{7C59F9C5-DEA6-42BF-9377-9D14113DE7F5}" presName="thickLine" presStyleLbl="alignNode1" presStyleIdx="2" presStyleCnt="3"/>
      <dgm:spPr/>
    </dgm:pt>
    <dgm:pt modelId="{5F6EA744-F5C3-4DD3-8907-5DBB72C996AE}" type="pres">
      <dgm:prSet presAssocID="{7C59F9C5-DEA6-42BF-9377-9D14113DE7F5}" presName="horz1" presStyleCnt="0"/>
      <dgm:spPr/>
    </dgm:pt>
    <dgm:pt modelId="{23B15926-1579-4EA7-A4A1-BE70A30A52EC}" type="pres">
      <dgm:prSet presAssocID="{7C59F9C5-DEA6-42BF-9377-9D14113DE7F5}" presName="tx1" presStyleLbl="revTx" presStyleIdx="2" presStyleCnt="3"/>
      <dgm:spPr/>
    </dgm:pt>
    <dgm:pt modelId="{20023AF7-E9CA-4ED3-9214-554BEF23956C}" type="pres">
      <dgm:prSet presAssocID="{7C59F9C5-DEA6-42BF-9377-9D14113DE7F5}" presName="vert1" presStyleCnt="0"/>
      <dgm:spPr/>
    </dgm:pt>
  </dgm:ptLst>
  <dgm:cxnLst>
    <dgm:cxn modelId="{66B7722D-F0C7-40AD-8769-C06109306D01}" type="presOf" srcId="{590214C4-D61C-4D69-9C29-361EF42215FD}" destId="{BCF7C0FD-E3F9-4D6D-B2E4-02861383AEF1}" srcOrd="0" destOrd="0" presId="urn:microsoft.com/office/officeart/2008/layout/LinedList"/>
    <dgm:cxn modelId="{D14B5A80-3D44-43DE-A264-CC0A953D3EFC}" srcId="{27CBCAED-FC35-49B4-A16A-F1152E60EBAE}" destId="{7C59F9C5-DEA6-42BF-9377-9D14113DE7F5}" srcOrd="2" destOrd="0" parTransId="{98E2463B-3111-465E-8F83-7DAE6D281394}" sibTransId="{DB9A2313-C236-4E12-9D07-6BE89992BFF3}"/>
    <dgm:cxn modelId="{FE1EB498-F0A1-452A-9799-8AF2986DC27C}" srcId="{27CBCAED-FC35-49B4-A16A-F1152E60EBAE}" destId="{7C708222-3703-4488-8545-9BDBA22888AB}" srcOrd="1" destOrd="0" parTransId="{15064176-54B5-40CE-A8D6-23922DF46741}" sibTransId="{F74C2D30-ED18-482E-B377-CEF6E239E16C}"/>
    <dgm:cxn modelId="{BE2679B3-65F4-45FD-9DEB-B4645043B687}" type="presOf" srcId="{27CBCAED-FC35-49B4-A16A-F1152E60EBAE}" destId="{AC553341-6EED-4D58-AF15-B5C62875B6D7}" srcOrd="0" destOrd="0" presId="urn:microsoft.com/office/officeart/2008/layout/LinedList"/>
    <dgm:cxn modelId="{5C6981B9-A5BB-478A-B99B-6CAC76100CC6}" type="presOf" srcId="{7C708222-3703-4488-8545-9BDBA22888AB}" destId="{7A04A3D7-AD33-4D4B-9554-CF9457575CE1}" srcOrd="0" destOrd="0" presId="urn:microsoft.com/office/officeart/2008/layout/LinedList"/>
    <dgm:cxn modelId="{D39A55F1-2EF4-472E-84A5-2C265B1D35A8}" srcId="{27CBCAED-FC35-49B4-A16A-F1152E60EBAE}" destId="{590214C4-D61C-4D69-9C29-361EF42215FD}" srcOrd="0" destOrd="0" parTransId="{DAA7105E-2E20-4B60-BFDB-7C51B521431B}" sibTransId="{7736090D-5CDE-4BDB-A300-3952F2107436}"/>
    <dgm:cxn modelId="{4C93A9FA-5976-4BE6-8138-4B9B6C842C8B}" type="presOf" srcId="{7C59F9C5-DEA6-42BF-9377-9D14113DE7F5}" destId="{23B15926-1579-4EA7-A4A1-BE70A30A52EC}" srcOrd="0" destOrd="0" presId="urn:microsoft.com/office/officeart/2008/layout/LinedList"/>
    <dgm:cxn modelId="{97E18698-67EF-4C48-BD90-A02BC0A8E490}" type="presParOf" srcId="{AC553341-6EED-4D58-AF15-B5C62875B6D7}" destId="{A84E00CE-2844-4235-BA3B-0390143A0AD5}" srcOrd="0" destOrd="0" presId="urn:microsoft.com/office/officeart/2008/layout/LinedList"/>
    <dgm:cxn modelId="{CFF95C7A-7955-4197-995C-B65A9D5CF624}" type="presParOf" srcId="{AC553341-6EED-4D58-AF15-B5C62875B6D7}" destId="{E4E07050-7833-4054-B554-DFDB11FF3901}" srcOrd="1" destOrd="0" presId="urn:microsoft.com/office/officeart/2008/layout/LinedList"/>
    <dgm:cxn modelId="{CDB50E26-1A13-4EB0-88B5-C0B34FFA97B7}" type="presParOf" srcId="{E4E07050-7833-4054-B554-DFDB11FF3901}" destId="{BCF7C0FD-E3F9-4D6D-B2E4-02861383AEF1}" srcOrd="0" destOrd="0" presId="urn:microsoft.com/office/officeart/2008/layout/LinedList"/>
    <dgm:cxn modelId="{9ED90767-5453-4E8A-A3D3-52C79A16FACE}" type="presParOf" srcId="{E4E07050-7833-4054-B554-DFDB11FF3901}" destId="{3915CD98-631E-4A4C-864C-8225FD35E222}" srcOrd="1" destOrd="0" presId="urn:microsoft.com/office/officeart/2008/layout/LinedList"/>
    <dgm:cxn modelId="{C38479D2-C3BD-49E2-8A6A-AF70DA24F51C}" type="presParOf" srcId="{AC553341-6EED-4D58-AF15-B5C62875B6D7}" destId="{9293E1C6-E4B2-40DB-9E3B-7C6D60B31558}" srcOrd="2" destOrd="0" presId="urn:microsoft.com/office/officeart/2008/layout/LinedList"/>
    <dgm:cxn modelId="{BC2CD365-F5E1-4567-86CB-5E7EA471B270}" type="presParOf" srcId="{AC553341-6EED-4D58-AF15-B5C62875B6D7}" destId="{4EF5280A-4AFC-405B-8434-FE995C62F314}" srcOrd="3" destOrd="0" presId="urn:microsoft.com/office/officeart/2008/layout/LinedList"/>
    <dgm:cxn modelId="{7B3D88C4-EBBD-4430-A30D-C2BE890D4EDD}" type="presParOf" srcId="{4EF5280A-4AFC-405B-8434-FE995C62F314}" destId="{7A04A3D7-AD33-4D4B-9554-CF9457575CE1}" srcOrd="0" destOrd="0" presId="urn:microsoft.com/office/officeart/2008/layout/LinedList"/>
    <dgm:cxn modelId="{0D0E315F-A039-4BEE-AB71-1601E942AA43}" type="presParOf" srcId="{4EF5280A-4AFC-405B-8434-FE995C62F314}" destId="{EF7AE98F-446D-456A-888F-F1154E86861D}" srcOrd="1" destOrd="0" presId="urn:microsoft.com/office/officeart/2008/layout/LinedList"/>
    <dgm:cxn modelId="{46BE1582-11B8-46AD-93A4-9DAAECDE6A32}" type="presParOf" srcId="{AC553341-6EED-4D58-AF15-B5C62875B6D7}" destId="{E37DC1D5-8D65-484C-B2F9-A2956E276D31}" srcOrd="4" destOrd="0" presId="urn:microsoft.com/office/officeart/2008/layout/LinedList"/>
    <dgm:cxn modelId="{D283419D-DFCA-47D8-8FC5-C33C60C5205E}" type="presParOf" srcId="{AC553341-6EED-4D58-AF15-B5C62875B6D7}" destId="{5F6EA744-F5C3-4DD3-8907-5DBB72C996AE}" srcOrd="5" destOrd="0" presId="urn:microsoft.com/office/officeart/2008/layout/LinedList"/>
    <dgm:cxn modelId="{5FBE9316-57D5-4B0F-8E91-0A2B163EE84B}" type="presParOf" srcId="{5F6EA744-F5C3-4DD3-8907-5DBB72C996AE}" destId="{23B15926-1579-4EA7-A4A1-BE70A30A52EC}" srcOrd="0" destOrd="0" presId="urn:microsoft.com/office/officeart/2008/layout/LinedList"/>
    <dgm:cxn modelId="{35A0599C-328B-4A0D-97E5-96319D8B41C2}" type="presParOf" srcId="{5F6EA744-F5C3-4DD3-8907-5DBB72C996AE}" destId="{20023AF7-E9CA-4ED3-9214-554BEF23956C}"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4E00CE-2844-4235-BA3B-0390143A0AD5}">
      <dsp:nvSpPr>
        <dsp:cNvPr id="0" name=""/>
        <dsp:cNvSpPr/>
      </dsp:nvSpPr>
      <dsp:spPr>
        <a:xfrm>
          <a:off x="0" y="2660"/>
          <a:ext cx="6290226" cy="0"/>
        </a:xfrm>
        <a:prstGeom prst="line">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w="9525" cap="flat" cmpd="sng" algn="ctr">
          <a:solidFill>
            <a:schemeClr val="accent2">
              <a:hueOff val="0"/>
              <a:satOff val="0"/>
              <a:lumOff val="0"/>
              <a:alphaOff val="0"/>
            </a:schemeClr>
          </a:solidFill>
          <a:prstDash val="solid"/>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1">
          <a:scrgbClr r="0" g="0" b="0"/>
        </a:lnRef>
        <a:fillRef idx="3">
          <a:scrgbClr r="0" g="0" b="0"/>
        </a:fillRef>
        <a:effectRef idx="3">
          <a:scrgbClr r="0" g="0" b="0"/>
        </a:effectRef>
        <a:fontRef idx="minor">
          <a:schemeClr val="lt1"/>
        </a:fontRef>
      </dsp:style>
    </dsp:sp>
    <dsp:sp modelId="{BCF7C0FD-E3F9-4D6D-B2E4-02861383AEF1}">
      <dsp:nvSpPr>
        <dsp:cNvPr id="0" name=""/>
        <dsp:cNvSpPr/>
      </dsp:nvSpPr>
      <dsp:spPr>
        <a:xfrm>
          <a:off x="0" y="2660"/>
          <a:ext cx="6290226" cy="181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ru-RU" sz="3600" kern="1200" dirty="0"/>
            <a:t>Сохранение культурного наследия</a:t>
          </a:r>
          <a:endParaRPr lang="en-US" sz="3600" kern="1200" dirty="0"/>
        </a:p>
      </dsp:txBody>
      <dsp:txXfrm>
        <a:off x="0" y="2660"/>
        <a:ext cx="6290226" cy="1814141"/>
      </dsp:txXfrm>
    </dsp:sp>
    <dsp:sp modelId="{9293E1C6-E4B2-40DB-9E3B-7C6D60B31558}">
      <dsp:nvSpPr>
        <dsp:cNvPr id="0" name=""/>
        <dsp:cNvSpPr/>
      </dsp:nvSpPr>
      <dsp:spPr>
        <a:xfrm>
          <a:off x="0" y="1816801"/>
          <a:ext cx="6290226" cy="0"/>
        </a:xfrm>
        <a:prstGeom prst="line">
          <a:avLst/>
        </a:prstGeom>
        <a:gradFill rotWithShape="0">
          <a:gsLst>
            <a:gs pos="0">
              <a:schemeClr val="accent2">
                <a:hueOff val="574745"/>
                <a:satOff val="-9386"/>
                <a:lumOff val="588"/>
                <a:alphaOff val="0"/>
                <a:tint val="96000"/>
                <a:satMod val="100000"/>
                <a:lumMod val="104000"/>
              </a:schemeClr>
            </a:gs>
            <a:gs pos="78000">
              <a:schemeClr val="accent2">
                <a:hueOff val="574745"/>
                <a:satOff val="-9386"/>
                <a:lumOff val="588"/>
                <a:alphaOff val="0"/>
                <a:shade val="100000"/>
                <a:satMod val="110000"/>
                <a:lumMod val="100000"/>
              </a:schemeClr>
            </a:gs>
          </a:gsLst>
          <a:lin ang="5400000" scaled="0"/>
        </a:gradFill>
        <a:ln w="9525" cap="flat" cmpd="sng" algn="ctr">
          <a:solidFill>
            <a:schemeClr val="accent2">
              <a:hueOff val="574745"/>
              <a:satOff val="-9386"/>
              <a:lumOff val="588"/>
              <a:alphaOff val="0"/>
            </a:schemeClr>
          </a:solidFill>
          <a:prstDash val="solid"/>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1">
          <a:scrgbClr r="0" g="0" b="0"/>
        </a:lnRef>
        <a:fillRef idx="3">
          <a:scrgbClr r="0" g="0" b="0"/>
        </a:fillRef>
        <a:effectRef idx="3">
          <a:scrgbClr r="0" g="0" b="0"/>
        </a:effectRef>
        <a:fontRef idx="minor">
          <a:schemeClr val="lt1"/>
        </a:fontRef>
      </dsp:style>
    </dsp:sp>
    <dsp:sp modelId="{7A04A3D7-AD33-4D4B-9554-CF9457575CE1}">
      <dsp:nvSpPr>
        <dsp:cNvPr id="0" name=""/>
        <dsp:cNvSpPr/>
      </dsp:nvSpPr>
      <dsp:spPr>
        <a:xfrm>
          <a:off x="0" y="1816801"/>
          <a:ext cx="6290226" cy="181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ru-RU" sz="3600" kern="1200" dirty="0"/>
            <a:t>Новые знания, новые методы, новые объекты исследования </a:t>
          </a:r>
          <a:endParaRPr lang="en-US" sz="3600" kern="1200" dirty="0"/>
        </a:p>
      </dsp:txBody>
      <dsp:txXfrm>
        <a:off x="0" y="1816801"/>
        <a:ext cx="6290226" cy="1814141"/>
      </dsp:txXfrm>
    </dsp:sp>
    <dsp:sp modelId="{E37DC1D5-8D65-484C-B2F9-A2956E276D31}">
      <dsp:nvSpPr>
        <dsp:cNvPr id="0" name=""/>
        <dsp:cNvSpPr/>
      </dsp:nvSpPr>
      <dsp:spPr>
        <a:xfrm>
          <a:off x="0" y="3630943"/>
          <a:ext cx="6290226" cy="0"/>
        </a:xfrm>
        <a:prstGeom prst="line">
          <a:avLst/>
        </a:prstGeom>
        <a:gradFill rotWithShape="0">
          <a:gsLst>
            <a:gs pos="0">
              <a:schemeClr val="accent2">
                <a:hueOff val="1149490"/>
                <a:satOff val="-18772"/>
                <a:lumOff val="1176"/>
                <a:alphaOff val="0"/>
                <a:tint val="96000"/>
                <a:satMod val="100000"/>
                <a:lumMod val="104000"/>
              </a:schemeClr>
            </a:gs>
            <a:gs pos="78000">
              <a:schemeClr val="accent2">
                <a:hueOff val="1149490"/>
                <a:satOff val="-18772"/>
                <a:lumOff val="1176"/>
                <a:alphaOff val="0"/>
                <a:shade val="100000"/>
                <a:satMod val="110000"/>
                <a:lumMod val="100000"/>
              </a:schemeClr>
            </a:gs>
          </a:gsLst>
          <a:lin ang="5400000" scaled="0"/>
        </a:gradFill>
        <a:ln w="9525" cap="flat" cmpd="sng" algn="ctr">
          <a:solidFill>
            <a:schemeClr val="accent2">
              <a:hueOff val="1149490"/>
              <a:satOff val="-18772"/>
              <a:lumOff val="1176"/>
              <a:alphaOff val="0"/>
            </a:schemeClr>
          </a:solidFill>
          <a:prstDash val="solid"/>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1">
          <a:scrgbClr r="0" g="0" b="0"/>
        </a:lnRef>
        <a:fillRef idx="3">
          <a:scrgbClr r="0" g="0" b="0"/>
        </a:fillRef>
        <a:effectRef idx="3">
          <a:scrgbClr r="0" g="0" b="0"/>
        </a:effectRef>
        <a:fontRef idx="minor">
          <a:schemeClr val="lt1"/>
        </a:fontRef>
      </dsp:style>
    </dsp:sp>
    <dsp:sp modelId="{23B15926-1579-4EA7-A4A1-BE70A30A52EC}">
      <dsp:nvSpPr>
        <dsp:cNvPr id="0" name=""/>
        <dsp:cNvSpPr/>
      </dsp:nvSpPr>
      <dsp:spPr>
        <a:xfrm>
          <a:off x="0" y="3630943"/>
          <a:ext cx="6290226" cy="181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ru-RU" sz="3600" kern="1200"/>
            <a:t>Новая аудитория и новые пользователи</a:t>
          </a:r>
          <a:endParaRPr lang="en-US" sz="3600" kern="1200"/>
        </a:p>
      </dsp:txBody>
      <dsp:txXfrm>
        <a:off x="0" y="3630943"/>
        <a:ext cx="6290226" cy="181414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3F18AD-496F-4B36-A9A9-53CFFEADAB54}" type="datetimeFigureOut">
              <a:rPr lang="ru-RU" smtClean="0"/>
              <a:t>29.01.2018</a:t>
            </a:fld>
            <a:endParaRPr lang="ru-RU"/>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ru-RU"/>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A281A8-E349-4D73-A954-CBE1350A6A06}"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878913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1355603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2424809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3414101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3487588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ru-RU"/>
              <a:t>Образец заголовка</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3478614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1260989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45127" y="2507550"/>
            <a:ext cx="5156200"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7550"/>
            <a:ext cx="5181601"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D2D4B48-8D43-4BBF-858B-8901D6B3B6CD}" type="slidenum">
              <a:rPr lang="ru-RU" smtClean="0"/>
              <a:pPr/>
              <a:t>‹#›</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4088317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D2D4B48-8D43-4BBF-858B-8901D6B3B6CD}" type="slidenum">
              <a:rPr lang="ru-RU" smtClean="0"/>
              <a:pPr/>
              <a:t>‹#›</a:t>
            </a:fld>
            <a:endParaRPr lang="ru-RU"/>
          </a:p>
        </p:txBody>
      </p:sp>
      <p:sp>
        <p:nvSpPr>
          <p:cNvPr id="6" name="Title 5"/>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4275053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1305608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ru-RU"/>
              <a:t>Образец заголовка</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2172890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3610684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ru-RU"/>
              <a:t>Образец заголовка</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1992173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135728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2214294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ru-RU"/>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D6B2ED57-846F-48FF-A0B7-B35BAE611AF4}" type="datetimeFigureOut">
              <a:rPr lang="ru-RU" smtClean="0"/>
              <a:pPr/>
              <a:t>29.01.2018</a:t>
            </a:fld>
            <a:endParaRPr lang="ru-RU"/>
          </a:p>
        </p:txBody>
      </p:sp>
      <p:sp>
        <p:nvSpPr>
          <p:cNvPr id="5" name="Footer Placeholder 4"/>
          <p:cNvSpPr>
            <a:spLocks noGrp="1"/>
          </p:cNvSpPr>
          <p:nvPr>
            <p:ph type="ftr" sz="quarter" idx="11"/>
          </p:nvPr>
        </p:nvSpPr>
        <p:spPr>
          <a:xfrm>
            <a:off x="1371600" y="4323845"/>
            <a:ext cx="6400800" cy="365125"/>
          </a:xfrm>
        </p:spPr>
        <p:txBody>
          <a:bodyPr/>
          <a:lstStyle/>
          <a:p>
            <a:endParaRPr lang="ru-RU"/>
          </a:p>
        </p:txBody>
      </p:sp>
      <p:sp>
        <p:nvSpPr>
          <p:cNvPr id="6" name="Slide Number Placeholder 5"/>
          <p:cNvSpPr>
            <a:spLocks noGrp="1"/>
          </p:cNvSpPr>
          <p:nvPr>
            <p:ph type="sldNum" sz="quarter" idx="12"/>
          </p:nvPr>
        </p:nvSpPr>
        <p:spPr>
          <a:xfrm>
            <a:off x="8077200" y="1430866"/>
            <a:ext cx="2743200" cy="365125"/>
          </a:xfrm>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702083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3556077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ru-RU"/>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D6B2ED57-846F-48FF-A0B7-B35BAE611AF4}" type="datetimeFigureOut">
              <a:rPr lang="ru-RU" smtClean="0"/>
              <a:pPr/>
              <a:t>29.01.2018</a:t>
            </a:fld>
            <a:endParaRPr lang="ru-RU"/>
          </a:p>
        </p:txBody>
      </p:sp>
      <p:sp>
        <p:nvSpPr>
          <p:cNvPr id="5" name="Footer Placeholder 4"/>
          <p:cNvSpPr>
            <a:spLocks noGrp="1"/>
          </p:cNvSpPr>
          <p:nvPr>
            <p:ph type="ftr" sz="quarter" idx="11"/>
          </p:nvPr>
        </p:nvSpPr>
        <p:spPr>
          <a:xfrm>
            <a:off x="685800" y="381001"/>
            <a:ext cx="6991492" cy="36406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2936197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1979987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1820536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93487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248419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ru-RU"/>
              <a:t>Образец заголовка</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1065049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3685506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2274054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643861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6B2ED57-846F-48FF-A0B7-B35BAE611AF4}" type="datetimeFigureOut">
              <a:rPr lang="ru-RU" smtClean="0"/>
              <a:pPr/>
              <a:t>29.01.2018</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1182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6B2ED57-846F-48FF-A0B7-B35BAE611AF4}" type="datetimeFigureOut">
              <a:rPr lang="ru-RU" smtClean="0"/>
              <a:pPr/>
              <a:t>29.01.2018</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4D2D4B48-8D43-4BBF-858B-8901D6B3B6CD}" type="slidenum">
              <a:rPr lang="ru-RU" smtClean="0"/>
              <a:pPr/>
              <a:t>‹#›</a:t>
            </a:fld>
            <a:endParaRPr lang="ru-RU"/>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23345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D6B2ED57-846F-48FF-A0B7-B35BAE611AF4}" type="datetimeFigureOut">
              <a:rPr lang="ru-RU" smtClean="0"/>
              <a:pPr/>
              <a:t>29.01.2018</a:t>
            </a:fld>
            <a:endParaRPr lang="ru-RU"/>
          </a:p>
        </p:txBody>
      </p:sp>
      <p:sp>
        <p:nvSpPr>
          <p:cNvPr id="6" name="Footer Placeholder 5"/>
          <p:cNvSpPr>
            <a:spLocks noGrp="1"/>
          </p:cNvSpPr>
          <p:nvPr>
            <p:ph type="ftr" sz="quarter" idx="11"/>
          </p:nvPr>
        </p:nvSpPr>
        <p:spPr>
          <a:xfrm>
            <a:off x="685800" y="378883"/>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843655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1312141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2040721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12349529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D6B2ED57-846F-48FF-A0B7-B35BAE611AF4}" type="datetimeFigureOut">
              <a:rPr lang="ru-RU" smtClean="0"/>
              <a:pPr/>
              <a:t>29.01.2018</a:t>
            </a:fld>
            <a:endParaRPr lang="ru-RU"/>
          </a:p>
        </p:txBody>
      </p:sp>
      <p:sp>
        <p:nvSpPr>
          <p:cNvPr id="5" name="Footer Placeholder 4"/>
          <p:cNvSpPr>
            <a:spLocks noGrp="1"/>
          </p:cNvSpPr>
          <p:nvPr>
            <p:ph type="ftr" sz="quarter" idx="11"/>
          </p:nvPr>
        </p:nvSpPr>
        <p:spPr>
          <a:xfrm>
            <a:off x="685800" y="381000"/>
            <a:ext cx="6991492" cy="36512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3690216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1978133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45127" y="2507550"/>
            <a:ext cx="5156200"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7550"/>
            <a:ext cx="5181601"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D2D4B48-8D43-4BBF-858B-8901D6B3B6CD}" type="slidenum">
              <a:rPr lang="ru-RU" smtClean="0"/>
              <a:pPr/>
              <a:t>‹#›</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1842268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D2D4B48-8D43-4BBF-858B-8901D6B3B6CD}" type="slidenum">
              <a:rPr lang="ru-RU" smtClean="0"/>
              <a:pPr/>
              <a:t>‹#›</a:t>
            </a:fld>
            <a:endParaRPr lang="ru-RU"/>
          </a:p>
        </p:txBody>
      </p:sp>
      <p:sp>
        <p:nvSpPr>
          <p:cNvPr id="6" name="Title 5"/>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992210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2726156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ru-RU"/>
              <a:t>Образец заголовка</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1214180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ru-RU"/>
              <a:t>Образец заголовка</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6B2ED57-846F-48FF-A0B7-B35BAE611AF4}" type="datetimeFigureOut">
              <a:rPr lang="ru-RU" smtClean="0"/>
              <a:pPr/>
              <a:t>29.01.2018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D2D4B48-8D43-4BBF-858B-8901D6B3B6CD}" type="slidenum">
              <a:rPr lang="ru-RU" smtClean="0"/>
              <a:pPr/>
              <a:t>‹#›</a:t>
            </a:fld>
            <a:endParaRPr lang="ru-RU"/>
          </a:p>
        </p:txBody>
      </p:sp>
    </p:spTree>
    <p:extLst>
      <p:ext uri="{BB962C8B-B14F-4D97-AF65-F5344CB8AC3E}">
        <p14:creationId xmlns:p14="http://schemas.microsoft.com/office/powerpoint/2010/main" val="3496150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D6B2ED57-846F-48FF-A0B7-B35BAE611AF4}" type="datetimeFigureOut">
              <a:rPr lang="ru-RU" smtClean="0"/>
              <a:pPr/>
              <a:t>29.01.2018</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ru-RU"/>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D2D4B48-8D43-4BBF-858B-8901D6B3B6CD}" type="slidenum">
              <a:rPr lang="ru-RU" smtClean="0"/>
              <a:pPr/>
              <a:t>‹#›</a:t>
            </a:fld>
            <a:endParaRPr lang="ru-RU"/>
          </a:p>
        </p:txBody>
      </p:sp>
    </p:spTree>
    <p:extLst>
      <p:ext uri="{BB962C8B-B14F-4D97-AF65-F5344CB8AC3E}">
        <p14:creationId xmlns:p14="http://schemas.microsoft.com/office/powerpoint/2010/main" val="1976968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D6B2ED57-846F-48FF-A0B7-B35BAE611AF4}" type="datetimeFigureOut">
              <a:rPr lang="ru-RU" smtClean="0"/>
              <a:pPr/>
              <a:t>29.01.2018</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ru-RU"/>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D2D4B48-8D43-4BBF-858B-8901D6B3B6CD}" type="slidenum">
              <a:rPr lang="ru-RU" smtClean="0"/>
              <a:pPr/>
              <a:t>‹#›</a:t>
            </a:fld>
            <a:endParaRPr lang="ru-RU"/>
          </a:p>
        </p:txBody>
      </p:sp>
    </p:spTree>
    <p:extLst>
      <p:ext uri="{BB962C8B-B14F-4D97-AF65-F5344CB8AC3E}">
        <p14:creationId xmlns:p14="http://schemas.microsoft.com/office/powerpoint/2010/main" val="63464005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6B2ED57-846F-48FF-A0B7-B35BAE611AF4}" type="datetimeFigureOut">
              <a:rPr lang="ru-RU" smtClean="0"/>
              <a:pPr/>
              <a:t>29.01.2018</a:t>
            </a:fld>
            <a:endParaRPr lang="ru-RU"/>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D2D4B48-8D43-4BBF-858B-8901D6B3B6CD}" type="slidenum">
              <a:rPr lang="ru-RU" smtClean="0"/>
              <a:pPr/>
              <a:t>‹#›</a:t>
            </a:fld>
            <a:endParaRPr lang="ru-RU"/>
          </a:p>
        </p:txBody>
      </p:sp>
    </p:spTree>
    <p:extLst>
      <p:ext uri="{BB962C8B-B14F-4D97-AF65-F5344CB8AC3E}">
        <p14:creationId xmlns:p14="http://schemas.microsoft.com/office/powerpoint/2010/main" val="714162956"/>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6.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6AB499-2521-424F-A91C-EB449EE7D584}"/>
              </a:ext>
            </a:extLst>
          </p:cNvPr>
          <p:cNvSpPr>
            <a:spLocks noGrp="1"/>
          </p:cNvSpPr>
          <p:nvPr>
            <p:ph type="ctrTitle"/>
          </p:nvPr>
        </p:nvSpPr>
        <p:spPr/>
        <p:txBody>
          <a:bodyPr>
            <a:noAutofit/>
          </a:bodyPr>
          <a:lstStyle/>
          <a:p>
            <a:pPr algn="ctr"/>
            <a:r>
              <a:rPr lang="ru-RU" sz="4000" b="1" u="none" strike="noStrike" dirty="0">
                <a:solidFill>
                  <a:schemeClr val="tx1">
                    <a:lumMod val="85000"/>
                  </a:schemeClr>
                </a:solidFill>
                <a:effectLst>
                  <a:outerShdw blurRad="38100" dist="38100" dir="2700000" algn="tl">
                    <a:srgbClr val="000000">
                      <a:alpha val="43137"/>
                    </a:srgbClr>
                  </a:outerShdw>
                </a:effectLst>
              </a:rPr>
              <a:t>Цифровые технологии в гуманитарных науках: </a:t>
            </a:r>
            <a:br>
              <a:rPr lang="ru-RU" sz="4000" b="1" u="none" strike="noStrike" dirty="0">
                <a:solidFill>
                  <a:schemeClr val="tx1">
                    <a:lumMod val="85000"/>
                  </a:schemeClr>
                </a:solidFill>
                <a:effectLst>
                  <a:outerShdw blurRad="38100" dist="38100" dir="2700000" algn="tl">
                    <a:srgbClr val="000000">
                      <a:alpha val="43137"/>
                    </a:srgbClr>
                  </a:outerShdw>
                </a:effectLst>
              </a:rPr>
            </a:br>
            <a:r>
              <a:rPr lang="ru-RU" sz="4000" b="1" u="none" strike="noStrike" dirty="0">
                <a:solidFill>
                  <a:schemeClr val="tx1">
                    <a:lumMod val="85000"/>
                  </a:schemeClr>
                </a:solidFill>
                <a:effectLst>
                  <a:outerShdw blurRad="38100" dist="38100" dir="2700000" algn="tl">
                    <a:srgbClr val="000000">
                      <a:alpha val="43137"/>
                    </a:srgbClr>
                  </a:outerShdw>
                </a:effectLst>
              </a:rPr>
              <a:t>тексты, карты, сети</a:t>
            </a:r>
            <a:endParaRPr lang="ru-RU" sz="4000" b="1" dirty="0">
              <a:solidFill>
                <a:schemeClr val="tx1">
                  <a:lumMod val="85000"/>
                </a:schemeClr>
              </a:solidFill>
              <a:effectLst>
                <a:outerShdw blurRad="38100" dist="38100" dir="2700000" algn="tl">
                  <a:srgbClr val="000000">
                    <a:alpha val="43137"/>
                  </a:srgbClr>
                </a:outerShdw>
              </a:effectLst>
            </a:endParaRPr>
          </a:p>
        </p:txBody>
      </p:sp>
      <p:sp>
        <p:nvSpPr>
          <p:cNvPr id="3" name="Подзаголовок 2">
            <a:extLst>
              <a:ext uri="{FF2B5EF4-FFF2-40B4-BE49-F238E27FC236}">
                <a16:creationId xmlns:a16="http://schemas.microsoft.com/office/drawing/2014/main" id="{9EC051B1-5149-411C-B50A-B0170D594E2C}"/>
              </a:ext>
            </a:extLst>
          </p:cNvPr>
          <p:cNvSpPr>
            <a:spLocks noGrp="1"/>
          </p:cNvSpPr>
          <p:nvPr>
            <p:ph type="subTitle" idx="1"/>
          </p:nvPr>
        </p:nvSpPr>
        <p:spPr>
          <a:xfrm>
            <a:off x="1494148" y="4171583"/>
            <a:ext cx="9448800" cy="685800"/>
          </a:xfrm>
        </p:spPr>
        <p:txBody>
          <a:bodyPr/>
          <a:lstStyle/>
          <a:p>
            <a:pPr algn="r"/>
            <a:r>
              <a:rPr lang="ru-RU" dirty="0">
                <a:solidFill>
                  <a:schemeClr val="tx1">
                    <a:lumMod val="85000"/>
                  </a:schemeClr>
                </a:solidFill>
                <a:effectLst>
                  <a:outerShdw blurRad="38100" dist="38100" dir="2700000" algn="tl">
                    <a:srgbClr val="000000">
                      <a:alpha val="43137"/>
                    </a:srgbClr>
                  </a:outerShdw>
                </a:effectLst>
              </a:rPr>
              <a:t>Анастасия Бонч-Осмоловская, </a:t>
            </a:r>
          </a:p>
        </p:txBody>
      </p:sp>
      <p:graphicFrame>
        <p:nvGraphicFramePr>
          <p:cNvPr id="4" name="Таблица 3">
            <a:extLst>
              <a:ext uri="{FF2B5EF4-FFF2-40B4-BE49-F238E27FC236}">
                <a16:creationId xmlns:a16="http://schemas.microsoft.com/office/drawing/2014/main" id="{40E15168-C65A-48F3-9408-CA08D4057E58}"/>
              </a:ext>
            </a:extLst>
          </p:cNvPr>
          <p:cNvGraphicFramePr>
            <a:graphicFrameLocks noGrp="1"/>
          </p:cNvGraphicFramePr>
          <p:nvPr>
            <p:extLst>
              <p:ext uri="{D42A27DB-BD31-4B8C-83A1-F6EECF244321}">
                <p14:modId xmlns:p14="http://schemas.microsoft.com/office/powerpoint/2010/main" val="2693334651"/>
              </p:ext>
            </p:extLst>
          </p:nvPr>
        </p:nvGraphicFramePr>
        <p:xfrm>
          <a:off x="5051812" y="6086266"/>
          <a:ext cx="6785039" cy="640080"/>
        </p:xfrm>
        <a:graphic>
          <a:graphicData uri="http://schemas.openxmlformats.org/drawingml/2006/table">
            <a:tbl>
              <a:tblPr/>
              <a:tblGrid>
                <a:gridCol w="6785039">
                  <a:extLst>
                    <a:ext uri="{9D8B030D-6E8A-4147-A177-3AD203B41FA5}">
                      <a16:colId xmlns:a16="http://schemas.microsoft.com/office/drawing/2014/main" val="3572132036"/>
                    </a:ext>
                  </a:extLst>
                </a:gridCol>
              </a:tblGrid>
              <a:tr h="0">
                <a:tc>
                  <a:txBody>
                    <a:bodyPr/>
                    <a:lstStyle/>
                    <a:p>
                      <a:pPr algn="r" fontAlgn="t"/>
                      <a:br>
                        <a:rPr lang="ru-RU" b="1" u="none" strike="noStrike" dirty="0">
                          <a:solidFill>
                            <a:schemeClr val="tx1">
                              <a:lumMod val="85000"/>
                            </a:schemeClr>
                          </a:solidFill>
                          <a:effectLst>
                            <a:outerShdw blurRad="38100" dist="38100" dir="2700000" algn="tl">
                              <a:srgbClr val="000000">
                                <a:alpha val="43137"/>
                              </a:srgbClr>
                            </a:outerShdw>
                          </a:effectLst>
                        </a:rPr>
                      </a:br>
                      <a:endParaRPr lang="ru-RU" b="1" dirty="0">
                        <a:solidFill>
                          <a:schemeClr val="tx1">
                            <a:lumMod val="85000"/>
                          </a:schemeClr>
                        </a:solidFill>
                        <a:effectLst>
                          <a:outerShdw blurRad="38100" dist="38100" dir="2700000" algn="tl">
                            <a:srgbClr val="000000">
                              <a:alpha val="43137"/>
                            </a:srgbClr>
                          </a:outerShdw>
                        </a:effectLst>
                      </a:endParaRPr>
                    </a:p>
                  </a:txBody>
                  <a:tcPr marR="190500">
                    <a:lnL>
                      <a:noFill/>
                    </a:lnL>
                    <a:lnR>
                      <a:noFill/>
                    </a:lnR>
                    <a:lnT>
                      <a:noFill/>
                    </a:lnT>
                    <a:lnB>
                      <a:noFill/>
                    </a:lnB>
                    <a:noFill/>
                  </a:tcPr>
                </a:tc>
                <a:extLst>
                  <a:ext uri="{0D108BD9-81ED-4DB2-BD59-A6C34878D82A}">
                    <a16:rowId xmlns:a16="http://schemas.microsoft.com/office/drawing/2014/main" val="642799065"/>
                  </a:ext>
                </a:extLst>
              </a:tr>
            </a:tbl>
          </a:graphicData>
        </a:graphic>
      </p:graphicFrame>
    </p:spTree>
    <p:extLst>
      <p:ext uri="{BB962C8B-B14F-4D97-AF65-F5344CB8AC3E}">
        <p14:creationId xmlns:p14="http://schemas.microsoft.com/office/powerpoint/2010/main" val="750451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8CFAA5-57CF-413C-AF95-C8229DE2834B}"/>
              </a:ext>
            </a:extLst>
          </p:cNvPr>
          <p:cNvSpPr>
            <a:spLocks noGrp="1"/>
          </p:cNvSpPr>
          <p:nvPr>
            <p:ph type="title"/>
          </p:nvPr>
        </p:nvSpPr>
        <p:spPr>
          <a:xfrm>
            <a:off x="3074709" y="208192"/>
            <a:ext cx="8610600" cy="1293028"/>
          </a:xfrm>
        </p:spPr>
        <p:txBody>
          <a:bodyPr>
            <a:normAutofit/>
          </a:bodyPr>
          <a:lstStyle/>
          <a:p>
            <a:r>
              <a:rPr lang="ru-RU" sz="2800" dirty="0"/>
              <a:t>И участвовать в создании новых коллекций</a:t>
            </a:r>
          </a:p>
        </p:txBody>
      </p:sp>
      <p:pic>
        <p:nvPicPr>
          <p:cNvPr id="4" name="Рисунок 3">
            <a:extLst>
              <a:ext uri="{FF2B5EF4-FFF2-40B4-BE49-F238E27FC236}">
                <a16:creationId xmlns:a16="http://schemas.microsoft.com/office/drawing/2014/main" id="{0E11CBA5-898E-475F-AF04-94D3DB04A9DD}"/>
              </a:ext>
            </a:extLst>
          </p:cNvPr>
          <p:cNvPicPr>
            <a:picLocks noChangeAspect="1"/>
          </p:cNvPicPr>
          <p:nvPr/>
        </p:nvPicPr>
        <p:blipFill rotWithShape="1">
          <a:blip r:embed="rId2" cstate="print"/>
          <a:srcRect t="9347" b="3643"/>
          <a:stretch/>
        </p:blipFill>
        <p:spPr>
          <a:xfrm>
            <a:off x="308728" y="1321756"/>
            <a:ext cx="10820400" cy="5295862"/>
          </a:xfrm>
          <a:prstGeom prst="rect">
            <a:avLst/>
          </a:prstGeom>
        </p:spPr>
      </p:pic>
    </p:spTree>
    <p:extLst>
      <p:ext uri="{BB962C8B-B14F-4D97-AF65-F5344CB8AC3E}">
        <p14:creationId xmlns:p14="http://schemas.microsoft.com/office/powerpoint/2010/main" val="2292285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3D9E4A7-8C61-493C-89F6-F5426FD3155B}"/>
              </a:ext>
            </a:extLst>
          </p:cNvPr>
          <p:cNvPicPr>
            <a:picLocks noChangeAspect="1"/>
          </p:cNvPicPr>
          <p:nvPr/>
        </p:nvPicPr>
        <p:blipFill rotWithShape="1">
          <a:blip r:embed="rId2" cstate="print"/>
          <a:srcRect l="23429" t="34227" r="23376" b="38831"/>
          <a:stretch/>
        </p:blipFill>
        <p:spPr>
          <a:xfrm>
            <a:off x="273378" y="1894787"/>
            <a:ext cx="11581498" cy="3299381"/>
          </a:xfrm>
          <a:prstGeom prst="rect">
            <a:avLst/>
          </a:prstGeom>
        </p:spPr>
      </p:pic>
      <p:sp>
        <p:nvSpPr>
          <p:cNvPr id="2" name="Заголовок 1">
            <a:extLst>
              <a:ext uri="{FF2B5EF4-FFF2-40B4-BE49-F238E27FC236}">
                <a16:creationId xmlns:a16="http://schemas.microsoft.com/office/drawing/2014/main" id="{A7D42615-41F4-4A00-BFDB-874A5D102763}"/>
              </a:ext>
            </a:extLst>
          </p:cNvPr>
          <p:cNvSpPr>
            <a:spLocks noGrp="1"/>
          </p:cNvSpPr>
          <p:nvPr>
            <p:ph type="title"/>
          </p:nvPr>
        </p:nvSpPr>
        <p:spPr>
          <a:xfrm>
            <a:off x="2177592" y="472142"/>
            <a:ext cx="9828229" cy="1293028"/>
          </a:xfrm>
        </p:spPr>
        <p:txBody>
          <a:bodyPr>
            <a:normAutofit/>
          </a:bodyPr>
          <a:lstStyle/>
          <a:p>
            <a:r>
              <a:rPr lang="ru-RU" dirty="0"/>
              <a:t>Так был создан «ВЕСЬ ТОЛСТОЙ В ОДИН КЛИК» </a:t>
            </a:r>
          </a:p>
        </p:txBody>
      </p:sp>
      <p:pic>
        <p:nvPicPr>
          <p:cNvPr id="4" name="Рисунок 3">
            <a:extLst>
              <a:ext uri="{FF2B5EF4-FFF2-40B4-BE49-F238E27FC236}">
                <a16:creationId xmlns:a16="http://schemas.microsoft.com/office/drawing/2014/main" id="{5B048016-5306-4EC5-AC00-67E0C63D335D}"/>
              </a:ext>
            </a:extLst>
          </p:cNvPr>
          <p:cNvPicPr>
            <a:picLocks noChangeAspect="1"/>
          </p:cNvPicPr>
          <p:nvPr/>
        </p:nvPicPr>
        <p:blipFill rotWithShape="1">
          <a:blip r:embed="rId3" cstate="print"/>
          <a:srcRect l="25308" t="61580" r="27785" b="3368"/>
          <a:stretch/>
        </p:blipFill>
        <p:spPr>
          <a:xfrm>
            <a:off x="2793477" y="4289197"/>
            <a:ext cx="6105425" cy="2403836"/>
          </a:xfrm>
          <a:prstGeom prst="rect">
            <a:avLst/>
          </a:prstGeom>
        </p:spPr>
      </p:pic>
    </p:spTree>
    <p:extLst>
      <p:ext uri="{BB962C8B-B14F-4D97-AF65-F5344CB8AC3E}">
        <p14:creationId xmlns:p14="http://schemas.microsoft.com/office/powerpoint/2010/main" val="503050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id="{33B7C44A-1B1D-4D73-B49D-984A0E74D9C1}"/>
              </a:ext>
            </a:extLst>
          </p:cNvPr>
          <p:cNvPicPr>
            <a:picLocks noChangeAspect="1" noChangeArrowheads="1"/>
          </p:cNvPicPr>
          <p:nvPr/>
        </p:nvPicPr>
        <p:blipFill>
          <a:blip r:embed="rId2"/>
          <a:srcRect/>
          <a:stretch>
            <a:fillRect/>
          </a:stretch>
        </p:blipFill>
        <p:spPr bwMode="auto">
          <a:xfrm>
            <a:off x="7154027" y="2272748"/>
            <a:ext cx="4183145" cy="3639337"/>
          </a:xfrm>
          <a:prstGeom prst="rect">
            <a:avLst/>
          </a:prstGeom>
          <a:noFill/>
        </p:spPr>
      </p:pic>
      <p:sp>
        <p:nvSpPr>
          <p:cNvPr id="2" name="Заголовок 1">
            <a:extLst>
              <a:ext uri="{FF2B5EF4-FFF2-40B4-BE49-F238E27FC236}">
                <a16:creationId xmlns:a16="http://schemas.microsoft.com/office/drawing/2014/main" id="{0095AB9D-9AEE-437B-A4E9-90D24AF78140}"/>
              </a:ext>
            </a:extLst>
          </p:cNvPr>
          <p:cNvSpPr>
            <a:spLocks noGrp="1"/>
          </p:cNvSpPr>
          <p:nvPr>
            <p:ph type="title"/>
          </p:nvPr>
        </p:nvSpPr>
        <p:spPr>
          <a:xfrm>
            <a:off x="2895600" y="764373"/>
            <a:ext cx="8610600" cy="1293028"/>
          </a:xfrm>
        </p:spPr>
        <p:txBody>
          <a:bodyPr>
            <a:normAutofit/>
          </a:bodyPr>
          <a:lstStyle/>
          <a:p>
            <a:r>
              <a:rPr lang="ru-RU" sz="3700"/>
              <a:t>ПРОЕКТ СЕМАНТИЧЕСКОЙ РАЗМЕТКИ 90 ТОМНИКА ТОЛСТОГО</a:t>
            </a:r>
          </a:p>
        </p:txBody>
      </p:sp>
      <p:pic>
        <p:nvPicPr>
          <p:cNvPr id="11" name="Picture 3">
            <a:extLst>
              <a:ext uri="{FF2B5EF4-FFF2-40B4-BE49-F238E27FC236}">
                <a16:creationId xmlns:a16="http://schemas.microsoft.com/office/drawing/2014/main" id="{125869FD-A21A-4C08-AD8B-C5AC5F60E9FD}"/>
              </a:ext>
            </a:extLst>
          </p:cNvPr>
          <p:cNvPicPr>
            <a:picLocks noChangeAspect="1" noChangeArrowheads="1"/>
          </p:cNvPicPr>
          <p:nvPr/>
        </p:nvPicPr>
        <p:blipFill rotWithShape="1">
          <a:blip r:embed="rId3" cstate="print"/>
          <a:srcRect l="-260" t="19888" r="64626" b="10265"/>
          <a:stretch/>
        </p:blipFill>
        <p:spPr bwMode="auto">
          <a:xfrm>
            <a:off x="1483262" y="2171700"/>
            <a:ext cx="3906765" cy="4305300"/>
          </a:xfrm>
          <a:prstGeom prst="rect">
            <a:avLst/>
          </a:prstGeom>
          <a:noFill/>
          <a:ln w="9525">
            <a:solidFill>
              <a:schemeClr val="bg1">
                <a:lumMod val="65000"/>
              </a:schemeClr>
            </a:solidFill>
            <a:miter lim="800000"/>
            <a:headEnd/>
            <a:tailEnd/>
          </a:ln>
        </p:spPr>
      </p:pic>
      <p:pic>
        <p:nvPicPr>
          <p:cNvPr id="1026" name="Picture 2" descr="https://lh5.googleusercontent.com/CXKndb9S2haAAd8EyvYl2XLp6XaY1B9MvEmMHrvAPbanlQNn4oBxoEiOjrwXN4u0aCBtKuBi4-quMX2vZkONg9QSpVqejrqgZion3T31B9X5ilwXHAQwhx8v-B1p-3rYn-8z0vbXd5gl">
            <a:extLst>
              <a:ext uri="{FF2B5EF4-FFF2-40B4-BE49-F238E27FC236}">
                <a16:creationId xmlns:a16="http://schemas.microsoft.com/office/drawing/2014/main" id="{45FFD959-1F4E-490E-8901-706F7CEDE6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8775" y="2809875"/>
            <a:ext cx="6105413"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47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AF22BD-7AA2-454E-A5DC-06AD8A031BBC}"/>
              </a:ext>
            </a:extLst>
          </p:cNvPr>
          <p:cNvSpPr>
            <a:spLocks noGrp="1"/>
          </p:cNvSpPr>
          <p:nvPr>
            <p:ph type="title"/>
          </p:nvPr>
        </p:nvSpPr>
        <p:spPr>
          <a:xfrm>
            <a:off x="2149311" y="764373"/>
            <a:ext cx="9356889" cy="1293028"/>
          </a:xfrm>
        </p:spPr>
        <p:txBody>
          <a:bodyPr>
            <a:normAutofit/>
          </a:bodyPr>
          <a:lstStyle/>
          <a:p>
            <a:r>
              <a:rPr lang="ru-RU" sz="3600" dirty="0"/>
              <a:t>БОЛЬШИЕ ДАННЫЕ И КУЛЬТУРНАЯ АНАЛИТИКА </a:t>
            </a:r>
          </a:p>
        </p:txBody>
      </p:sp>
      <p:sp>
        <p:nvSpPr>
          <p:cNvPr id="3" name="Объект 2">
            <a:extLst>
              <a:ext uri="{FF2B5EF4-FFF2-40B4-BE49-F238E27FC236}">
                <a16:creationId xmlns:a16="http://schemas.microsoft.com/office/drawing/2014/main" id="{1C19278F-0662-47D5-8436-DE752A8C18E1}"/>
              </a:ext>
            </a:extLst>
          </p:cNvPr>
          <p:cNvSpPr>
            <a:spLocks noGrp="1"/>
          </p:cNvSpPr>
          <p:nvPr>
            <p:ph sz="half" idx="1"/>
          </p:nvPr>
        </p:nvSpPr>
        <p:spPr>
          <a:xfrm>
            <a:off x="4908468" y="2949262"/>
            <a:ext cx="5334000" cy="1698711"/>
          </a:xfrm>
        </p:spPr>
        <p:txBody>
          <a:bodyPr/>
          <a:lstStyle/>
          <a:p>
            <a:pPr marL="0" indent="0">
              <a:buNone/>
            </a:pPr>
            <a:r>
              <a:rPr lang="ru-RU" dirty="0"/>
              <a:t>Если мы соберем очень много текстов всех времен, то о чем будут говорить изменения частотностей разных слов? </a:t>
            </a:r>
          </a:p>
        </p:txBody>
      </p:sp>
      <p:pic>
        <p:nvPicPr>
          <p:cNvPr id="6" name="Рисунок 5">
            <a:extLst>
              <a:ext uri="{FF2B5EF4-FFF2-40B4-BE49-F238E27FC236}">
                <a16:creationId xmlns:a16="http://schemas.microsoft.com/office/drawing/2014/main" id="{ECB4B92F-85FC-47C2-939C-A40D71452ACF}"/>
              </a:ext>
            </a:extLst>
          </p:cNvPr>
          <p:cNvPicPr>
            <a:picLocks noChangeAspect="1"/>
          </p:cNvPicPr>
          <p:nvPr/>
        </p:nvPicPr>
        <p:blipFill rotWithShape="1">
          <a:blip r:embed="rId2" cstate="print"/>
          <a:srcRect l="33203" t="24861" r="54041" b="39861"/>
          <a:stretch/>
        </p:blipFill>
        <p:spPr>
          <a:xfrm>
            <a:off x="653885" y="1461995"/>
            <a:ext cx="3270415" cy="5087490"/>
          </a:xfrm>
          <a:prstGeom prst="rect">
            <a:avLst/>
          </a:prstGeom>
        </p:spPr>
      </p:pic>
      <p:sp>
        <p:nvSpPr>
          <p:cNvPr id="7" name="TextBox 6">
            <a:extLst>
              <a:ext uri="{FF2B5EF4-FFF2-40B4-BE49-F238E27FC236}">
                <a16:creationId xmlns:a16="http://schemas.microsoft.com/office/drawing/2014/main" id="{4D00ED43-27D7-45EF-8B3D-B7FF2F855D21}"/>
              </a:ext>
            </a:extLst>
          </p:cNvPr>
          <p:cNvSpPr txBox="1"/>
          <p:nvPr/>
        </p:nvSpPr>
        <p:spPr>
          <a:xfrm>
            <a:off x="4219575" y="5791200"/>
            <a:ext cx="7600950" cy="646331"/>
          </a:xfrm>
          <a:prstGeom prst="rect">
            <a:avLst/>
          </a:prstGeom>
          <a:noFill/>
        </p:spPr>
        <p:txBody>
          <a:bodyPr wrap="square" rtlCol="0">
            <a:spAutoFit/>
          </a:bodyPr>
          <a:lstStyle/>
          <a:p>
            <a:r>
              <a:rPr lang="en-US" i="1" dirty="0"/>
              <a:t>Quantitative Analysis of Culture Using Millions of Digitized Books</a:t>
            </a:r>
            <a:r>
              <a:rPr lang="ru-RU" i="1" dirty="0"/>
              <a:t>.</a:t>
            </a:r>
            <a:r>
              <a:rPr lang="en-US" i="1" dirty="0"/>
              <a:t> Jean-Baptiste Michel</a:t>
            </a:r>
            <a:r>
              <a:rPr lang="ru-RU" i="1" dirty="0"/>
              <a:t> </a:t>
            </a:r>
            <a:r>
              <a:rPr lang="en-US" i="1" dirty="0"/>
              <a:t>et al. Science. 2010</a:t>
            </a:r>
            <a:endParaRPr lang="ru-RU" i="1" dirty="0"/>
          </a:p>
        </p:txBody>
      </p:sp>
    </p:spTree>
    <p:extLst>
      <p:ext uri="{BB962C8B-B14F-4D97-AF65-F5344CB8AC3E}">
        <p14:creationId xmlns:p14="http://schemas.microsoft.com/office/powerpoint/2010/main" val="4029424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Рисунок 4" descr="Изображение выглядит как текст, карта&#10;&#10;Описание создано с очень высокой степенью достоверности">
            <a:extLst>
              <a:ext uri="{FF2B5EF4-FFF2-40B4-BE49-F238E27FC236}">
                <a16:creationId xmlns:a16="http://schemas.microsoft.com/office/drawing/2014/main" id="{9F5AF5BC-3ECB-4B22-8A77-3C070DBACA7A}"/>
              </a:ext>
            </a:extLst>
          </p:cNvPr>
          <p:cNvPicPr>
            <a:picLocks noChangeAspect="1"/>
          </p:cNvPicPr>
          <p:nvPr/>
        </p:nvPicPr>
        <p:blipFill rotWithShape="1">
          <a:blip r:embed="rId2"/>
          <a:srcRect r="4794" b="4"/>
          <a:stretch/>
        </p:blipFill>
        <p:spPr>
          <a:xfrm>
            <a:off x="6653578" y="2057400"/>
            <a:ext cx="4414471" cy="2074865"/>
          </a:xfrm>
          <a:prstGeom prst="rect">
            <a:avLst/>
          </a:prstGeom>
        </p:spPr>
      </p:pic>
      <p:pic>
        <p:nvPicPr>
          <p:cNvPr id="4" name="Рисунок 3" descr="Изображение выглядит как текст, карта&#10;&#10;Описание создано с очень высокой степенью достоверности">
            <a:extLst>
              <a:ext uri="{FF2B5EF4-FFF2-40B4-BE49-F238E27FC236}">
                <a16:creationId xmlns:a16="http://schemas.microsoft.com/office/drawing/2014/main" id="{B2C21BB6-B610-490A-B467-CA36DF2181DA}"/>
              </a:ext>
            </a:extLst>
          </p:cNvPr>
          <p:cNvPicPr>
            <a:picLocks noChangeAspect="1"/>
          </p:cNvPicPr>
          <p:nvPr/>
        </p:nvPicPr>
        <p:blipFill rotWithShape="1">
          <a:blip r:embed="rId3"/>
          <a:srcRect t="22432" r="3" b="5812"/>
          <a:stretch/>
        </p:blipFill>
        <p:spPr>
          <a:xfrm>
            <a:off x="6362700" y="4298444"/>
            <a:ext cx="5014546" cy="2356909"/>
          </a:xfrm>
          <a:prstGeom prst="rect">
            <a:avLst/>
          </a:prstGeom>
        </p:spPr>
      </p:pic>
      <p:sp>
        <p:nvSpPr>
          <p:cNvPr id="2" name="Заголовок 1">
            <a:extLst>
              <a:ext uri="{FF2B5EF4-FFF2-40B4-BE49-F238E27FC236}">
                <a16:creationId xmlns:a16="http://schemas.microsoft.com/office/drawing/2014/main" id="{8EF81E8C-1C6B-4FF6-9657-B7310EE080F7}"/>
              </a:ext>
            </a:extLst>
          </p:cNvPr>
          <p:cNvSpPr>
            <a:spLocks noGrp="1"/>
          </p:cNvSpPr>
          <p:nvPr>
            <p:ph type="title"/>
          </p:nvPr>
        </p:nvSpPr>
        <p:spPr>
          <a:xfrm>
            <a:off x="2895600" y="764373"/>
            <a:ext cx="8610600" cy="1293028"/>
          </a:xfrm>
        </p:spPr>
        <p:txBody>
          <a:bodyPr>
            <a:normAutofit/>
          </a:bodyPr>
          <a:lstStyle/>
          <a:p>
            <a:r>
              <a:rPr lang="ru-RU"/>
              <a:t>Вопросы </a:t>
            </a:r>
            <a:r>
              <a:rPr lang="ru-RU" err="1"/>
              <a:t>культуромики</a:t>
            </a:r>
            <a:r>
              <a:rPr lang="ru-RU"/>
              <a:t>:</a:t>
            </a:r>
          </a:p>
        </p:txBody>
      </p:sp>
      <p:sp>
        <p:nvSpPr>
          <p:cNvPr id="3" name="Объект 2">
            <a:extLst>
              <a:ext uri="{FF2B5EF4-FFF2-40B4-BE49-F238E27FC236}">
                <a16:creationId xmlns:a16="http://schemas.microsoft.com/office/drawing/2014/main" id="{8F6CEEF2-7A1B-47CE-A1AD-9CF5A5E6996E}"/>
              </a:ext>
            </a:extLst>
          </p:cNvPr>
          <p:cNvSpPr>
            <a:spLocks noGrp="1"/>
          </p:cNvSpPr>
          <p:nvPr>
            <p:ph idx="1"/>
          </p:nvPr>
        </p:nvSpPr>
        <p:spPr>
          <a:xfrm>
            <a:off x="685800" y="2194560"/>
            <a:ext cx="6071461" cy="4024125"/>
          </a:xfrm>
        </p:spPr>
        <p:txBody>
          <a:bodyPr>
            <a:normAutofit/>
          </a:bodyPr>
          <a:lstStyle/>
          <a:p>
            <a:r>
              <a:rPr lang="ru-RU"/>
              <a:t>Конкуренция глагольных форм</a:t>
            </a:r>
          </a:p>
          <a:p>
            <a:r>
              <a:rPr lang="ru-RU"/>
              <a:t>Самый популярный ученый</a:t>
            </a:r>
          </a:p>
          <a:p>
            <a:r>
              <a:rPr lang="ru-RU"/>
              <a:t>Цензура в третьем рейхе</a:t>
            </a:r>
          </a:p>
          <a:p>
            <a:r>
              <a:rPr lang="ru-RU"/>
              <a:t>Уточнение значения скорости света</a:t>
            </a:r>
          </a:p>
          <a:p>
            <a:r>
              <a:rPr lang="ru-RU"/>
              <a:t>…. </a:t>
            </a:r>
            <a:r>
              <a:rPr lang="en-US"/>
              <a:t>Tracking cultural trends?</a:t>
            </a:r>
            <a:endParaRPr lang="ru-RU"/>
          </a:p>
          <a:p>
            <a:endParaRPr lang="ru-RU"/>
          </a:p>
          <a:p>
            <a:pPr marL="0" indent="0">
              <a:buNone/>
            </a:pPr>
            <a:endParaRPr lang="ru-RU"/>
          </a:p>
        </p:txBody>
      </p:sp>
    </p:spTree>
    <p:extLst>
      <p:ext uri="{BB962C8B-B14F-4D97-AF65-F5344CB8AC3E}">
        <p14:creationId xmlns:p14="http://schemas.microsoft.com/office/powerpoint/2010/main" val="842571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l="1933" t="14391" r="12285" b="9813"/>
          <a:stretch>
            <a:fillRect/>
          </a:stretch>
        </p:blipFill>
        <p:spPr bwMode="auto">
          <a:xfrm>
            <a:off x="0" y="1772816"/>
            <a:ext cx="8986973" cy="4464496"/>
          </a:xfrm>
          <a:prstGeom prst="rect">
            <a:avLst/>
          </a:prstGeom>
          <a:noFill/>
          <a:ln w="9525">
            <a:noFill/>
            <a:miter lim="800000"/>
            <a:headEnd/>
            <a:tailEnd/>
          </a:ln>
        </p:spPr>
      </p:pic>
      <p:sp>
        <p:nvSpPr>
          <p:cNvPr id="2" name="Titolo 1"/>
          <p:cNvSpPr>
            <a:spLocks noGrp="1"/>
          </p:cNvSpPr>
          <p:nvPr>
            <p:ph type="title"/>
          </p:nvPr>
        </p:nvSpPr>
        <p:spPr/>
        <p:txBody>
          <a:bodyPr>
            <a:normAutofit/>
          </a:bodyPr>
          <a:lstStyle/>
          <a:p>
            <a:r>
              <a:rPr lang="ru-RU" dirty="0"/>
              <a:t>Толстой</a:t>
            </a:r>
            <a:r>
              <a:rPr lang="it-IT" dirty="0"/>
              <a:t> vs. </a:t>
            </a:r>
            <a:r>
              <a:rPr lang="ru-RU" dirty="0"/>
              <a:t>Достоевский</a:t>
            </a:r>
          </a:p>
        </p:txBody>
      </p:sp>
      <p:sp>
        <p:nvSpPr>
          <p:cNvPr id="4" name="CasellaDiTesto 3"/>
          <p:cNvSpPr txBox="1"/>
          <p:nvPr/>
        </p:nvSpPr>
        <p:spPr>
          <a:xfrm>
            <a:off x="9238928" y="4675212"/>
            <a:ext cx="4104456" cy="707886"/>
          </a:xfrm>
          <a:prstGeom prst="rect">
            <a:avLst/>
          </a:prstGeom>
          <a:noFill/>
        </p:spPr>
        <p:txBody>
          <a:bodyPr wrap="square" rtlCol="0">
            <a:spAutoFit/>
          </a:bodyPr>
          <a:lstStyle/>
          <a:p>
            <a:r>
              <a:rPr lang="ru-RU" sz="2000" b="1" i="1" dirty="0"/>
              <a:t>Ѳедоръ Михайловичъ Достоевскій</a:t>
            </a:r>
            <a:endParaRPr lang="ru-RU" sz="2000" b="1" dirty="0"/>
          </a:p>
        </p:txBody>
      </p:sp>
    </p:spTree>
    <p:extLst>
      <p:ext uri="{BB962C8B-B14F-4D97-AF65-F5344CB8AC3E}">
        <p14:creationId xmlns:p14="http://schemas.microsoft.com/office/powerpoint/2010/main" val="200847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s://b1.m24.ru/c/446623.jpg">
            <a:extLst>
              <a:ext uri="{FF2B5EF4-FFF2-40B4-BE49-F238E27FC236}">
                <a16:creationId xmlns:a16="http://schemas.microsoft.com/office/drawing/2014/main" id="{74555B05-E10C-4266-8EBE-8D04947AF6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425931" y="2272748"/>
            <a:ext cx="3639337" cy="3639337"/>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B78BDF64-8097-4152-82C9-929F519A5745}"/>
              </a:ext>
            </a:extLst>
          </p:cNvPr>
          <p:cNvSpPr>
            <a:spLocks noGrp="1"/>
          </p:cNvSpPr>
          <p:nvPr>
            <p:ph type="title"/>
          </p:nvPr>
        </p:nvSpPr>
        <p:spPr>
          <a:xfrm>
            <a:off x="2895600" y="764373"/>
            <a:ext cx="8610600" cy="1293028"/>
          </a:xfrm>
        </p:spPr>
        <p:txBody>
          <a:bodyPr>
            <a:normAutofit/>
          </a:bodyPr>
          <a:lstStyle/>
          <a:p>
            <a:r>
              <a:rPr lang="en-US"/>
              <a:t>Cultural analytics</a:t>
            </a:r>
            <a:br>
              <a:rPr lang="en-US"/>
            </a:br>
            <a:r>
              <a:rPr lang="en-US"/>
              <a:t>(Lev Manovich)</a:t>
            </a:r>
            <a:endParaRPr lang="ru-RU"/>
          </a:p>
        </p:txBody>
      </p:sp>
      <p:sp>
        <p:nvSpPr>
          <p:cNvPr id="3" name="Объект 2">
            <a:extLst>
              <a:ext uri="{FF2B5EF4-FFF2-40B4-BE49-F238E27FC236}">
                <a16:creationId xmlns:a16="http://schemas.microsoft.com/office/drawing/2014/main" id="{D3A6AD2D-BCE8-4E39-A31E-3FCFE51E6F84}"/>
              </a:ext>
            </a:extLst>
          </p:cNvPr>
          <p:cNvSpPr>
            <a:spLocks noGrp="1"/>
          </p:cNvSpPr>
          <p:nvPr>
            <p:ph idx="1"/>
          </p:nvPr>
        </p:nvSpPr>
        <p:spPr>
          <a:xfrm>
            <a:off x="677333" y="2194560"/>
            <a:ext cx="5816600" cy="4024125"/>
          </a:xfrm>
        </p:spPr>
        <p:txBody>
          <a:bodyPr>
            <a:normAutofit/>
          </a:bodyPr>
          <a:lstStyle/>
          <a:p>
            <a:pPr marL="0" indent="0">
              <a:buNone/>
            </a:pPr>
            <a:r>
              <a:rPr lang="en-US" sz="1900"/>
              <a:t>Rather than only treating culture as “data points” that together create patterns that we want to discover, disregarding the individual points afterwards, Cultural Analytics should pay equal attention to both patterns and individual artifacts, experiences and interactions.</a:t>
            </a:r>
          </a:p>
          <a:p>
            <a:pPr marL="0" indent="0">
              <a:buNone/>
            </a:pPr>
            <a:endParaRPr lang="en-US" sz="1900"/>
          </a:p>
          <a:p>
            <a:pPr marL="0" indent="0">
              <a:buNone/>
            </a:pPr>
            <a:r>
              <a:rPr lang="ru-RU" sz="1900"/>
              <a:t>Когда мы подвергаем огромные объемы культурной информации</a:t>
            </a:r>
            <a:r>
              <a:rPr lang="en-US" sz="1900"/>
              <a:t> </a:t>
            </a:r>
            <a:r>
              <a:rPr lang="ru-RU" sz="1900"/>
              <a:t>количественному анализу, уникальное становится видимым. Мы начинаем понимать паттерны сходств и различий между отдельными объектами всей совокупности культурных  феноменов  и</a:t>
            </a:r>
            <a:r>
              <a:rPr lang="en-US" sz="1900"/>
              <a:t> </a:t>
            </a:r>
            <a:r>
              <a:rPr lang="ru-RU" sz="1900"/>
              <a:t>событий,  а  также  их  вариативность. </a:t>
            </a:r>
            <a:endParaRPr lang="en-US" sz="1900"/>
          </a:p>
          <a:p>
            <a:pPr marL="0" indent="0">
              <a:buNone/>
            </a:pPr>
            <a:endParaRPr lang="ru-RU" sz="1900"/>
          </a:p>
        </p:txBody>
      </p:sp>
    </p:spTree>
    <p:extLst>
      <p:ext uri="{BB962C8B-B14F-4D97-AF65-F5344CB8AC3E}">
        <p14:creationId xmlns:p14="http://schemas.microsoft.com/office/powerpoint/2010/main" val="1525690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8A195E-584A-485A-BECD-66468900B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0177A7-740C-43C7-8F2D-BD7067F12C9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2" name="Picture 11" descr="Изображение выглядит как сидит&#10;&#10;Описание создано с высокой степенью достоверности">
            <a:extLst>
              <a:ext uri="{FF2B5EF4-FFF2-40B4-BE49-F238E27FC236}">
                <a16:creationId xmlns:a16="http://schemas.microsoft.com/office/drawing/2014/main" id="{FF525AAA-82CE-4027-A26C-B0EFFD856F2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1" r="43746" b="531"/>
          <a:stretch/>
        </p:blipFill>
        <p:spPr>
          <a:xfrm rot="5400000" flipH="1" flipV="1">
            <a:off x="-1265719" y="2187575"/>
            <a:ext cx="6857999" cy="2482850"/>
          </a:xfrm>
          <a:prstGeom prst="rect">
            <a:avLst/>
          </a:prstGeom>
        </p:spPr>
      </p:pic>
      <p:sp>
        <p:nvSpPr>
          <p:cNvPr id="2" name="Заголовок 1">
            <a:extLst>
              <a:ext uri="{FF2B5EF4-FFF2-40B4-BE49-F238E27FC236}">
                <a16:creationId xmlns:a16="http://schemas.microsoft.com/office/drawing/2014/main" id="{ADE2358D-2326-4CF4-BC8C-642204409AFC}"/>
              </a:ext>
            </a:extLst>
          </p:cNvPr>
          <p:cNvSpPr>
            <a:spLocks noGrp="1"/>
          </p:cNvSpPr>
          <p:nvPr>
            <p:ph type="title"/>
          </p:nvPr>
        </p:nvSpPr>
        <p:spPr>
          <a:xfrm>
            <a:off x="4090507" y="764373"/>
            <a:ext cx="7434070" cy="1474330"/>
          </a:xfrm>
        </p:spPr>
        <p:txBody>
          <a:bodyPr>
            <a:normAutofit/>
          </a:bodyPr>
          <a:lstStyle/>
          <a:p>
            <a:r>
              <a:rPr lang="en-US" dirty="0"/>
              <a:t>Cultural Sampling (also Manovich)</a:t>
            </a:r>
            <a:endParaRPr lang="ru-RU" dirty="0"/>
          </a:p>
        </p:txBody>
      </p:sp>
      <p:sp>
        <p:nvSpPr>
          <p:cNvPr id="3" name="Объект 2">
            <a:extLst>
              <a:ext uri="{FF2B5EF4-FFF2-40B4-BE49-F238E27FC236}">
                <a16:creationId xmlns:a16="http://schemas.microsoft.com/office/drawing/2014/main" id="{152BA748-3D6F-4502-9B1D-82006B5C39A1}"/>
              </a:ext>
            </a:extLst>
          </p:cNvPr>
          <p:cNvSpPr>
            <a:spLocks noGrp="1"/>
          </p:cNvSpPr>
          <p:nvPr>
            <p:ph idx="1"/>
          </p:nvPr>
        </p:nvSpPr>
        <p:spPr>
          <a:xfrm>
            <a:off x="4090507" y="2628900"/>
            <a:ext cx="7454077" cy="3589785"/>
          </a:xfrm>
        </p:spPr>
        <p:txBody>
          <a:bodyPr>
            <a:normAutofit/>
          </a:bodyPr>
          <a:lstStyle/>
          <a:p>
            <a:r>
              <a:rPr lang="en-US" sz="1600"/>
              <a:t>Inferential statistics vs descriptive statistics</a:t>
            </a:r>
          </a:p>
          <a:p>
            <a:r>
              <a:rPr lang="ru-RU" sz="1600"/>
              <a:t>Основная идея: гуманитарные исследования нуждаются в стандарте качественной выборки, которая бы максимально адекватно отражала бы исследуемую генеральную совокупность</a:t>
            </a:r>
          </a:p>
          <a:p>
            <a:pPr marL="0" indent="0">
              <a:buNone/>
            </a:pPr>
            <a:r>
              <a:rPr lang="en-US" sz="1600" i="1"/>
              <a:t>Constructing proper samples and determining the validity of predictions based on these samples is a one of the main areas of statistics. In all social sciences including sociology, demographics, psychology, and political science these questions are particularly crucial, since these disciplines often use small human groups for surveys or observation</a:t>
            </a:r>
            <a:endParaRPr lang="ru-RU" sz="1600" i="1"/>
          </a:p>
          <a:p>
            <a:pPr marL="0" indent="0">
              <a:buNone/>
            </a:pPr>
            <a:r>
              <a:rPr lang="en-US" sz="1600" i="1"/>
              <a:t>This systematic approach to sampling and analysis of the results is typical of all natural and social sciences, public administration, demographics, public polls, marketing research, and countless other areas. In fact, the only area where it is absent is humanities</a:t>
            </a:r>
          </a:p>
          <a:p>
            <a:endParaRPr lang="ru-RU" sz="1600"/>
          </a:p>
        </p:txBody>
      </p:sp>
    </p:spTree>
    <p:extLst>
      <p:ext uri="{BB962C8B-B14F-4D97-AF65-F5344CB8AC3E}">
        <p14:creationId xmlns:p14="http://schemas.microsoft.com/office/powerpoint/2010/main" val="2502312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D85C1B-6B65-45BD-8AFD-D268FDA2B6A1}"/>
              </a:ext>
            </a:extLst>
          </p:cNvPr>
          <p:cNvSpPr>
            <a:spLocks noGrp="1"/>
          </p:cNvSpPr>
          <p:nvPr>
            <p:ph type="title"/>
          </p:nvPr>
        </p:nvSpPr>
        <p:spPr>
          <a:xfrm>
            <a:off x="2961588" y="349594"/>
            <a:ext cx="8610600" cy="1293028"/>
          </a:xfrm>
        </p:spPr>
        <p:txBody>
          <a:bodyPr>
            <a:normAutofit/>
          </a:bodyPr>
          <a:lstStyle/>
          <a:p>
            <a:r>
              <a:rPr lang="en-US" sz="2800" dirty="0"/>
              <a:t>CULTRUAL SAMPLING</a:t>
            </a:r>
            <a:r>
              <a:rPr lang="ru-RU" sz="2800" dirty="0"/>
              <a:t>: КОРПУСА КАК СБАЛАНСИРОВАННАЯ ВЫБОРКА </a:t>
            </a:r>
          </a:p>
        </p:txBody>
      </p:sp>
      <p:pic>
        <p:nvPicPr>
          <p:cNvPr id="9" name="Рисунок 8">
            <a:extLst>
              <a:ext uri="{FF2B5EF4-FFF2-40B4-BE49-F238E27FC236}">
                <a16:creationId xmlns:a16="http://schemas.microsoft.com/office/drawing/2014/main" id="{A9395C03-2CD2-4268-BC6C-99B613BC4DD5}"/>
              </a:ext>
            </a:extLst>
          </p:cNvPr>
          <p:cNvPicPr>
            <a:picLocks noChangeAspect="1"/>
          </p:cNvPicPr>
          <p:nvPr/>
        </p:nvPicPr>
        <p:blipFill rotWithShape="1">
          <a:blip r:embed="rId2" cstate="print"/>
          <a:srcRect l="-541" t="8797" r="541" b="15327"/>
          <a:stretch/>
        </p:blipFill>
        <p:spPr>
          <a:xfrm>
            <a:off x="216815" y="1783375"/>
            <a:ext cx="11635819" cy="4966217"/>
          </a:xfrm>
          <a:prstGeom prst="rect">
            <a:avLst/>
          </a:prstGeom>
        </p:spPr>
      </p:pic>
    </p:spTree>
    <p:extLst>
      <p:ext uri="{BB962C8B-B14F-4D97-AF65-F5344CB8AC3E}">
        <p14:creationId xmlns:p14="http://schemas.microsoft.com/office/powerpoint/2010/main" val="2731135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2D46FEF3-BB8A-4AB5-9173-081D61E85A59}"/>
              </a:ext>
            </a:extLst>
          </p:cNvPr>
          <p:cNvPicPr>
            <a:picLocks noChangeAspect="1"/>
          </p:cNvPicPr>
          <p:nvPr/>
        </p:nvPicPr>
        <p:blipFill>
          <a:blip r:embed="rId2" cstate="print"/>
          <a:stretch>
            <a:fillRect/>
          </a:stretch>
        </p:blipFill>
        <p:spPr>
          <a:xfrm>
            <a:off x="7971134" y="1990727"/>
            <a:ext cx="4220866" cy="4171948"/>
          </a:xfrm>
          <a:prstGeom prst="rect">
            <a:avLst/>
          </a:prstGeom>
        </p:spPr>
      </p:pic>
      <p:sp>
        <p:nvSpPr>
          <p:cNvPr id="2" name="Заголовок 1">
            <a:extLst>
              <a:ext uri="{FF2B5EF4-FFF2-40B4-BE49-F238E27FC236}">
                <a16:creationId xmlns:a16="http://schemas.microsoft.com/office/drawing/2014/main" id="{C351F722-6C1B-4AF2-8AB0-02CD34001973}"/>
              </a:ext>
            </a:extLst>
          </p:cNvPr>
          <p:cNvSpPr>
            <a:spLocks noGrp="1"/>
          </p:cNvSpPr>
          <p:nvPr>
            <p:ph type="title"/>
          </p:nvPr>
        </p:nvSpPr>
        <p:spPr/>
        <p:txBody>
          <a:bodyPr/>
          <a:lstStyle/>
          <a:p>
            <a:r>
              <a:rPr lang="ru-RU" dirty="0"/>
              <a:t>Культурная эволюция</a:t>
            </a:r>
          </a:p>
        </p:txBody>
      </p:sp>
      <p:pic>
        <p:nvPicPr>
          <p:cNvPr id="7" name="Рисунок 6">
            <a:extLst>
              <a:ext uri="{FF2B5EF4-FFF2-40B4-BE49-F238E27FC236}">
                <a16:creationId xmlns:a16="http://schemas.microsoft.com/office/drawing/2014/main" id="{A379C7AB-5AAF-4A95-B491-74C8D35B8E30}"/>
              </a:ext>
            </a:extLst>
          </p:cNvPr>
          <p:cNvPicPr>
            <a:picLocks noChangeAspect="1"/>
          </p:cNvPicPr>
          <p:nvPr/>
        </p:nvPicPr>
        <p:blipFill rotWithShape="1">
          <a:blip r:embed="rId3" cstate="print"/>
          <a:srcRect l="5126"/>
          <a:stretch/>
        </p:blipFill>
        <p:spPr>
          <a:xfrm>
            <a:off x="50006" y="1975579"/>
            <a:ext cx="4319587" cy="4179522"/>
          </a:xfrm>
          <a:prstGeom prst="rect">
            <a:avLst/>
          </a:prstGeom>
        </p:spPr>
      </p:pic>
      <p:pic>
        <p:nvPicPr>
          <p:cNvPr id="8" name="Рисунок 7">
            <a:extLst>
              <a:ext uri="{FF2B5EF4-FFF2-40B4-BE49-F238E27FC236}">
                <a16:creationId xmlns:a16="http://schemas.microsoft.com/office/drawing/2014/main" id="{B793A421-DD70-479E-A7A2-6465919A63BB}"/>
              </a:ext>
            </a:extLst>
          </p:cNvPr>
          <p:cNvPicPr>
            <a:picLocks noChangeAspect="1"/>
          </p:cNvPicPr>
          <p:nvPr/>
        </p:nvPicPr>
        <p:blipFill rotWithShape="1">
          <a:blip r:embed="rId4" cstate="print"/>
          <a:srcRect l="6699" r="4270"/>
          <a:stretch/>
        </p:blipFill>
        <p:spPr>
          <a:xfrm>
            <a:off x="4248150" y="1983153"/>
            <a:ext cx="3971925" cy="4179522"/>
          </a:xfrm>
          <a:prstGeom prst="rect">
            <a:avLst/>
          </a:prstGeom>
        </p:spPr>
      </p:pic>
      <p:sp>
        <p:nvSpPr>
          <p:cNvPr id="10" name="TextBox 9">
            <a:extLst>
              <a:ext uri="{FF2B5EF4-FFF2-40B4-BE49-F238E27FC236}">
                <a16:creationId xmlns:a16="http://schemas.microsoft.com/office/drawing/2014/main" id="{3A924109-6CD5-4293-80D7-F49A917C7432}"/>
              </a:ext>
            </a:extLst>
          </p:cNvPr>
          <p:cNvSpPr txBox="1"/>
          <p:nvPr/>
        </p:nvSpPr>
        <p:spPr>
          <a:xfrm>
            <a:off x="638175" y="6211669"/>
            <a:ext cx="11191875" cy="646331"/>
          </a:xfrm>
          <a:prstGeom prst="rect">
            <a:avLst/>
          </a:prstGeom>
          <a:noFill/>
        </p:spPr>
        <p:txBody>
          <a:bodyPr wrap="square" rtlCol="0">
            <a:spAutoFit/>
          </a:bodyPr>
          <a:lstStyle/>
          <a:p>
            <a:r>
              <a:rPr lang="en-US" i="1" dirty="0"/>
              <a:t>A Quantitative Literary History of 2,958 Nineteenth-Century British Novels: The Semantic Cohort Method. Stanford Literary Lab. Pamphlet 4, 2012</a:t>
            </a:r>
            <a:endParaRPr lang="ru-RU" i="1" dirty="0"/>
          </a:p>
        </p:txBody>
      </p:sp>
      <p:sp>
        <p:nvSpPr>
          <p:cNvPr id="12" name="TextBox 11">
            <a:extLst>
              <a:ext uri="{FF2B5EF4-FFF2-40B4-BE49-F238E27FC236}">
                <a16:creationId xmlns:a16="http://schemas.microsoft.com/office/drawing/2014/main" id="{8CE7C8EA-FD89-4344-A485-69A6695A38C1}"/>
              </a:ext>
            </a:extLst>
          </p:cNvPr>
          <p:cNvSpPr txBox="1"/>
          <p:nvPr/>
        </p:nvSpPr>
        <p:spPr>
          <a:xfrm>
            <a:off x="138023" y="2057401"/>
            <a:ext cx="3424327" cy="369332"/>
          </a:xfrm>
          <a:prstGeom prst="rect">
            <a:avLst/>
          </a:prstGeom>
          <a:noFill/>
        </p:spPr>
        <p:txBody>
          <a:bodyPr wrap="square" rtlCol="0">
            <a:spAutoFit/>
          </a:bodyPr>
          <a:lstStyle/>
          <a:p>
            <a:r>
              <a:rPr lang="ru-RU" dirty="0">
                <a:solidFill>
                  <a:schemeClr val="bg1"/>
                </a:solidFill>
              </a:rPr>
              <a:t>Слова моральной оценки</a:t>
            </a:r>
          </a:p>
        </p:txBody>
      </p:sp>
      <p:sp>
        <p:nvSpPr>
          <p:cNvPr id="13" name="TextBox 12">
            <a:extLst>
              <a:ext uri="{FF2B5EF4-FFF2-40B4-BE49-F238E27FC236}">
                <a16:creationId xmlns:a16="http://schemas.microsoft.com/office/drawing/2014/main" id="{755685BD-8957-49E7-B9C1-F9944B7AEC15}"/>
              </a:ext>
            </a:extLst>
          </p:cNvPr>
          <p:cNvSpPr txBox="1"/>
          <p:nvPr/>
        </p:nvSpPr>
        <p:spPr>
          <a:xfrm>
            <a:off x="4794449" y="2023393"/>
            <a:ext cx="3298127" cy="646331"/>
          </a:xfrm>
          <a:prstGeom prst="rect">
            <a:avLst/>
          </a:prstGeom>
          <a:noFill/>
        </p:spPr>
        <p:txBody>
          <a:bodyPr wrap="square" rtlCol="0">
            <a:spAutoFit/>
          </a:bodyPr>
          <a:lstStyle/>
          <a:p>
            <a:r>
              <a:rPr lang="ru-RU" dirty="0">
                <a:solidFill>
                  <a:schemeClr val="bg1"/>
                </a:solidFill>
              </a:rPr>
              <a:t>Слова, обозначающие чувства</a:t>
            </a:r>
          </a:p>
        </p:txBody>
      </p:sp>
      <p:sp>
        <p:nvSpPr>
          <p:cNvPr id="14" name="TextBox 13">
            <a:extLst>
              <a:ext uri="{FF2B5EF4-FFF2-40B4-BE49-F238E27FC236}">
                <a16:creationId xmlns:a16="http://schemas.microsoft.com/office/drawing/2014/main" id="{9FD71952-C9E6-4E65-A533-11F7D81DB770}"/>
              </a:ext>
            </a:extLst>
          </p:cNvPr>
          <p:cNvSpPr txBox="1"/>
          <p:nvPr/>
        </p:nvSpPr>
        <p:spPr>
          <a:xfrm>
            <a:off x="8632929" y="1990728"/>
            <a:ext cx="3469931" cy="646331"/>
          </a:xfrm>
          <a:prstGeom prst="rect">
            <a:avLst/>
          </a:prstGeom>
          <a:noFill/>
        </p:spPr>
        <p:txBody>
          <a:bodyPr wrap="square" rtlCol="0">
            <a:spAutoFit/>
          </a:bodyPr>
          <a:lstStyle/>
          <a:p>
            <a:r>
              <a:rPr lang="ru-RU" dirty="0">
                <a:solidFill>
                  <a:schemeClr val="bg1"/>
                </a:solidFill>
              </a:rPr>
              <a:t>Слова, называющие абстрактные ценности</a:t>
            </a:r>
          </a:p>
        </p:txBody>
      </p:sp>
    </p:spTree>
    <p:extLst>
      <p:ext uri="{BB962C8B-B14F-4D97-AF65-F5344CB8AC3E}">
        <p14:creationId xmlns:p14="http://schemas.microsoft.com/office/powerpoint/2010/main" val="1308422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ounded Rectangle 14">
            <a:extLst>
              <a:ext uri="{FF2B5EF4-FFF2-40B4-BE49-F238E27FC236}">
                <a16:creationId xmlns:a16="http://schemas.microsoft.com/office/drawing/2014/main" id="{843DD86A-8FAA-443F-9211-42A2AE8A79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2A13AAE-18EB-4BDF-BAF7-F2F97B8D00D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0F5C1B21-B0DB-4206-99EE-C13D67038B93}"/>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print">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38" name="Picture 37">
            <a:extLst>
              <a:ext uri="{FF2B5EF4-FFF2-40B4-BE49-F238E27FC236}">
                <a16:creationId xmlns:a16="http://schemas.microsoft.com/office/drawing/2014/main" id="{49261589-06E9-4B7C-A8F1-26648507B77B}"/>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print">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Заголовок 1">
            <a:extLst>
              <a:ext uri="{FF2B5EF4-FFF2-40B4-BE49-F238E27FC236}">
                <a16:creationId xmlns:a16="http://schemas.microsoft.com/office/drawing/2014/main" id="{52034600-0AF3-4892-921E-EDAB27072839}"/>
              </a:ext>
            </a:extLst>
          </p:cNvPr>
          <p:cNvSpPr>
            <a:spLocks noGrp="1"/>
          </p:cNvSpPr>
          <p:nvPr>
            <p:ph type="title"/>
          </p:nvPr>
        </p:nvSpPr>
        <p:spPr>
          <a:xfrm>
            <a:off x="81023" y="1066163"/>
            <a:ext cx="4375229" cy="5148371"/>
          </a:xfrm>
        </p:spPr>
        <p:txBody>
          <a:bodyPr>
            <a:normAutofit/>
          </a:bodyPr>
          <a:lstStyle/>
          <a:p>
            <a:r>
              <a:rPr lang="ru-RU" dirty="0">
                <a:solidFill>
                  <a:schemeClr val="bg1"/>
                </a:solidFill>
              </a:rPr>
              <a:t>Цифровые гуманитарные технологии:</a:t>
            </a:r>
            <a:br>
              <a:rPr lang="ru-RU" dirty="0">
                <a:solidFill>
                  <a:schemeClr val="bg1"/>
                </a:solidFill>
              </a:rPr>
            </a:br>
            <a:r>
              <a:rPr lang="ru-RU" dirty="0">
                <a:solidFill>
                  <a:schemeClr val="bg1"/>
                </a:solidFill>
              </a:rPr>
              <a:t> </a:t>
            </a:r>
            <a:br>
              <a:rPr lang="ru-RU" dirty="0">
                <a:solidFill>
                  <a:schemeClr val="bg1"/>
                </a:solidFill>
              </a:rPr>
            </a:br>
            <a:r>
              <a:rPr lang="ru-RU" dirty="0">
                <a:solidFill>
                  <a:schemeClr val="bg1"/>
                </a:solidFill>
              </a:rPr>
              <a:t>ТРИ тренда РАЗВИТИЯ</a:t>
            </a:r>
          </a:p>
        </p:txBody>
      </p:sp>
      <p:graphicFrame>
        <p:nvGraphicFramePr>
          <p:cNvPr id="5" name="Объект 2"/>
          <p:cNvGraphicFramePr>
            <a:graphicFrameLocks noGrp="1"/>
          </p:cNvGraphicFramePr>
          <p:nvPr>
            <p:ph idx="1"/>
            <p:extLst>
              <p:ext uri="{D42A27DB-BD31-4B8C-83A1-F6EECF244321}">
                <p14:modId xmlns:p14="http://schemas.microsoft.com/office/powerpoint/2010/main" val="1720154630"/>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1517547"/>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51F722-6C1B-4AF2-8AB0-02CD34001973}"/>
              </a:ext>
            </a:extLst>
          </p:cNvPr>
          <p:cNvSpPr>
            <a:spLocks noGrp="1"/>
          </p:cNvSpPr>
          <p:nvPr>
            <p:ph type="title"/>
          </p:nvPr>
        </p:nvSpPr>
        <p:spPr>
          <a:xfrm>
            <a:off x="1664898" y="764373"/>
            <a:ext cx="9841302" cy="1293028"/>
          </a:xfrm>
        </p:spPr>
        <p:txBody>
          <a:bodyPr>
            <a:normAutofit fontScale="90000"/>
          </a:bodyPr>
          <a:lstStyle/>
          <a:p>
            <a:r>
              <a:rPr lang="ru-RU" dirty="0"/>
              <a:t>Культурная эволюция:</a:t>
            </a:r>
            <a:br>
              <a:rPr lang="ru-RU" dirty="0"/>
            </a:br>
            <a:r>
              <a:rPr lang="ru-RU" sz="3100" dirty="0"/>
              <a:t>изменение социального пространства романа</a:t>
            </a:r>
            <a:endParaRPr lang="ru-RU" dirty="0"/>
          </a:p>
        </p:txBody>
      </p:sp>
      <p:sp>
        <p:nvSpPr>
          <p:cNvPr id="10" name="TextBox 9">
            <a:extLst>
              <a:ext uri="{FF2B5EF4-FFF2-40B4-BE49-F238E27FC236}">
                <a16:creationId xmlns:a16="http://schemas.microsoft.com/office/drawing/2014/main" id="{3A924109-6CD5-4293-80D7-F49A917C7432}"/>
              </a:ext>
            </a:extLst>
          </p:cNvPr>
          <p:cNvSpPr txBox="1"/>
          <p:nvPr/>
        </p:nvSpPr>
        <p:spPr>
          <a:xfrm>
            <a:off x="638175" y="6211669"/>
            <a:ext cx="11191875" cy="646331"/>
          </a:xfrm>
          <a:prstGeom prst="rect">
            <a:avLst/>
          </a:prstGeom>
          <a:noFill/>
        </p:spPr>
        <p:txBody>
          <a:bodyPr wrap="square" rtlCol="0">
            <a:spAutoFit/>
          </a:bodyPr>
          <a:lstStyle/>
          <a:p>
            <a:r>
              <a:rPr lang="en-US" i="1" dirty="0"/>
              <a:t>A Quantitative Literary History of 2,958 Nineteenth-Century British Novels: The Semantic Cohort Method. Stanford Literary Lab. Pamphlet 4, 2012</a:t>
            </a:r>
            <a:endParaRPr lang="ru-RU" i="1" dirty="0"/>
          </a:p>
        </p:txBody>
      </p:sp>
      <p:sp>
        <p:nvSpPr>
          <p:cNvPr id="12" name="TextBox 11">
            <a:extLst>
              <a:ext uri="{FF2B5EF4-FFF2-40B4-BE49-F238E27FC236}">
                <a16:creationId xmlns:a16="http://schemas.microsoft.com/office/drawing/2014/main" id="{8CE7C8EA-FD89-4344-A485-69A6695A38C1}"/>
              </a:ext>
            </a:extLst>
          </p:cNvPr>
          <p:cNvSpPr txBox="1"/>
          <p:nvPr/>
        </p:nvSpPr>
        <p:spPr>
          <a:xfrm>
            <a:off x="138023" y="2057401"/>
            <a:ext cx="3424327" cy="369332"/>
          </a:xfrm>
          <a:prstGeom prst="rect">
            <a:avLst/>
          </a:prstGeom>
          <a:noFill/>
        </p:spPr>
        <p:txBody>
          <a:bodyPr wrap="square" rtlCol="0">
            <a:spAutoFit/>
          </a:bodyPr>
          <a:lstStyle/>
          <a:p>
            <a:r>
              <a:rPr lang="ru-RU" dirty="0">
                <a:solidFill>
                  <a:schemeClr val="bg1"/>
                </a:solidFill>
              </a:rPr>
              <a:t>Слова моральной оценки</a:t>
            </a:r>
          </a:p>
        </p:txBody>
      </p:sp>
      <p:sp>
        <p:nvSpPr>
          <p:cNvPr id="13" name="TextBox 12">
            <a:extLst>
              <a:ext uri="{FF2B5EF4-FFF2-40B4-BE49-F238E27FC236}">
                <a16:creationId xmlns:a16="http://schemas.microsoft.com/office/drawing/2014/main" id="{755685BD-8957-49E7-B9C1-F9944B7AEC15}"/>
              </a:ext>
            </a:extLst>
          </p:cNvPr>
          <p:cNvSpPr txBox="1"/>
          <p:nvPr/>
        </p:nvSpPr>
        <p:spPr>
          <a:xfrm>
            <a:off x="4794449" y="2023393"/>
            <a:ext cx="3298127" cy="646331"/>
          </a:xfrm>
          <a:prstGeom prst="rect">
            <a:avLst/>
          </a:prstGeom>
          <a:noFill/>
        </p:spPr>
        <p:txBody>
          <a:bodyPr wrap="square" rtlCol="0">
            <a:spAutoFit/>
          </a:bodyPr>
          <a:lstStyle/>
          <a:p>
            <a:r>
              <a:rPr lang="ru-RU" dirty="0">
                <a:solidFill>
                  <a:schemeClr val="bg1"/>
                </a:solidFill>
              </a:rPr>
              <a:t>Слова, обозначающие чувства</a:t>
            </a:r>
          </a:p>
        </p:txBody>
      </p:sp>
      <p:sp>
        <p:nvSpPr>
          <p:cNvPr id="14" name="TextBox 13">
            <a:extLst>
              <a:ext uri="{FF2B5EF4-FFF2-40B4-BE49-F238E27FC236}">
                <a16:creationId xmlns:a16="http://schemas.microsoft.com/office/drawing/2014/main" id="{9FD71952-C9E6-4E65-A533-11F7D81DB770}"/>
              </a:ext>
            </a:extLst>
          </p:cNvPr>
          <p:cNvSpPr txBox="1"/>
          <p:nvPr/>
        </p:nvSpPr>
        <p:spPr>
          <a:xfrm>
            <a:off x="8632929" y="1990728"/>
            <a:ext cx="3469931" cy="646331"/>
          </a:xfrm>
          <a:prstGeom prst="rect">
            <a:avLst/>
          </a:prstGeom>
          <a:noFill/>
        </p:spPr>
        <p:txBody>
          <a:bodyPr wrap="square" rtlCol="0">
            <a:spAutoFit/>
          </a:bodyPr>
          <a:lstStyle/>
          <a:p>
            <a:r>
              <a:rPr lang="ru-RU" dirty="0">
                <a:solidFill>
                  <a:schemeClr val="bg1"/>
                </a:solidFill>
              </a:rPr>
              <a:t>Слова, называющие абстрактные ценности</a:t>
            </a:r>
          </a:p>
        </p:txBody>
      </p:sp>
      <p:pic>
        <p:nvPicPr>
          <p:cNvPr id="3" name="Рисунок 2">
            <a:extLst>
              <a:ext uri="{FF2B5EF4-FFF2-40B4-BE49-F238E27FC236}">
                <a16:creationId xmlns:a16="http://schemas.microsoft.com/office/drawing/2014/main" id="{8CE35372-F2C3-4E21-9860-167249B6209C}"/>
              </a:ext>
            </a:extLst>
          </p:cNvPr>
          <p:cNvPicPr>
            <a:picLocks noChangeAspect="1"/>
          </p:cNvPicPr>
          <p:nvPr/>
        </p:nvPicPr>
        <p:blipFill>
          <a:blip r:embed="rId2" cstate="print"/>
          <a:stretch>
            <a:fillRect/>
          </a:stretch>
        </p:blipFill>
        <p:spPr>
          <a:xfrm>
            <a:off x="138023" y="2031419"/>
            <a:ext cx="4285441" cy="4116000"/>
          </a:xfrm>
          <a:prstGeom prst="rect">
            <a:avLst/>
          </a:prstGeom>
        </p:spPr>
      </p:pic>
      <p:pic>
        <p:nvPicPr>
          <p:cNvPr id="4" name="Рисунок 3">
            <a:extLst>
              <a:ext uri="{FF2B5EF4-FFF2-40B4-BE49-F238E27FC236}">
                <a16:creationId xmlns:a16="http://schemas.microsoft.com/office/drawing/2014/main" id="{C3550D41-AFC0-4125-8502-B6A91C945DCA}"/>
              </a:ext>
            </a:extLst>
          </p:cNvPr>
          <p:cNvPicPr>
            <a:picLocks noChangeAspect="1"/>
          </p:cNvPicPr>
          <p:nvPr/>
        </p:nvPicPr>
        <p:blipFill>
          <a:blip r:embed="rId3" cstate="print"/>
          <a:stretch>
            <a:fillRect/>
          </a:stretch>
        </p:blipFill>
        <p:spPr>
          <a:xfrm>
            <a:off x="4120382" y="2023393"/>
            <a:ext cx="4399090" cy="4132053"/>
          </a:xfrm>
          <a:prstGeom prst="rect">
            <a:avLst/>
          </a:prstGeom>
        </p:spPr>
      </p:pic>
      <p:pic>
        <p:nvPicPr>
          <p:cNvPr id="6" name="Рисунок 5">
            <a:extLst>
              <a:ext uri="{FF2B5EF4-FFF2-40B4-BE49-F238E27FC236}">
                <a16:creationId xmlns:a16="http://schemas.microsoft.com/office/drawing/2014/main" id="{EFB7A7CB-FC42-471C-A80B-97FC0149EA12}"/>
              </a:ext>
            </a:extLst>
          </p:cNvPr>
          <p:cNvPicPr>
            <a:picLocks noChangeAspect="1"/>
          </p:cNvPicPr>
          <p:nvPr/>
        </p:nvPicPr>
        <p:blipFill>
          <a:blip r:embed="rId4" cstate="print"/>
          <a:stretch>
            <a:fillRect/>
          </a:stretch>
        </p:blipFill>
        <p:spPr>
          <a:xfrm>
            <a:off x="8229600" y="2023393"/>
            <a:ext cx="3962400" cy="4132053"/>
          </a:xfrm>
          <a:prstGeom prst="rect">
            <a:avLst/>
          </a:prstGeom>
        </p:spPr>
      </p:pic>
      <p:sp>
        <p:nvSpPr>
          <p:cNvPr id="9" name="TextBox 8">
            <a:extLst>
              <a:ext uri="{FF2B5EF4-FFF2-40B4-BE49-F238E27FC236}">
                <a16:creationId xmlns:a16="http://schemas.microsoft.com/office/drawing/2014/main" id="{623E5170-4234-45F8-9B42-93DC1D4EC420}"/>
              </a:ext>
            </a:extLst>
          </p:cNvPr>
          <p:cNvSpPr txBox="1"/>
          <p:nvPr/>
        </p:nvSpPr>
        <p:spPr>
          <a:xfrm>
            <a:off x="517585" y="2139351"/>
            <a:ext cx="2674189" cy="369332"/>
          </a:xfrm>
          <a:prstGeom prst="rect">
            <a:avLst/>
          </a:prstGeom>
          <a:noFill/>
        </p:spPr>
        <p:txBody>
          <a:bodyPr wrap="square" rtlCol="0">
            <a:spAutoFit/>
          </a:bodyPr>
          <a:lstStyle/>
          <a:p>
            <a:r>
              <a:rPr lang="ru-RU" dirty="0">
                <a:solidFill>
                  <a:schemeClr val="bg1"/>
                </a:solidFill>
              </a:rPr>
              <a:t>действия</a:t>
            </a:r>
          </a:p>
        </p:txBody>
      </p:sp>
      <p:sp>
        <p:nvSpPr>
          <p:cNvPr id="15" name="TextBox 14">
            <a:extLst>
              <a:ext uri="{FF2B5EF4-FFF2-40B4-BE49-F238E27FC236}">
                <a16:creationId xmlns:a16="http://schemas.microsoft.com/office/drawing/2014/main" id="{E2B02F34-8DF6-414C-9D18-D75D08C383C6}"/>
              </a:ext>
            </a:extLst>
          </p:cNvPr>
          <p:cNvSpPr txBox="1"/>
          <p:nvPr/>
        </p:nvSpPr>
        <p:spPr>
          <a:xfrm>
            <a:off x="4557072" y="2139351"/>
            <a:ext cx="1995587" cy="369332"/>
          </a:xfrm>
          <a:prstGeom prst="rect">
            <a:avLst/>
          </a:prstGeom>
          <a:noFill/>
        </p:spPr>
        <p:txBody>
          <a:bodyPr wrap="square" rtlCol="0">
            <a:spAutoFit/>
          </a:bodyPr>
          <a:lstStyle/>
          <a:p>
            <a:r>
              <a:rPr lang="ru-RU" dirty="0">
                <a:solidFill>
                  <a:schemeClr val="bg1"/>
                </a:solidFill>
              </a:rPr>
              <a:t>части тела</a:t>
            </a:r>
          </a:p>
        </p:txBody>
      </p:sp>
      <p:sp>
        <p:nvSpPr>
          <p:cNvPr id="16" name="TextBox 15">
            <a:extLst>
              <a:ext uri="{FF2B5EF4-FFF2-40B4-BE49-F238E27FC236}">
                <a16:creationId xmlns:a16="http://schemas.microsoft.com/office/drawing/2014/main" id="{51E2797B-3E32-4C65-BB08-7363B025B04B}"/>
              </a:ext>
            </a:extLst>
          </p:cNvPr>
          <p:cNvSpPr txBox="1"/>
          <p:nvPr/>
        </p:nvSpPr>
        <p:spPr>
          <a:xfrm>
            <a:off x="8666290" y="2117959"/>
            <a:ext cx="1995587" cy="369332"/>
          </a:xfrm>
          <a:prstGeom prst="rect">
            <a:avLst/>
          </a:prstGeom>
          <a:noFill/>
        </p:spPr>
        <p:txBody>
          <a:bodyPr wrap="square" rtlCol="0">
            <a:spAutoFit/>
          </a:bodyPr>
          <a:lstStyle/>
          <a:p>
            <a:r>
              <a:rPr lang="ru-RU" dirty="0">
                <a:solidFill>
                  <a:schemeClr val="bg1"/>
                </a:solidFill>
              </a:rPr>
              <a:t>цвета</a:t>
            </a:r>
          </a:p>
        </p:txBody>
      </p:sp>
    </p:spTree>
    <p:extLst>
      <p:ext uri="{BB962C8B-B14F-4D97-AF65-F5344CB8AC3E}">
        <p14:creationId xmlns:p14="http://schemas.microsoft.com/office/powerpoint/2010/main" val="3404316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51F722-6C1B-4AF2-8AB0-02CD34001973}"/>
              </a:ext>
            </a:extLst>
          </p:cNvPr>
          <p:cNvSpPr>
            <a:spLocks noGrp="1"/>
          </p:cNvSpPr>
          <p:nvPr>
            <p:ph type="title"/>
          </p:nvPr>
        </p:nvSpPr>
        <p:spPr>
          <a:xfrm>
            <a:off x="3022210" y="392898"/>
            <a:ext cx="8610600" cy="1293028"/>
          </a:xfrm>
        </p:spPr>
        <p:txBody>
          <a:bodyPr/>
          <a:lstStyle/>
          <a:p>
            <a:r>
              <a:rPr lang="ru-RU" dirty="0"/>
              <a:t>Культурная ГЕОГРАФИЯ</a:t>
            </a:r>
          </a:p>
        </p:txBody>
      </p:sp>
      <p:pic>
        <p:nvPicPr>
          <p:cNvPr id="3" name="Рисунок 2">
            <a:extLst>
              <a:ext uri="{FF2B5EF4-FFF2-40B4-BE49-F238E27FC236}">
                <a16:creationId xmlns:a16="http://schemas.microsoft.com/office/drawing/2014/main" id="{0BBE425D-BB0A-4078-80CB-F0E874978A68}"/>
              </a:ext>
            </a:extLst>
          </p:cNvPr>
          <p:cNvPicPr>
            <a:picLocks noChangeAspect="1"/>
          </p:cNvPicPr>
          <p:nvPr/>
        </p:nvPicPr>
        <p:blipFill>
          <a:blip r:embed="rId2" cstate="print"/>
          <a:stretch>
            <a:fillRect/>
          </a:stretch>
        </p:blipFill>
        <p:spPr>
          <a:xfrm>
            <a:off x="1259457" y="1907100"/>
            <a:ext cx="4401628" cy="4384010"/>
          </a:xfrm>
          <a:prstGeom prst="rect">
            <a:avLst/>
          </a:prstGeom>
        </p:spPr>
      </p:pic>
      <p:pic>
        <p:nvPicPr>
          <p:cNvPr id="4" name="Рисунок 3">
            <a:extLst>
              <a:ext uri="{FF2B5EF4-FFF2-40B4-BE49-F238E27FC236}">
                <a16:creationId xmlns:a16="http://schemas.microsoft.com/office/drawing/2014/main" id="{F0A5D633-BAAA-438B-AE62-9F09905DAA8E}"/>
              </a:ext>
            </a:extLst>
          </p:cNvPr>
          <p:cNvPicPr>
            <a:picLocks noChangeAspect="1"/>
          </p:cNvPicPr>
          <p:nvPr/>
        </p:nvPicPr>
        <p:blipFill>
          <a:blip r:embed="rId3" cstate="print"/>
          <a:stretch>
            <a:fillRect/>
          </a:stretch>
        </p:blipFill>
        <p:spPr>
          <a:xfrm>
            <a:off x="6642340" y="1928709"/>
            <a:ext cx="5085720" cy="4367012"/>
          </a:xfrm>
          <a:prstGeom prst="rect">
            <a:avLst/>
          </a:prstGeom>
        </p:spPr>
      </p:pic>
      <p:sp>
        <p:nvSpPr>
          <p:cNvPr id="5" name="TextBox 4">
            <a:extLst>
              <a:ext uri="{FF2B5EF4-FFF2-40B4-BE49-F238E27FC236}">
                <a16:creationId xmlns:a16="http://schemas.microsoft.com/office/drawing/2014/main" id="{33B14F82-E592-4A30-B86F-30D328098987}"/>
              </a:ext>
            </a:extLst>
          </p:cNvPr>
          <p:cNvSpPr txBox="1"/>
          <p:nvPr/>
        </p:nvSpPr>
        <p:spPr>
          <a:xfrm>
            <a:off x="204787" y="6410325"/>
            <a:ext cx="11649075" cy="646331"/>
          </a:xfrm>
          <a:prstGeom prst="rect">
            <a:avLst/>
          </a:prstGeom>
          <a:noFill/>
        </p:spPr>
        <p:txBody>
          <a:bodyPr wrap="square" rtlCol="0">
            <a:spAutoFit/>
          </a:bodyPr>
          <a:lstStyle/>
          <a:p>
            <a:r>
              <a:rPr lang="en-US" dirty="0"/>
              <a:t>Content analysis of 150 years of British periodicals. Thomas </a:t>
            </a:r>
            <a:r>
              <a:rPr lang="en-US" dirty="0" err="1"/>
              <a:t>Lansdall</a:t>
            </a:r>
            <a:r>
              <a:rPr lang="en-US" dirty="0"/>
              <a:t>-Welfare et al. PNAS 2016</a:t>
            </a:r>
          </a:p>
          <a:p>
            <a:r>
              <a:rPr lang="en-US" dirty="0"/>
              <a:t>a</a:t>
            </a:r>
            <a:endParaRPr lang="ru-RU" dirty="0"/>
          </a:p>
        </p:txBody>
      </p:sp>
      <p:sp>
        <p:nvSpPr>
          <p:cNvPr id="6" name="TextBox 5">
            <a:extLst>
              <a:ext uri="{FF2B5EF4-FFF2-40B4-BE49-F238E27FC236}">
                <a16:creationId xmlns:a16="http://schemas.microsoft.com/office/drawing/2014/main" id="{C22EA140-AF6B-4DC7-B152-C5208D1B5B6C}"/>
              </a:ext>
            </a:extLst>
          </p:cNvPr>
          <p:cNvSpPr txBox="1"/>
          <p:nvPr/>
        </p:nvSpPr>
        <p:spPr>
          <a:xfrm>
            <a:off x="3609975" y="1437986"/>
            <a:ext cx="7759640" cy="369332"/>
          </a:xfrm>
          <a:prstGeom prst="rect">
            <a:avLst/>
          </a:prstGeom>
          <a:noFill/>
        </p:spPr>
        <p:txBody>
          <a:bodyPr wrap="square" rtlCol="0">
            <a:spAutoFit/>
          </a:bodyPr>
          <a:lstStyle/>
          <a:p>
            <a:r>
              <a:rPr lang="ru-RU" dirty="0">
                <a:solidFill>
                  <a:schemeClr val="tx1">
                    <a:lumMod val="95000"/>
                  </a:schemeClr>
                </a:solidFill>
              </a:rPr>
              <a:t>Корпус из </a:t>
            </a:r>
            <a:r>
              <a:rPr lang="en-US" dirty="0">
                <a:solidFill>
                  <a:schemeClr val="tx1">
                    <a:lumMod val="95000"/>
                  </a:schemeClr>
                </a:solidFill>
              </a:rPr>
              <a:t>14%</a:t>
            </a:r>
            <a:r>
              <a:rPr lang="ru-RU" dirty="0">
                <a:solidFill>
                  <a:schemeClr val="tx1">
                    <a:lumMod val="95000"/>
                  </a:schemeClr>
                </a:solidFill>
              </a:rPr>
              <a:t> всех региональных британских газет за 150 лет</a:t>
            </a:r>
          </a:p>
        </p:txBody>
      </p:sp>
    </p:spTree>
    <p:extLst>
      <p:ext uri="{BB962C8B-B14F-4D97-AF65-F5344CB8AC3E}">
        <p14:creationId xmlns:p14="http://schemas.microsoft.com/office/powerpoint/2010/main" val="1436494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8774D6-DDC0-4051-8D3D-F0862D815A9A}"/>
              </a:ext>
            </a:extLst>
          </p:cNvPr>
          <p:cNvSpPr>
            <a:spLocks noGrp="1"/>
          </p:cNvSpPr>
          <p:nvPr>
            <p:ph type="title"/>
          </p:nvPr>
        </p:nvSpPr>
        <p:spPr>
          <a:xfrm>
            <a:off x="2800709" y="100139"/>
            <a:ext cx="8610600" cy="1293028"/>
          </a:xfrm>
        </p:spPr>
        <p:txBody>
          <a:bodyPr/>
          <a:lstStyle/>
          <a:p>
            <a:r>
              <a:rPr lang="ru-RU" dirty="0"/>
              <a:t>Топография террора</a:t>
            </a:r>
            <a:br>
              <a:rPr lang="ru-RU" dirty="0"/>
            </a:br>
            <a:r>
              <a:rPr lang="en-US" sz="2800" dirty="0"/>
              <a:t>topos.memo.ru</a:t>
            </a:r>
            <a:endParaRPr lang="ru-RU" dirty="0"/>
          </a:p>
        </p:txBody>
      </p:sp>
      <p:pic>
        <p:nvPicPr>
          <p:cNvPr id="5" name="Рисунок 4">
            <a:extLst>
              <a:ext uri="{FF2B5EF4-FFF2-40B4-BE49-F238E27FC236}">
                <a16:creationId xmlns:a16="http://schemas.microsoft.com/office/drawing/2014/main" id="{E4CB3E82-3BDA-4D4E-ABB4-7096D2085CDA}"/>
              </a:ext>
            </a:extLst>
          </p:cNvPr>
          <p:cNvPicPr>
            <a:picLocks noChangeAspect="1"/>
          </p:cNvPicPr>
          <p:nvPr/>
        </p:nvPicPr>
        <p:blipFill rotWithShape="1">
          <a:blip r:embed="rId2" cstate="print"/>
          <a:srcRect t="12830" b="5535"/>
          <a:stretch/>
        </p:blipFill>
        <p:spPr>
          <a:xfrm>
            <a:off x="293297" y="1550213"/>
            <a:ext cx="11389743" cy="5230149"/>
          </a:xfrm>
          <a:prstGeom prst="rect">
            <a:avLst/>
          </a:prstGeom>
        </p:spPr>
      </p:pic>
    </p:spTree>
    <p:extLst>
      <p:ext uri="{BB962C8B-B14F-4D97-AF65-F5344CB8AC3E}">
        <p14:creationId xmlns:p14="http://schemas.microsoft.com/office/powerpoint/2010/main" val="2219921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FD580F5-E7BF-4C1D-BEFD-4A4601EBA87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print">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33" name="Picture 32">
            <a:extLst>
              <a:ext uri="{FF2B5EF4-FFF2-40B4-BE49-F238E27FC236}">
                <a16:creationId xmlns:a16="http://schemas.microsoft.com/office/drawing/2014/main" id="{F0F06750-78FE-4472-8DA5-14CF3336F81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35" name="Rectangle 34">
            <a:extLst>
              <a:ext uri="{FF2B5EF4-FFF2-40B4-BE49-F238E27FC236}">
                <a16:creationId xmlns:a16="http://schemas.microsoft.com/office/drawing/2014/main" id="{2DFFD9D3-0E77-42C3-B89D-A987E7760A5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C48F185-A6F4-40C2-A466-5CB3F23F2F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96651" y="0"/>
            <a:ext cx="1645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4">
            <a:extLst>
              <a:ext uri="{FF2B5EF4-FFF2-40B4-BE49-F238E27FC236}">
                <a16:creationId xmlns:a16="http://schemas.microsoft.com/office/drawing/2014/main" id="{841CE4D2-A3DE-4642-9F54-93B2137AEAA5}"/>
              </a:ext>
            </a:extLst>
          </p:cNvPr>
          <p:cNvPicPr>
            <a:picLocks noChangeAspect="1"/>
          </p:cNvPicPr>
          <p:nvPr/>
        </p:nvPicPr>
        <p:blipFill rotWithShape="1">
          <a:blip r:embed="rId4" cstate="print"/>
          <a:srcRect l="7498" r="7829" b="-2"/>
          <a:stretch/>
        </p:blipFill>
        <p:spPr>
          <a:xfrm>
            <a:off x="2405" y="10"/>
            <a:ext cx="7794245" cy="6857990"/>
          </a:xfrm>
          <a:prstGeom prst="rect">
            <a:avLst/>
          </a:prstGeom>
        </p:spPr>
      </p:pic>
      <p:sp>
        <p:nvSpPr>
          <p:cNvPr id="2" name="Заголовок 1">
            <a:extLst>
              <a:ext uri="{FF2B5EF4-FFF2-40B4-BE49-F238E27FC236}">
                <a16:creationId xmlns:a16="http://schemas.microsoft.com/office/drawing/2014/main" id="{A55B6DEF-3C1B-4882-AA7D-8B62B697943E}"/>
              </a:ext>
            </a:extLst>
          </p:cNvPr>
          <p:cNvSpPr>
            <a:spLocks noGrp="1"/>
          </p:cNvSpPr>
          <p:nvPr>
            <p:ph type="title"/>
          </p:nvPr>
        </p:nvSpPr>
        <p:spPr>
          <a:xfrm>
            <a:off x="8536277" y="673240"/>
            <a:ext cx="3577166" cy="3446373"/>
          </a:xfrm>
          <a:noFill/>
          <a:ln w="19050">
            <a:noFill/>
            <a:prstDash val="dash"/>
          </a:ln>
        </p:spPr>
        <p:txBody>
          <a:bodyPr vert="horz" lIns="91440" tIns="45720" rIns="91440" bIns="45720" rtlCol="0" anchor="b">
            <a:normAutofit/>
          </a:bodyPr>
          <a:lstStyle/>
          <a:p>
            <a:r>
              <a:rPr lang="en-US" sz="4800" dirty="0"/>
              <a:t>Republic of letters</a:t>
            </a:r>
            <a:br>
              <a:rPr lang="en-US" sz="4800" dirty="0"/>
            </a:br>
            <a:endParaRPr lang="en-US" sz="4800" dirty="0"/>
          </a:p>
        </p:txBody>
      </p:sp>
      <p:sp>
        <p:nvSpPr>
          <p:cNvPr id="7" name="TextBox 6">
            <a:extLst>
              <a:ext uri="{FF2B5EF4-FFF2-40B4-BE49-F238E27FC236}">
                <a16:creationId xmlns:a16="http://schemas.microsoft.com/office/drawing/2014/main" id="{4F4693AC-6D00-4BCC-96B3-2EC8069826BD}"/>
              </a:ext>
            </a:extLst>
          </p:cNvPr>
          <p:cNvSpPr txBox="1"/>
          <p:nvPr/>
        </p:nvSpPr>
        <p:spPr>
          <a:xfrm>
            <a:off x="1731408" y="466726"/>
            <a:ext cx="5591175" cy="923330"/>
          </a:xfrm>
          <a:prstGeom prst="rect">
            <a:avLst/>
          </a:prstGeom>
          <a:noFill/>
        </p:spPr>
        <p:txBody>
          <a:bodyPr wrap="square" rtlCol="0">
            <a:spAutoFit/>
          </a:bodyPr>
          <a:lstStyle/>
          <a:p>
            <a:r>
              <a:rPr lang="ru-RU" dirty="0"/>
              <a:t>Карта адресатов Локка (синий) и Вольтера (оранжевый)</a:t>
            </a:r>
            <a:r>
              <a:rPr lang="en-US" dirty="0"/>
              <a:t> http://republicofletters.stanford.edu/</a:t>
            </a:r>
            <a:endParaRPr lang="ru-RU" dirty="0"/>
          </a:p>
        </p:txBody>
      </p:sp>
    </p:spTree>
    <p:extLst>
      <p:ext uri="{BB962C8B-B14F-4D97-AF65-F5344CB8AC3E}">
        <p14:creationId xmlns:p14="http://schemas.microsoft.com/office/powerpoint/2010/main" val="2854111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BA6267-3309-43BF-8008-046209EE1D4C}"/>
              </a:ext>
            </a:extLst>
          </p:cNvPr>
          <p:cNvSpPr>
            <a:spLocks noGrp="1"/>
          </p:cNvSpPr>
          <p:nvPr>
            <p:ph type="title"/>
          </p:nvPr>
        </p:nvSpPr>
        <p:spPr>
          <a:xfrm>
            <a:off x="2781300" y="535925"/>
            <a:ext cx="8610600" cy="1293028"/>
          </a:xfrm>
        </p:spPr>
        <p:txBody>
          <a:bodyPr/>
          <a:lstStyle/>
          <a:p>
            <a:r>
              <a:rPr lang="ru-RU" dirty="0"/>
              <a:t>НАВИГАТОР ПО РИМСКОЙ ИМПЕРИИ</a:t>
            </a:r>
          </a:p>
        </p:txBody>
      </p:sp>
      <p:pic>
        <p:nvPicPr>
          <p:cNvPr id="5" name="Объект 3" descr="OmnesViae: Roman Route Planner- Tabula Peutingeriana and Itinerarium Antonini – Yandex">
            <a:extLst>
              <a:ext uri="{FF2B5EF4-FFF2-40B4-BE49-F238E27FC236}">
                <a16:creationId xmlns:a16="http://schemas.microsoft.com/office/drawing/2014/main" id="{187E5F02-7F8E-43E8-9BE4-35AE563800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375" y="1828953"/>
            <a:ext cx="8963025" cy="4825247"/>
          </a:xfrm>
        </p:spPr>
      </p:pic>
    </p:spTree>
    <p:extLst>
      <p:ext uri="{BB962C8B-B14F-4D97-AF65-F5344CB8AC3E}">
        <p14:creationId xmlns:p14="http://schemas.microsoft.com/office/powerpoint/2010/main" val="838759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1F7182-C19E-4D69-B72D-A26003C27FAA}"/>
              </a:ext>
            </a:extLst>
          </p:cNvPr>
          <p:cNvSpPr>
            <a:spLocks noGrp="1"/>
          </p:cNvSpPr>
          <p:nvPr>
            <p:ph type="title"/>
          </p:nvPr>
        </p:nvSpPr>
        <p:spPr>
          <a:xfrm>
            <a:off x="2725947" y="324426"/>
            <a:ext cx="9202947" cy="1293028"/>
          </a:xfrm>
        </p:spPr>
        <p:txBody>
          <a:bodyPr>
            <a:normAutofit fontScale="90000"/>
          </a:bodyPr>
          <a:lstStyle/>
          <a:p>
            <a:r>
              <a:rPr lang="ru-RU" dirty="0"/>
              <a:t>Социальные сети как исследовательский инструмент </a:t>
            </a:r>
          </a:p>
        </p:txBody>
      </p:sp>
      <p:pic>
        <p:nvPicPr>
          <p:cNvPr id="5" name="Рисунок 4">
            <a:extLst>
              <a:ext uri="{FF2B5EF4-FFF2-40B4-BE49-F238E27FC236}">
                <a16:creationId xmlns:a16="http://schemas.microsoft.com/office/drawing/2014/main" id="{C72351E0-3EA3-46BA-8E5A-DCB2363AA350}"/>
              </a:ext>
            </a:extLst>
          </p:cNvPr>
          <p:cNvPicPr>
            <a:picLocks noChangeAspect="1"/>
          </p:cNvPicPr>
          <p:nvPr/>
        </p:nvPicPr>
        <p:blipFill rotWithShape="1">
          <a:blip r:embed="rId2" cstate="print"/>
          <a:srcRect l="-2578" t="12083" r="2578" b="4444"/>
          <a:stretch/>
        </p:blipFill>
        <p:spPr>
          <a:xfrm>
            <a:off x="847725" y="1485900"/>
            <a:ext cx="10829925" cy="5084989"/>
          </a:xfrm>
          <a:prstGeom prst="rect">
            <a:avLst/>
          </a:prstGeom>
        </p:spPr>
      </p:pic>
      <p:sp>
        <p:nvSpPr>
          <p:cNvPr id="6" name="TextBox 5">
            <a:extLst>
              <a:ext uri="{FF2B5EF4-FFF2-40B4-BE49-F238E27FC236}">
                <a16:creationId xmlns:a16="http://schemas.microsoft.com/office/drawing/2014/main" id="{D332C306-7F07-4427-9E08-6D537DCE4D16}"/>
              </a:ext>
            </a:extLst>
          </p:cNvPr>
          <p:cNvSpPr txBox="1"/>
          <p:nvPr/>
        </p:nvSpPr>
        <p:spPr>
          <a:xfrm>
            <a:off x="7546676" y="1691317"/>
            <a:ext cx="4382218" cy="646331"/>
          </a:xfrm>
          <a:prstGeom prst="rect">
            <a:avLst/>
          </a:prstGeom>
          <a:noFill/>
        </p:spPr>
        <p:txBody>
          <a:bodyPr wrap="square" rtlCol="0">
            <a:spAutoFit/>
          </a:bodyPr>
          <a:lstStyle/>
          <a:p>
            <a:r>
              <a:rPr lang="ru-RU" dirty="0">
                <a:solidFill>
                  <a:schemeClr val="bg1"/>
                </a:solidFill>
              </a:rPr>
              <a:t>6 рукопожатий </a:t>
            </a:r>
            <a:r>
              <a:rPr lang="ru-RU" dirty="0" err="1">
                <a:solidFill>
                  <a:schemeClr val="bg1"/>
                </a:solidFill>
              </a:rPr>
              <a:t>Франсиса</a:t>
            </a:r>
            <a:r>
              <a:rPr lang="ru-RU" dirty="0">
                <a:solidFill>
                  <a:schemeClr val="bg1"/>
                </a:solidFill>
              </a:rPr>
              <a:t> Бекона</a:t>
            </a:r>
          </a:p>
          <a:p>
            <a:r>
              <a:rPr lang="en-US" dirty="0">
                <a:solidFill>
                  <a:schemeClr val="bg1"/>
                </a:solidFill>
              </a:rPr>
              <a:t>sixdegreesoffrancisbacon.com</a:t>
            </a:r>
            <a:endParaRPr lang="ru-RU" dirty="0">
              <a:solidFill>
                <a:schemeClr val="bg1"/>
              </a:solidFill>
            </a:endParaRPr>
          </a:p>
        </p:txBody>
      </p:sp>
    </p:spTree>
    <p:extLst>
      <p:ext uri="{BB962C8B-B14F-4D97-AF65-F5344CB8AC3E}">
        <p14:creationId xmlns:p14="http://schemas.microsoft.com/office/powerpoint/2010/main" val="628870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FADFB3-3D44-49A8-AE3B-A87C61607F7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3" name="Picture 12">
            <a:extLst>
              <a:ext uri="{FF2B5EF4-FFF2-40B4-BE49-F238E27FC236}">
                <a16:creationId xmlns:a16="http://schemas.microsoft.com/office/drawing/2014/main" id="{BB912AE0-CAD9-4F8F-A2A2-BDF07D4EDD22}"/>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15" name="Rectangle 14">
            <a:extLst>
              <a:ext uri="{FF2B5EF4-FFF2-40B4-BE49-F238E27FC236}">
                <a16:creationId xmlns:a16="http://schemas.microsoft.com/office/drawing/2014/main" id="{A6621E27-B4D3-4EEA-8F4D-BB759FD2479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5641" y="-1"/>
            <a:ext cx="5706359" cy="6434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9DCD9119-A5D2-4D09-BCB2-70ABD368DB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74623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Рисунок 5">
            <a:extLst>
              <a:ext uri="{FF2B5EF4-FFF2-40B4-BE49-F238E27FC236}">
                <a16:creationId xmlns:a16="http://schemas.microsoft.com/office/drawing/2014/main" id="{B519AFA4-C594-40F9-A2E9-B8153924AD6A}"/>
              </a:ext>
            </a:extLst>
          </p:cNvPr>
          <p:cNvPicPr>
            <a:picLocks noChangeAspect="1"/>
          </p:cNvPicPr>
          <p:nvPr/>
        </p:nvPicPr>
        <p:blipFill rotWithShape="1">
          <a:blip r:embed="rId4"/>
          <a:srcRect t="13643" r="56739" b="8739"/>
          <a:stretch/>
        </p:blipFill>
        <p:spPr>
          <a:xfrm>
            <a:off x="1138768" y="235216"/>
            <a:ext cx="6102764" cy="6159069"/>
          </a:xfrm>
          <a:prstGeom prst="rect">
            <a:avLst/>
          </a:prstGeom>
        </p:spPr>
      </p:pic>
      <p:sp>
        <p:nvSpPr>
          <p:cNvPr id="5" name="Заголовок 1">
            <a:extLst>
              <a:ext uri="{FF2B5EF4-FFF2-40B4-BE49-F238E27FC236}">
                <a16:creationId xmlns:a16="http://schemas.microsoft.com/office/drawing/2014/main" id="{C41AD6C8-C366-45F9-8A69-44E975A54DA4}"/>
              </a:ext>
            </a:extLst>
          </p:cNvPr>
          <p:cNvSpPr>
            <a:spLocks noGrp="1"/>
          </p:cNvSpPr>
          <p:nvPr>
            <p:ph type="title"/>
          </p:nvPr>
        </p:nvSpPr>
        <p:spPr>
          <a:xfrm>
            <a:off x="7056808" y="673240"/>
            <a:ext cx="4510994" cy="3446373"/>
          </a:xfrm>
          <a:noFill/>
          <a:ln w="19050">
            <a:noFill/>
            <a:prstDash val="dash"/>
          </a:ln>
        </p:spPr>
        <p:txBody>
          <a:bodyPr vert="horz" lIns="91440" tIns="45720" rIns="91440" bIns="45720" rtlCol="0" anchor="b">
            <a:normAutofit/>
          </a:bodyPr>
          <a:lstStyle/>
          <a:p>
            <a:r>
              <a:rPr lang="en-US" sz="2600"/>
              <a:t>Социальные сети как исследовательский инструмент </a:t>
            </a:r>
          </a:p>
        </p:txBody>
      </p:sp>
    </p:spTree>
    <p:extLst>
      <p:ext uri="{BB962C8B-B14F-4D97-AF65-F5344CB8AC3E}">
        <p14:creationId xmlns:p14="http://schemas.microsoft.com/office/powerpoint/2010/main" val="1772914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F2C1B4-8162-41DB-96E0-4E39AAD6F915}"/>
              </a:ext>
            </a:extLst>
          </p:cNvPr>
          <p:cNvSpPr>
            <a:spLocks noGrp="1"/>
          </p:cNvSpPr>
          <p:nvPr>
            <p:ph type="title"/>
          </p:nvPr>
        </p:nvSpPr>
        <p:spPr>
          <a:xfrm>
            <a:off x="3119886" y="255414"/>
            <a:ext cx="8610600" cy="1293028"/>
          </a:xfrm>
        </p:spPr>
        <p:txBody>
          <a:bodyPr>
            <a:normAutofit/>
          </a:bodyPr>
          <a:lstStyle/>
          <a:p>
            <a:r>
              <a:rPr lang="ru-RU"/>
              <a:t>Социальные сети вымышленных миров</a:t>
            </a:r>
            <a:endParaRPr lang="ru-RU" dirty="0"/>
          </a:p>
        </p:txBody>
      </p:sp>
      <p:pic>
        <p:nvPicPr>
          <p:cNvPr id="5" name="Рисунок 4">
            <a:extLst>
              <a:ext uri="{FF2B5EF4-FFF2-40B4-BE49-F238E27FC236}">
                <a16:creationId xmlns:a16="http://schemas.microsoft.com/office/drawing/2014/main" id="{8D620680-0DBD-4A96-A886-7CAA5E01F1BE}"/>
              </a:ext>
            </a:extLst>
          </p:cNvPr>
          <p:cNvPicPr>
            <a:picLocks noChangeAspect="1"/>
          </p:cNvPicPr>
          <p:nvPr/>
        </p:nvPicPr>
        <p:blipFill rotWithShape="1">
          <a:blip r:embed="rId2" cstate="print"/>
          <a:srcRect t="9585" b="4258"/>
          <a:stretch/>
        </p:blipFill>
        <p:spPr>
          <a:xfrm>
            <a:off x="1422280" y="1850366"/>
            <a:ext cx="10083497" cy="4886865"/>
          </a:xfrm>
          <a:prstGeom prst="rect">
            <a:avLst/>
          </a:prstGeom>
        </p:spPr>
      </p:pic>
      <p:sp>
        <p:nvSpPr>
          <p:cNvPr id="6" name="TextBox 5">
            <a:extLst>
              <a:ext uri="{FF2B5EF4-FFF2-40B4-BE49-F238E27FC236}">
                <a16:creationId xmlns:a16="http://schemas.microsoft.com/office/drawing/2014/main" id="{3DFB9D67-4D20-4205-B199-6291A6A60D7A}"/>
              </a:ext>
            </a:extLst>
          </p:cNvPr>
          <p:cNvSpPr txBox="1"/>
          <p:nvPr/>
        </p:nvSpPr>
        <p:spPr>
          <a:xfrm>
            <a:off x="7582619" y="1992703"/>
            <a:ext cx="3338423" cy="369332"/>
          </a:xfrm>
          <a:prstGeom prst="rect">
            <a:avLst/>
          </a:prstGeom>
          <a:noFill/>
        </p:spPr>
        <p:txBody>
          <a:bodyPr wrap="square" rtlCol="0">
            <a:spAutoFit/>
          </a:bodyPr>
          <a:lstStyle/>
          <a:p>
            <a:r>
              <a:rPr lang="en-US" dirty="0">
                <a:solidFill>
                  <a:schemeClr val="bg1"/>
                </a:solidFill>
              </a:rPr>
              <a:t>http://voinaimir.com/info/</a:t>
            </a:r>
            <a:endParaRPr lang="ru-RU" dirty="0">
              <a:solidFill>
                <a:schemeClr val="bg1"/>
              </a:solidFill>
            </a:endParaRPr>
          </a:p>
        </p:txBody>
      </p:sp>
    </p:spTree>
    <p:extLst>
      <p:ext uri="{BB962C8B-B14F-4D97-AF65-F5344CB8AC3E}">
        <p14:creationId xmlns:p14="http://schemas.microsoft.com/office/powerpoint/2010/main" val="3550061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B43EC0-417B-4159-9846-C9349533AF02}"/>
              </a:ext>
            </a:extLst>
          </p:cNvPr>
          <p:cNvSpPr>
            <a:spLocks noGrp="1"/>
          </p:cNvSpPr>
          <p:nvPr>
            <p:ph type="title"/>
          </p:nvPr>
        </p:nvSpPr>
        <p:spPr/>
        <p:txBody>
          <a:bodyPr/>
          <a:lstStyle/>
          <a:p>
            <a:r>
              <a:rPr lang="ru-RU" dirty="0"/>
              <a:t>СЕТИ КАК СТРУКТУРА </a:t>
            </a:r>
          </a:p>
        </p:txBody>
      </p:sp>
      <p:pic>
        <p:nvPicPr>
          <p:cNvPr id="1026" name="Picture 2" descr="Картинки по запросу moretti hamlet">
            <a:extLst>
              <a:ext uri="{FF2B5EF4-FFF2-40B4-BE49-F238E27FC236}">
                <a16:creationId xmlns:a16="http://schemas.microsoft.com/office/drawing/2014/main" id="{E238256C-11D3-49F5-8B2C-8852A482D0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917" y="2619376"/>
            <a:ext cx="5438775" cy="3914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usplay-godunov-gephi.png">
            <a:extLst>
              <a:ext uri="{FF2B5EF4-FFF2-40B4-BE49-F238E27FC236}">
                <a16:creationId xmlns:a16="http://schemas.microsoft.com/office/drawing/2014/main" id="{A0659189-392F-4964-A8B4-A2C6F3E8DB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8875" y="2607646"/>
            <a:ext cx="5686425" cy="39382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A5E5C07-2D31-41DD-BFEB-63F37682ADDA}"/>
              </a:ext>
            </a:extLst>
          </p:cNvPr>
          <p:cNvSpPr txBox="1"/>
          <p:nvPr/>
        </p:nvSpPr>
        <p:spPr>
          <a:xfrm>
            <a:off x="715992" y="2057401"/>
            <a:ext cx="4245073" cy="369332"/>
          </a:xfrm>
          <a:prstGeom prst="rect">
            <a:avLst/>
          </a:prstGeom>
          <a:noFill/>
        </p:spPr>
        <p:txBody>
          <a:bodyPr wrap="none" rtlCol="0">
            <a:spAutoFit/>
          </a:bodyPr>
          <a:lstStyle/>
          <a:p>
            <a:r>
              <a:rPr lang="ru-RU" dirty="0"/>
              <a:t>Франко </a:t>
            </a:r>
            <a:r>
              <a:rPr lang="ru-RU" dirty="0" err="1"/>
              <a:t>Моррети</a:t>
            </a:r>
            <a:r>
              <a:rPr lang="ru-RU" dirty="0"/>
              <a:t>: схема Гамлета </a:t>
            </a:r>
          </a:p>
        </p:txBody>
      </p:sp>
      <p:sp>
        <p:nvSpPr>
          <p:cNvPr id="9" name="TextBox 8">
            <a:extLst>
              <a:ext uri="{FF2B5EF4-FFF2-40B4-BE49-F238E27FC236}">
                <a16:creationId xmlns:a16="http://schemas.microsoft.com/office/drawing/2014/main" id="{F00D9131-4069-4C68-910C-8BE1F43AB359}"/>
              </a:ext>
            </a:extLst>
          </p:cNvPr>
          <p:cNvSpPr txBox="1"/>
          <p:nvPr/>
        </p:nvSpPr>
        <p:spPr>
          <a:xfrm>
            <a:off x="5526657" y="2057401"/>
            <a:ext cx="6779420" cy="369332"/>
          </a:xfrm>
          <a:prstGeom prst="rect">
            <a:avLst/>
          </a:prstGeom>
          <a:noFill/>
        </p:spPr>
        <p:txBody>
          <a:bodyPr wrap="none" rtlCol="0">
            <a:spAutoFit/>
          </a:bodyPr>
          <a:lstStyle/>
          <a:p>
            <a:r>
              <a:rPr lang="ru-RU" dirty="0"/>
              <a:t>Группа </a:t>
            </a:r>
            <a:r>
              <a:rPr lang="en-US" dirty="0" err="1"/>
              <a:t>Rusdracor</a:t>
            </a:r>
            <a:r>
              <a:rPr lang="en-US" dirty="0"/>
              <a:t> </a:t>
            </a:r>
            <a:r>
              <a:rPr lang="ru-RU" dirty="0"/>
              <a:t>(НИУ ВШЭ): схема Бориса </a:t>
            </a:r>
            <a:r>
              <a:rPr lang="ru-RU" dirty="0" err="1"/>
              <a:t>Годумнова</a:t>
            </a:r>
            <a:r>
              <a:rPr lang="ru-RU" dirty="0"/>
              <a:t> </a:t>
            </a:r>
          </a:p>
        </p:txBody>
      </p:sp>
    </p:spTree>
    <p:extLst>
      <p:ext uri="{BB962C8B-B14F-4D97-AF65-F5344CB8AC3E}">
        <p14:creationId xmlns:p14="http://schemas.microsoft.com/office/powerpoint/2010/main" val="2407856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3647C1-BF0D-45C8-B434-9A353ED5DDBB}"/>
              </a:ext>
            </a:extLst>
          </p:cNvPr>
          <p:cNvSpPr>
            <a:spLocks noGrp="1"/>
          </p:cNvSpPr>
          <p:nvPr>
            <p:ph type="title"/>
          </p:nvPr>
        </p:nvSpPr>
        <p:spPr/>
        <p:txBody>
          <a:bodyPr/>
          <a:lstStyle/>
          <a:p>
            <a:r>
              <a:rPr lang="ru-RU" dirty="0"/>
              <a:t>СЕТИ КАК МАКРОСТРУКТУРА</a:t>
            </a:r>
          </a:p>
        </p:txBody>
      </p:sp>
      <p:pic>
        <p:nvPicPr>
          <p:cNvPr id="5" name="Рисунок 4">
            <a:extLst>
              <a:ext uri="{FF2B5EF4-FFF2-40B4-BE49-F238E27FC236}">
                <a16:creationId xmlns:a16="http://schemas.microsoft.com/office/drawing/2014/main" id="{26ECDA83-0213-49C3-96CF-641946FCB785}"/>
              </a:ext>
            </a:extLst>
          </p:cNvPr>
          <p:cNvPicPr>
            <a:picLocks noChangeAspect="1"/>
          </p:cNvPicPr>
          <p:nvPr/>
        </p:nvPicPr>
        <p:blipFill>
          <a:blip r:embed="rId2" cstate="print"/>
          <a:stretch>
            <a:fillRect/>
          </a:stretch>
        </p:blipFill>
        <p:spPr>
          <a:xfrm>
            <a:off x="129396" y="1831497"/>
            <a:ext cx="8353244" cy="4698700"/>
          </a:xfrm>
          <a:prstGeom prst="rect">
            <a:avLst/>
          </a:prstGeom>
        </p:spPr>
      </p:pic>
      <p:pic>
        <p:nvPicPr>
          <p:cNvPr id="6" name="Рисунок 5">
            <a:extLst>
              <a:ext uri="{FF2B5EF4-FFF2-40B4-BE49-F238E27FC236}">
                <a16:creationId xmlns:a16="http://schemas.microsoft.com/office/drawing/2014/main" id="{2A8EBF27-7371-46B3-9FD2-A18BE77E5697}"/>
              </a:ext>
            </a:extLst>
          </p:cNvPr>
          <p:cNvPicPr>
            <a:picLocks noChangeAspect="1"/>
          </p:cNvPicPr>
          <p:nvPr/>
        </p:nvPicPr>
        <p:blipFill>
          <a:blip r:embed="rId3" cstate="print"/>
          <a:stretch>
            <a:fillRect/>
          </a:stretch>
        </p:blipFill>
        <p:spPr>
          <a:xfrm>
            <a:off x="7429500" y="3733800"/>
            <a:ext cx="4540514" cy="2943226"/>
          </a:xfrm>
          <a:prstGeom prst="rect">
            <a:avLst/>
          </a:prstGeom>
        </p:spPr>
      </p:pic>
      <p:sp>
        <p:nvSpPr>
          <p:cNvPr id="7" name="TextBox 6">
            <a:extLst>
              <a:ext uri="{FF2B5EF4-FFF2-40B4-BE49-F238E27FC236}">
                <a16:creationId xmlns:a16="http://schemas.microsoft.com/office/drawing/2014/main" id="{11515B25-C4DD-47B4-AB62-4A01F88A9186}"/>
              </a:ext>
            </a:extLst>
          </p:cNvPr>
          <p:cNvSpPr txBox="1"/>
          <p:nvPr/>
        </p:nvSpPr>
        <p:spPr>
          <a:xfrm>
            <a:off x="8482640" y="1831497"/>
            <a:ext cx="3487374" cy="1661993"/>
          </a:xfrm>
          <a:prstGeom prst="rect">
            <a:avLst/>
          </a:prstGeom>
          <a:noFill/>
        </p:spPr>
        <p:txBody>
          <a:bodyPr wrap="square" rtlCol="0">
            <a:spAutoFit/>
          </a:bodyPr>
          <a:lstStyle/>
          <a:p>
            <a:r>
              <a:rPr lang="en-US" dirty="0"/>
              <a:t>Jan  </a:t>
            </a:r>
            <a:r>
              <a:rPr lang="en-US" dirty="0" err="1"/>
              <a:t>Rybicki</a:t>
            </a:r>
            <a:r>
              <a:rPr lang="en-US" dirty="0"/>
              <a:t>. </a:t>
            </a:r>
            <a:endParaRPr lang="ru-RU" dirty="0"/>
          </a:p>
          <a:p>
            <a:r>
              <a:rPr lang="en-US" dirty="0" err="1"/>
              <a:t>Stylometric</a:t>
            </a:r>
            <a:r>
              <a:rPr lang="en-US" dirty="0"/>
              <a:t> evolution</a:t>
            </a:r>
          </a:p>
          <a:p>
            <a:endParaRPr lang="en-US" dirty="0"/>
          </a:p>
          <a:p>
            <a:r>
              <a:rPr lang="ru-RU" sz="1600" dirty="0"/>
              <a:t>Распределение служебных слов как параметр сравнения 1000 английских романов  </a:t>
            </a:r>
          </a:p>
        </p:txBody>
      </p:sp>
    </p:spTree>
    <p:extLst>
      <p:ext uri="{BB962C8B-B14F-4D97-AF65-F5344CB8AC3E}">
        <p14:creationId xmlns:p14="http://schemas.microsoft.com/office/powerpoint/2010/main" val="1867130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FADFB3-3D44-49A8-AE3B-A87C61607F7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print">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12" name="Rectangle 11">
            <a:extLst>
              <a:ext uri="{FF2B5EF4-FFF2-40B4-BE49-F238E27FC236}">
                <a16:creationId xmlns:a16="http://schemas.microsoft.com/office/drawing/2014/main" id="{CD94F7C0-1344-4B3C-AFCB-E7F006BB53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EC584A2-4215-4DB8-AE1F-E3768D77E8D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print">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3" name="Объект 2">
            <a:extLst>
              <a:ext uri="{FF2B5EF4-FFF2-40B4-BE49-F238E27FC236}">
                <a16:creationId xmlns:a16="http://schemas.microsoft.com/office/drawing/2014/main" id="{2BF86218-09DF-4EE4-A44A-DA1722BC743B}"/>
              </a:ext>
            </a:extLst>
          </p:cNvPr>
          <p:cNvPicPr>
            <a:picLocks noGrp="1" noChangeAspect="1"/>
          </p:cNvPicPr>
          <p:nvPr>
            <p:ph sz="half" idx="1"/>
          </p:nvPr>
        </p:nvPicPr>
        <p:blipFill rotWithShape="1">
          <a:blip r:embed="rId3" cstate="print"/>
          <a:srcRect l="33457" t="715" r="35043" b="-715"/>
          <a:stretch/>
        </p:blipFill>
        <p:spPr>
          <a:xfrm>
            <a:off x="6174951" y="746126"/>
            <a:ext cx="4128997" cy="5472558"/>
          </a:xfrm>
          <a:prstGeom prst="rect">
            <a:avLst/>
          </a:prstGeom>
        </p:spPr>
      </p:pic>
      <p:sp>
        <p:nvSpPr>
          <p:cNvPr id="2" name="Заголовок 1">
            <a:extLst>
              <a:ext uri="{FF2B5EF4-FFF2-40B4-BE49-F238E27FC236}">
                <a16:creationId xmlns:a16="http://schemas.microsoft.com/office/drawing/2014/main" id="{7FC76159-0248-46DE-9524-11EDC3F22DFE}"/>
              </a:ext>
            </a:extLst>
          </p:cNvPr>
          <p:cNvSpPr>
            <a:spLocks noGrp="1"/>
          </p:cNvSpPr>
          <p:nvPr>
            <p:ph type="title"/>
          </p:nvPr>
        </p:nvSpPr>
        <p:spPr>
          <a:xfrm>
            <a:off x="1213700" y="1155852"/>
            <a:ext cx="3977639" cy="1600200"/>
          </a:xfrm>
        </p:spPr>
        <p:txBody>
          <a:bodyPr vert="horz" lIns="91440" tIns="45720" rIns="91440" bIns="45720" rtlCol="0" anchor="b">
            <a:normAutofit/>
          </a:bodyPr>
          <a:lstStyle/>
          <a:p>
            <a:pPr algn="l"/>
            <a:r>
              <a:rPr lang="en-US" sz="3200" kern="1200" cap="all" baseline="0" dirty="0" err="1">
                <a:solidFill>
                  <a:schemeClr val="tx1"/>
                </a:solidFill>
                <a:latin typeface="+mj-lt"/>
                <a:ea typeface="+mj-ea"/>
                <a:cs typeface="+mj-cs"/>
              </a:rPr>
              <a:t>Что</a:t>
            </a:r>
            <a:r>
              <a:rPr lang="en-US" sz="3200" kern="1200" cap="all" baseline="0" dirty="0">
                <a:solidFill>
                  <a:schemeClr val="tx1"/>
                </a:solidFill>
                <a:latin typeface="+mj-lt"/>
                <a:ea typeface="+mj-ea"/>
                <a:cs typeface="+mj-cs"/>
              </a:rPr>
              <a:t> </a:t>
            </a:r>
            <a:r>
              <a:rPr lang="en-US" sz="3200" kern="1200" cap="all" baseline="0" dirty="0" err="1">
                <a:solidFill>
                  <a:schemeClr val="tx1"/>
                </a:solidFill>
                <a:latin typeface="+mj-lt"/>
                <a:ea typeface="+mj-ea"/>
                <a:cs typeface="+mj-cs"/>
              </a:rPr>
              <a:t>здесь</a:t>
            </a:r>
            <a:r>
              <a:rPr lang="ru-RU" sz="3200" kern="1200" cap="all" baseline="0" dirty="0">
                <a:solidFill>
                  <a:schemeClr val="tx1"/>
                </a:solidFill>
                <a:latin typeface="+mj-lt"/>
                <a:ea typeface="+mj-ea"/>
                <a:cs typeface="+mj-cs"/>
              </a:rPr>
              <a:t> </a:t>
            </a:r>
            <a:r>
              <a:rPr lang="en-US" sz="3200" kern="1200" cap="all" baseline="0" dirty="0">
                <a:solidFill>
                  <a:schemeClr val="tx1"/>
                </a:solidFill>
                <a:latin typeface="+mj-lt"/>
                <a:ea typeface="+mj-ea"/>
                <a:cs typeface="+mj-cs"/>
              </a:rPr>
              <a:t> </a:t>
            </a:r>
            <a:r>
              <a:rPr lang="en-US" sz="3200" kern="1200" cap="all" baseline="0" dirty="0" err="1">
                <a:solidFill>
                  <a:schemeClr val="tx1"/>
                </a:solidFill>
                <a:latin typeface="+mj-lt"/>
                <a:ea typeface="+mj-ea"/>
                <a:cs typeface="+mj-cs"/>
              </a:rPr>
              <a:t>данные</a:t>
            </a:r>
            <a:r>
              <a:rPr lang="ru-RU" sz="3200" kern="1200" cap="all" baseline="0" dirty="0">
                <a:solidFill>
                  <a:schemeClr val="tx1"/>
                </a:solidFill>
                <a:latin typeface="+mj-lt"/>
                <a:ea typeface="+mj-ea"/>
                <a:cs typeface="+mj-cs"/>
              </a:rPr>
              <a:t> и как их сохранить</a:t>
            </a:r>
            <a:r>
              <a:rPr lang="en-US" sz="3200" kern="1200" cap="all" baseline="0" dirty="0">
                <a:solidFill>
                  <a:schemeClr val="tx1"/>
                </a:solidFill>
                <a:latin typeface="+mj-lt"/>
                <a:ea typeface="+mj-ea"/>
                <a:cs typeface="+mj-cs"/>
              </a:rPr>
              <a:t>?</a:t>
            </a:r>
          </a:p>
        </p:txBody>
      </p:sp>
      <p:sp>
        <p:nvSpPr>
          <p:cNvPr id="5" name="Объект 4">
            <a:extLst>
              <a:ext uri="{FF2B5EF4-FFF2-40B4-BE49-F238E27FC236}">
                <a16:creationId xmlns:a16="http://schemas.microsoft.com/office/drawing/2014/main" id="{1D5A9542-CB68-458C-AB78-62E994EABC46}"/>
              </a:ext>
            </a:extLst>
          </p:cNvPr>
          <p:cNvSpPr>
            <a:spLocks noGrp="1"/>
          </p:cNvSpPr>
          <p:nvPr>
            <p:ph sz="half" idx="2"/>
          </p:nvPr>
        </p:nvSpPr>
        <p:spPr>
          <a:xfrm>
            <a:off x="681386" y="3198518"/>
            <a:ext cx="4812177" cy="2349660"/>
          </a:xfrm>
        </p:spPr>
        <p:txBody>
          <a:bodyPr vert="horz" lIns="91440" tIns="45720" rIns="91440" bIns="45720" rtlCol="0">
            <a:normAutofit/>
          </a:bodyPr>
          <a:lstStyle/>
          <a:p>
            <a:r>
              <a:rPr lang="en-US" sz="1800" dirty="0" err="1"/>
              <a:t>Что</a:t>
            </a:r>
            <a:r>
              <a:rPr lang="en-US" sz="1800" dirty="0"/>
              <a:t> </a:t>
            </a:r>
            <a:r>
              <a:rPr lang="en-US" sz="1800" dirty="0" err="1"/>
              <a:t>это</a:t>
            </a:r>
            <a:r>
              <a:rPr lang="en-US" sz="1800" dirty="0"/>
              <a:t> </a:t>
            </a:r>
            <a:r>
              <a:rPr lang="en-US" sz="1800" dirty="0" err="1"/>
              <a:t>за</a:t>
            </a:r>
            <a:r>
              <a:rPr lang="en-US" sz="1800" dirty="0"/>
              <a:t> </a:t>
            </a:r>
            <a:r>
              <a:rPr lang="en-US" sz="1800" dirty="0" err="1"/>
              <a:t>рукопись</a:t>
            </a:r>
            <a:r>
              <a:rPr lang="en-US" sz="1800" dirty="0"/>
              <a:t>?</a:t>
            </a:r>
          </a:p>
          <a:p>
            <a:r>
              <a:rPr lang="en-US" sz="1800" dirty="0" err="1"/>
              <a:t>Содержание</a:t>
            </a:r>
            <a:r>
              <a:rPr lang="en-US" sz="1800" dirty="0"/>
              <a:t> </a:t>
            </a:r>
            <a:r>
              <a:rPr lang="en-US" sz="1800" dirty="0" err="1"/>
              <a:t>текста</a:t>
            </a:r>
            <a:endParaRPr lang="en-US" sz="1800" dirty="0"/>
          </a:p>
          <a:p>
            <a:r>
              <a:rPr lang="en-US" sz="1800" dirty="0" err="1"/>
              <a:t>Пометы</a:t>
            </a:r>
            <a:r>
              <a:rPr lang="en-US" sz="1800" dirty="0"/>
              <a:t>, </a:t>
            </a:r>
            <a:r>
              <a:rPr lang="en-US" sz="1800" dirty="0" err="1"/>
              <a:t>помарки</a:t>
            </a:r>
            <a:r>
              <a:rPr lang="en-US" sz="1800" dirty="0"/>
              <a:t>, </a:t>
            </a:r>
            <a:r>
              <a:rPr lang="en-US" sz="1800" dirty="0" err="1"/>
              <a:t>дописки</a:t>
            </a:r>
            <a:r>
              <a:rPr lang="en-US" sz="1800" dirty="0"/>
              <a:t>, </a:t>
            </a:r>
            <a:r>
              <a:rPr lang="en-US" sz="1800" dirty="0" err="1"/>
              <a:t>исправления</a:t>
            </a:r>
            <a:endParaRPr lang="en-US" sz="1800" dirty="0"/>
          </a:p>
          <a:p>
            <a:r>
              <a:rPr lang="en-US" sz="1800" dirty="0" err="1"/>
              <a:t>Свойства</a:t>
            </a:r>
            <a:r>
              <a:rPr lang="en-US" sz="1800" dirty="0"/>
              <a:t> </a:t>
            </a:r>
            <a:r>
              <a:rPr lang="en-US" sz="1800" dirty="0" err="1"/>
              <a:t>материального</a:t>
            </a:r>
            <a:r>
              <a:rPr lang="en-US" sz="1800" dirty="0"/>
              <a:t> </a:t>
            </a:r>
            <a:r>
              <a:rPr lang="en-US" sz="1800" dirty="0" err="1"/>
              <a:t>носителя</a:t>
            </a:r>
            <a:endParaRPr lang="en-US" sz="1800" dirty="0"/>
          </a:p>
        </p:txBody>
      </p:sp>
      <p:sp>
        <p:nvSpPr>
          <p:cNvPr id="7" name="TextBox 6">
            <a:extLst>
              <a:ext uri="{FF2B5EF4-FFF2-40B4-BE49-F238E27FC236}">
                <a16:creationId xmlns:a16="http://schemas.microsoft.com/office/drawing/2014/main" id="{72CD6C3B-76B9-4F18-AC14-FFC89529618E}"/>
              </a:ext>
            </a:extLst>
          </p:cNvPr>
          <p:cNvSpPr txBox="1"/>
          <p:nvPr/>
        </p:nvSpPr>
        <p:spPr>
          <a:xfrm>
            <a:off x="681386" y="6218684"/>
            <a:ext cx="11043767" cy="369332"/>
          </a:xfrm>
          <a:prstGeom prst="rect">
            <a:avLst/>
          </a:prstGeom>
          <a:noFill/>
        </p:spPr>
        <p:txBody>
          <a:bodyPr wrap="square" rtlCol="0">
            <a:spAutoFit/>
          </a:bodyPr>
          <a:lstStyle/>
          <a:p>
            <a:pPr algn="r"/>
            <a:r>
              <a:rPr lang="ru-RU" i="1" dirty="0">
                <a:latin typeface="Century Gothic" panose="020B0502020202020204" pitchFamily="34" charset="0"/>
              </a:rPr>
              <a:t>Рукопись </a:t>
            </a:r>
            <a:r>
              <a:rPr lang="ru-RU" i="1" dirty="0" err="1">
                <a:latin typeface="Century Gothic" panose="020B0502020202020204" pitchFamily="34" charset="0"/>
              </a:rPr>
              <a:t>Беовульфа</a:t>
            </a:r>
            <a:r>
              <a:rPr lang="ru-RU" i="1" dirty="0">
                <a:latin typeface="Century Gothic" panose="020B0502020202020204" pitchFamily="34" charset="0"/>
              </a:rPr>
              <a:t>, 11 в, из коллекции Роберта </a:t>
            </a:r>
            <a:r>
              <a:rPr lang="ru-RU" i="1" dirty="0" err="1">
                <a:latin typeface="Century Gothic" panose="020B0502020202020204" pitchFamily="34" charset="0"/>
              </a:rPr>
              <a:t>Коттона</a:t>
            </a:r>
            <a:r>
              <a:rPr lang="ru-RU" i="1" dirty="0">
                <a:latin typeface="Century Gothic" panose="020B0502020202020204" pitchFamily="34" charset="0"/>
              </a:rPr>
              <a:t> </a:t>
            </a:r>
          </a:p>
        </p:txBody>
      </p:sp>
    </p:spTree>
    <p:extLst>
      <p:ext uri="{BB962C8B-B14F-4D97-AF65-F5344CB8AC3E}">
        <p14:creationId xmlns:p14="http://schemas.microsoft.com/office/powerpoint/2010/main" val="3206705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8A195E-584A-485A-BECD-66468900B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0177A7-740C-43C7-8F2D-BD7067F12C9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FF525AAA-82CE-4027-A26C-B0EFFD856F2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print">
            <a:extLst>
              <a:ext uri="{28A0092B-C50C-407E-A947-70E740481C1C}">
                <a14:useLocalDpi xmlns:a14="http://schemas.microsoft.com/office/drawing/2010/main" val="0"/>
              </a:ext>
            </a:extLst>
          </a:blip>
          <a:srcRect t="-531" r="43746" b="531"/>
          <a:stretch/>
        </p:blipFill>
        <p:spPr>
          <a:xfrm rot="5400000" flipH="1" flipV="1">
            <a:off x="-1265719" y="2187575"/>
            <a:ext cx="6857999" cy="2482850"/>
          </a:xfrm>
          <a:prstGeom prst="rect">
            <a:avLst/>
          </a:prstGeom>
        </p:spPr>
      </p:pic>
      <p:sp>
        <p:nvSpPr>
          <p:cNvPr id="2" name="Заголовок 1">
            <a:extLst>
              <a:ext uri="{FF2B5EF4-FFF2-40B4-BE49-F238E27FC236}">
                <a16:creationId xmlns:a16="http://schemas.microsoft.com/office/drawing/2014/main" id="{A4AF2C4B-0184-40BA-9712-709F6A3277DB}"/>
              </a:ext>
            </a:extLst>
          </p:cNvPr>
          <p:cNvSpPr>
            <a:spLocks noGrp="1"/>
          </p:cNvSpPr>
          <p:nvPr>
            <p:ph type="title"/>
          </p:nvPr>
        </p:nvSpPr>
        <p:spPr>
          <a:xfrm>
            <a:off x="4090507" y="764373"/>
            <a:ext cx="7434070" cy="1474330"/>
          </a:xfrm>
        </p:spPr>
        <p:txBody>
          <a:bodyPr>
            <a:normAutofit/>
          </a:bodyPr>
          <a:lstStyle/>
          <a:p>
            <a:r>
              <a:rPr lang="ru-RU" dirty="0"/>
              <a:t>СТАНДАРТ  </a:t>
            </a:r>
            <a:r>
              <a:rPr lang="en-US" dirty="0"/>
              <a:t>TEXT encoding initiative  </a:t>
            </a:r>
            <a:endParaRPr lang="ru-RU" dirty="0"/>
          </a:p>
        </p:txBody>
      </p:sp>
      <p:sp>
        <p:nvSpPr>
          <p:cNvPr id="3" name="Объект 2">
            <a:extLst>
              <a:ext uri="{FF2B5EF4-FFF2-40B4-BE49-F238E27FC236}">
                <a16:creationId xmlns:a16="http://schemas.microsoft.com/office/drawing/2014/main" id="{51A019C8-A93C-48B8-877F-E03DCA298EB7}"/>
              </a:ext>
            </a:extLst>
          </p:cNvPr>
          <p:cNvSpPr>
            <a:spLocks noGrp="1"/>
          </p:cNvSpPr>
          <p:nvPr>
            <p:ph idx="1"/>
          </p:nvPr>
        </p:nvSpPr>
        <p:spPr>
          <a:xfrm>
            <a:off x="4326561" y="2628901"/>
            <a:ext cx="7218023" cy="3088994"/>
          </a:xfrm>
        </p:spPr>
        <p:txBody>
          <a:bodyPr>
            <a:normAutofit/>
          </a:bodyPr>
          <a:lstStyle/>
          <a:p>
            <a:pPr>
              <a:lnSpc>
                <a:spcPct val="120000"/>
              </a:lnSpc>
              <a:spcAft>
                <a:spcPts val="600"/>
              </a:spcAft>
              <a:buFont typeface="Courier New" panose="02070309020205020404" pitchFamily="49" charset="0"/>
              <a:buChar char="o"/>
            </a:pPr>
            <a:r>
              <a:rPr lang="ru-RU" sz="2000" dirty="0"/>
              <a:t>способ электронной публикации, при которой  основные элементы документа</a:t>
            </a:r>
            <a:r>
              <a:rPr lang="en-US" sz="2000" dirty="0"/>
              <a:t> </a:t>
            </a:r>
            <a:r>
              <a:rPr lang="ru-RU" sz="2000" dirty="0"/>
              <a:t>выделяются с помощью разметки и могут быть легко идентифицированы (поисковой системой, программой обработки и т.д.)</a:t>
            </a:r>
          </a:p>
          <a:p>
            <a:pPr>
              <a:lnSpc>
                <a:spcPct val="120000"/>
              </a:lnSpc>
              <a:spcAft>
                <a:spcPts val="600"/>
              </a:spcAft>
              <a:buFont typeface="Courier New" panose="02070309020205020404" pitchFamily="49" charset="0"/>
              <a:buChar char="o"/>
            </a:pPr>
            <a:r>
              <a:rPr lang="ru-RU" sz="2000" dirty="0"/>
              <a:t>способ представления документов и коллекций, обеспечивающий их взаимную совместимость</a:t>
            </a:r>
          </a:p>
        </p:txBody>
      </p:sp>
    </p:spTree>
    <p:extLst>
      <p:ext uri="{BB962C8B-B14F-4D97-AF65-F5344CB8AC3E}">
        <p14:creationId xmlns:p14="http://schemas.microsoft.com/office/powerpoint/2010/main" val="1069650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FEFE86-3E77-4A5B-A06A-160AB78A1DB6}"/>
              </a:ext>
            </a:extLst>
          </p:cNvPr>
          <p:cNvSpPr>
            <a:spLocks noGrp="1"/>
          </p:cNvSpPr>
          <p:nvPr>
            <p:ph type="title"/>
          </p:nvPr>
        </p:nvSpPr>
        <p:spPr/>
        <p:txBody>
          <a:bodyPr/>
          <a:lstStyle/>
          <a:p>
            <a:r>
              <a:rPr lang="ru-RU" dirty="0"/>
              <a:t>Что такое вообще разметка</a:t>
            </a:r>
          </a:p>
        </p:txBody>
      </p:sp>
      <p:sp>
        <p:nvSpPr>
          <p:cNvPr id="4" name="Объект 3">
            <a:extLst>
              <a:ext uri="{FF2B5EF4-FFF2-40B4-BE49-F238E27FC236}">
                <a16:creationId xmlns:a16="http://schemas.microsoft.com/office/drawing/2014/main" id="{4F917193-27A5-4BA3-8DE5-B476451615D6}"/>
              </a:ext>
            </a:extLst>
          </p:cNvPr>
          <p:cNvSpPr>
            <a:spLocks noGrp="1"/>
          </p:cNvSpPr>
          <p:nvPr>
            <p:ph sz="half" idx="2"/>
          </p:nvPr>
        </p:nvSpPr>
        <p:spPr>
          <a:xfrm>
            <a:off x="3552253" y="2057401"/>
            <a:ext cx="8165265" cy="4024125"/>
          </a:xfrm>
        </p:spPr>
        <p:txBody>
          <a:bodyPr>
            <a:noAutofit/>
          </a:bodyPr>
          <a:lstStyle/>
          <a:p>
            <a:pPr marL="0" indent="0">
              <a:buNone/>
            </a:pPr>
            <a:r>
              <a:rPr lang="ru-RU" sz="1600" dirty="0">
                <a:solidFill>
                  <a:schemeClr val="accent3">
                    <a:lumMod val="40000"/>
                    <a:lumOff val="60000"/>
                  </a:schemeClr>
                </a:solidFill>
              </a:rPr>
              <a:t>Какие низости!</a:t>
            </a:r>
          </a:p>
          <a:p>
            <a:pPr marL="0" indent="0">
              <a:buNone/>
            </a:pPr>
            <a:r>
              <a:rPr lang="ru-RU" sz="1600" dirty="0">
                <a:solidFill>
                  <a:schemeClr val="accent3">
                    <a:lumMod val="40000"/>
                    <a:lumOff val="60000"/>
                  </a:schemeClr>
                </a:solidFill>
              </a:rPr>
              <a:t>Подлец!</a:t>
            </a:r>
          </a:p>
          <a:p>
            <a:pPr marL="0" indent="0">
              <a:buNone/>
            </a:pPr>
            <a:r>
              <a:rPr lang="ru-RU" sz="1600" dirty="0">
                <a:solidFill>
                  <a:schemeClr val="accent3">
                    <a:lumMod val="40000"/>
                    <a:lumOff val="60000"/>
                  </a:schemeClr>
                </a:solidFill>
              </a:rPr>
              <a:t>И вам не совестно?</a:t>
            </a:r>
          </a:p>
          <a:p>
            <a:pPr marL="0" indent="0">
              <a:buNone/>
            </a:pPr>
            <a:r>
              <a:rPr lang="ru-RU" sz="1600" dirty="0">
                <a:solidFill>
                  <a:schemeClr val="accent3">
                    <a:lumMod val="40000"/>
                    <a:lumOff val="60000"/>
                  </a:schemeClr>
                </a:solidFill>
              </a:rPr>
              <a:t>Мне завещал отец:   Во-первых, угождать всем людям без изъятья - </a:t>
            </a:r>
          </a:p>
          <a:p>
            <a:pPr marL="0" indent="0">
              <a:buNone/>
            </a:pPr>
            <a:r>
              <a:rPr lang="ru-RU" sz="1600" dirty="0">
                <a:solidFill>
                  <a:schemeClr val="accent3">
                    <a:lumMod val="40000"/>
                    <a:lumOff val="60000"/>
                  </a:schemeClr>
                </a:solidFill>
              </a:rPr>
              <a:t>Хозяину, где доведется жить,   </a:t>
            </a:r>
          </a:p>
          <a:p>
            <a:pPr marL="0" indent="0">
              <a:buNone/>
            </a:pPr>
            <a:r>
              <a:rPr lang="ru-RU" sz="1600" dirty="0">
                <a:solidFill>
                  <a:schemeClr val="accent3">
                    <a:lumMod val="40000"/>
                    <a:lumOff val="60000"/>
                  </a:schemeClr>
                </a:solidFill>
              </a:rPr>
              <a:t>Начальнику, с кем буду я служить,   </a:t>
            </a:r>
          </a:p>
          <a:p>
            <a:pPr marL="0" indent="0">
              <a:buNone/>
            </a:pPr>
            <a:r>
              <a:rPr lang="ru-RU" sz="1600" dirty="0">
                <a:solidFill>
                  <a:schemeClr val="accent3">
                    <a:lumMod val="40000"/>
                    <a:lumOff val="60000"/>
                  </a:schemeClr>
                </a:solidFill>
              </a:rPr>
              <a:t>Слуге его, который чистит платья,   </a:t>
            </a:r>
          </a:p>
          <a:p>
            <a:pPr marL="0" indent="0">
              <a:buNone/>
            </a:pPr>
            <a:r>
              <a:rPr lang="ru-RU" sz="1600" dirty="0">
                <a:solidFill>
                  <a:schemeClr val="accent3">
                    <a:lumMod val="40000"/>
                    <a:lumOff val="60000"/>
                  </a:schemeClr>
                </a:solidFill>
              </a:rPr>
              <a:t>Швейцару, дворнику, для </a:t>
            </a:r>
            <a:r>
              <a:rPr lang="ru-RU" sz="1600" dirty="0" err="1">
                <a:solidFill>
                  <a:schemeClr val="accent3">
                    <a:lumMod val="40000"/>
                    <a:lumOff val="60000"/>
                  </a:schemeClr>
                </a:solidFill>
              </a:rPr>
              <a:t>избежанья</a:t>
            </a:r>
            <a:r>
              <a:rPr lang="ru-RU" sz="1600" dirty="0">
                <a:solidFill>
                  <a:schemeClr val="accent3">
                    <a:lumMod val="40000"/>
                    <a:lumOff val="60000"/>
                  </a:schemeClr>
                </a:solidFill>
              </a:rPr>
              <a:t> зла,   </a:t>
            </a:r>
          </a:p>
          <a:p>
            <a:pPr marL="0" indent="0">
              <a:buNone/>
            </a:pPr>
            <a:r>
              <a:rPr lang="ru-RU" sz="1600" dirty="0">
                <a:solidFill>
                  <a:schemeClr val="accent3">
                    <a:lumMod val="40000"/>
                    <a:lumOff val="60000"/>
                  </a:schemeClr>
                </a:solidFill>
              </a:rPr>
              <a:t>Собаке дворника, чтоб ласкова была. </a:t>
            </a:r>
          </a:p>
          <a:p>
            <a:pPr marL="0" indent="0">
              <a:buNone/>
            </a:pPr>
            <a:r>
              <a:rPr lang="ru-RU" sz="1600" dirty="0">
                <a:solidFill>
                  <a:schemeClr val="accent3">
                    <a:lumMod val="40000"/>
                    <a:lumOff val="60000"/>
                  </a:schemeClr>
                </a:solidFill>
              </a:rPr>
              <a:t>Сказать, сударь, у вас огромная опека!  </a:t>
            </a:r>
          </a:p>
          <a:p>
            <a:pPr marL="0" indent="0">
              <a:buNone/>
            </a:pPr>
            <a:endParaRPr lang="ru-RU" sz="1600" dirty="0">
              <a:solidFill>
                <a:schemeClr val="accent3">
                  <a:lumMod val="40000"/>
                  <a:lumOff val="60000"/>
                </a:schemeClr>
              </a:solidFill>
            </a:endParaRPr>
          </a:p>
        </p:txBody>
      </p:sp>
      <p:sp>
        <p:nvSpPr>
          <p:cNvPr id="5" name="Объект 3">
            <a:extLst>
              <a:ext uri="{FF2B5EF4-FFF2-40B4-BE49-F238E27FC236}">
                <a16:creationId xmlns:a16="http://schemas.microsoft.com/office/drawing/2014/main" id="{B3DCC2CA-B8B3-44BD-BCA6-3827F249A85D}"/>
              </a:ext>
            </a:extLst>
          </p:cNvPr>
          <p:cNvSpPr>
            <a:spLocks noGrp="1"/>
          </p:cNvSpPr>
          <p:nvPr>
            <p:ph sz="half" idx="1"/>
          </p:nvPr>
        </p:nvSpPr>
        <p:spPr>
          <a:xfrm>
            <a:off x="169681" y="2058175"/>
            <a:ext cx="3382571" cy="4493453"/>
          </a:xfrm>
          <a:noFill/>
        </p:spPr>
        <p:txBody>
          <a:bodyPr>
            <a:noAutofit/>
          </a:bodyPr>
          <a:lstStyle/>
          <a:p>
            <a:pPr marL="0" indent="0" algn="r">
              <a:buNone/>
            </a:pPr>
            <a:r>
              <a:rPr lang="ru-RU" sz="1600" b="1" dirty="0">
                <a:solidFill>
                  <a:schemeClr val="accent6">
                    <a:lumMod val="60000"/>
                    <a:lumOff val="40000"/>
                  </a:schemeClr>
                </a:solidFill>
              </a:rPr>
              <a:t>София</a:t>
            </a:r>
            <a:r>
              <a:rPr lang="ru-RU" sz="1600" dirty="0">
                <a:solidFill>
                  <a:schemeClr val="accent6">
                    <a:lumMod val="60000"/>
                    <a:lumOff val="40000"/>
                  </a:schemeClr>
                </a:solidFill>
              </a:rPr>
              <a:t> </a:t>
            </a:r>
            <a:r>
              <a:rPr lang="ru-RU" sz="1600" i="1" dirty="0">
                <a:solidFill>
                  <a:schemeClr val="accent6">
                    <a:lumMod val="60000"/>
                    <a:lumOff val="40000"/>
                  </a:schemeClr>
                </a:solidFill>
              </a:rPr>
              <a:t>(в сторону)</a:t>
            </a:r>
            <a:r>
              <a:rPr lang="ru-RU" sz="1600" dirty="0">
                <a:solidFill>
                  <a:schemeClr val="accent6">
                    <a:lumMod val="60000"/>
                    <a:lumOff val="40000"/>
                  </a:schemeClr>
                </a:solidFill>
              </a:rPr>
              <a:t>         </a:t>
            </a:r>
          </a:p>
          <a:p>
            <a:pPr marL="0" indent="0" algn="r">
              <a:buNone/>
            </a:pPr>
            <a:r>
              <a:rPr lang="ru-RU" sz="1600" b="1" dirty="0">
                <a:solidFill>
                  <a:schemeClr val="accent6">
                    <a:lumMod val="60000"/>
                    <a:lumOff val="40000"/>
                  </a:schemeClr>
                </a:solidFill>
              </a:rPr>
              <a:t>Чацкий</a:t>
            </a:r>
            <a:r>
              <a:rPr lang="ru-RU" sz="1600" dirty="0">
                <a:solidFill>
                  <a:schemeClr val="accent6">
                    <a:lumMod val="60000"/>
                    <a:lumOff val="40000"/>
                  </a:schemeClr>
                </a:solidFill>
              </a:rPr>
              <a:t> </a:t>
            </a:r>
            <a:r>
              <a:rPr lang="ru-RU" sz="1600" i="1" dirty="0">
                <a:solidFill>
                  <a:schemeClr val="accent6">
                    <a:lumMod val="60000"/>
                    <a:lumOff val="40000"/>
                  </a:schemeClr>
                </a:solidFill>
              </a:rPr>
              <a:t>(за колонною)</a:t>
            </a:r>
            <a:r>
              <a:rPr lang="ru-RU" sz="1600" dirty="0">
                <a:solidFill>
                  <a:schemeClr val="accent6">
                    <a:lumMod val="60000"/>
                    <a:lumOff val="40000"/>
                  </a:schemeClr>
                </a:solidFill>
              </a:rPr>
              <a:t>         </a:t>
            </a:r>
          </a:p>
          <a:p>
            <a:pPr marL="0" indent="0" algn="r">
              <a:buNone/>
            </a:pPr>
            <a:r>
              <a:rPr lang="ru-RU" sz="1600" b="1" dirty="0">
                <a:solidFill>
                  <a:schemeClr val="accent6">
                    <a:lumMod val="60000"/>
                    <a:lumOff val="40000"/>
                  </a:schemeClr>
                </a:solidFill>
              </a:rPr>
              <a:t>Лиза</a:t>
            </a:r>
            <a:r>
              <a:rPr lang="ru-RU" sz="1600" dirty="0">
                <a:solidFill>
                  <a:schemeClr val="accent6">
                    <a:lumMod val="60000"/>
                    <a:lumOff val="40000"/>
                  </a:schemeClr>
                </a:solidFill>
              </a:rPr>
              <a:t>          </a:t>
            </a:r>
          </a:p>
          <a:p>
            <a:pPr marL="0" indent="0" algn="r">
              <a:buNone/>
            </a:pPr>
            <a:r>
              <a:rPr lang="ru-RU" sz="1600" b="1" dirty="0">
                <a:solidFill>
                  <a:schemeClr val="accent6">
                    <a:lumMod val="60000"/>
                    <a:lumOff val="40000"/>
                  </a:schemeClr>
                </a:solidFill>
              </a:rPr>
              <a:t>Молчалин</a:t>
            </a:r>
            <a:r>
              <a:rPr lang="ru-RU" sz="1600" dirty="0">
                <a:solidFill>
                  <a:schemeClr val="accent6">
                    <a:lumMod val="60000"/>
                    <a:lumOff val="40000"/>
                  </a:schemeClr>
                </a:solidFill>
              </a:rPr>
              <a:t>        </a:t>
            </a:r>
          </a:p>
          <a:p>
            <a:pPr marL="0" indent="0" algn="r">
              <a:buNone/>
            </a:pPr>
            <a:endParaRPr lang="ru-RU" sz="1600" dirty="0">
              <a:solidFill>
                <a:schemeClr val="accent6">
                  <a:lumMod val="60000"/>
                  <a:lumOff val="40000"/>
                </a:schemeClr>
              </a:solidFill>
            </a:endParaRPr>
          </a:p>
          <a:p>
            <a:pPr marL="0" indent="0" algn="r">
              <a:buNone/>
            </a:pPr>
            <a:endParaRPr lang="ru-RU" sz="1600" dirty="0">
              <a:solidFill>
                <a:schemeClr val="accent6">
                  <a:lumMod val="60000"/>
                  <a:lumOff val="40000"/>
                </a:schemeClr>
              </a:solidFill>
            </a:endParaRPr>
          </a:p>
          <a:p>
            <a:pPr marL="0" indent="0" algn="r">
              <a:buNone/>
            </a:pPr>
            <a:endParaRPr lang="ru-RU" sz="1600" dirty="0">
              <a:solidFill>
                <a:schemeClr val="accent6">
                  <a:lumMod val="60000"/>
                  <a:lumOff val="40000"/>
                </a:schemeClr>
              </a:solidFill>
            </a:endParaRPr>
          </a:p>
          <a:p>
            <a:pPr marL="0" indent="0" algn="r">
              <a:buNone/>
            </a:pPr>
            <a:r>
              <a:rPr lang="ru-RU" sz="1600" dirty="0">
                <a:solidFill>
                  <a:schemeClr val="accent6">
                    <a:lumMod val="60000"/>
                    <a:lumOff val="40000"/>
                  </a:schemeClr>
                </a:solidFill>
              </a:rPr>
              <a:t> </a:t>
            </a:r>
          </a:p>
          <a:p>
            <a:pPr marL="0" indent="0" algn="r">
              <a:buNone/>
            </a:pPr>
            <a:endParaRPr lang="ru-RU" sz="1600" b="1" dirty="0">
              <a:solidFill>
                <a:schemeClr val="accent6">
                  <a:lumMod val="60000"/>
                  <a:lumOff val="40000"/>
                </a:schemeClr>
              </a:solidFill>
            </a:endParaRPr>
          </a:p>
          <a:p>
            <a:pPr marL="0" indent="0" algn="r">
              <a:buNone/>
            </a:pPr>
            <a:r>
              <a:rPr lang="ru-RU" sz="1600" b="1" dirty="0">
                <a:solidFill>
                  <a:schemeClr val="accent6">
                    <a:lumMod val="60000"/>
                    <a:lumOff val="40000"/>
                  </a:schemeClr>
                </a:solidFill>
              </a:rPr>
              <a:t>Лиза</a:t>
            </a:r>
            <a:r>
              <a:rPr lang="ru-RU" sz="1600" dirty="0">
                <a:solidFill>
                  <a:schemeClr val="accent6">
                    <a:lumMod val="60000"/>
                    <a:lumOff val="40000"/>
                  </a:schemeClr>
                </a:solidFill>
              </a:rPr>
              <a:t>    </a:t>
            </a:r>
          </a:p>
        </p:txBody>
      </p:sp>
    </p:spTree>
    <p:extLst>
      <p:ext uri="{BB962C8B-B14F-4D97-AF65-F5344CB8AC3E}">
        <p14:creationId xmlns:p14="http://schemas.microsoft.com/office/powerpoint/2010/main" val="350197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575" y="0"/>
            <a:ext cx="10515600" cy="1325563"/>
          </a:xfrm>
        </p:spPr>
        <p:txBody>
          <a:bodyPr/>
          <a:lstStyle/>
          <a:p>
            <a:r>
              <a:rPr lang="ru-RU" b="1" dirty="0"/>
              <a:t>Пример разметки</a:t>
            </a:r>
            <a:endParaRPr lang="ru-RU" dirty="0"/>
          </a:p>
        </p:txBody>
      </p:sp>
      <p:sp>
        <p:nvSpPr>
          <p:cNvPr id="5" name="Прямоугольник 4"/>
          <p:cNvSpPr/>
          <p:nvPr/>
        </p:nvSpPr>
        <p:spPr>
          <a:xfrm>
            <a:off x="5557839" y="1250049"/>
            <a:ext cx="7341420" cy="5355312"/>
          </a:xfrm>
          <a:prstGeom prst="rect">
            <a:avLst/>
          </a:prstGeom>
        </p:spPr>
        <p:txBody>
          <a:bodyPr wrap="square">
            <a:spAutoFit/>
          </a:bodyPr>
          <a:lstStyle/>
          <a:p>
            <a:pPr>
              <a:tabLst>
                <a:tab pos="450850" algn="l"/>
                <a:tab pos="900113" algn="l"/>
                <a:tab pos="1435100" algn="l"/>
                <a:tab pos="1701800" algn="l"/>
                <a:tab pos="2152650" algn="l"/>
              </a:tabLst>
            </a:pPr>
            <a:r>
              <a:rPr lang="en-US" b="1" dirty="0">
                <a:solidFill>
                  <a:srgbClr val="0070C0"/>
                </a:solidFill>
              </a:rPr>
              <a:t>&lt;div n=“8" type="chap“ </a:t>
            </a:r>
            <a:r>
              <a:rPr lang="en-US" b="1" dirty="0" err="1">
                <a:solidFill>
                  <a:srgbClr val="0070C0"/>
                </a:solidFill>
              </a:rPr>
              <a:t>xml:lang</a:t>
            </a:r>
            <a:r>
              <a:rPr lang="en-US" b="1" dirty="0">
                <a:solidFill>
                  <a:srgbClr val="0070C0"/>
                </a:solidFill>
              </a:rPr>
              <a:t>=“</a:t>
            </a:r>
            <a:r>
              <a:rPr lang="en-US" b="1" dirty="0" err="1">
                <a:solidFill>
                  <a:srgbClr val="0070C0"/>
                </a:solidFill>
              </a:rPr>
              <a:t>ru</a:t>
            </a:r>
            <a:r>
              <a:rPr lang="en-US" b="1" dirty="0">
                <a:solidFill>
                  <a:srgbClr val="0070C0"/>
                </a:solidFill>
              </a:rPr>
              <a:t>”&gt;</a:t>
            </a:r>
            <a:br>
              <a:rPr lang="en-US" dirty="0">
                <a:solidFill>
                  <a:srgbClr val="0070C0"/>
                </a:solidFill>
              </a:rPr>
            </a:br>
            <a:r>
              <a:rPr lang="en-US" dirty="0">
                <a:solidFill>
                  <a:srgbClr val="0070C0"/>
                </a:solidFill>
              </a:rPr>
              <a:t> </a:t>
            </a:r>
            <a:r>
              <a:rPr lang="ru-RU" dirty="0">
                <a:solidFill>
                  <a:srgbClr val="0070C0"/>
                </a:solidFill>
              </a:rPr>
              <a:t>	</a:t>
            </a:r>
            <a:r>
              <a:rPr lang="en-US" b="1" dirty="0">
                <a:solidFill>
                  <a:srgbClr val="0070C0"/>
                </a:solidFill>
              </a:rPr>
              <a:t>&lt;head&gt;</a:t>
            </a:r>
            <a:r>
              <a:rPr lang="ru-RU" dirty="0"/>
              <a:t>Глава Восьмая</a:t>
            </a:r>
            <a:r>
              <a:rPr lang="en-US" b="1" dirty="0">
                <a:solidFill>
                  <a:srgbClr val="0070C0"/>
                </a:solidFill>
              </a:rPr>
              <a:t>&lt;/head&gt;</a:t>
            </a:r>
            <a:br>
              <a:rPr lang="en-US" dirty="0">
                <a:solidFill>
                  <a:srgbClr val="0070C0"/>
                </a:solidFill>
              </a:rPr>
            </a:br>
            <a:r>
              <a:rPr lang="en-US" dirty="0">
                <a:solidFill>
                  <a:srgbClr val="0070C0"/>
                </a:solidFill>
              </a:rPr>
              <a:t> </a:t>
            </a:r>
            <a:r>
              <a:rPr lang="ru-RU" dirty="0">
                <a:solidFill>
                  <a:srgbClr val="0070C0"/>
                </a:solidFill>
              </a:rPr>
              <a:t>		</a:t>
            </a:r>
            <a:r>
              <a:rPr lang="en-US" b="1" dirty="0">
                <a:solidFill>
                  <a:srgbClr val="0070C0"/>
                </a:solidFill>
              </a:rPr>
              <a:t>&lt;epigraph </a:t>
            </a:r>
            <a:r>
              <a:rPr lang="en-US" b="1" dirty="0" err="1">
                <a:solidFill>
                  <a:srgbClr val="0070C0"/>
                </a:solidFill>
              </a:rPr>
              <a:t>xml:lang</a:t>
            </a:r>
            <a:r>
              <a:rPr lang="en-US" b="1" dirty="0">
                <a:solidFill>
                  <a:srgbClr val="0070C0"/>
                </a:solidFill>
              </a:rPr>
              <a:t>=“eng"&gt;</a:t>
            </a:r>
            <a:br>
              <a:rPr lang="en-US" dirty="0">
                <a:solidFill>
                  <a:srgbClr val="0070C0"/>
                </a:solidFill>
              </a:rPr>
            </a:br>
            <a:r>
              <a:rPr lang="en-US" dirty="0">
                <a:solidFill>
                  <a:srgbClr val="0070C0"/>
                </a:solidFill>
              </a:rPr>
              <a:t>  </a:t>
            </a:r>
            <a:r>
              <a:rPr lang="ru-RU" dirty="0">
                <a:solidFill>
                  <a:srgbClr val="0070C0"/>
                </a:solidFill>
              </a:rPr>
              <a:t>			</a:t>
            </a:r>
            <a:r>
              <a:rPr lang="en-US" b="1" dirty="0">
                <a:solidFill>
                  <a:srgbClr val="0070C0"/>
                </a:solidFill>
              </a:rPr>
              <a:t>&lt;cit&gt;</a:t>
            </a:r>
            <a:br>
              <a:rPr lang="en-US" dirty="0">
                <a:solidFill>
                  <a:srgbClr val="0070C0"/>
                </a:solidFill>
              </a:rPr>
            </a:br>
            <a:r>
              <a:rPr lang="en-US" dirty="0">
                <a:solidFill>
                  <a:srgbClr val="0070C0"/>
                </a:solidFill>
              </a:rPr>
              <a:t>  </a:t>
            </a:r>
            <a:r>
              <a:rPr lang="ru-RU" dirty="0">
                <a:solidFill>
                  <a:srgbClr val="0070C0"/>
                </a:solidFill>
              </a:rPr>
              <a:t>				</a:t>
            </a:r>
            <a:r>
              <a:rPr lang="en-US" dirty="0">
                <a:solidFill>
                  <a:srgbClr val="0070C0"/>
                </a:solidFill>
              </a:rPr>
              <a:t> </a:t>
            </a:r>
            <a:r>
              <a:rPr lang="en-US" b="1" dirty="0">
                <a:solidFill>
                  <a:srgbClr val="0070C0"/>
                </a:solidFill>
              </a:rPr>
              <a:t>&lt;quote&gt;</a:t>
            </a:r>
            <a:br>
              <a:rPr lang="en-US" dirty="0">
                <a:solidFill>
                  <a:srgbClr val="0070C0"/>
                </a:solidFill>
              </a:rPr>
            </a:br>
            <a:r>
              <a:rPr lang="en-US" dirty="0">
                <a:solidFill>
                  <a:srgbClr val="0070C0"/>
                </a:solidFill>
              </a:rPr>
              <a:t>       </a:t>
            </a:r>
            <a:r>
              <a:rPr lang="ru-RU" dirty="0">
                <a:solidFill>
                  <a:srgbClr val="0070C0"/>
                </a:solidFill>
              </a:rPr>
              <a:t>					</a:t>
            </a:r>
            <a:r>
              <a:rPr lang="en-US" b="1" dirty="0">
                <a:solidFill>
                  <a:srgbClr val="0070C0"/>
                </a:solidFill>
              </a:rPr>
              <a:t>&lt;l&gt;</a:t>
            </a:r>
            <a:r>
              <a:rPr lang="en-US" dirty="0"/>
              <a:t>Fare thee well, and if for ever</a:t>
            </a:r>
            <a:r>
              <a:rPr lang="en-US" b="1" dirty="0">
                <a:solidFill>
                  <a:srgbClr val="0070C0"/>
                </a:solidFill>
              </a:rPr>
              <a:t>&lt;/l&gt;</a:t>
            </a:r>
            <a:br>
              <a:rPr lang="en-US" dirty="0">
                <a:solidFill>
                  <a:srgbClr val="0070C0"/>
                </a:solidFill>
              </a:rPr>
            </a:br>
            <a:r>
              <a:rPr lang="en-US" dirty="0">
                <a:solidFill>
                  <a:srgbClr val="0070C0"/>
                </a:solidFill>
              </a:rPr>
              <a:t>         </a:t>
            </a:r>
            <a:r>
              <a:rPr lang="ru-RU" dirty="0">
                <a:solidFill>
                  <a:srgbClr val="0070C0"/>
                </a:solidFill>
              </a:rPr>
              <a:t>				</a:t>
            </a:r>
            <a:r>
              <a:rPr lang="en-US" b="1" dirty="0">
                <a:solidFill>
                  <a:srgbClr val="0070C0"/>
                </a:solidFill>
              </a:rPr>
              <a:t>&lt;l&gt;</a:t>
            </a:r>
            <a:r>
              <a:rPr lang="en-US" dirty="0"/>
              <a:t>Still for ever fare thee well…</a:t>
            </a:r>
            <a:r>
              <a:rPr lang="en-US" b="1" dirty="0">
                <a:solidFill>
                  <a:srgbClr val="0070C0"/>
                </a:solidFill>
              </a:rPr>
              <a:t>&lt;/l&gt;</a:t>
            </a:r>
            <a:br>
              <a:rPr lang="en-US" dirty="0">
                <a:solidFill>
                  <a:srgbClr val="0070C0"/>
                </a:solidFill>
              </a:rPr>
            </a:br>
            <a:r>
              <a:rPr lang="en-US" dirty="0">
                <a:solidFill>
                  <a:srgbClr val="0070C0"/>
                </a:solidFill>
              </a:rPr>
              <a:t>  </a:t>
            </a:r>
            <a:r>
              <a:rPr lang="ru-RU" dirty="0">
                <a:solidFill>
                  <a:srgbClr val="0070C0"/>
                </a:solidFill>
              </a:rPr>
              <a:t>				</a:t>
            </a:r>
            <a:r>
              <a:rPr lang="en-US" dirty="0">
                <a:solidFill>
                  <a:srgbClr val="0070C0"/>
                </a:solidFill>
              </a:rPr>
              <a:t> </a:t>
            </a:r>
            <a:r>
              <a:rPr lang="en-US" b="1" dirty="0">
                <a:solidFill>
                  <a:srgbClr val="0070C0"/>
                </a:solidFill>
              </a:rPr>
              <a:t>&lt;/quote&gt;</a:t>
            </a:r>
            <a:br>
              <a:rPr lang="en-US" dirty="0">
                <a:solidFill>
                  <a:srgbClr val="0070C0"/>
                </a:solidFill>
              </a:rPr>
            </a:br>
            <a:r>
              <a:rPr lang="en-US" dirty="0">
                <a:solidFill>
                  <a:srgbClr val="0070C0"/>
                </a:solidFill>
              </a:rPr>
              <a:t>   </a:t>
            </a:r>
            <a:r>
              <a:rPr lang="ru-RU" dirty="0">
                <a:solidFill>
                  <a:srgbClr val="0070C0"/>
                </a:solidFill>
              </a:rPr>
              <a:t>				</a:t>
            </a:r>
            <a:r>
              <a:rPr lang="en-US" b="1" dirty="0">
                <a:solidFill>
                  <a:srgbClr val="0070C0"/>
                </a:solidFill>
              </a:rPr>
              <a:t>&lt;bibl</a:t>
            </a:r>
            <a:r>
              <a:rPr lang="en-US" dirty="0">
                <a:solidFill>
                  <a:srgbClr val="0070C0"/>
                </a:solidFill>
              </a:rPr>
              <a:t>&gt;</a:t>
            </a:r>
            <a:r>
              <a:rPr lang="en-US" dirty="0"/>
              <a:t>Byron: Fare thee well.</a:t>
            </a:r>
            <a:r>
              <a:rPr lang="en-US" b="1" dirty="0">
                <a:solidFill>
                  <a:srgbClr val="0070C0"/>
                </a:solidFill>
              </a:rPr>
              <a:t>&lt;/bibl&gt;</a:t>
            </a:r>
            <a:br>
              <a:rPr lang="en-US" dirty="0">
                <a:solidFill>
                  <a:srgbClr val="0070C0"/>
                </a:solidFill>
              </a:rPr>
            </a:br>
            <a:r>
              <a:rPr lang="en-US" dirty="0">
                <a:solidFill>
                  <a:srgbClr val="0070C0"/>
                </a:solidFill>
              </a:rPr>
              <a:t>  </a:t>
            </a:r>
            <a:r>
              <a:rPr lang="ru-RU" dirty="0">
                <a:solidFill>
                  <a:srgbClr val="0070C0"/>
                </a:solidFill>
              </a:rPr>
              <a:t>			</a:t>
            </a:r>
            <a:r>
              <a:rPr lang="en-US" b="1" dirty="0">
                <a:solidFill>
                  <a:srgbClr val="0070C0"/>
                </a:solidFill>
              </a:rPr>
              <a:t>&lt;/cit&gt;</a:t>
            </a:r>
            <a:br>
              <a:rPr lang="en-US" dirty="0">
                <a:solidFill>
                  <a:srgbClr val="0070C0"/>
                </a:solidFill>
              </a:rPr>
            </a:br>
            <a:r>
              <a:rPr lang="en-US" dirty="0">
                <a:solidFill>
                  <a:srgbClr val="0070C0"/>
                </a:solidFill>
              </a:rPr>
              <a:t> </a:t>
            </a:r>
            <a:r>
              <a:rPr lang="ru-RU" dirty="0">
                <a:solidFill>
                  <a:srgbClr val="0070C0"/>
                </a:solidFill>
              </a:rPr>
              <a:t>		</a:t>
            </a:r>
            <a:r>
              <a:rPr lang="en-US" b="1" dirty="0">
                <a:solidFill>
                  <a:srgbClr val="0070C0"/>
                </a:solidFill>
              </a:rPr>
              <a:t>&lt;/epigraph&gt;</a:t>
            </a:r>
          </a:p>
          <a:p>
            <a:pPr>
              <a:tabLst>
                <a:tab pos="534988" algn="l"/>
              </a:tabLst>
            </a:pPr>
            <a:r>
              <a:rPr lang="ru-RU" b="1" dirty="0">
                <a:solidFill>
                  <a:srgbClr val="0070C0"/>
                </a:solidFill>
              </a:rPr>
              <a:t>	</a:t>
            </a:r>
            <a:r>
              <a:rPr lang="en-US" b="1" dirty="0">
                <a:solidFill>
                  <a:srgbClr val="0070C0"/>
                </a:solidFill>
              </a:rPr>
              <a:t>&lt;</a:t>
            </a:r>
            <a:r>
              <a:rPr lang="en-US" b="1" dirty="0" err="1">
                <a:solidFill>
                  <a:srgbClr val="0070C0"/>
                </a:solidFill>
              </a:rPr>
              <a:t>lg</a:t>
            </a:r>
            <a:r>
              <a:rPr lang="en-US" b="1" dirty="0">
                <a:solidFill>
                  <a:srgbClr val="0070C0"/>
                </a:solidFill>
              </a:rPr>
              <a:t> n=“1” type=“</a:t>
            </a:r>
            <a:r>
              <a:rPr lang="en-US" b="1" dirty="0" err="1">
                <a:solidFill>
                  <a:srgbClr val="0070C0"/>
                </a:solidFill>
              </a:rPr>
              <a:t>onegin</a:t>
            </a:r>
            <a:r>
              <a:rPr lang="en-US" b="1" dirty="0">
                <a:solidFill>
                  <a:srgbClr val="0070C0"/>
                </a:solidFill>
              </a:rPr>
              <a:t>”&gt;</a:t>
            </a:r>
            <a:br>
              <a:rPr lang="en-US" dirty="0">
                <a:solidFill>
                  <a:srgbClr val="0070C0"/>
                </a:solidFill>
              </a:rPr>
            </a:br>
            <a:r>
              <a:rPr lang="ru-RU" dirty="0">
                <a:solidFill>
                  <a:srgbClr val="0070C0"/>
                </a:solidFill>
              </a:rPr>
              <a:t>		</a:t>
            </a:r>
            <a:r>
              <a:rPr lang="en-US" b="1" dirty="0">
                <a:solidFill>
                  <a:srgbClr val="0070C0"/>
                </a:solidFill>
              </a:rPr>
              <a:t>&lt;l&gt;</a:t>
            </a:r>
            <a:r>
              <a:rPr lang="ru-RU" dirty="0"/>
              <a:t>В те дни, когда в садах Лицея</a:t>
            </a:r>
            <a:r>
              <a:rPr lang="en-US" b="1" dirty="0">
                <a:solidFill>
                  <a:srgbClr val="0070C0"/>
                </a:solidFill>
              </a:rPr>
              <a:t>&lt;/l&gt;</a:t>
            </a:r>
            <a:br>
              <a:rPr lang="ru-RU" dirty="0">
                <a:solidFill>
                  <a:srgbClr val="0070C0"/>
                </a:solidFill>
              </a:rPr>
            </a:br>
            <a:r>
              <a:rPr lang="ru-RU" dirty="0">
                <a:solidFill>
                  <a:srgbClr val="0070C0"/>
                </a:solidFill>
              </a:rPr>
              <a:t>		</a:t>
            </a:r>
            <a:r>
              <a:rPr lang="en-US" b="1" dirty="0">
                <a:solidFill>
                  <a:srgbClr val="0070C0"/>
                </a:solidFill>
              </a:rPr>
              <a:t>&lt;l&gt;</a:t>
            </a:r>
            <a:r>
              <a:rPr lang="ru-RU" dirty="0"/>
              <a:t>Я безмятежно расцветал,</a:t>
            </a:r>
            <a:r>
              <a:rPr lang="en-US" b="1" dirty="0"/>
              <a:t> </a:t>
            </a:r>
            <a:r>
              <a:rPr lang="en-US" b="1" dirty="0">
                <a:solidFill>
                  <a:srgbClr val="0070C0"/>
                </a:solidFill>
              </a:rPr>
              <a:t>&lt;/l&gt;</a:t>
            </a:r>
            <a:br>
              <a:rPr lang="ru-RU" dirty="0">
                <a:solidFill>
                  <a:srgbClr val="0070C0"/>
                </a:solidFill>
              </a:rPr>
            </a:br>
            <a:r>
              <a:rPr lang="ru-RU" dirty="0">
                <a:solidFill>
                  <a:srgbClr val="0070C0"/>
                </a:solidFill>
              </a:rPr>
              <a:t>		</a:t>
            </a:r>
            <a:r>
              <a:rPr lang="en-US" b="1" dirty="0">
                <a:solidFill>
                  <a:srgbClr val="0070C0"/>
                </a:solidFill>
              </a:rPr>
              <a:t>&lt;l&gt;</a:t>
            </a:r>
            <a:r>
              <a:rPr lang="ru-RU" dirty="0"/>
              <a:t>Читал охотно </a:t>
            </a:r>
            <a:r>
              <a:rPr lang="ru-RU" dirty="0" err="1"/>
              <a:t>Апулея</a:t>
            </a:r>
            <a:r>
              <a:rPr lang="ru-RU" dirty="0"/>
              <a:t>,</a:t>
            </a:r>
            <a:r>
              <a:rPr lang="en-US" b="1" dirty="0">
                <a:solidFill>
                  <a:srgbClr val="0070C0"/>
                </a:solidFill>
              </a:rPr>
              <a:t> &lt;/l&gt;</a:t>
            </a:r>
            <a:br>
              <a:rPr lang="ru-RU" dirty="0">
                <a:solidFill>
                  <a:srgbClr val="0070C0"/>
                </a:solidFill>
              </a:rPr>
            </a:br>
            <a:r>
              <a:rPr lang="ru-RU" dirty="0">
                <a:solidFill>
                  <a:srgbClr val="0070C0"/>
                </a:solidFill>
              </a:rPr>
              <a:t>		</a:t>
            </a:r>
            <a:r>
              <a:rPr lang="en-US" b="1" dirty="0">
                <a:solidFill>
                  <a:srgbClr val="0070C0"/>
                </a:solidFill>
              </a:rPr>
              <a:t>&lt;l&gt;</a:t>
            </a:r>
            <a:r>
              <a:rPr lang="ru-RU" dirty="0"/>
              <a:t>А Цицерона не читал,</a:t>
            </a:r>
            <a:r>
              <a:rPr lang="en-US" dirty="0"/>
              <a:t> </a:t>
            </a:r>
            <a:r>
              <a:rPr lang="en-US" b="1" dirty="0">
                <a:solidFill>
                  <a:srgbClr val="0070C0"/>
                </a:solidFill>
              </a:rPr>
              <a:t> &lt;/l&gt;</a:t>
            </a:r>
          </a:p>
          <a:p>
            <a:r>
              <a:rPr lang="ru-RU" b="1" dirty="0">
                <a:solidFill>
                  <a:srgbClr val="0070C0"/>
                </a:solidFill>
              </a:rPr>
              <a:t>	</a:t>
            </a:r>
            <a:r>
              <a:rPr lang="en-US" b="1" dirty="0">
                <a:solidFill>
                  <a:srgbClr val="0070C0"/>
                </a:solidFill>
              </a:rPr>
              <a:t>…..</a:t>
            </a:r>
            <a:endParaRPr lang="en-US" dirty="0">
              <a:solidFill>
                <a:srgbClr val="0070C0"/>
              </a:solidFill>
            </a:endParaRPr>
          </a:p>
          <a:p>
            <a:pPr>
              <a:tabLst>
                <a:tab pos="534988" algn="l"/>
              </a:tabLst>
            </a:pPr>
            <a:r>
              <a:rPr lang="ru-RU" b="1" dirty="0">
                <a:solidFill>
                  <a:srgbClr val="0070C0"/>
                </a:solidFill>
              </a:rPr>
              <a:t>	</a:t>
            </a:r>
            <a:r>
              <a:rPr lang="en-US" b="1" dirty="0">
                <a:solidFill>
                  <a:srgbClr val="0070C0"/>
                </a:solidFill>
              </a:rPr>
              <a:t>&lt;/</a:t>
            </a:r>
            <a:r>
              <a:rPr lang="en-US" b="1" dirty="0" err="1">
                <a:solidFill>
                  <a:srgbClr val="0070C0"/>
                </a:solidFill>
              </a:rPr>
              <a:t>lg</a:t>
            </a:r>
            <a:r>
              <a:rPr lang="en-US" b="1" dirty="0">
                <a:solidFill>
                  <a:srgbClr val="0070C0"/>
                </a:solidFill>
              </a:rPr>
              <a:t>&gt;</a:t>
            </a:r>
          </a:p>
          <a:p>
            <a:r>
              <a:rPr lang="en-US" b="1" dirty="0">
                <a:solidFill>
                  <a:srgbClr val="0070C0"/>
                </a:solidFill>
              </a:rPr>
              <a:t>&lt;/div&gt;</a:t>
            </a:r>
            <a:endParaRPr lang="ru-RU" dirty="0">
              <a:solidFill>
                <a:srgbClr val="0070C0"/>
              </a:solidFill>
            </a:endParaRPr>
          </a:p>
        </p:txBody>
      </p:sp>
      <p:pic>
        <p:nvPicPr>
          <p:cNvPr id="921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356" t="15376" r="30893" b="18750"/>
          <a:stretch/>
        </p:blipFill>
        <p:spPr bwMode="auto">
          <a:xfrm>
            <a:off x="0" y="1250050"/>
            <a:ext cx="5637229" cy="5355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800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stretch>
            <a:fillRect/>
          </a:stretch>
        </p:blipFill>
        <p:spPr>
          <a:xfrm>
            <a:off x="0" y="71406"/>
            <a:ext cx="7896225" cy="1123950"/>
          </a:xfrm>
          <a:prstGeom prst="rect">
            <a:avLst/>
          </a:prstGeom>
        </p:spPr>
      </p:pic>
      <p:pic>
        <p:nvPicPr>
          <p:cNvPr id="7" name="Рисунок 6"/>
          <p:cNvPicPr>
            <a:picLocks noChangeAspect="1"/>
          </p:cNvPicPr>
          <p:nvPr/>
        </p:nvPicPr>
        <p:blipFill rotWithShape="1">
          <a:blip r:embed="rId3" cstate="print"/>
          <a:srcRect l="12827" r="15870" b="1305"/>
          <a:stretch/>
        </p:blipFill>
        <p:spPr>
          <a:xfrm>
            <a:off x="5209635" y="1428750"/>
            <a:ext cx="2458529" cy="2162175"/>
          </a:xfrm>
          <a:prstGeom prst="rect">
            <a:avLst/>
          </a:prstGeom>
        </p:spPr>
      </p:pic>
      <p:pic>
        <p:nvPicPr>
          <p:cNvPr id="9" name="Рисунок 8"/>
          <p:cNvPicPr>
            <a:picLocks noChangeAspect="1"/>
          </p:cNvPicPr>
          <p:nvPr/>
        </p:nvPicPr>
        <p:blipFill>
          <a:blip r:embed="rId4" cstate="print"/>
          <a:stretch>
            <a:fillRect/>
          </a:stretch>
        </p:blipFill>
        <p:spPr>
          <a:xfrm>
            <a:off x="7962900" y="219074"/>
            <a:ext cx="4039564" cy="6406445"/>
          </a:xfrm>
          <a:prstGeom prst="rect">
            <a:avLst/>
          </a:prstGeom>
        </p:spPr>
      </p:pic>
      <p:pic>
        <p:nvPicPr>
          <p:cNvPr id="10" name="Рисунок 9"/>
          <p:cNvPicPr>
            <a:picLocks noChangeAspect="1"/>
          </p:cNvPicPr>
          <p:nvPr/>
        </p:nvPicPr>
        <p:blipFill>
          <a:blip r:embed="rId5" cstate="print"/>
          <a:stretch>
            <a:fillRect/>
          </a:stretch>
        </p:blipFill>
        <p:spPr>
          <a:xfrm>
            <a:off x="285750" y="1428750"/>
            <a:ext cx="4629150" cy="4972050"/>
          </a:xfrm>
          <a:prstGeom prst="rect">
            <a:avLst/>
          </a:prstGeom>
        </p:spPr>
      </p:pic>
      <p:pic>
        <p:nvPicPr>
          <p:cNvPr id="8" name="Рисунок 7">
            <a:extLst>
              <a:ext uri="{FF2B5EF4-FFF2-40B4-BE49-F238E27FC236}">
                <a16:creationId xmlns:a16="http://schemas.microsoft.com/office/drawing/2014/main" id="{05CC64C4-D3F0-458A-A0FD-F148F9847DF0}"/>
              </a:ext>
            </a:extLst>
          </p:cNvPr>
          <p:cNvPicPr>
            <a:picLocks noChangeAspect="1"/>
          </p:cNvPicPr>
          <p:nvPr/>
        </p:nvPicPr>
        <p:blipFill>
          <a:blip r:embed="rId6" cstate="print"/>
          <a:stretch>
            <a:fillRect/>
          </a:stretch>
        </p:blipFill>
        <p:spPr>
          <a:xfrm>
            <a:off x="3436857" y="1433590"/>
            <a:ext cx="4526043" cy="4967210"/>
          </a:xfrm>
          <a:prstGeom prst="rect">
            <a:avLst/>
          </a:prstGeom>
        </p:spPr>
      </p:pic>
    </p:spTree>
    <p:extLst>
      <p:ext uri="{BB962C8B-B14F-4D97-AF65-F5344CB8AC3E}">
        <p14:creationId xmlns:p14="http://schemas.microsoft.com/office/powerpoint/2010/main" val="58531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51018" y="224046"/>
            <a:ext cx="8610600" cy="1293028"/>
          </a:xfrm>
        </p:spPr>
        <p:txBody>
          <a:bodyPr/>
          <a:lstStyle/>
          <a:p>
            <a:r>
              <a:rPr lang="ru-RU" dirty="0"/>
              <a:t>ТЕКСТОГРАФ</a:t>
            </a:r>
          </a:p>
        </p:txBody>
      </p:sp>
      <p:pic>
        <p:nvPicPr>
          <p:cNvPr id="4" name="Shape 236" descr="23.png"/>
          <p:cNvPicPr preferRelativeResize="0"/>
          <p:nvPr/>
        </p:nvPicPr>
        <p:blipFill>
          <a:blip r:embed="rId2" cstate="print">
            <a:alphaModFix/>
          </a:blip>
          <a:stretch>
            <a:fillRect/>
          </a:stretch>
        </p:blipFill>
        <p:spPr>
          <a:xfrm>
            <a:off x="3216393" y="1405767"/>
            <a:ext cx="8597726" cy="2496350"/>
          </a:xfrm>
          <a:prstGeom prst="rect">
            <a:avLst/>
          </a:prstGeom>
          <a:noFill/>
          <a:ln>
            <a:noFill/>
          </a:ln>
        </p:spPr>
      </p:pic>
      <p:pic>
        <p:nvPicPr>
          <p:cNvPr id="5" name="Shape 250" descr="25.png"/>
          <p:cNvPicPr preferRelativeResize="0"/>
          <p:nvPr/>
        </p:nvPicPr>
        <p:blipFill>
          <a:blip r:embed="rId3" cstate="print">
            <a:alphaModFix/>
          </a:blip>
          <a:stretch>
            <a:fillRect/>
          </a:stretch>
        </p:blipFill>
        <p:spPr>
          <a:xfrm>
            <a:off x="1763032" y="3026303"/>
            <a:ext cx="6689033" cy="3457625"/>
          </a:xfrm>
          <a:prstGeom prst="rect">
            <a:avLst/>
          </a:prstGeom>
          <a:noFill/>
          <a:ln>
            <a:noFill/>
          </a:ln>
        </p:spPr>
      </p:pic>
      <p:pic>
        <p:nvPicPr>
          <p:cNvPr id="6" name="Shape 278" descr="29.png"/>
          <p:cNvPicPr preferRelativeResize="0"/>
          <p:nvPr/>
        </p:nvPicPr>
        <p:blipFill>
          <a:blip r:embed="rId4" cstate="print">
            <a:alphaModFix/>
          </a:blip>
          <a:stretch>
            <a:fillRect/>
          </a:stretch>
        </p:blipFill>
        <p:spPr>
          <a:xfrm>
            <a:off x="803565" y="2174109"/>
            <a:ext cx="10293926" cy="36586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1150AA-B38A-4AC8-8529-5F9D36807BF9}"/>
              </a:ext>
            </a:extLst>
          </p:cNvPr>
          <p:cNvSpPr>
            <a:spLocks noGrp="1"/>
          </p:cNvSpPr>
          <p:nvPr>
            <p:ph type="title"/>
          </p:nvPr>
        </p:nvSpPr>
        <p:spPr>
          <a:xfrm>
            <a:off x="801279" y="385523"/>
            <a:ext cx="10893458" cy="1293028"/>
          </a:xfrm>
        </p:spPr>
        <p:txBody>
          <a:bodyPr>
            <a:normAutofit/>
          </a:bodyPr>
          <a:lstStyle/>
          <a:p>
            <a:r>
              <a:rPr lang="ru-RU" sz="2800" dirty="0"/>
              <a:t> Стандарт разметки  помогает объединять коллекции и Увидеть связи в культуре</a:t>
            </a:r>
          </a:p>
        </p:txBody>
      </p:sp>
      <p:sp>
        <p:nvSpPr>
          <p:cNvPr id="10" name="Объект 9">
            <a:extLst>
              <a:ext uri="{FF2B5EF4-FFF2-40B4-BE49-F238E27FC236}">
                <a16:creationId xmlns:a16="http://schemas.microsoft.com/office/drawing/2014/main" id="{32000FD1-2AE1-4F72-B8CA-A4244B7A16C3}"/>
              </a:ext>
            </a:extLst>
          </p:cNvPr>
          <p:cNvSpPr>
            <a:spLocks noGrp="1"/>
          </p:cNvSpPr>
          <p:nvPr>
            <p:ph idx="1"/>
          </p:nvPr>
        </p:nvSpPr>
        <p:spPr/>
        <p:txBody>
          <a:bodyPr/>
          <a:lstStyle/>
          <a:p>
            <a:endParaRPr lang="ru-RU" dirty="0"/>
          </a:p>
        </p:txBody>
      </p:sp>
      <p:pic>
        <p:nvPicPr>
          <p:cNvPr id="9" name="Рисунок 8">
            <a:extLst>
              <a:ext uri="{FF2B5EF4-FFF2-40B4-BE49-F238E27FC236}">
                <a16:creationId xmlns:a16="http://schemas.microsoft.com/office/drawing/2014/main" id="{DE86266C-D4A7-44ED-8CBB-193B6A7B26D4}"/>
              </a:ext>
            </a:extLst>
          </p:cNvPr>
          <p:cNvPicPr>
            <a:picLocks noChangeAspect="1"/>
          </p:cNvPicPr>
          <p:nvPr/>
        </p:nvPicPr>
        <p:blipFill rotWithShape="1">
          <a:blip r:embed="rId2" cstate="print"/>
          <a:srcRect t="9073" b="4055"/>
          <a:stretch/>
        </p:blipFill>
        <p:spPr>
          <a:xfrm>
            <a:off x="461912" y="1678551"/>
            <a:ext cx="10162095" cy="5152948"/>
          </a:xfrm>
          <a:prstGeom prst="rect">
            <a:avLst/>
          </a:prstGeom>
        </p:spPr>
      </p:pic>
    </p:spTree>
    <p:extLst>
      <p:ext uri="{BB962C8B-B14F-4D97-AF65-F5344CB8AC3E}">
        <p14:creationId xmlns:p14="http://schemas.microsoft.com/office/powerpoint/2010/main" val="1411069318"/>
      </p:ext>
    </p:extLst>
  </p:cSld>
  <p:clrMapOvr>
    <a:masterClrMapping/>
  </p:clrMapOvr>
</p:sld>
</file>

<file path=ppt/theme/theme1.xml><?xml version="1.0" encoding="utf-8"?>
<a:theme xmlns:a="http://schemas.openxmlformats.org/drawingml/2006/main" name="HDOfficeLightV0">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След самолета">
  <a:themeElements>
    <a:clrScheme name="След самолета">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След самолета">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ед самолета">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TM02900688[[fn=Аспект]]</Template>
  <TotalTime>1529</TotalTime>
  <Words>657</Words>
  <Application>Microsoft Office PowerPoint</Application>
  <PresentationFormat>Широкоэкранный</PresentationFormat>
  <Paragraphs>104</Paragraphs>
  <Slides>29</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3</vt:i4>
      </vt:variant>
      <vt:variant>
        <vt:lpstr>Заголовки слайдов</vt:lpstr>
      </vt:variant>
      <vt:variant>
        <vt:i4>29</vt:i4>
      </vt:variant>
    </vt:vector>
  </HeadingPairs>
  <TitlesOfParts>
    <vt:vector size="38" baseType="lpstr">
      <vt:lpstr>Arial</vt:lpstr>
      <vt:lpstr>Calibri</vt:lpstr>
      <vt:lpstr>Calibri Light</vt:lpstr>
      <vt:lpstr>Century Gothic</vt:lpstr>
      <vt:lpstr>Courier New</vt:lpstr>
      <vt:lpstr>Wingdings 2</vt:lpstr>
      <vt:lpstr>HDOfficeLightV0</vt:lpstr>
      <vt:lpstr>1_HDOfficeLightV0</vt:lpstr>
      <vt:lpstr>След самолета</vt:lpstr>
      <vt:lpstr>Цифровые технологии в гуманитарных науках:  тексты, карты, сети</vt:lpstr>
      <vt:lpstr>Цифровые гуманитарные технологии:   ТРИ тренда РАЗВИТИЯ</vt:lpstr>
      <vt:lpstr>Что здесь  данные и как их сохранить?</vt:lpstr>
      <vt:lpstr>СТАНДАРТ  TEXT encoding initiative  </vt:lpstr>
      <vt:lpstr>Что такое вообще разметка</vt:lpstr>
      <vt:lpstr>Пример разметки</vt:lpstr>
      <vt:lpstr>Презентация PowerPoint</vt:lpstr>
      <vt:lpstr>ТЕКСТОГРАФ</vt:lpstr>
      <vt:lpstr> Стандарт разметки  помогает объединять коллекции и Увидеть связи в культуре</vt:lpstr>
      <vt:lpstr>И участвовать в создании новых коллекций</vt:lpstr>
      <vt:lpstr>Так был создан «ВЕСЬ ТОЛСТОЙ В ОДИН КЛИК» </vt:lpstr>
      <vt:lpstr>ПРОЕКТ СЕМАНТИЧЕСКОЙ РАЗМЕТКИ 90 ТОМНИКА ТОЛСТОГО</vt:lpstr>
      <vt:lpstr>БОЛЬШИЕ ДАННЫЕ И КУЛЬТУРНАЯ АНАЛИТИКА </vt:lpstr>
      <vt:lpstr>Вопросы культуромики:</vt:lpstr>
      <vt:lpstr>Толстой vs. Достоевский</vt:lpstr>
      <vt:lpstr>Cultural analytics (Lev Manovich)</vt:lpstr>
      <vt:lpstr>Cultural Sampling (also Manovich)</vt:lpstr>
      <vt:lpstr>CULTRUAL SAMPLING: КОРПУСА КАК СБАЛАНСИРОВАННАЯ ВЫБОРКА </vt:lpstr>
      <vt:lpstr>Культурная эволюция</vt:lpstr>
      <vt:lpstr>Культурная эволюция: изменение социального пространства романа</vt:lpstr>
      <vt:lpstr>Культурная ГЕОГРАФИЯ</vt:lpstr>
      <vt:lpstr>Топография террора topos.memo.ru</vt:lpstr>
      <vt:lpstr>Republic of letters </vt:lpstr>
      <vt:lpstr>НАВИГАТОР ПО РИМСКОЙ ИМПЕРИИ</vt:lpstr>
      <vt:lpstr>Социальные сети как исследовательский инструмент </vt:lpstr>
      <vt:lpstr>Социальные сети как исследовательский инструмент </vt:lpstr>
      <vt:lpstr>Социальные сети вымышленных миров</vt:lpstr>
      <vt:lpstr>СЕТИ КАК СТРУКТУРА </vt:lpstr>
      <vt:lpstr>СЕТИ КАК МАКРОСТРУКТУРА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Цифровые технологии в гуманитарных науках: тексты, карты, сети</dc:title>
  <dc:creator>Anastasia Bonch-Osmolovskaya</dc:creator>
  <cp:lastModifiedBy>Anastasia Bonch-Osmolovskaya</cp:lastModifiedBy>
  <cp:revision>44</cp:revision>
  <dcterms:created xsi:type="dcterms:W3CDTF">2017-10-24T12:06:17Z</dcterms:created>
  <dcterms:modified xsi:type="dcterms:W3CDTF">2018-01-28T23:38:55Z</dcterms:modified>
</cp:coreProperties>
</file>