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43EF"/>
    <a:srgbClr val="271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BFDF-FAE4-4971-802E-319514E59867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7144-C094-409F-BB93-CE092D8E89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BFDF-FAE4-4971-802E-319514E59867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7144-C094-409F-BB93-CE092D8E89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BFDF-FAE4-4971-802E-319514E59867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7144-C094-409F-BB93-CE092D8E89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BFDF-FAE4-4971-802E-319514E59867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7144-C094-409F-BB93-CE092D8E89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BFDF-FAE4-4971-802E-319514E59867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7144-C094-409F-BB93-CE092D8E89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BFDF-FAE4-4971-802E-319514E59867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7144-C094-409F-BB93-CE092D8E89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BFDF-FAE4-4971-802E-319514E59867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7144-C094-409F-BB93-CE092D8E89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BFDF-FAE4-4971-802E-319514E59867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7144-C094-409F-BB93-CE092D8E89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BFDF-FAE4-4971-802E-319514E59867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7144-C094-409F-BB93-CE092D8E89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BFDF-FAE4-4971-802E-319514E59867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F47144-C094-409F-BB93-CE092D8E89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BFDF-FAE4-4971-802E-319514E59867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7144-C094-409F-BB93-CE092D8E89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B12BFDF-FAE4-4971-802E-319514E59867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7F47144-C094-409F-BB93-CE092D8E89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7200" dirty="0" smtClean="0"/>
              <a:t>Public economics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Курс по выбору (</a:t>
            </a:r>
            <a:r>
              <a:rPr lang="en-GB" dirty="0" smtClean="0"/>
              <a:t>optional course)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44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Why to choose public economics course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To extend understanding of economic </a:t>
            </a:r>
            <a:r>
              <a:rPr lang="en-GB" sz="2000" dirty="0"/>
              <a:t>theory; it is a part of the classical core of Economics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To look at the government from a different perspective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To apply your knowledge of Microeconomic instruments to the analysis of new issues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To understand better what is going on in the Public sector and how to deal with current and future problems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To expand future career opportunities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Just an interesting subject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… your own reasons… _________________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5892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>
                <a:solidFill>
                  <a:schemeClr val="accent3">
                    <a:lumMod val="75000"/>
                  </a:schemeClr>
                </a:solidFill>
              </a:rPr>
              <a:t>QUESTIONS</a:t>
            </a:r>
          </a:p>
          <a:p>
            <a:pPr algn="ctr"/>
            <a:r>
              <a:rPr lang="en-GB" sz="6000" dirty="0" smtClean="0">
                <a:solidFill>
                  <a:srgbClr val="C00000"/>
                </a:solidFill>
              </a:rPr>
              <a:t>???</a:t>
            </a:r>
          </a:p>
          <a:p>
            <a:pPr algn="ctr"/>
            <a:r>
              <a:rPr lang="en-GB" sz="6000" dirty="0" smtClean="0">
                <a:solidFill>
                  <a:schemeClr val="accent3">
                    <a:lumMod val="75000"/>
                  </a:schemeClr>
                </a:solidFill>
              </a:rPr>
              <a:t>AND ANSWERS</a:t>
            </a:r>
            <a:endParaRPr lang="ru-RU" sz="6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3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00628"/>
            <a:ext cx="7948364" cy="4200580"/>
          </a:xfrm>
        </p:spPr>
        <p:txBody>
          <a:bodyPr>
            <a:normAutofit/>
          </a:bodyPr>
          <a:lstStyle/>
          <a:p>
            <a:r>
              <a:rPr lang="en-GB" sz="6000" dirty="0" smtClean="0">
                <a:solidFill>
                  <a:schemeClr val="accent2">
                    <a:lumMod val="75000"/>
                  </a:schemeClr>
                </a:solidFill>
              </a:rPr>
              <a:t>WELCOME </a:t>
            </a:r>
          </a:p>
          <a:p>
            <a:r>
              <a:rPr lang="en-GB" sz="4000" dirty="0" smtClean="0">
                <a:solidFill>
                  <a:schemeClr val="accent2">
                    <a:lumMod val="75000"/>
                  </a:schemeClr>
                </a:solidFill>
              </a:rPr>
              <a:t>            TO</a:t>
            </a:r>
          </a:p>
          <a:p>
            <a:pPr marL="0" indent="0"/>
            <a:r>
              <a:rPr lang="en-GB" sz="6000" dirty="0" smtClean="0">
                <a:solidFill>
                  <a:schemeClr val="accent2">
                    <a:lumMod val="75000"/>
                  </a:schemeClr>
                </a:solidFill>
              </a:rPr>
              <a:t>    PUBLIC </a:t>
            </a:r>
          </a:p>
          <a:p>
            <a:pPr marL="0" indent="0"/>
            <a:r>
              <a:rPr lang="en-GB" sz="6000" dirty="0" smtClean="0">
                <a:solidFill>
                  <a:schemeClr val="accent2">
                    <a:lumMod val="75000"/>
                  </a:schemeClr>
                </a:solidFill>
              </a:rPr>
              <a:t>ECONOMICS</a:t>
            </a: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Lecturer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err="1" smtClean="0">
                <a:solidFill>
                  <a:schemeClr val="accent2">
                    <a:lumMod val="75000"/>
                  </a:schemeClr>
                </a:solidFill>
                <a:latin typeface="Lucida Calligraphy" panose="03010101010101010101" pitchFamily="66" charset="0"/>
              </a:rPr>
              <a:t>Rakuta</a:t>
            </a:r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  <a:latin typeface="Lucida Calligraphy" panose="03010101010101010101" pitchFamily="66" charset="0"/>
              </a:rPr>
              <a:t> Natalia </a:t>
            </a:r>
          </a:p>
          <a:p>
            <a:r>
              <a:rPr lang="en-GB" sz="3600" dirty="0" err="1" smtClean="0">
                <a:solidFill>
                  <a:schemeClr val="accent2">
                    <a:lumMod val="75000"/>
                  </a:schemeClr>
                </a:solidFill>
                <a:latin typeface="Lucida Calligraphy" panose="03010101010101010101" pitchFamily="66" charset="0"/>
              </a:rPr>
              <a:t>Vladimirovna</a:t>
            </a:r>
            <a:endParaRPr lang="en-GB" sz="3600" dirty="0" smtClean="0">
              <a:solidFill>
                <a:schemeClr val="accent2">
                  <a:lumMod val="75000"/>
                </a:schemeClr>
              </a:solidFill>
              <a:latin typeface="Lucida Calligraphy" panose="03010101010101010101" pitchFamily="66" charset="0"/>
            </a:endParaRPr>
          </a:p>
          <a:p>
            <a:endParaRPr lang="en-GB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548680"/>
            <a:ext cx="2993017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24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accent3">
                    <a:lumMod val="75000"/>
                  </a:schemeClr>
                </a:solidFill>
              </a:rPr>
              <a:t>Public econ0mics – what is it?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980728"/>
            <a:ext cx="7520940" cy="4248472"/>
          </a:xfrm>
        </p:spPr>
        <p:txBody>
          <a:bodyPr>
            <a:normAutofit fontScale="85000" lnSpcReduction="20000"/>
          </a:bodyPr>
          <a:lstStyle/>
          <a:p>
            <a:r>
              <a:rPr lang="en-GB" sz="2600" dirty="0"/>
              <a:t>How to allocate resources: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300" dirty="0"/>
              <a:t>Market mechanism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300" dirty="0"/>
              <a:t>Non-market allocative processes (‘allocative rules’)</a:t>
            </a:r>
            <a:endParaRPr lang="ru-RU" sz="2300" dirty="0"/>
          </a:p>
          <a:p>
            <a:endParaRPr lang="en-GB" sz="3600" dirty="0"/>
          </a:p>
          <a:p>
            <a:pPr marL="0" indent="0"/>
            <a:r>
              <a:rPr lang="en-GB" sz="3100" dirty="0" smtClean="0"/>
              <a:t>The aim of PUBLIC ECONOMICS is to study the economic role of </a:t>
            </a:r>
            <a:r>
              <a:rPr lang="en-GB" sz="3100" dirty="0" smtClean="0">
                <a:solidFill>
                  <a:srgbClr val="FF0000"/>
                </a:solidFill>
              </a:rPr>
              <a:t>the government</a:t>
            </a:r>
            <a:r>
              <a:rPr lang="en-GB" sz="3100" dirty="0" smtClean="0"/>
              <a:t>, and how government actions affect the economy</a:t>
            </a:r>
          </a:p>
          <a:p>
            <a:pPr marL="0" indent="0"/>
            <a:endParaRPr lang="en-GB" sz="2600" dirty="0">
              <a:solidFill>
                <a:srgbClr val="FF0000"/>
              </a:solidFill>
            </a:endParaRPr>
          </a:p>
          <a:p>
            <a:pPr marL="0" indent="0"/>
            <a:r>
              <a:rPr lang="en-GB" sz="3200" dirty="0" smtClean="0">
                <a:solidFill>
                  <a:srgbClr val="FF0000"/>
                </a:solidFill>
              </a:rPr>
              <a:t>The government</a:t>
            </a:r>
            <a:endParaRPr lang="en-GB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Universal membership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Compulsion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412603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Why to study government?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280920" cy="4176464"/>
          </a:xfrm>
        </p:spPr>
        <p:txBody>
          <a:bodyPr>
            <a:normAutofit/>
          </a:bodyPr>
          <a:lstStyle/>
          <a:p>
            <a:pPr marL="0" indent="361950" algn="just"/>
            <a:r>
              <a:rPr lang="en-GB" sz="22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every developed society there is some form of government organisation, which may or may not represent the members of the society collectively, but certainly has the </a:t>
            </a:r>
            <a:r>
              <a:rPr lang="en-GB" sz="22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coercive </a:t>
            </a:r>
            <a:r>
              <a:rPr lang="en-GB" sz="22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authority over them individually. The governing authority, whether central or local, is endowed with functions and duties, the detailed nature of which different in different places.</a:t>
            </a:r>
          </a:p>
          <a:p>
            <a:pPr marL="0" indent="0" algn="r"/>
            <a:r>
              <a:rPr lang="en-GB" sz="1800" b="0" dirty="0" smtClean="0"/>
              <a:t>A.C. </a:t>
            </a:r>
            <a:r>
              <a:rPr lang="en-GB" sz="1800" b="0" dirty="0" err="1" smtClean="0"/>
              <a:t>Pigou</a:t>
            </a:r>
            <a:r>
              <a:rPr lang="en-GB" sz="1800" b="0" dirty="0" smtClean="0"/>
              <a:t>, </a:t>
            </a:r>
            <a:r>
              <a:rPr lang="en-GB" sz="1800" b="0" i="1" dirty="0" smtClean="0"/>
              <a:t>A Study in Public Finance </a:t>
            </a:r>
            <a:r>
              <a:rPr lang="en-GB" sz="1800" b="0" dirty="0" smtClean="0"/>
              <a:t>(1928)</a:t>
            </a:r>
          </a:p>
          <a:p>
            <a:pPr marL="0" indent="0" algn="r"/>
            <a:endParaRPr lang="en-GB" sz="1800" b="0" dirty="0"/>
          </a:p>
          <a:p>
            <a:r>
              <a:rPr lang="en-GB" sz="1800" dirty="0"/>
              <a:t>Government actions have two important consequences: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They alter incomes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They change incentives</a:t>
            </a:r>
            <a:endParaRPr lang="ru-RU" sz="1800" dirty="0"/>
          </a:p>
          <a:p>
            <a:pPr marL="0" indent="0"/>
            <a:endParaRPr lang="en-GB" sz="1800" b="0" dirty="0"/>
          </a:p>
          <a:p>
            <a:pPr marL="0" indent="0"/>
            <a:endParaRPr lang="en-GB" sz="1800" b="0" dirty="0" smtClean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7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Why to study 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government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…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08720"/>
            <a:ext cx="7776864" cy="4176464"/>
          </a:xfrm>
        </p:spPr>
        <p:txBody>
          <a:bodyPr>
            <a:normAutofit/>
          </a:bodyPr>
          <a:lstStyle/>
          <a:p>
            <a:endParaRPr lang="en-GB" sz="2000" dirty="0" smtClean="0"/>
          </a:p>
          <a:p>
            <a:r>
              <a:rPr lang="en-GB" sz="2000" dirty="0" smtClean="0"/>
              <a:t>Questions that PE tries to answer:</a:t>
            </a:r>
          </a:p>
          <a:p>
            <a:pPr>
              <a:buFont typeface="+mj-lt"/>
              <a:buAutoNum type="arabicPeriod"/>
            </a:pPr>
            <a:r>
              <a:rPr lang="en-GB" sz="1800" b="0" dirty="0" smtClean="0"/>
              <a:t>Why does government engage in some economic activities and not others?</a:t>
            </a:r>
          </a:p>
          <a:p>
            <a:pPr>
              <a:buFont typeface="+mj-lt"/>
              <a:buAutoNum type="arabicPeriod"/>
            </a:pPr>
            <a:r>
              <a:rPr lang="en-GB" sz="1800" b="0" dirty="0" smtClean="0"/>
              <a:t>Why has the scope of its activities changed over the past hundred years?</a:t>
            </a:r>
          </a:p>
          <a:p>
            <a:pPr>
              <a:buFont typeface="+mj-lt"/>
              <a:buAutoNum type="arabicPeriod"/>
            </a:pPr>
            <a:r>
              <a:rPr lang="en-GB" sz="1800" b="0" dirty="0" smtClean="0"/>
              <a:t>Does the government do too much?</a:t>
            </a:r>
          </a:p>
          <a:p>
            <a:pPr>
              <a:buFont typeface="+mj-lt"/>
              <a:buAutoNum type="arabicPeriod"/>
            </a:pPr>
            <a:r>
              <a:rPr lang="en-GB" sz="1800" b="0" dirty="0" smtClean="0"/>
              <a:t>Does it do well what it attempts to do?</a:t>
            </a:r>
          </a:p>
          <a:p>
            <a:pPr>
              <a:buFont typeface="+mj-lt"/>
              <a:buAutoNum type="arabicPeriod"/>
            </a:pPr>
            <a:r>
              <a:rPr lang="en-GB" sz="1800" b="0" dirty="0" smtClean="0"/>
              <a:t>Could it perform its economic role more efficiently?</a:t>
            </a:r>
          </a:p>
          <a:p>
            <a:pPr>
              <a:buFont typeface="+mj-lt"/>
              <a:buAutoNum type="arabicPeriod"/>
            </a:pPr>
            <a:r>
              <a:rPr lang="en-GB" sz="1800" b="0" dirty="0" smtClean="0"/>
              <a:t>How does the role of the government change in the XXI century?</a:t>
            </a: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276506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A context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768532"/>
          </a:xfrm>
        </p:spPr>
        <p:txBody>
          <a:bodyPr>
            <a:normAutofit/>
          </a:bodyPr>
          <a:lstStyle/>
          <a:p>
            <a:r>
              <a:rPr lang="en-GB" sz="2000" dirty="0" smtClean="0"/>
              <a:t>Different views of government’s economic role: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Minimal state  (</a:t>
            </a:r>
            <a:r>
              <a:rPr lang="en-GB" dirty="0" err="1" smtClean="0"/>
              <a:t>Nozick</a:t>
            </a:r>
            <a:r>
              <a:rPr lang="en-GB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Unanimity and Pareto Efficiency (Buchanan and </a:t>
            </a:r>
            <a:r>
              <a:rPr lang="en-GB" dirty="0" err="1" smtClean="0"/>
              <a:t>Tullock</a:t>
            </a:r>
            <a:r>
              <a:rPr lang="en-GB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Social Welfare </a:t>
            </a:r>
            <a:r>
              <a:rPr lang="en-GB" dirty="0" smtClean="0"/>
              <a:t>Functions</a:t>
            </a:r>
            <a:r>
              <a:rPr lang="ru-RU" dirty="0" smtClean="0"/>
              <a:t> (</a:t>
            </a:r>
            <a:r>
              <a:rPr lang="en-GB" dirty="0" smtClean="0"/>
              <a:t>Libertarians, </a:t>
            </a:r>
            <a:r>
              <a:rPr lang="en-GB" dirty="0" err="1" smtClean="0"/>
              <a:t>Utilitarians</a:t>
            </a:r>
            <a:r>
              <a:rPr lang="en-GB" dirty="0" smtClean="0"/>
              <a:t>, </a:t>
            </a:r>
            <a:r>
              <a:rPr lang="en-GB" dirty="0" err="1" smtClean="0"/>
              <a:t>Rawlsians</a:t>
            </a:r>
            <a:r>
              <a:rPr lang="en-GB" dirty="0" smtClean="0"/>
              <a:t>)</a:t>
            </a: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Socialist view (dominant role)</a:t>
            </a:r>
          </a:p>
          <a:p>
            <a:endParaRPr lang="en-GB" dirty="0"/>
          </a:p>
          <a:p>
            <a:r>
              <a:rPr lang="en-GB" sz="2000" dirty="0" smtClean="0"/>
              <a:t>In </a:t>
            </a:r>
            <a:r>
              <a:rPr lang="en-GB" sz="2000" dirty="0"/>
              <a:t>addition:</a:t>
            </a:r>
          </a:p>
          <a:p>
            <a:r>
              <a:rPr lang="en-GB" dirty="0">
                <a:solidFill>
                  <a:srgbClr val="FF0000"/>
                </a:solidFill>
              </a:rPr>
              <a:t>Two dimensions </a:t>
            </a:r>
            <a:r>
              <a:rPr lang="en-GB" dirty="0"/>
              <a:t>– equity and efficiency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7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Nobel prise winners in economics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136904" cy="4104456"/>
          </a:xfrm>
        </p:spPr>
        <p:txBody>
          <a:bodyPr>
            <a:normAutofit/>
          </a:bodyPr>
          <a:lstStyle/>
          <a:p>
            <a:pPr algn="just"/>
            <a:r>
              <a:rPr lang="en-GB" altLang="ru-RU" sz="2400" dirty="0"/>
              <a:t>1970 </a:t>
            </a:r>
            <a:r>
              <a:rPr lang="en-GB" sz="2400" dirty="0"/>
              <a:t> Paul A. </a:t>
            </a:r>
            <a:r>
              <a:rPr lang="en-GB" sz="2400" dirty="0" smtClean="0"/>
              <a:t>Samuelson</a:t>
            </a:r>
          </a:p>
          <a:p>
            <a:pPr algn="just"/>
            <a:r>
              <a:rPr lang="en-GB" altLang="ru-RU" sz="2400" dirty="0"/>
              <a:t>1972 </a:t>
            </a:r>
            <a:r>
              <a:rPr lang="en-GB" sz="2400" dirty="0"/>
              <a:t>Kenneth Arrow</a:t>
            </a:r>
            <a:endParaRPr lang="ru-RU" altLang="ru-RU" sz="2400" dirty="0"/>
          </a:p>
          <a:p>
            <a:pPr algn="just"/>
            <a:r>
              <a:rPr lang="ru-RU" altLang="ru-RU" sz="2400" dirty="0"/>
              <a:t>1982 </a:t>
            </a:r>
            <a:r>
              <a:rPr lang="en-GB" sz="2400" dirty="0"/>
              <a:t>George </a:t>
            </a:r>
            <a:r>
              <a:rPr lang="en-GB" sz="2400" dirty="0" smtClean="0"/>
              <a:t>Stigler</a:t>
            </a:r>
          </a:p>
          <a:p>
            <a:pPr algn="just"/>
            <a:r>
              <a:rPr lang="ru-RU" altLang="ru-RU" sz="2400" dirty="0" smtClean="0"/>
              <a:t>1986 </a:t>
            </a:r>
            <a:r>
              <a:rPr lang="en-GB" sz="2400" dirty="0"/>
              <a:t>James </a:t>
            </a:r>
            <a:r>
              <a:rPr lang="en-GB" sz="2400" dirty="0" smtClean="0"/>
              <a:t>Buchanan</a:t>
            </a:r>
            <a:endParaRPr lang="en-GB" altLang="ru-RU" sz="2400" dirty="0" smtClean="0"/>
          </a:p>
          <a:p>
            <a:pPr algn="just"/>
            <a:r>
              <a:rPr lang="ru-RU" altLang="ru-RU" sz="2400" dirty="0" smtClean="0"/>
              <a:t>1996 </a:t>
            </a:r>
            <a:r>
              <a:rPr lang="en-GB" sz="2400" dirty="0"/>
              <a:t>James </a:t>
            </a:r>
            <a:r>
              <a:rPr lang="en-GB" sz="2400" dirty="0" err="1" smtClean="0"/>
              <a:t>Mirrlees</a:t>
            </a:r>
            <a:r>
              <a:rPr lang="en-GB" sz="2400" dirty="0" smtClean="0"/>
              <a:t> and </a:t>
            </a:r>
            <a:r>
              <a:rPr lang="en-GB" sz="2400" dirty="0"/>
              <a:t>William </a:t>
            </a:r>
            <a:r>
              <a:rPr lang="en-GB" sz="2400" dirty="0" err="1"/>
              <a:t>Vickrey</a:t>
            </a:r>
            <a:endParaRPr lang="ru-RU" altLang="ru-RU" dirty="0"/>
          </a:p>
          <a:p>
            <a:pPr algn="just"/>
            <a:r>
              <a:rPr lang="ru-RU" altLang="ru-RU" sz="2400" dirty="0"/>
              <a:t>1998 </a:t>
            </a:r>
            <a:r>
              <a:rPr lang="en-GB" sz="2400" dirty="0" err="1"/>
              <a:t>Amartya</a:t>
            </a:r>
            <a:r>
              <a:rPr lang="en-GB" sz="2400" dirty="0"/>
              <a:t> </a:t>
            </a:r>
            <a:r>
              <a:rPr lang="en-GB" sz="2400" dirty="0" smtClean="0"/>
              <a:t>Sen</a:t>
            </a:r>
          </a:p>
          <a:p>
            <a:pPr algn="just"/>
            <a:r>
              <a:rPr lang="ru-RU" altLang="ru-RU" sz="2400" dirty="0" smtClean="0"/>
              <a:t>2001 </a:t>
            </a:r>
            <a:r>
              <a:rPr lang="en-GB" sz="2400" dirty="0"/>
              <a:t>George </a:t>
            </a:r>
            <a:r>
              <a:rPr lang="en-GB" sz="2400" dirty="0" err="1"/>
              <a:t>Akerlof</a:t>
            </a:r>
            <a:r>
              <a:rPr lang="ru-RU" altLang="ru-RU" sz="2400" dirty="0" smtClean="0"/>
              <a:t>, </a:t>
            </a:r>
            <a:r>
              <a:rPr lang="en-GB" sz="2400" dirty="0"/>
              <a:t>Michael Spence</a:t>
            </a:r>
            <a:r>
              <a:rPr lang="ru-RU" altLang="ru-RU" sz="2400" dirty="0" smtClean="0"/>
              <a:t>,</a:t>
            </a:r>
            <a:r>
              <a:rPr lang="en-GB" altLang="ru-RU" sz="2400" dirty="0" smtClean="0"/>
              <a:t> and </a:t>
            </a:r>
            <a:r>
              <a:rPr lang="en-GB" sz="2400" dirty="0" smtClean="0"/>
              <a:t>Joseph </a:t>
            </a:r>
            <a:r>
              <a:rPr lang="en-GB" sz="2400" dirty="0" err="1"/>
              <a:t>Stiglitz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3653971" cy="157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61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Course structure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908720"/>
            <a:ext cx="8069520" cy="4248472"/>
          </a:xfrm>
        </p:spPr>
        <p:txBody>
          <a:bodyPr>
            <a:normAutofit/>
          </a:bodyPr>
          <a:lstStyle/>
          <a:p>
            <a:r>
              <a:rPr lang="en-GB" sz="1800" dirty="0"/>
              <a:t>1. Equity and Efficiency Principles </a:t>
            </a:r>
            <a:endParaRPr lang="ru-RU" sz="1800" dirty="0"/>
          </a:p>
          <a:p>
            <a:r>
              <a:rPr lang="en-GB" sz="1800" dirty="0"/>
              <a:t>2. Market Failures and the Role of the Government</a:t>
            </a:r>
            <a:endParaRPr lang="ru-RU" sz="1800" dirty="0"/>
          </a:p>
          <a:p>
            <a:r>
              <a:rPr lang="en-GB" sz="1800" dirty="0"/>
              <a:t>3. Public Choice </a:t>
            </a:r>
            <a:endParaRPr lang="ru-RU" sz="1800" dirty="0"/>
          </a:p>
          <a:p>
            <a:r>
              <a:rPr lang="en-GB" sz="1800" dirty="0"/>
              <a:t>4. Introduction to Taxation </a:t>
            </a:r>
            <a:endParaRPr lang="ru-RU" sz="1800" dirty="0"/>
          </a:p>
          <a:p>
            <a:r>
              <a:rPr lang="en-GB" sz="1800" dirty="0"/>
              <a:t>5. Taxation and economic efficiency</a:t>
            </a:r>
            <a:endParaRPr lang="ru-RU" sz="1800" dirty="0"/>
          </a:p>
          <a:p>
            <a:r>
              <a:rPr lang="en-GB" sz="1800" dirty="0"/>
              <a:t>6. Optimal Taxation and Tax evasion </a:t>
            </a:r>
            <a:endParaRPr lang="ru-RU" sz="1800" dirty="0"/>
          </a:p>
          <a:p>
            <a:r>
              <a:rPr lang="en-GB" sz="1800" dirty="0"/>
              <a:t>7. The Analysis of Expenditure Policy </a:t>
            </a:r>
            <a:endParaRPr lang="ru-RU" sz="1800" dirty="0"/>
          </a:p>
          <a:p>
            <a:r>
              <a:rPr lang="en-GB" sz="1800" dirty="0"/>
              <a:t>8. Social Insurance, Welfare Programs and the Redistribution of Income </a:t>
            </a:r>
            <a:endParaRPr lang="ru-RU" sz="1800" dirty="0"/>
          </a:p>
          <a:p>
            <a:r>
              <a:rPr lang="en-GB" sz="1800" dirty="0"/>
              <a:t>9. Cost-Benefit Analysis in </a:t>
            </a:r>
            <a:r>
              <a:rPr lang="en-GB" sz="1800" dirty="0" smtClean="0"/>
              <a:t>the Public </a:t>
            </a:r>
            <a:r>
              <a:rPr lang="en-GB" sz="1800" dirty="0"/>
              <a:t>Sector</a:t>
            </a:r>
            <a:endParaRPr lang="ru-RU" sz="1800" dirty="0"/>
          </a:p>
          <a:p>
            <a:r>
              <a:rPr lang="en-GB" sz="1800" dirty="0"/>
              <a:t>10. Fiscal Federalism </a:t>
            </a:r>
            <a:endParaRPr lang="ru-RU" sz="1800" dirty="0"/>
          </a:p>
          <a:p>
            <a:r>
              <a:rPr lang="en-GB" sz="1800" dirty="0"/>
              <a:t>11. Managing the Public Sector's Assets and Liabilities </a:t>
            </a:r>
            <a:endParaRPr lang="ru-RU" sz="1800" dirty="0"/>
          </a:p>
          <a:p>
            <a:endParaRPr lang="en-GB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3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ASSIGNMENTS AND Grading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853496" cy="3696524"/>
          </a:xfrm>
        </p:spPr>
        <p:txBody>
          <a:bodyPr/>
          <a:lstStyle/>
          <a:p>
            <a:pPr marL="0" indent="0"/>
            <a:r>
              <a:rPr lang="en-GB" dirty="0" smtClean="0"/>
              <a:t>Information: Lectures, Classes, Reading materials (in English and in Russian)</a:t>
            </a:r>
          </a:p>
          <a:p>
            <a:pPr marL="0" indent="0"/>
            <a:endParaRPr lang="en-GB" dirty="0"/>
          </a:p>
          <a:p>
            <a:pPr marL="0" indent="0"/>
            <a:r>
              <a:rPr lang="en-GB" dirty="0" smtClean="0"/>
              <a:t>Assignments: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2 Midterm exams (30% of Cumulative grade each)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2 written homework tasks (15% </a:t>
            </a:r>
            <a:r>
              <a:rPr lang="en-GB" dirty="0"/>
              <a:t>of Cumulative </a:t>
            </a:r>
            <a:r>
              <a:rPr lang="en-GB" dirty="0" smtClean="0"/>
              <a:t>grade)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2 group presentations (10% </a:t>
            </a:r>
            <a:r>
              <a:rPr lang="en-GB" dirty="0"/>
              <a:t>of Cumulative </a:t>
            </a:r>
            <a:r>
              <a:rPr lang="en-GB" dirty="0" smtClean="0"/>
              <a:t>grade)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Participation in class work (</a:t>
            </a:r>
            <a:r>
              <a:rPr lang="en-GB" dirty="0"/>
              <a:t>15% of Cumulative </a:t>
            </a:r>
            <a:r>
              <a:rPr lang="en-GB" dirty="0" smtClean="0"/>
              <a:t>grade)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Final Exam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/>
            <a:r>
              <a:rPr lang="en-GB" dirty="0" smtClean="0"/>
              <a:t>Total grade = 0,6*Cumulative grade + 0,4*Final Exam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30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262</TotalTime>
  <Words>526</Words>
  <Application>Microsoft Office PowerPoint</Application>
  <PresentationFormat>Экран (4:3)</PresentationFormat>
  <Paragraphs>86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Углы</vt:lpstr>
      <vt:lpstr>Public economics</vt:lpstr>
      <vt:lpstr>Lecturer</vt:lpstr>
      <vt:lpstr>Public econ0mics – what is it?</vt:lpstr>
      <vt:lpstr>Why to study government?</vt:lpstr>
      <vt:lpstr>Why to study government…</vt:lpstr>
      <vt:lpstr>A context</vt:lpstr>
      <vt:lpstr>Nobel prise winners in economics</vt:lpstr>
      <vt:lpstr>Course structure</vt:lpstr>
      <vt:lpstr>ASSIGNMENTS AND Grading</vt:lpstr>
      <vt:lpstr>Why to choose public economics course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</dc:title>
  <dc:creator>Наталья</dc:creator>
  <cp:lastModifiedBy>Наталья</cp:lastModifiedBy>
  <cp:revision>38</cp:revision>
  <dcterms:created xsi:type="dcterms:W3CDTF">2015-05-16T13:44:56Z</dcterms:created>
  <dcterms:modified xsi:type="dcterms:W3CDTF">2018-05-13T12:34:40Z</dcterms:modified>
</cp:coreProperties>
</file>