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0" r:id="rId4"/>
    <p:sldId id="264" r:id="rId5"/>
    <p:sldId id="261" r:id="rId6"/>
    <p:sldId id="262" r:id="rId7"/>
    <p:sldId id="268" r:id="rId8"/>
    <p:sldId id="269" r:id="rId9"/>
    <p:sldId id="259" r:id="rId10"/>
    <p:sldId id="258" r:id="rId11"/>
    <p:sldId id="266" r:id="rId12"/>
    <p:sldId id="267" r:id="rId13"/>
    <p:sldId id="263"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88"/>
  </p:normalViewPr>
  <p:slideViewPr>
    <p:cSldViewPr snapToGrid="0" snapToObjects="1">
      <p:cViewPr varScale="1">
        <p:scale>
          <a:sx n="78" d="100"/>
          <a:sy n="78" d="100"/>
        </p:scale>
        <p:origin x="-1596" y="-8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0348104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4061866" y="-135186"/>
            <a:ext cx="9121280" cy="10023972"/>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91" name="«Место ввода цитаты»."/>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9" name="Изображение"/>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0" name="Текст заголовка"/>
          <p:cNvSpPr txBox="1">
            <a:spLocks noGrp="1"/>
          </p:cNvSpPr>
          <p:nvPr>
            <p:ph type="title"/>
          </p:nvPr>
        </p:nvSpPr>
        <p:spPr>
          <a:xfrm>
            <a:off x="1270000" y="6718300"/>
            <a:ext cx="10464800" cy="1422400"/>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6" name="Изображение"/>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7"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38" name="Уровень текста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46"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53" name="Текст заголовка"/>
          <p:cNvSpPr txBox="1">
            <a:spLocks noGrp="1"/>
          </p:cNvSpPr>
          <p:nvPr>
            <p:ph type="title"/>
          </p:nvPr>
        </p:nvSpPr>
        <p:spPr>
          <a:prstGeom prst="rect">
            <a:avLst/>
          </a:prstGeom>
        </p:spPr>
        <p:txBody>
          <a:bodyPr/>
          <a:lstStyle/>
          <a:p>
            <a:r>
              <a:t>Текст заголовка</a:t>
            </a:r>
          </a:p>
        </p:txBody>
      </p:sp>
      <p:sp>
        <p:nvSpPr>
          <p:cNvPr id="5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2" name="Изображение"/>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3" name="Текст заголовка"/>
          <p:cNvSpPr txBox="1">
            <a:spLocks noGrp="1"/>
          </p:cNvSpPr>
          <p:nvPr>
            <p:ph type="title"/>
          </p:nvPr>
        </p:nvSpPr>
        <p:spPr>
          <a:prstGeom prst="rect">
            <a:avLst/>
          </a:prstGeom>
        </p:spPr>
        <p:txBody>
          <a:bodyPr/>
          <a:lstStyle/>
          <a:p>
            <a:r>
              <a:t>Текст заголовка</a:t>
            </a:r>
          </a:p>
        </p:txBody>
      </p:sp>
      <p:sp>
        <p:nvSpPr>
          <p:cNvPr id="64" name="Уровень текста 1…"/>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72" name="Уровень текста 1…"/>
          <p:cNvSpPr txBox="1">
            <a:spLocks noGrp="1"/>
          </p:cNvSpPr>
          <p:nvPr>
            <p:ph type="body" idx="1"/>
          </p:nvPr>
        </p:nvSpPr>
        <p:spPr>
          <a:xfrm>
            <a:off x="952500" y="1270000"/>
            <a:ext cx="11099800" cy="72136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1" name="Изображение"/>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2"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docs.google.com/forms/d/1pcrSYLEkEY8251cZaR1V0vEy7T5HVjWtAyIxRB-dg08/edi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olymp.hse.ru/projects/materials/"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olymp.hse.ru/projects/vide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ba.hse.ru/dost2019" TargetMode="External"/><Relationship Id="rId2" Type="http://schemas.openxmlformats.org/officeDocument/2006/relationships/hyperlink" Target="https://ba.hse.ru/dost2018"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Линия"/>
          <p:cNvSpPr/>
          <p:nvPr/>
        </p:nvSpPr>
        <p:spPr>
          <a:xfrm flipV="1">
            <a:off x="5206999" y="1140740"/>
            <a:ext cx="1" cy="1975004"/>
          </a:xfrm>
          <a:prstGeom prst="line">
            <a:avLst/>
          </a:prstGeom>
          <a:ln w="12700">
            <a:solidFill>
              <a:srgbClr val="FFFFFF"/>
            </a:solidFill>
            <a:miter lim="400000"/>
          </a:ln>
        </p:spPr>
        <p:txBody>
          <a:bodyPr lIns="50800" tIns="50800" rIns="50800" bIns="50800" anchor="ctr"/>
          <a:lstStyle/>
          <a:p>
            <a:pPr>
              <a:defRPr sz="2400"/>
            </a:pPr>
            <a:endParaRPr/>
          </a:p>
        </p:txBody>
      </p:sp>
      <p:sp>
        <p:nvSpPr>
          <p:cNvPr id="117" name="Очень крутой…"/>
          <p:cNvSpPr txBox="1"/>
          <p:nvPr/>
        </p:nvSpPr>
        <p:spPr>
          <a:xfrm>
            <a:off x="5194299" y="2797983"/>
            <a:ext cx="6715325" cy="29554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pPr algn="l">
              <a:defRPr sz="5000" b="1" cap="all">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Конкурс исследовательских и проектных работ «Высший пилотаж»</a:t>
            </a:r>
            <a:endParaRPr dirty="0">
              <a:latin typeface="Arial Narrow" charset="0"/>
              <a:ea typeface="Arial Narrow" charset="0"/>
              <a:cs typeface="Arial Narrow" charset="0"/>
            </a:endParaRPr>
          </a:p>
        </p:txBody>
      </p:sp>
      <p:sp>
        <p:nvSpPr>
          <p:cNvPr id="118" name="Очень крутой подзаголовок презентации"/>
          <p:cNvSpPr txBox="1"/>
          <p:nvPr/>
        </p:nvSpPr>
        <p:spPr>
          <a:xfrm>
            <a:off x="5194300" y="6349912"/>
            <a:ext cx="6715324" cy="8343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l">
              <a:defRPr sz="30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   </a:t>
            </a:r>
            <a:endParaRPr dirty="0">
              <a:latin typeface="Arial Narrow" charset="0"/>
              <a:ea typeface="Arial Narrow" charset="0"/>
              <a:cs typeface="Arial Narrow" charset="0"/>
            </a:endParaRPr>
          </a:p>
        </p:txBody>
      </p:sp>
      <p:sp>
        <p:nvSpPr>
          <p:cNvPr id="119" name="Название подразделения,  лаборатории, факультета и т.д."/>
          <p:cNvSpPr txBox="1"/>
          <p:nvPr/>
        </p:nvSpPr>
        <p:spPr>
          <a:xfrm>
            <a:off x="5194300" y="1081882"/>
            <a:ext cx="6715323" cy="10259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Дирекция по профессиональной ориентации и работе с одарёнными учащимися</a:t>
            </a:r>
            <a:endParaRPr dirty="0">
              <a:latin typeface="Arial Narrow" charset="0"/>
              <a:ea typeface="Arial Narrow" charset="0"/>
              <a:cs typeface="Arial Narrow" charset="0"/>
            </a:endParaRPr>
          </a:p>
        </p:txBody>
      </p:sp>
      <p:sp>
        <p:nvSpPr>
          <p:cNvPr id="120" name="Москва, 2017"/>
          <p:cNvSpPr txBox="1"/>
          <p:nvPr/>
        </p:nvSpPr>
        <p:spPr>
          <a:xfrm>
            <a:off x="5194300" y="8448522"/>
            <a:ext cx="6715324" cy="4257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2100">
                <a:solidFill>
                  <a:srgbClr val="253957"/>
                </a:solidFill>
                <a:latin typeface="+mn-lt"/>
                <a:ea typeface="+mn-ea"/>
                <a:cs typeface="+mn-cs"/>
                <a:sym typeface="Arial Narrow"/>
              </a:defRPr>
            </a:lvl1pPr>
          </a:lstStyle>
          <a:p>
            <a:r>
              <a:rPr dirty="0">
                <a:latin typeface="Arial Narrow" charset="0"/>
                <a:ea typeface="Arial Narrow" charset="0"/>
                <a:cs typeface="Arial Narrow" charset="0"/>
              </a:rPr>
              <a:t>Москва, </a:t>
            </a:r>
            <a:r>
              <a:rPr dirty="0" smtClean="0">
                <a:latin typeface="Arial Narrow" charset="0"/>
                <a:ea typeface="Arial Narrow" charset="0"/>
                <a:cs typeface="Arial Narrow" charset="0"/>
              </a:rPr>
              <a:t>201</a:t>
            </a:r>
            <a:r>
              <a:rPr lang="en-US" dirty="0" smtClean="0">
                <a:latin typeface="Arial Narrow" charset="0"/>
                <a:ea typeface="Arial Narrow" charset="0"/>
                <a:cs typeface="Arial Narrow" charset="0"/>
              </a:rPr>
              <a:t>8</a:t>
            </a:r>
            <a:endParaRPr dirty="0">
              <a:latin typeface="Arial Narrow" charset="0"/>
              <a:ea typeface="Arial Narrow" charset="0"/>
              <a:cs typeface="Arial Narrow" charset="0"/>
            </a:endParaRPr>
          </a:p>
        </p:txBody>
      </p:sp>
      <p:pic>
        <p:nvPicPr>
          <p:cNvPr id="121" name="Изображение" descr="Изображение"/>
          <p:cNvPicPr>
            <a:picLocks noChangeAspect="1"/>
          </p:cNvPicPr>
          <p:nvPr/>
        </p:nvPicPr>
        <p:blipFill>
          <a:blip r:embed="rId2">
            <a:extLst/>
          </a:blip>
          <a:stretch>
            <a:fillRect/>
          </a:stretch>
        </p:blipFill>
        <p:spPr>
          <a:xfrm>
            <a:off x="968298" y="946303"/>
            <a:ext cx="1945686" cy="188127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35"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Как это работает?</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Дирекция по профессиональной ориентации и работе с одарёнными учащимися</a:t>
            </a:r>
          </a:p>
        </p:txBody>
      </p:sp>
      <p:pic>
        <p:nvPicPr>
          <p:cNvPr id="2050" name="Picture 2" descr="C:\Users\kafrolova\Desktop\Снимок2.JPG"/>
          <p:cNvPicPr>
            <a:picLocks noChangeAspect="1" noChangeArrowheads="1"/>
          </p:cNvPicPr>
          <p:nvPr/>
        </p:nvPicPr>
        <p:blipFill rotWithShape="1">
          <a:blip r:embed="rId3">
            <a:extLst>
              <a:ext uri="{28A0092B-C50C-407E-A947-70E740481C1C}">
                <a14:useLocalDpi xmlns:a14="http://schemas.microsoft.com/office/drawing/2010/main" val="0"/>
              </a:ext>
            </a:extLst>
          </a:blip>
          <a:srcRect b="37541"/>
          <a:stretch/>
        </p:blipFill>
        <p:spPr bwMode="auto">
          <a:xfrm>
            <a:off x="737798" y="3307937"/>
            <a:ext cx="11824796" cy="555031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86113" y="5643563"/>
            <a:ext cx="8772525" cy="542925"/>
          </a:xfrm>
          <a:prstGeom prst="rect">
            <a:avLst/>
          </a:prstGeom>
          <a:noFill/>
          <a:ln w="381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cxnSp>
        <p:nvCxnSpPr>
          <p:cNvPr id="4" name="Прямая соединительная линия 3"/>
          <p:cNvCxnSpPr/>
          <p:nvPr/>
        </p:nvCxnSpPr>
        <p:spPr>
          <a:xfrm>
            <a:off x="4757737" y="5900737"/>
            <a:ext cx="885825" cy="0"/>
          </a:xfrm>
          <a:prstGeom prst="line">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cxnSp>
      <p:cxnSp>
        <p:nvCxnSpPr>
          <p:cNvPr id="13" name="Прямая соединительная линия 12"/>
          <p:cNvCxnSpPr/>
          <p:nvPr/>
        </p:nvCxnSpPr>
        <p:spPr>
          <a:xfrm>
            <a:off x="8203059" y="6083093"/>
            <a:ext cx="885825" cy="0"/>
          </a:xfrm>
          <a:prstGeom prst="line">
            <a:avLst/>
          </a:prstGeom>
          <a:noFill/>
          <a:ln w="38100" cap="flat">
            <a:solidFill>
              <a:srgbClr val="C00000"/>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63"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Остались вопросы?</a:t>
            </a:r>
            <a:endParaRPr b="1"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Раздел «вопросы и ответы»</a:t>
            </a:r>
            <a:endParaRPr dirty="0">
              <a:latin typeface="Arial Narrow" charset="0"/>
              <a:ea typeface="Arial Narrow" charset="0"/>
              <a:cs typeface="Arial Narrow" charset="0"/>
            </a:endParaRPr>
          </a:p>
        </p:txBody>
      </p:sp>
      <p:sp>
        <p:nvSpPr>
          <p:cNvPr id="9" name="Заголовок основного текста"/>
          <p:cNvSpPr txBox="1"/>
          <p:nvPr/>
        </p:nvSpPr>
        <p:spPr>
          <a:xfrm>
            <a:off x="787399" y="4139373"/>
            <a:ext cx="11430001" cy="9421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dirty="0">
                <a:latin typeface="Arial Narrow" charset="0"/>
                <a:ea typeface="Arial Narrow" charset="0"/>
                <a:cs typeface="Arial Narrow" charset="0"/>
              </a:rPr>
              <a:t>Заголовок основного текста</a:t>
            </a: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Дирекция по профессиональной ориентации и работе с одарёнными учащимися</a:t>
            </a:r>
          </a:p>
        </p:txBody>
      </p:sp>
      <p:pic>
        <p:nvPicPr>
          <p:cNvPr id="6146" name="Picture 2" descr="C:\Users\kafrolova\Desktop\Снимок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99" y="4125669"/>
            <a:ext cx="11455698" cy="416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58364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63"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Как не пропустить что-то важное?</a:t>
            </a:r>
            <a:endParaRPr b="1"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Подписка на новости</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Дирекция по профессиональной ориентации и работе с одарёнными учащимися</a:t>
            </a:r>
          </a:p>
        </p:txBody>
      </p:sp>
      <p:pic>
        <p:nvPicPr>
          <p:cNvPr id="7170" name="Picture 2" descr="C:\Users\kafrolova\Desktop\Снимок4.JPG"/>
          <p:cNvPicPr>
            <a:picLocks noChangeAspect="1" noChangeArrowheads="1"/>
          </p:cNvPicPr>
          <p:nvPr/>
        </p:nvPicPr>
        <p:blipFill rotWithShape="1">
          <a:blip r:embed="rId3">
            <a:extLst>
              <a:ext uri="{28A0092B-C50C-407E-A947-70E740481C1C}">
                <a14:useLocalDpi xmlns:a14="http://schemas.microsoft.com/office/drawing/2010/main" val="0"/>
              </a:ext>
            </a:extLst>
          </a:blip>
          <a:srcRect t="3774" b="18029"/>
          <a:stretch/>
        </p:blipFill>
        <p:spPr bwMode="auto">
          <a:xfrm>
            <a:off x="581026" y="3686175"/>
            <a:ext cx="11999238" cy="5329239"/>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9995915" y="5074276"/>
            <a:ext cx="1670433" cy="397836"/>
          </a:xfrm>
          <a:prstGeom prst="rect">
            <a:avLst/>
          </a:prstGeom>
          <a:noFill/>
          <a:ln w="381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2" name="TextBox 1"/>
          <p:cNvSpPr txBox="1"/>
          <p:nvPr/>
        </p:nvSpPr>
        <p:spPr>
          <a:xfrm>
            <a:off x="10081881" y="5145874"/>
            <a:ext cx="1360950"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ru-RU" sz="1000" b="0" i="0" u="sng" strike="noStrike" cap="none" spc="0" normalizeH="0" baseline="0" dirty="0" smtClean="0">
                <a:ln>
                  <a:noFill/>
                </a:ln>
                <a:solidFill>
                  <a:srgbClr val="00B0F0"/>
                </a:solidFill>
                <a:effectLst/>
                <a:uFillTx/>
                <a:latin typeface="+mj-lt"/>
                <a:ea typeface="+mj-ea"/>
                <a:cs typeface="+mj-cs"/>
                <a:sym typeface="Helvetica Light"/>
                <a:hlinkClick r:id="rId4"/>
              </a:rPr>
              <a:t>Подписка на новости</a:t>
            </a:r>
            <a:endParaRPr kumimoji="0" lang="ru-RU" sz="1000" b="0" i="0" u="sng" strike="noStrike" cap="none" spc="0" normalizeH="0" baseline="0" dirty="0">
              <a:ln>
                <a:noFill/>
              </a:ln>
              <a:solidFill>
                <a:srgbClr val="00B0F0"/>
              </a:solidFill>
              <a:effectLst/>
              <a:uFillTx/>
              <a:latin typeface="+mj-lt"/>
              <a:ea typeface="+mj-ea"/>
              <a:cs typeface="+mj-cs"/>
              <a:sym typeface="Helvetica Light"/>
            </a:endParaRPr>
          </a:p>
        </p:txBody>
      </p:sp>
    </p:spTree>
    <p:extLst>
      <p:ext uri="{BB962C8B-B14F-4D97-AF65-F5344CB8AC3E}">
        <p14:creationId xmlns:p14="http://schemas.microsoft.com/office/powerpoint/2010/main" val="323398582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Адрес: ТехтТехтТехтТехтТехтТехтТехтТехтТехтТехтТехтТехтТехт"/>
          <p:cNvSpPr txBox="1"/>
          <p:nvPr/>
        </p:nvSpPr>
        <p:spPr>
          <a:xfrm>
            <a:off x="5930990" y="8166805"/>
            <a:ext cx="6100980"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defTabSz="457200">
              <a:defRPr sz="1800">
                <a:solidFill>
                  <a:srgbClr val="FFFFFF"/>
                </a:solidFill>
                <a:latin typeface="+mn-lt"/>
                <a:ea typeface="+mn-ea"/>
                <a:cs typeface="+mn-cs"/>
                <a:sym typeface="Arial Narrow"/>
              </a:defRPr>
            </a:lvl1pPr>
          </a:lstStyle>
          <a:p>
            <a:r>
              <a:rPr lang="en-US" dirty="0" smtClean="0">
                <a:latin typeface="Arial Narrow" charset="0"/>
                <a:ea typeface="Arial Narrow" charset="0"/>
                <a:cs typeface="Arial Narrow" charset="0"/>
              </a:rPr>
              <a:t>E-mail</a:t>
            </a:r>
            <a:r>
              <a:rPr dirty="0" smtClean="0">
                <a:latin typeface="Arial Narrow" charset="0"/>
                <a:ea typeface="Arial Narrow" charset="0"/>
                <a:cs typeface="Arial Narrow" charset="0"/>
              </a:rPr>
              <a:t>: </a:t>
            </a:r>
            <a:r>
              <a:rPr lang="en-US" dirty="0" smtClean="0">
                <a:latin typeface="Arial Narrow" charset="0"/>
                <a:ea typeface="Arial Narrow" charset="0"/>
                <a:cs typeface="Arial Narrow" charset="0"/>
              </a:rPr>
              <a:t>olymp@hse.ru</a:t>
            </a:r>
            <a:endParaRPr dirty="0">
              <a:latin typeface="Arial Narrow" charset="0"/>
              <a:ea typeface="Arial Narrow" charset="0"/>
              <a:cs typeface="Arial Narrow" charset="0"/>
            </a:endParaRPr>
          </a:p>
        </p:txBody>
      </p:sp>
      <p:sp>
        <p:nvSpPr>
          <p:cNvPr id="166" name="www.text"/>
          <p:cNvSpPr txBox="1"/>
          <p:nvPr/>
        </p:nvSpPr>
        <p:spPr>
          <a:xfrm>
            <a:off x="987118" y="8166805"/>
            <a:ext cx="2499032" cy="3795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1800">
                <a:solidFill>
                  <a:srgbClr val="FFFFFF"/>
                </a:solidFill>
                <a:latin typeface="+mn-lt"/>
                <a:ea typeface="+mn-ea"/>
                <a:cs typeface="+mn-cs"/>
                <a:sym typeface="Arial Narrow"/>
              </a:defRPr>
            </a:lvl1pPr>
          </a:lstStyle>
          <a:p>
            <a:r>
              <a:rPr dirty="0" smtClean="0">
                <a:latin typeface="Arial Narrow" charset="0"/>
                <a:ea typeface="Arial Narrow" charset="0"/>
                <a:cs typeface="Arial Narrow" charset="0"/>
              </a:rPr>
              <a:t>www.</a:t>
            </a:r>
            <a:r>
              <a:rPr lang="en-US" dirty="0" smtClean="0">
                <a:latin typeface="Arial Narrow" charset="0"/>
                <a:ea typeface="Arial Narrow" charset="0"/>
                <a:cs typeface="Arial Narrow" charset="0"/>
              </a:rPr>
              <a:t>olymp.hse.ru/projects</a:t>
            </a:r>
            <a:endParaRPr dirty="0">
              <a:latin typeface="Arial Narrow" charset="0"/>
              <a:ea typeface="Arial Narrow" charset="0"/>
              <a:cs typeface="Arial Narrow" charset="0"/>
            </a:endParaRPr>
          </a:p>
        </p:txBody>
      </p:sp>
      <p:sp>
        <p:nvSpPr>
          <p:cNvPr id="167" name="Телефон.: +Х (ХХХ) ХХХ ХХХХ"/>
          <p:cNvSpPr txBox="1"/>
          <p:nvPr/>
        </p:nvSpPr>
        <p:spPr>
          <a:xfrm>
            <a:off x="5229286" y="8166805"/>
            <a:ext cx="3200400" cy="3795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1800">
                <a:solidFill>
                  <a:srgbClr val="FFFFFF"/>
                </a:solidFill>
                <a:latin typeface="+mn-lt"/>
                <a:ea typeface="+mn-ea"/>
                <a:cs typeface="+mn-cs"/>
                <a:sym typeface="Arial Narrow"/>
              </a:defRPr>
            </a:lvl1pPr>
          </a:lstStyle>
          <a:p>
            <a:r>
              <a:rPr dirty="0">
                <a:latin typeface="Arial Narrow" charset="0"/>
                <a:ea typeface="Arial Narrow" charset="0"/>
                <a:cs typeface="Arial Narrow" charset="0"/>
              </a:rPr>
              <a:t>Телефон.: </a:t>
            </a:r>
            <a:r>
              <a:rPr dirty="0" smtClean="0">
                <a:latin typeface="Arial Narrow" charset="0"/>
                <a:ea typeface="Arial Narrow" charset="0"/>
                <a:cs typeface="Arial Narrow" charset="0"/>
              </a:rPr>
              <a:t>+</a:t>
            </a:r>
            <a:r>
              <a:rPr lang="ru-RU" dirty="0" smtClean="0">
                <a:latin typeface="Arial Narrow" charset="0"/>
                <a:ea typeface="Arial Narrow" charset="0"/>
                <a:cs typeface="Arial Narrow" charset="0"/>
              </a:rPr>
              <a:t>7</a:t>
            </a:r>
            <a:r>
              <a:rPr dirty="0" smtClean="0">
                <a:latin typeface="Arial Narrow" charset="0"/>
                <a:ea typeface="Arial Narrow" charset="0"/>
                <a:cs typeface="Arial Narrow" charset="0"/>
              </a:rPr>
              <a:t> (</a:t>
            </a:r>
            <a:r>
              <a:rPr lang="ru-RU" dirty="0" smtClean="0">
                <a:latin typeface="Arial Narrow" charset="0"/>
                <a:ea typeface="Arial Narrow" charset="0"/>
                <a:cs typeface="Arial Narrow" charset="0"/>
              </a:rPr>
              <a:t>495</a:t>
            </a:r>
            <a:r>
              <a:rPr dirty="0" smtClean="0">
                <a:latin typeface="Arial Narrow" charset="0"/>
                <a:ea typeface="Arial Narrow" charset="0"/>
                <a:cs typeface="Arial Narrow" charset="0"/>
              </a:rPr>
              <a:t>) </a:t>
            </a:r>
            <a:r>
              <a:rPr lang="ru-RU" dirty="0" smtClean="0">
                <a:latin typeface="Arial Narrow" charset="0"/>
                <a:ea typeface="Arial Narrow" charset="0"/>
                <a:cs typeface="Arial Narrow" charset="0"/>
              </a:rPr>
              <a:t>621</a:t>
            </a:r>
            <a:r>
              <a:rPr dirty="0" smtClean="0">
                <a:latin typeface="Arial Narrow" charset="0"/>
                <a:ea typeface="Arial Narrow" charset="0"/>
                <a:cs typeface="Arial Narrow" charset="0"/>
              </a:rPr>
              <a:t> </a:t>
            </a:r>
            <a:r>
              <a:rPr lang="ru-RU" dirty="0" smtClean="0">
                <a:latin typeface="Arial Narrow" charset="0"/>
                <a:ea typeface="Arial Narrow" charset="0"/>
                <a:cs typeface="Arial Narrow" charset="0"/>
              </a:rPr>
              <a:t>6680</a:t>
            </a:r>
            <a:r>
              <a:rPr dirty="0" smtClean="0">
                <a:latin typeface="Arial Narrow" charset="0"/>
                <a:ea typeface="Arial Narrow" charset="0"/>
                <a:cs typeface="Arial Narrow" charset="0"/>
              </a:rPr>
              <a:t> </a:t>
            </a:r>
            <a:endParaRPr dirty="0">
              <a:latin typeface="Arial Narrow" charset="0"/>
              <a:ea typeface="Arial Narrow" charset="0"/>
              <a:cs typeface="Arial Narrow" charset="0"/>
            </a:endParaRPr>
          </a:p>
        </p:txBody>
      </p:sp>
      <p:pic>
        <p:nvPicPr>
          <p:cNvPr id="168" name="Изображение" descr="Изображение"/>
          <p:cNvPicPr>
            <a:picLocks noChangeAspect="1"/>
          </p:cNvPicPr>
          <p:nvPr/>
        </p:nvPicPr>
        <p:blipFill>
          <a:blip r:embed="rId2">
            <a:extLst/>
          </a:blip>
          <a:stretch>
            <a:fillRect/>
          </a:stretch>
        </p:blipFill>
        <p:spPr>
          <a:xfrm>
            <a:off x="5366098" y="3498712"/>
            <a:ext cx="2272604" cy="219737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Направления подготовки</a:t>
            </a:r>
            <a:endParaRPr b="1"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Конкурса «Высший пилотаж»</a:t>
            </a:r>
            <a:endParaRPr dirty="0">
              <a:latin typeface="Arial Narrow" charset="0"/>
              <a:ea typeface="Arial Narrow" charset="0"/>
              <a:cs typeface="Arial Narrow" charset="0"/>
            </a:endParaRPr>
          </a:p>
        </p:txBody>
      </p:sp>
      <p:sp>
        <p:nvSpPr>
          <p:cNvPr id="1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4614864"/>
            <a:ext cx="11430001" cy="429080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a:lstStyle/>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Бизнес-информатика</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Востоковедение</a:t>
            </a:r>
            <a:endParaRPr lang="en-US" sz="2400" dirty="0" smtClean="0">
              <a:latin typeface="Arial Narrow" charset="0"/>
              <a:ea typeface="Arial Narrow" charset="0"/>
              <a:cs typeface="Arial Narrow" charset="0"/>
            </a:endParaRP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Дизайн</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Культурология</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Лингвистика</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Медиакоммуникации</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Право</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Предпринимательство</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Психология</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Реклама и связи с общественностью</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Социология</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Технические и инженерные науки</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Управление в государстве и бизнесе</a:t>
            </a:r>
            <a:endParaRPr lang="en-US" sz="2400" dirty="0" smtClean="0">
              <a:latin typeface="Arial Narrow" charset="0"/>
              <a:ea typeface="Arial Narrow" charset="0"/>
              <a:cs typeface="Arial Narrow" charset="0"/>
            </a:endParaRP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err="1" smtClean="0">
                <a:latin typeface="Arial Narrow" charset="0"/>
                <a:ea typeface="Arial Narrow" charset="0"/>
                <a:cs typeface="Arial Narrow" charset="0"/>
              </a:rPr>
              <a:t>Урбанистика</a:t>
            </a:r>
            <a:r>
              <a:rPr lang="ru-RU" sz="2400" dirty="0" smtClean="0">
                <a:latin typeface="Arial Narrow" charset="0"/>
                <a:ea typeface="Arial Narrow" charset="0"/>
                <a:cs typeface="Arial Narrow" charset="0"/>
              </a:rPr>
              <a:t>: городское планирование</a:t>
            </a:r>
            <a:r>
              <a:rPr lang="en-US" sz="2400" dirty="0" smtClean="0">
                <a:latin typeface="Arial Narrow" charset="0"/>
                <a:ea typeface="Arial Narrow" charset="0"/>
                <a:cs typeface="Arial Narrow" charset="0"/>
              </a:rPr>
              <a:t> (</a:t>
            </a:r>
            <a:r>
              <a:rPr lang="en-US" sz="2400" dirty="0" smtClean="0">
                <a:solidFill>
                  <a:srgbClr val="FF0000"/>
                </a:solidFill>
                <a:latin typeface="Arial Narrow" charset="0"/>
                <a:ea typeface="Arial Narrow" charset="0"/>
                <a:cs typeface="Arial Narrow" charset="0"/>
              </a:rPr>
              <a:t>new!</a:t>
            </a:r>
            <a:r>
              <a:rPr lang="ru-RU" sz="2400" dirty="0" smtClean="0">
                <a:latin typeface="Arial Narrow" charset="0"/>
                <a:ea typeface="Arial Narrow" charset="0"/>
                <a:cs typeface="Arial Narrow" charset="0"/>
              </a:rPr>
              <a:t>)</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Философия</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Экономика</a:t>
            </a:r>
          </a:p>
          <a:p>
            <a:pPr algn="l">
              <a:defRPr sz="2100">
                <a:solidFill>
                  <a:srgbClr val="253957"/>
                </a:solidFill>
                <a:latin typeface="+mn-lt"/>
                <a:ea typeface="+mn-ea"/>
                <a:cs typeface="+mn-cs"/>
                <a:sym typeface="Arial Narrow"/>
              </a:defRPr>
            </a:pPr>
            <a:endParaRPr lang="ru-RU" sz="2400" dirty="0" smtClean="0">
              <a:latin typeface="Arial Narrow" charset="0"/>
              <a:ea typeface="Arial Narrow" charset="0"/>
              <a:cs typeface="Arial Narrow" charset="0"/>
            </a:endParaRPr>
          </a:p>
          <a:p>
            <a:pPr algn="l">
              <a:defRPr sz="2100">
                <a:solidFill>
                  <a:srgbClr val="253957"/>
                </a:solidFill>
                <a:latin typeface="+mn-lt"/>
                <a:ea typeface="+mn-ea"/>
                <a:cs typeface="+mn-cs"/>
                <a:sym typeface="Arial Narrow"/>
              </a:defRPr>
            </a:pPr>
            <a:endParaRPr lang="ru-RU" sz="2400" dirty="0" smtClean="0">
              <a:latin typeface="Arial Narrow" charset="0"/>
              <a:ea typeface="Arial Narrow" charset="0"/>
              <a:cs typeface="Arial Narrow" charset="0"/>
            </a:endParaRPr>
          </a:p>
          <a:p>
            <a:pPr algn="l">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Направления Конференции «</a:t>
            </a:r>
            <a:r>
              <a:rPr lang="en-US" sz="2400" dirty="0" smtClean="0">
                <a:latin typeface="Arial Narrow" charset="0"/>
                <a:ea typeface="Arial Narrow" charset="0"/>
                <a:cs typeface="Arial Narrow" charset="0"/>
              </a:rPr>
              <a:t>Intel</a:t>
            </a:r>
            <a:r>
              <a:rPr lang="ru-RU" sz="2400" dirty="0" smtClean="0">
                <a:latin typeface="Arial Narrow" charset="0"/>
                <a:ea typeface="Arial Narrow" charset="0"/>
                <a:cs typeface="Arial Narrow" charset="0"/>
              </a:rPr>
              <a:t>-Авангард»</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en-US" sz="2400" dirty="0" smtClean="0">
                <a:latin typeface="Arial Narrow" charset="0"/>
                <a:ea typeface="Arial Narrow" charset="0"/>
                <a:cs typeface="Arial Narrow" charset="0"/>
              </a:rPr>
              <a:t>Computer science</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Биология</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Математика</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Химия</a:t>
            </a:r>
          </a:p>
          <a:p>
            <a:pPr marL="342900" indent="-342900" algn="l">
              <a:buFont typeface="Arial" panose="020B0604020202020204" pitchFamily="34" charset="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Физика</a:t>
            </a:r>
          </a:p>
        </p:txBody>
      </p:sp>
      <p:sp>
        <p:nvSpPr>
          <p:cNvPr id="126" name="Заголовок основного текста"/>
          <p:cNvSpPr txBox="1"/>
          <p:nvPr/>
        </p:nvSpPr>
        <p:spPr>
          <a:xfrm>
            <a:off x="787399" y="3467860"/>
            <a:ext cx="11430001" cy="9421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2</a:t>
            </a:r>
            <a:r>
              <a:rPr lang="en-US" dirty="0" smtClean="0">
                <a:latin typeface="Arial Narrow" charset="0"/>
                <a:ea typeface="Arial Narrow" charset="0"/>
                <a:cs typeface="Arial Narrow" charset="0"/>
              </a:rPr>
              <a:t>1</a:t>
            </a:r>
            <a:r>
              <a:rPr lang="ru-RU" dirty="0" smtClean="0">
                <a:latin typeface="Arial Narrow" charset="0"/>
                <a:ea typeface="Arial Narrow" charset="0"/>
                <a:cs typeface="Arial Narrow" charset="0"/>
              </a:rPr>
              <a:t> направление</a:t>
            </a:r>
            <a:endParaRPr dirty="0">
              <a:latin typeface="Arial Narrow" charset="0"/>
              <a:ea typeface="Arial Narrow" charset="0"/>
              <a:cs typeface="Arial Narrow" charset="0"/>
            </a:endParaRPr>
          </a:p>
        </p:txBody>
      </p:sp>
      <p:sp>
        <p:nvSpPr>
          <p:cNvPr id="12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Дирекция по профессиональной ориентации и работе с одарёнными учащимися</a:t>
            </a:r>
            <a:endParaRPr dirty="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4"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4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3458817"/>
            <a:ext cx="6146801" cy="62947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algn="l">
              <a:spcBef>
                <a:spcPts val="2000"/>
              </a:spcBef>
              <a:buSzPct val="100000"/>
              <a:defRPr sz="21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Бизнес-информатика</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Востоковедение</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Культурология</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Лингвистика</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Медиакоммуникации</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Право</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Предпринимательство</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Психология</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Реклама и связи с </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общественностью</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Социология</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Технические и </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инженерные науки</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Управление в </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государстве и бизнесе</a:t>
            </a:r>
            <a:br>
              <a:rPr lang="ru-RU" dirty="0" smtClean="0">
                <a:latin typeface="Arial Narrow" charset="0"/>
                <a:ea typeface="Arial Narrow" charset="0"/>
                <a:cs typeface="Arial Narrow" charset="0"/>
              </a:rPr>
            </a:br>
            <a:r>
              <a:rPr lang="ru-RU" dirty="0" err="1" smtClean="0">
                <a:latin typeface="Arial Narrow" charset="0"/>
                <a:ea typeface="Arial Narrow" charset="0"/>
                <a:cs typeface="Arial Narrow" charset="0"/>
              </a:rPr>
              <a:t>Урбанистика</a:t>
            </a:r>
            <a:r>
              <a:rPr lang="ru-RU" dirty="0" smtClean="0">
                <a:latin typeface="Arial Narrow" charset="0"/>
                <a:ea typeface="Arial Narrow" charset="0"/>
                <a:cs typeface="Arial Narrow" charset="0"/>
              </a:rPr>
              <a:t>: городское планирование</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Философия</a:t>
            </a:r>
            <a:br>
              <a:rPr lang="ru-RU" dirty="0" smtClean="0">
                <a:latin typeface="Arial Narrow" charset="0"/>
                <a:ea typeface="Arial Narrow" charset="0"/>
                <a:cs typeface="Arial Narrow" charset="0"/>
              </a:rPr>
            </a:br>
            <a:r>
              <a:rPr lang="ru-RU" dirty="0" smtClean="0">
                <a:latin typeface="Arial Narrow" charset="0"/>
                <a:ea typeface="Arial Narrow" charset="0"/>
                <a:cs typeface="Arial Narrow" charset="0"/>
              </a:rPr>
              <a:t>Экономика</a:t>
            </a:r>
            <a:endParaRPr dirty="0">
              <a:latin typeface="Arial Narrow" charset="0"/>
              <a:ea typeface="Arial Narrow" charset="0"/>
              <a:cs typeface="Arial Narrow" charset="0"/>
            </a:endParaRPr>
          </a:p>
        </p:txBody>
      </p:sp>
      <p:pic>
        <p:nvPicPr>
          <p:cNvPr id="149"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Первый (отборочный) этап</a:t>
            </a:r>
            <a:endParaRPr b="1"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Даты регистрации и предоставления работ на конкурс</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Дирекция по профессиональной ориентации и работе с одарёнными учащимися</a:t>
            </a:r>
          </a:p>
        </p:txBody>
      </p:sp>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469573" y="6292055"/>
            <a:ext cx="5265365" cy="14716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algn="l">
              <a:spcBef>
                <a:spcPts val="2000"/>
              </a:spcBef>
              <a:buSzPct val="100000"/>
              <a:defRPr sz="2100">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декабрь 2018 – </a:t>
            </a:r>
            <a:r>
              <a:rPr lang="ru-RU" b="1" dirty="0">
                <a:latin typeface="Arial Narrow" charset="0"/>
                <a:ea typeface="Arial Narrow" charset="0"/>
                <a:cs typeface="Arial Narrow" charset="0"/>
              </a:rPr>
              <a:t/>
            </a:r>
            <a:br>
              <a:rPr lang="ru-RU" b="1" dirty="0">
                <a:latin typeface="Arial Narrow" charset="0"/>
                <a:ea typeface="Arial Narrow" charset="0"/>
                <a:cs typeface="Arial Narrow" charset="0"/>
              </a:rPr>
            </a:br>
            <a:r>
              <a:rPr lang="ru-RU" b="1" dirty="0" smtClean="0">
                <a:latin typeface="Arial Narrow" charset="0"/>
                <a:ea typeface="Arial Narrow" charset="0"/>
                <a:cs typeface="Arial Narrow" charset="0"/>
              </a:rPr>
              <a:t>конец февраля 2019</a:t>
            </a:r>
            <a:endParaRPr b="1" dirty="0">
              <a:latin typeface="Arial Narrow" charset="0"/>
              <a:ea typeface="Arial Narrow" charset="0"/>
              <a:cs typeface="Arial Narrow" charset="0"/>
            </a:endParaRPr>
          </a:p>
        </p:txBody>
      </p:sp>
      <p:sp>
        <p:nvSpPr>
          <p:cNvPr id="1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443783" y="3643309"/>
            <a:ext cx="4643501" cy="56864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algn="l">
              <a:spcBef>
                <a:spcPts val="2000"/>
              </a:spcBef>
              <a:buSzPct val="100000"/>
              <a:defRPr sz="2100">
                <a:solidFill>
                  <a:srgbClr val="253957"/>
                </a:solidFill>
                <a:latin typeface="+mn-lt"/>
                <a:ea typeface="+mn-ea"/>
                <a:cs typeface="+mn-cs"/>
                <a:sym typeface="Arial Narrow"/>
              </a:defRPr>
            </a:pPr>
            <a:endParaRPr lang="ru-RU"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Дизайн</a:t>
            </a:r>
          </a:p>
          <a:p>
            <a:pPr marL="228600" indent="-228600" algn="l">
              <a:spcBef>
                <a:spcPts val="2000"/>
              </a:spcBef>
              <a:buSzPct val="100000"/>
              <a:buAutoNum type="arabicPeriod"/>
              <a:defRPr sz="2100">
                <a:solidFill>
                  <a:srgbClr val="253957"/>
                </a:solidFill>
                <a:latin typeface="+mn-lt"/>
                <a:ea typeface="+mn-ea"/>
                <a:cs typeface="+mn-cs"/>
                <a:sym typeface="Arial Narrow"/>
              </a:defRPr>
            </a:pPr>
            <a:endParaRPr lang="ru-RU" sz="2400"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sz="2400"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sz="2400"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r>
              <a:rPr lang="en-US" sz="2400" dirty="0" smtClean="0">
                <a:latin typeface="Arial Narrow" charset="0"/>
                <a:ea typeface="Arial Narrow" charset="0"/>
                <a:cs typeface="Arial Narrow" charset="0"/>
              </a:rPr>
              <a:t>Computer science</a:t>
            </a:r>
            <a:r>
              <a:rPr lang="ru-RU" sz="2400" dirty="0" smtClean="0">
                <a:latin typeface="Arial Narrow" charset="0"/>
                <a:ea typeface="Arial Narrow" charset="0"/>
                <a:cs typeface="Arial Narrow" charset="0"/>
              </a:rPr>
              <a:t/>
            </a:r>
            <a:br>
              <a:rPr lang="ru-RU" sz="2400" dirty="0" smtClean="0">
                <a:latin typeface="Arial Narrow" charset="0"/>
                <a:ea typeface="Arial Narrow" charset="0"/>
                <a:cs typeface="Arial Narrow" charset="0"/>
              </a:rPr>
            </a:br>
            <a:r>
              <a:rPr lang="ru-RU" sz="2400" dirty="0" smtClean="0">
                <a:latin typeface="Arial Narrow" charset="0"/>
                <a:ea typeface="Arial Narrow" charset="0"/>
                <a:cs typeface="Arial Narrow" charset="0"/>
              </a:rPr>
              <a:t>Биология</a:t>
            </a:r>
            <a:br>
              <a:rPr lang="ru-RU" sz="2400" dirty="0" smtClean="0">
                <a:latin typeface="Arial Narrow" charset="0"/>
                <a:ea typeface="Arial Narrow" charset="0"/>
                <a:cs typeface="Arial Narrow" charset="0"/>
              </a:rPr>
            </a:br>
            <a:r>
              <a:rPr lang="ru-RU" sz="2400" dirty="0" smtClean="0">
                <a:latin typeface="Arial Narrow" charset="0"/>
                <a:ea typeface="Arial Narrow" charset="0"/>
                <a:cs typeface="Arial Narrow" charset="0"/>
              </a:rPr>
              <a:t>Математика</a:t>
            </a:r>
            <a:br>
              <a:rPr lang="ru-RU" sz="2400" dirty="0" smtClean="0">
                <a:latin typeface="Arial Narrow" charset="0"/>
                <a:ea typeface="Arial Narrow" charset="0"/>
                <a:cs typeface="Arial Narrow" charset="0"/>
              </a:rPr>
            </a:br>
            <a:r>
              <a:rPr lang="ru-RU" sz="2400" dirty="0" smtClean="0">
                <a:latin typeface="Arial Narrow" charset="0"/>
                <a:ea typeface="Arial Narrow" charset="0"/>
                <a:cs typeface="Arial Narrow" charset="0"/>
              </a:rPr>
              <a:t>Физика</a:t>
            </a:r>
            <a:br>
              <a:rPr lang="ru-RU" sz="2400" dirty="0" smtClean="0">
                <a:latin typeface="Arial Narrow" charset="0"/>
                <a:ea typeface="Arial Narrow" charset="0"/>
                <a:cs typeface="Arial Narrow" charset="0"/>
              </a:rPr>
            </a:br>
            <a:r>
              <a:rPr lang="ru-RU" sz="2400" dirty="0" smtClean="0">
                <a:latin typeface="Arial Narrow" charset="0"/>
                <a:ea typeface="Arial Narrow" charset="0"/>
                <a:cs typeface="Arial Narrow" charset="0"/>
              </a:rPr>
              <a:t>Химия</a:t>
            </a:r>
            <a:r>
              <a:rPr sz="2400" dirty="0" smtClean="0">
                <a:latin typeface="Arial Narrow" charset="0"/>
                <a:ea typeface="Arial Narrow" charset="0"/>
                <a:cs typeface="Arial Narrow" charset="0"/>
              </a:rPr>
              <a:t> </a:t>
            </a:r>
            <a:endParaRPr sz="2400" dirty="0">
              <a:latin typeface="Arial Narrow" charset="0"/>
              <a:ea typeface="Arial Narrow" charset="0"/>
              <a:cs typeface="Arial Narrow" charset="0"/>
            </a:endParaRPr>
          </a:p>
        </p:txBody>
      </p:sp>
      <p:sp>
        <p:nvSpPr>
          <p:cNvPr id="1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122723" y="7472366"/>
            <a:ext cx="4664836" cy="14716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algn="l">
              <a:spcBef>
                <a:spcPts val="2000"/>
              </a:spcBef>
              <a:buSzPct val="100000"/>
              <a:defRPr sz="2100">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10 декабря 2018 – 4 февраля 2019</a:t>
            </a:r>
            <a:endParaRPr b="1" dirty="0">
              <a:latin typeface="Arial Narrow" charset="0"/>
              <a:ea typeface="Arial Narrow" charset="0"/>
              <a:cs typeface="Arial Narrow" charset="0"/>
            </a:endParaRPr>
          </a:p>
        </p:txBody>
      </p:sp>
      <p:sp>
        <p:nvSpPr>
          <p:cNvPr id="1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122724" y="4107653"/>
            <a:ext cx="4664836" cy="14716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algn="l">
              <a:spcBef>
                <a:spcPts val="2000"/>
              </a:spcBef>
              <a:buSzPct val="100000"/>
              <a:defRPr sz="2100">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декабрь 2018 – конец марта 2019</a:t>
            </a:r>
            <a:endParaRPr b="1" dirty="0">
              <a:latin typeface="Arial Narrow" charset="0"/>
              <a:ea typeface="Arial Narrow" charset="0"/>
              <a:cs typeface="Arial Narrow" charset="0"/>
            </a:endParaRPr>
          </a:p>
        </p:txBody>
      </p:sp>
      <p:sp>
        <p:nvSpPr>
          <p:cNvPr id="3" name="Правая фигурная скобка 2"/>
          <p:cNvSpPr/>
          <p:nvPr/>
        </p:nvSpPr>
        <p:spPr>
          <a:xfrm>
            <a:off x="3594099" y="3758943"/>
            <a:ext cx="749301" cy="5766057"/>
          </a:xfrm>
          <a:prstGeom prst="rightBrace">
            <a:avLst/>
          </a:prstGeom>
          <a:noFill/>
          <a:ln w="25400" cap="flat">
            <a:solidFill>
              <a:srgbClr val="00206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
        <p:nvSpPr>
          <p:cNvPr id="4" name="Правая фигурная скобка 3"/>
          <p:cNvSpPr/>
          <p:nvPr/>
        </p:nvSpPr>
        <p:spPr>
          <a:xfrm>
            <a:off x="9529776" y="6757984"/>
            <a:ext cx="342901" cy="2200279"/>
          </a:xfrm>
          <a:prstGeom prst="rightBrace">
            <a:avLst/>
          </a:prstGeom>
          <a:noFill/>
          <a:ln w="25400" cap="flat">
            <a:solidFill>
              <a:srgbClr val="00206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
        <p:nvSpPr>
          <p:cNvPr id="15" name="Правая фигурная скобка 14"/>
          <p:cNvSpPr/>
          <p:nvPr/>
        </p:nvSpPr>
        <p:spPr>
          <a:xfrm>
            <a:off x="9515483" y="4114779"/>
            <a:ext cx="342900" cy="735805"/>
          </a:xfrm>
          <a:prstGeom prst="rightBrace">
            <a:avLst/>
          </a:prstGeom>
          <a:noFill/>
          <a:ln w="25400" cap="flat">
            <a:solidFill>
              <a:srgbClr val="00206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4"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4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3101010"/>
            <a:ext cx="5613401" cy="62287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algn="l">
              <a:spcBef>
                <a:spcPts val="2000"/>
              </a:spcBef>
              <a:buSzPct val="100000"/>
              <a:defRPr sz="2100">
                <a:solidFill>
                  <a:srgbClr val="253957"/>
                </a:solidFill>
                <a:latin typeface="+mn-lt"/>
                <a:ea typeface="+mn-ea"/>
                <a:cs typeface="+mn-cs"/>
                <a:sym typeface="Arial Narrow"/>
              </a:defRPr>
            </a:pPr>
            <a:r>
              <a:rPr lang="ru-RU" dirty="0">
                <a:latin typeface="Arial Narrow" charset="0"/>
                <a:ea typeface="Arial Narrow" charset="0"/>
                <a:cs typeface="Arial Narrow" charset="0"/>
              </a:rPr>
              <a:t>Бизнес-информатика</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Востоковедение</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Культурология</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Лингвистика</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Медиакоммуникации</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Право</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Предпринимательство</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Психология</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Реклама и связи с </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общественностью</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Социология</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Технические и </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инженерные науки</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Управление в </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государстве и бизнесе</a:t>
            </a:r>
            <a:br>
              <a:rPr lang="ru-RU" dirty="0">
                <a:latin typeface="Arial Narrow" charset="0"/>
                <a:ea typeface="Arial Narrow" charset="0"/>
                <a:cs typeface="Arial Narrow" charset="0"/>
              </a:rPr>
            </a:br>
            <a:r>
              <a:rPr lang="ru-RU" dirty="0" err="1">
                <a:latin typeface="Arial Narrow" charset="0"/>
                <a:ea typeface="Arial Narrow" charset="0"/>
                <a:cs typeface="Arial Narrow" charset="0"/>
              </a:rPr>
              <a:t>Урбанистика</a:t>
            </a:r>
            <a:r>
              <a:rPr lang="ru-RU" dirty="0">
                <a:latin typeface="Arial Narrow" charset="0"/>
                <a:ea typeface="Arial Narrow" charset="0"/>
                <a:cs typeface="Arial Narrow" charset="0"/>
              </a:rPr>
              <a:t>: городское планирование</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Философия</a:t>
            </a:r>
            <a:br>
              <a:rPr lang="ru-RU" dirty="0">
                <a:latin typeface="Arial Narrow" charset="0"/>
                <a:ea typeface="Arial Narrow" charset="0"/>
                <a:cs typeface="Arial Narrow" charset="0"/>
              </a:rPr>
            </a:br>
            <a:r>
              <a:rPr lang="ru-RU" dirty="0">
                <a:latin typeface="Arial Narrow" charset="0"/>
                <a:ea typeface="Arial Narrow" charset="0"/>
                <a:cs typeface="Arial Narrow" charset="0"/>
              </a:rPr>
              <a:t>Экономика</a:t>
            </a:r>
          </a:p>
        </p:txBody>
      </p:sp>
      <p:pic>
        <p:nvPicPr>
          <p:cNvPr id="149"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второй (заключительный) этап</a:t>
            </a:r>
            <a:endParaRPr b="1"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Дирекция по профессиональной ориентации и работе с одарёнными учащимися</a:t>
            </a:r>
          </a:p>
        </p:txBody>
      </p:sp>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500496" y="5934743"/>
            <a:ext cx="4929253" cy="14716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algn="l">
              <a:spcBef>
                <a:spcPts val="2000"/>
              </a:spcBef>
              <a:buSzPct val="100000"/>
              <a:defRPr sz="2100">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20-21 апреля 2019</a:t>
            </a:r>
            <a:endParaRPr b="1" dirty="0">
              <a:latin typeface="Arial Narrow" charset="0"/>
              <a:ea typeface="Arial Narrow" charset="0"/>
              <a:cs typeface="Arial Narrow" charset="0"/>
            </a:endParaRPr>
          </a:p>
        </p:txBody>
      </p:sp>
      <p:sp>
        <p:nvSpPr>
          <p:cNvPr id="1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443783" y="3643309"/>
            <a:ext cx="4643501" cy="56864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algn="l">
              <a:spcBef>
                <a:spcPts val="2000"/>
              </a:spcBef>
              <a:buSzPct val="100000"/>
              <a:defRPr sz="2100">
                <a:solidFill>
                  <a:srgbClr val="253957"/>
                </a:solidFill>
                <a:latin typeface="+mn-lt"/>
                <a:ea typeface="+mn-ea"/>
                <a:cs typeface="+mn-cs"/>
                <a:sym typeface="Arial Narrow"/>
              </a:defRPr>
            </a:pPr>
            <a:endParaRPr lang="ru-RU"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Дизайн</a:t>
            </a:r>
          </a:p>
          <a:p>
            <a:pPr marL="228600" indent="-228600" algn="l">
              <a:spcBef>
                <a:spcPts val="2000"/>
              </a:spcBef>
              <a:buSzPct val="100000"/>
              <a:buAutoNum type="arabicPeriod"/>
              <a:defRPr sz="2100">
                <a:solidFill>
                  <a:srgbClr val="253957"/>
                </a:solidFill>
                <a:latin typeface="+mn-lt"/>
                <a:ea typeface="+mn-ea"/>
                <a:cs typeface="+mn-cs"/>
                <a:sym typeface="Arial Narrow"/>
              </a:defRPr>
            </a:pPr>
            <a:endParaRPr lang="ru-RU" sz="2400"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sz="2400"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endParaRPr lang="ru-RU" sz="2400" dirty="0" smtClean="0">
              <a:latin typeface="Arial Narrow" charset="0"/>
              <a:ea typeface="Arial Narrow" charset="0"/>
              <a:cs typeface="Arial Narrow" charset="0"/>
            </a:endParaRPr>
          </a:p>
          <a:p>
            <a:pPr algn="l">
              <a:spcBef>
                <a:spcPts val="2000"/>
              </a:spcBef>
              <a:buSzPct val="100000"/>
              <a:defRPr sz="2100">
                <a:solidFill>
                  <a:srgbClr val="253957"/>
                </a:solidFill>
                <a:latin typeface="+mn-lt"/>
                <a:ea typeface="+mn-ea"/>
                <a:cs typeface="+mn-cs"/>
                <a:sym typeface="Arial Narrow"/>
              </a:defRPr>
            </a:pPr>
            <a:r>
              <a:rPr lang="en-US" sz="2400" dirty="0" smtClean="0">
                <a:latin typeface="Arial Narrow" charset="0"/>
                <a:ea typeface="Arial Narrow" charset="0"/>
                <a:cs typeface="Arial Narrow" charset="0"/>
              </a:rPr>
              <a:t>Computer science</a:t>
            </a:r>
            <a:r>
              <a:rPr lang="ru-RU" sz="2400" dirty="0" smtClean="0">
                <a:latin typeface="Arial Narrow" charset="0"/>
                <a:ea typeface="Arial Narrow" charset="0"/>
                <a:cs typeface="Arial Narrow" charset="0"/>
              </a:rPr>
              <a:t/>
            </a:r>
            <a:br>
              <a:rPr lang="ru-RU" sz="2400" dirty="0" smtClean="0">
                <a:latin typeface="Arial Narrow" charset="0"/>
                <a:ea typeface="Arial Narrow" charset="0"/>
                <a:cs typeface="Arial Narrow" charset="0"/>
              </a:rPr>
            </a:br>
            <a:r>
              <a:rPr lang="ru-RU" sz="2400" dirty="0" smtClean="0">
                <a:latin typeface="Arial Narrow" charset="0"/>
                <a:ea typeface="Arial Narrow" charset="0"/>
                <a:cs typeface="Arial Narrow" charset="0"/>
              </a:rPr>
              <a:t>Биология</a:t>
            </a:r>
            <a:br>
              <a:rPr lang="ru-RU" sz="2400" dirty="0" smtClean="0">
                <a:latin typeface="Arial Narrow" charset="0"/>
                <a:ea typeface="Arial Narrow" charset="0"/>
                <a:cs typeface="Arial Narrow" charset="0"/>
              </a:rPr>
            </a:br>
            <a:r>
              <a:rPr lang="ru-RU" sz="2400" dirty="0" smtClean="0">
                <a:latin typeface="Arial Narrow" charset="0"/>
                <a:ea typeface="Arial Narrow" charset="0"/>
                <a:cs typeface="Arial Narrow" charset="0"/>
              </a:rPr>
              <a:t>Математика</a:t>
            </a:r>
            <a:br>
              <a:rPr lang="ru-RU" sz="2400" dirty="0" smtClean="0">
                <a:latin typeface="Arial Narrow" charset="0"/>
                <a:ea typeface="Arial Narrow" charset="0"/>
                <a:cs typeface="Arial Narrow" charset="0"/>
              </a:rPr>
            </a:br>
            <a:r>
              <a:rPr lang="ru-RU" sz="2400" dirty="0" smtClean="0">
                <a:latin typeface="Arial Narrow" charset="0"/>
                <a:ea typeface="Arial Narrow" charset="0"/>
                <a:cs typeface="Arial Narrow" charset="0"/>
              </a:rPr>
              <a:t>Физика</a:t>
            </a:r>
            <a:br>
              <a:rPr lang="ru-RU" sz="2400" dirty="0" smtClean="0">
                <a:latin typeface="Arial Narrow" charset="0"/>
                <a:ea typeface="Arial Narrow" charset="0"/>
                <a:cs typeface="Arial Narrow" charset="0"/>
              </a:rPr>
            </a:br>
            <a:r>
              <a:rPr lang="ru-RU" sz="2400" dirty="0" smtClean="0">
                <a:latin typeface="Arial Narrow" charset="0"/>
                <a:ea typeface="Arial Narrow" charset="0"/>
                <a:cs typeface="Arial Narrow" charset="0"/>
              </a:rPr>
              <a:t>Химия</a:t>
            </a:r>
            <a:r>
              <a:rPr sz="2400" dirty="0" smtClean="0">
                <a:latin typeface="Arial Narrow" charset="0"/>
                <a:ea typeface="Arial Narrow" charset="0"/>
                <a:cs typeface="Arial Narrow" charset="0"/>
              </a:rPr>
              <a:t> </a:t>
            </a:r>
            <a:endParaRPr sz="2400" dirty="0">
              <a:latin typeface="Arial Narrow" charset="0"/>
              <a:ea typeface="Arial Narrow" charset="0"/>
              <a:cs typeface="Arial Narrow" charset="0"/>
            </a:endParaRPr>
          </a:p>
        </p:txBody>
      </p:sp>
      <p:sp>
        <p:nvSpPr>
          <p:cNvPr id="1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122722" y="7615246"/>
            <a:ext cx="4964877" cy="14716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algn="l">
              <a:spcBef>
                <a:spcPts val="2000"/>
              </a:spcBef>
              <a:buSzPct val="100000"/>
              <a:defRPr sz="2100">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23-25 февраля 2019</a:t>
            </a:r>
            <a:endParaRPr b="1" dirty="0">
              <a:latin typeface="Arial Narrow" charset="0"/>
              <a:ea typeface="Arial Narrow" charset="0"/>
              <a:cs typeface="Arial Narrow" charset="0"/>
            </a:endParaRPr>
          </a:p>
        </p:txBody>
      </p:sp>
      <p:sp>
        <p:nvSpPr>
          <p:cNvPr id="1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122723" y="3907621"/>
            <a:ext cx="4664839" cy="14716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71500"/>
          <a:lstStyle/>
          <a:p>
            <a:pPr algn="l">
              <a:spcBef>
                <a:spcPts val="2000"/>
              </a:spcBef>
              <a:buSzPct val="100000"/>
              <a:defRPr sz="2100">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22 апреля 2019 размещение результатов</a:t>
            </a:r>
            <a:endParaRPr lang="ru-RU" b="1" dirty="0">
              <a:latin typeface="Arial Narrow" charset="0"/>
              <a:ea typeface="Arial Narrow" charset="0"/>
              <a:cs typeface="Arial Narrow" charset="0"/>
            </a:endParaRPr>
          </a:p>
        </p:txBody>
      </p:sp>
      <p:sp>
        <p:nvSpPr>
          <p:cNvPr id="3" name="Правая фигурная скобка 2"/>
          <p:cNvSpPr/>
          <p:nvPr/>
        </p:nvSpPr>
        <p:spPr>
          <a:xfrm>
            <a:off x="3594099" y="3260035"/>
            <a:ext cx="749301" cy="5826815"/>
          </a:xfrm>
          <a:prstGeom prst="rightBrace">
            <a:avLst/>
          </a:prstGeom>
          <a:noFill/>
          <a:ln w="25400" cap="flat">
            <a:solidFill>
              <a:srgbClr val="00206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
        <p:nvSpPr>
          <p:cNvPr id="4" name="Правая фигурная скобка 3"/>
          <p:cNvSpPr/>
          <p:nvPr/>
        </p:nvSpPr>
        <p:spPr>
          <a:xfrm>
            <a:off x="9529776" y="6757984"/>
            <a:ext cx="342901" cy="2200279"/>
          </a:xfrm>
          <a:prstGeom prst="rightBrace">
            <a:avLst/>
          </a:prstGeom>
          <a:noFill/>
          <a:ln w="25400" cap="flat">
            <a:solidFill>
              <a:srgbClr val="00206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
        <p:nvSpPr>
          <p:cNvPr id="15" name="Правая фигурная скобка 14"/>
          <p:cNvSpPr/>
          <p:nvPr/>
        </p:nvSpPr>
        <p:spPr>
          <a:xfrm>
            <a:off x="9515483" y="4114779"/>
            <a:ext cx="342900" cy="735805"/>
          </a:xfrm>
          <a:prstGeom prst="rightBrace">
            <a:avLst/>
          </a:prstGeom>
          <a:noFill/>
          <a:ln w="25400" cap="flat">
            <a:solidFill>
              <a:srgbClr val="00206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403915557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5461986"/>
            <a:ext cx="11430001" cy="34436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228600" indent="-228600" algn="l">
              <a:spcBef>
                <a:spcPts val="2000"/>
              </a:spcBef>
              <a:buSzPct val="10000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Бизнес-информатика, предпринимательство, технические и инженерные науки;</a:t>
            </a:r>
            <a:endParaRPr sz="2400" dirty="0">
              <a:latin typeface="Arial Narrow" charset="0"/>
              <a:ea typeface="Arial Narrow" charset="0"/>
              <a:cs typeface="Arial Narrow" charset="0"/>
            </a:endParaRPr>
          </a:p>
          <a:p>
            <a:pPr marL="228600" indent="-228600" algn="l">
              <a:spcBef>
                <a:spcPts val="2000"/>
              </a:spcBef>
              <a:buSzPct val="10000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Направления конференции «</a:t>
            </a:r>
            <a:r>
              <a:rPr lang="en-US" sz="2400" dirty="0" smtClean="0">
                <a:latin typeface="Arial Narrow" charset="0"/>
                <a:ea typeface="Arial Narrow" charset="0"/>
                <a:cs typeface="Arial Narrow" charset="0"/>
              </a:rPr>
              <a:t>Intel</a:t>
            </a:r>
            <a:r>
              <a:rPr lang="ru-RU" sz="2400" dirty="0" smtClean="0">
                <a:latin typeface="Arial Narrow" charset="0"/>
                <a:ea typeface="Arial Narrow" charset="0"/>
                <a:cs typeface="Arial Narrow" charset="0"/>
              </a:rPr>
              <a:t>-Авангард»: </a:t>
            </a:r>
            <a:r>
              <a:rPr lang="en-US" sz="2400" dirty="0">
                <a:latin typeface="Arial Narrow" charset="0"/>
                <a:ea typeface="Arial Narrow" charset="0"/>
                <a:cs typeface="Arial Narrow" charset="0"/>
              </a:rPr>
              <a:t>Computer </a:t>
            </a:r>
            <a:r>
              <a:rPr lang="en-US" sz="2400" dirty="0" smtClean="0">
                <a:latin typeface="Arial Narrow" charset="0"/>
                <a:ea typeface="Arial Narrow" charset="0"/>
                <a:cs typeface="Arial Narrow" charset="0"/>
              </a:rPr>
              <a:t>science</a:t>
            </a:r>
            <a:r>
              <a:rPr lang="ru-RU" sz="2400" dirty="0" smtClean="0">
                <a:latin typeface="Arial Narrow" charset="0"/>
                <a:ea typeface="Arial Narrow" charset="0"/>
                <a:cs typeface="Arial Narrow" charset="0"/>
              </a:rPr>
              <a:t>, Биология, Математика, Физика, Химия</a:t>
            </a:r>
          </a:p>
          <a:p>
            <a:pPr marL="228600" indent="-228600" algn="l">
              <a:spcBef>
                <a:spcPts val="2000"/>
              </a:spcBef>
              <a:buSzPct val="100000"/>
              <a:buChar char="•"/>
              <a:defRPr sz="2100">
                <a:solidFill>
                  <a:srgbClr val="253957"/>
                </a:solidFill>
                <a:latin typeface="+mn-lt"/>
                <a:ea typeface="+mn-ea"/>
                <a:cs typeface="+mn-cs"/>
                <a:sym typeface="Arial Narrow"/>
              </a:defRPr>
            </a:pPr>
            <a:endParaRPr lang="ru-RU" sz="2400" dirty="0">
              <a:latin typeface="Arial Narrow" charset="0"/>
              <a:ea typeface="Arial Narrow" charset="0"/>
              <a:cs typeface="Arial Narrow" charset="0"/>
            </a:endParaRPr>
          </a:p>
          <a:p>
            <a:pPr marL="228600" indent="-228600" algn="l">
              <a:spcBef>
                <a:spcPts val="2000"/>
              </a:spcBef>
              <a:buSzPct val="10000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Не более трёх соавторов в коллективе (команде) участников</a:t>
            </a:r>
            <a:endParaRPr sz="2400" dirty="0">
              <a:latin typeface="Arial Narrow" charset="0"/>
              <a:ea typeface="Arial Narrow" charset="0"/>
              <a:cs typeface="Arial Narrow" charset="0"/>
            </a:endParaRPr>
          </a:p>
        </p:txBody>
      </p:sp>
      <p:pic>
        <p:nvPicPr>
          <p:cNvPr id="156"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Индивидуальное или коллективное</a:t>
            </a:r>
            <a:endParaRPr b="1"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участие</a:t>
            </a:r>
            <a:endParaRPr dirty="0">
              <a:latin typeface="Arial Narrow" charset="0"/>
              <a:ea typeface="Arial Narrow" charset="0"/>
              <a:cs typeface="Arial Narrow" charset="0"/>
            </a:endParaRPr>
          </a:p>
        </p:txBody>
      </p:sp>
      <p:sp>
        <p:nvSpPr>
          <p:cNvPr id="9" name="Заголовок основного текста"/>
          <p:cNvSpPr txBox="1"/>
          <p:nvPr/>
        </p:nvSpPr>
        <p:spPr>
          <a:xfrm>
            <a:off x="787399" y="4139373"/>
            <a:ext cx="11430001" cy="9421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Коллективное участие возможно в направлениях:</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Дирекция по профессиональной ориентации и работе с одарёнными учащимися</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63"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Подготовка к конкурсу</a:t>
            </a:r>
            <a:endParaRPr b="1"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Что читать, смотреть и слушать?</a:t>
            </a:r>
            <a:endParaRPr dirty="0">
              <a:latin typeface="Arial Narrow" charset="0"/>
              <a:ea typeface="Arial Narrow" charset="0"/>
              <a:cs typeface="Arial Narrow" charset="0"/>
            </a:endParaRPr>
          </a:p>
        </p:txBody>
      </p:sp>
      <p:sp>
        <p:nvSpPr>
          <p:cNvPr id="9" name="Заголовок основного текста"/>
          <p:cNvSpPr txBox="1"/>
          <p:nvPr/>
        </p:nvSpPr>
        <p:spPr>
          <a:xfrm>
            <a:off x="787399" y="4139373"/>
            <a:ext cx="11430001" cy="9421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Необходимые материалы и где их найти</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Дирекция по профессиональной ориентации и работе с одарёнными учащимися</a:t>
            </a:r>
          </a:p>
        </p:txBody>
      </p:sp>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68343" y="5457218"/>
            <a:ext cx="11430001" cy="34436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228600" indent="-228600" algn="l">
              <a:spcBef>
                <a:spcPts val="2000"/>
              </a:spcBef>
              <a:buSzPct val="10000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Материалы для подготовки: </a:t>
            </a:r>
            <a:r>
              <a:rPr lang="en-US" sz="2400" dirty="0">
                <a:latin typeface="Arial Narrow" charset="0"/>
                <a:ea typeface="Arial Narrow" charset="0"/>
                <a:cs typeface="Arial Narrow" charset="0"/>
                <a:hlinkClick r:id="rId3"/>
              </a:rPr>
              <a:t>https://olymp.hse.ru/projects/materials</a:t>
            </a:r>
            <a:r>
              <a:rPr lang="en-US" sz="2400" dirty="0" smtClean="0">
                <a:latin typeface="Arial Narrow" charset="0"/>
                <a:ea typeface="Arial Narrow" charset="0"/>
                <a:cs typeface="Arial Narrow" charset="0"/>
                <a:hlinkClick r:id="rId3"/>
              </a:rPr>
              <a:t>/</a:t>
            </a:r>
            <a:r>
              <a:rPr lang="ru-RU" sz="2400" dirty="0" smtClean="0">
                <a:latin typeface="Arial Narrow" charset="0"/>
                <a:ea typeface="Arial Narrow" charset="0"/>
                <a:cs typeface="Arial Narrow" charset="0"/>
              </a:rPr>
              <a:t> </a:t>
            </a:r>
          </a:p>
          <a:p>
            <a:pPr marL="228600" indent="-228600" algn="l">
              <a:spcBef>
                <a:spcPts val="2000"/>
              </a:spcBef>
              <a:buSzPct val="100000"/>
              <a:buChar char="•"/>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Видеоматериалы: </a:t>
            </a:r>
            <a:r>
              <a:rPr lang="en-US" sz="2400" dirty="0">
                <a:latin typeface="Arial Narrow" charset="0"/>
                <a:ea typeface="Arial Narrow" charset="0"/>
                <a:cs typeface="Arial Narrow" charset="0"/>
                <a:hlinkClick r:id="rId4"/>
              </a:rPr>
              <a:t>https://</a:t>
            </a:r>
            <a:r>
              <a:rPr lang="en-US" sz="2400" dirty="0" smtClean="0">
                <a:latin typeface="Arial Narrow" charset="0"/>
                <a:ea typeface="Arial Narrow" charset="0"/>
                <a:cs typeface="Arial Narrow" charset="0"/>
                <a:hlinkClick r:id="rId4"/>
              </a:rPr>
              <a:t>olymp.hse.ru/projects/video</a:t>
            </a:r>
            <a:endParaRPr lang="ru-RU" sz="2400" dirty="0" smtClean="0">
              <a:latin typeface="Arial Narrow" charset="0"/>
              <a:ea typeface="Arial Narrow" charset="0"/>
              <a:cs typeface="Arial Narrow" charset="0"/>
            </a:endParaRPr>
          </a:p>
          <a:p>
            <a:pPr lvl="1" indent="0" algn="l">
              <a:spcBef>
                <a:spcPts val="2000"/>
              </a:spcBef>
              <a:buSzPct val="100000"/>
              <a:defRPr sz="2100">
                <a:solidFill>
                  <a:srgbClr val="253957"/>
                </a:solidFill>
                <a:latin typeface="+mn-lt"/>
                <a:ea typeface="+mn-ea"/>
                <a:cs typeface="+mn-cs"/>
                <a:sym typeface="Arial Narrow"/>
              </a:defRPr>
            </a:pPr>
            <a:r>
              <a:rPr lang="ru-RU" sz="2400" dirty="0" smtClean="0">
                <a:latin typeface="Arial Narrow" charset="0"/>
                <a:ea typeface="Arial Narrow" charset="0"/>
                <a:cs typeface="Arial Narrow" charset="0"/>
              </a:rPr>
              <a:t>	</a:t>
            </a:r>
            <a:r>
              <a:rPr lang="ru-RU" sz="2400" i="1" dirty="0" smtClean="0">
                <a:latin typeface="Arial Narrow" charset="0"/>
                <a:ea typeface="Arial Narrow" charset="0"/>
                <a:cs typeface="Arial Narrow" charset="0"/>
              </a:rPr>
              <a:t>«Подготовка к конкурсу «Высший пилотаж»: с чего начать </a:t>
            </a:r>
            <a:br>
              <a:rPr lang="ru-RU" sz="2400" i="1" dirty="0" smtClean="0">
                <a:latin typeface="Arial Narrow" charset="0"/>
                <a:ea typeface="Arial Narrow" charset="0"/>
                <a:cs typeface="Arial Narrow" charset="0"/>
              </a:rPr>
            </a:br>
            <a:r>
              <a:rPr lang="ru-RU" sz="2400" i="1" dirty="0" smtClean="0">
                <a:latin typeface="Arial Narrow" charset="0"/>
                <a:ea typeface="Arial Narrow" charset="0"/>
                <a:cs typeface="Arial Narrow" charset="0"/>
              </a:rPr>
              <a:t>	и какие вопросы важно себе задать?»</a:t>
            </a:r>
            <a:endParaRPr sz="2400" i="1" dirty="0">
              <a:latin typeface="Arial Narrow" charset="0"/>
              <a:ea typeface="Arial Narrow" charset="0"/>
              <a:cs typeface="Arial Narrow"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63" name="Изображение" descr="Изображение"/>
          <p:cNvPicPr>
            <a:picLocks noChangeAspect="1"/>
          </p:cNvPicPr>
          <p:nvPr/>
        </p:nvPicPr>
        <p:blipFill>
          <a:blip r:embed="rId2">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Сайт конкурса</a:t>
            </a:r>
          </a:p>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Важная информация</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Дирекция по профессиональной ориентации и работе с одарёнными учащимися</a:t>
            </a:r>
          </a:p>
        </p:txBody>
      </p:sp>
      <p:pic>
        <p:nvPicPr>
          <p:cNvPr id="2" name="Рисунок 1"/>
          <p:cNvPicPr>
            <a:picLocks noChangeAspect="1"/>
          </p:cNvPicPr>
          <p:nvPr/>
        </p:nvPicPr>
        <p:blipFill>
          <a:blip r:embed="rId3"/>
          <a:stretch>
            <a:fillRect/>
          </a:stretch>
        </p:blipFill>
        <p:spPr>
          <a:xfrm>
            <a:off x="787399" y="3473257"/>
            <a:ext cx="11856309" cy="5992715"/>
          </a:xfrm>
          <a:prstGeom prst="rect">
            <a:avLst/>
          </a:prstGeom>
        </p:spPr>
      </p:pic>
      <p:sp>
        <p:nvSpPr>
          <p:cNvPr id="12" name="Прямоугольник 11"/>
          <p:cNvSpPr/>
          <p:nvPr/>
        </p:nvSpPr>
        <p:spPr>
          <a:xfrm>
            <a:off x="787400" y="4458707"/>
            <a:ext cx="7493716" cy="2624673"/>
          </a:xfrm>
          <a:prstGeom prst="rect">
            <a:avLst/>
          </a:prstGeom>
          <a:noFill/>
          <a:ln w="381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13" name="Прямоугольник 12"/>
          <p:cNvSpPr/>
          <p:nvPr/>
        </p:nvSpPr>
        <p:spPr>
          <a:xfrm>
            <a:off x="10135671" y="4584879"/>
            <a:ext cx="1571224" cy="554142"/>
          </a:xfrm>
          <a:prstGeom prst="rect">
            <a:avLst/>
          </a:prstGeom>
          <a:noFill/>
          <a:ln w="381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14" name="Прямоугольник 13"/>
          <p:cNvSpPr/>
          <p:nvPr/>
        </p:nvSpPr>
        <p:spPr>
          <a:xfrm>
            <a:off x="10135671" y="5796801"/>
            <a:ext cx="1803044" cy="345113"/>
          </a:xfrm>
          <a:prstGeom prst="rect">
            <a:avLst/>
          </a:prstGeom>
          <a:noFill/>
          <a:ln w="381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15" name="Прямоугольник 14"/>
          <p:cNvSpPr/>
          <p:nvPr/>
        </p:nvSpPr>
        <p:spPr>
          <a:xfrm>
            <a:off x="8361728" y="4600197"/>
            <a:ext cx="1236376" cy="460386"/>
          </a:xfrm>
          <a:prstGeom prst="rect">
            <a:avLst/>
          </a:prstGeom>
          <a:noFill/>
          <a:ln w="381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11541695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89872" y="3564221"/>
            <a:ext cx="11235965" cy="5968876"/>
          </a:xfrm>
          <a:prstGeom prst="rect">
            <a:avLst/>
          </a:prstGeom>
        </p:spPr>
      </p:pic>
      <p:sp>
        <p:nvSpPr>
          <p:cNvPr id="158"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63" name="Изображение" descr="Изображение"/>
          <p:cNvPicPr>
            <a:picLocks noChangeAspect="1"/>
          </p:cNvPicPr>
          <p:nvPr/>
        </p:nvPicPr>
        <p:blipFill>
          <a:blip r:embed="rId3">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Сайт конкурса</a:t>
            </a:r>
          </a:p>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Методические указания и записи вебинаров</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Дирекция по профессиональной ориентации и работе с одарёнными учащимися</a:t>
            </a:r>
          </a:p>
        </p:txBody>
      </p:sp>
      <p:sp>
        <p:nvSpPr>
          <p:cNvPr id="12" name="Прямоугольник 11"/>
          <p:cNvSpPr/>
          <p:nvPr/>
        </p:nvSpPr>
        <p:spPr>
          <a:xfrm>
            <a:off x="7482625" y="6181859"/>
            <a:ext cx="1803044" cy="345113"/>
          </a:xfrm>
          <a:prstGeom prst="rect">
            <a:avLst/>
          </a:prstGeom>
          <a:noFill/>
          <a:ln w="381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9" name="Прямоугольник 8"/>
          <p:cNvSpPr/>
          <p:nvPr/>
        </p:nvSpPr>
        <p:spPr>
          <a:xfrm>
            <a:off x="689872" y="5036626"/>
            <a:ext cx="1803044" cy="345113"/>
          </a:xfrm>
          <a:prstGeom prst="rect">
            <a:avLst/>
          </a:prstGeom>
          <a:noFill/>
          <a:ln w="381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
        <p:nvSpPr>
          <p:cNvPr id="11" name="Прямоугольник 10"/>
          <p:cNvSpPr/>
          <p:nvPr/>
        </p:nvSpPr>
        <p:spPr>
          <a:xfrm>
            <a:off x="757074" y="7198602"/>
            <a:ext cx="1803044" cy="345113"/>
          </a:xfrm>
          <a:prstGeom prst="rect">
            <a:avLst/>
          </a:prstGeom>
          <a:noFill/>
          <a:ln w="381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4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310669858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3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1432" y="4620864"/>
            <a:ext cx="11430001" cy="38241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spcBef>
                <a:spcPts val="2000"/>
              </a:spcBef>
              <a:buSzPct val="100000"/>
              <a:defRPr sz="2100">
                <a:solidFill>
                  <a:srgbClr val="253957"/>
                </a:solidFill>
                <a:latin typeface="+mn-lt"/>
                <a:ea typeface="+mn-ea"/>
                <a:cs typeface="+mn-cs"/>
                <a:sym typeface="Arial Narrow"/>
              </a:defRPr>
            </a:pPr>
            <a:r>
              <a:rPr lang="en-US" b="1" u="sng" dirty="0">
                <a:latin typeface="Arial Narrow" charset="0"/>
                <a:ea typeface="Arial Narrow" charset="0"/>
                <a:cs typeface="Arial Narrow" charset="0"/>
                <a:hlinkClick r:id="rId2"/>
              </a:rPr>
              <a:t>https://</a:t>
            </a:r>
            <a:r>
              <a:rPr lang="en-US" b="1" u="sng" dirty="0" smtClean="0">
                <a:latin typeface="Arial Narrow" charset="0"/>
                <a:ea typeface="Arial Narrow" charset="0"/>
                <a:cs typeface="Arial Narrow" charset="0"/>
                <a:hlinkClick r:id="rId3"/>
              </a:rPr>
              <a:t>ba.hse.ru/dost2019</a:t>
            </a:r>
            <a:endParaRPr b="1" u="sng" dirty="0">
              <a:latin typeface="Arial Narrow" charset="0"/>
              <a:ea typeface="Arial Narrow" charset="0"/>
              <a:cs typeface="Arial Narrow" charset="0"/>
            </a:endParaRPr>
          </a:p>
        </p:txBody>
      </p:sp>
      <p:pic>
        <p:nvPicPr>
          <p:cNvPr id="142" name="Изображение" descr="Изображение"/>
          <p:cNvPicPr>
            <a:picLocks noChangeAspect="1"/>
          </p:cNvPicPr>
          <p:nvPr/>
        </p:nvPicPr>
        <p:blipFill>
          <a:blip r:embed="rId4">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2113981"/>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Победители и призёры</a:t>
            </a:r>
            <a:endParaRPr b="1" dirty="0">
              <a:latin typeface="Arial Narrow" charset="0"/>
              <a:ea typeface="Arial Narrow" charset="0"/>
              <a:cs typeface="Arial Narrow" charset="0"/>
            </a:endParaRPr>
          </a:p>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получают баллы за индивидуальные достижения при поступлении на образовательные программы бакалавриата и </a:t>
            </a:r>
            <a:r>
              <a:rPr lang="ru-RU" dirty="0" err="1" smtClean="0">
                <a:latin typeface="Arial Narrow" charset="0"/>
                <a:ea typeface="Arial Narrow" charset="0"/>
                <a:cs typeface="Arial Narrow" charset="0"/>
              </a:rPr>
              <a:t>специалитета</a:t>
            </a:r>
            <a:r>
              <a:rPr lang="ru-RU" dirty="0" smtClean="0">
                <a:latin typeface="Arial Narrow" charset="0"/>
                <a:ea typeface="Arial Narrow" charset="0"/>
                <a:cs typeface="Arial Narrow" charset="0"/>
              </a:rPr>
              <a:t> НИУ ВШЭ</a:t>
            </a:r>
            <a:endParaRPr dirty="0">
              <a:latin typeface="Arial Narrow" charset="0"/>
              <a:ea typeface="Arial Narrow" charset="0"/>
              <a:cs typeface="Arial Narrow" charset="0"/>
            </a:endParaRPr>
          </a:p>
        </p:txBody>
      </p:sp>
      <p:sp>
        <p:nvSpPr>
          <p:cNvPr id="9" name="Заголовок основного текста"/>
          <p:cNvSpPr txBox="1"/>
          <p:nvPr/>
        </p:nvSpPr>
        <p:spPr>
          <a:xfrm>
            <a:off x="787397" y="3758943"/>
            <a:ext cx="11430001" cy="9421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Сколько баллов можно получить?</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Дирекция по профессиональной ориентации и работе с одарёнными учащимися</a:t>
            </a:r>
          </a:p>
        </p:txBody>
      </p:sp>
      <p:pic>
        <p:nvPicPr>
          <p:cNvPr id="3" name="Рисунок 2"/>
          <p:cNvPicPr>
            <a:picLocks noChangeAspect="1"/>
          </p:cNvPicPr>
          <p:nvPr/>
        </p:nvPicPr>
        <p:blipFill>
          <a:blip r:embed="rId5"/>
          <a:stretch>
            <a:fillRect/>
          </a:stretch>
        </p:blipFill>
        <p:spPr>
          <a:xfrm>
            <a:off x="781432" y="5163801"/>
            <a:ext cx="10925464" cy="4192500"/>
          </a:xfrm>
          <a:prstGeom prst="rect">
            <a:avLst/>
          </a:prstGeom>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614</TotalTime>
  <Words>383</Words>
  <Application>Microsoft Office PowerPoint</Application>
  <PresentationFormat>Произвольный</PresentationFormat>
  <Paragraphs>96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Фролова Ксения Алексеевна</dc:creator>
  <cp:lastModifiedBy>Пользователь Windows</cp:lastModifiedBy>
  <cp:revision>22</cp:revision>
  <dcterms:modified xsi:type="dcterms:W3CDTF">2018-10-03T15:39:00Z</dcterms:modified>
</cp:coreProperties>
</file>