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notesSlides/notesSlide4.xml" ContentType="application/vnd.openxmlformats-officedocument.presentationml.notesSlide+xml"/>
  <Override PartName="/ppt/charts/chart2.xml" ContentType="application/vnd.openxmlformats-officedocument.drawingml.chart+xml"/>
  <Override PartName="/ppt/theme/themeOverride2.xml" ContentType="application/vnd.openxmlformats-officedocument.themeOverride+xml"/>
  <Override PartName="/ppt/notesSlides/notesSlide5.xml" ContentType="application/vnd.openxmlformats-officedocument.presentationml.notesSlide+xml"/>
  <Override PartName="/ppt/charts/chart3.xml" ContentType="application/vnd.openxmlformats-officedocument.drawingml.chart+xml"/>
  <Override PartName="/ppt/theme/themeOverride3.xml" ContentType="application/vnd.openxmlformats-officedocument.themeOverride+xml"/>
  <Override PartName="/ppt/notesSlides/notesSlide6.xml" ContentType="application/vnd.openxmlformats-officedocument.presentationml.notesSlide+xml"/>
  <Override PartName="/ppt/charts/chart4.xml" ContentType="application/vnd.openxmlformats-officedocument.drawingml.chart+xml"/>
  <Override PartName="/ppt/theme/themeOverride4.xml" ContentType="application/vnd.openxmlformats-officedocument.themeOverride+xml"/>
  <Override PartName="/ppt/notesSlides/notesSlide7.xml" ContentType="application/vnd.openxmlformats-officedocument.presentationml.notesSlide+xml"/>
  <Override PartName="/ppt/charts/chart5.xml" ContentType="application/vnd.openxmlformats-officedocument.drawingml.chart+xml"/>
  <Override PartName="/ppt/theme/themeOverride5.xml" ContentType="application/vnd.openxmlformats-officedocument.themeOverride+xml"/>
  <Override PartName="/ppt/notesSlides/notesSlide8.xml" ContentType="application/vnd.openxmlformats-officedocument.presentationml.notesSlide+xml"/>
  <Override PartName="/ppt/charts/chart6.xml" ContentType="application/vnd.openxmlformats-officedocument.drawingml.chart+xml"/>
  <Override PartName="/ppt/theme/themeOverride6.xml" ContentType="application/vnd.openxmlformats-officedocument.themeOverride+xml"/>
  <Override PartName="/ppt/notesSlides/notesSlide9.xml" ContentType="application/vnd.openxmlformats-officedocument.presentationml.notesSlide+xml"/>
  <Override PartName="/ppt/charts/chart7.xml" ContentType="application/vnd.openxmlformats-officedocument.drawingml.chart+xml"/>
  <Override PartName="/ppt/theme/themeOverride7.xml" ContentType="application/vnd.openxmlformats-officedocument.themeOverride+xml"/>
  <Override PartName="/ppt/notesSlides/notesSlide10.xml" ContentType="application/vnd.openxmlformats-officedocument.presentationml.notesSlide+xml"/>
  <Override PartName="/ppt/charts/chart8.xml" ContentType="application/vnd.openxmlformats-officedocument.drawingml.chart+xml"/>
  <Override PartName="/ppt/theme/themeOverride8.xml" ContentType="application/vnd.openxmlformats-officedocument.themeOverr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256" r:id="rId2"/>
    <p:sldId id="412" r:id="rId3"/>
    <p:sldId id="400" r:id="rId4"/>
    <p:sldId id="424" r:id="rId5"/>
    <p:sldId id="416" r:id="rId6"/>
    <p:sldId id="417" r:id="rId7"/>
    <p:sldId id="418" r:id="rId8"/>
    <p:sldId id="419" r:id="rId9"/>
    <p:sldId id="420" r:id="rId10"/>
    <p:sldId id="421" r:id="rId11"/>
    <p:sldId id="422" r:id="rId12"/>
    <p:sldId id="425" r:id="rId13"/>
    <p:sldId id="426" r:id="rId14"/>
  </p:sldIdLst>
  <p:sldSz cx="9906000" cy="6858000" type="A4"/>
  <p:notesSz cx="6797675" cy="9928225"/>
  <p:defaultTextStyle>
    <a:defPPr>
      <a:defRPr lang="ru-RU"/>
    </a:defPPr>
    <a:lvl1pPr algn="ctr" rtl="0" fontAlgn="base">
      <a:spcBef>
        <a:spcPct val="0"/>
      </a:spcBef>
      <a:spcAft>
        <a:spcPct val="0"/>
      </a:spcAft>
      <a:defRPr sz="2400" kern="1200">
        <a:solidFill>
          <a:schemeClr val="tx1"/>
        </a:solidFill>
        <a:latin typeface="Arial" charset="0"/>
        <a:ea typeface="+mn-ea"/>
        <a:cs typeface="+mn-cs"/>
      </a:defRPr>
    </a:lvl1pPr>
    <a:lvl2pPr marL="457200" algn="ctr" rtl="0" fontAlgn="base">
      <a:spcBef>
        <a:spcPct val="0"/>
      </a:spcBef>
      <a:spcAft>
        <a:spcPct val="0"/>
      </a:spcAft>
      <a:defRPr sz="2400" kern="1200">
        <a:solidFill>
          <a:schemeClr val="tx1"/>
        </a:solidFill>
        <a:latin typeface="Arial" charset="0"/>
        <a:ea typeface="+mn-ea"/>
        <a:cs typeface="+mn-cs"/>
      </a:defRPr>
    </a:lvl2pPr>
    <a:lvl3pPr marL="914400" algn="ctr" rtl="0" fontAlgn="base">
      <a:spcBef>
        <a:spcPct val="0"/>
      </a:spcBef>
      <a:spcAft>
        <a:spcPct val="0"/>
      </a:spcAft>
      <a:defRPr sz="2400" kern="1200">
        <a:solidFill>
          <a:schemeClr val="tx1"/>
        </a:solidFill>
        <a:latin typeface="Arial" charset="0"/>
        <a:ea typeface="+mn-ea"/>
        <a:cs typeface="+mn-cs"/>
      </a:defRPr>
    </a:lvl3pPr>
    <a:lvl4pPr marL="1371600" algn="ctr" rtl="0" fontAlgn="base">
      <a:spcBef>
        <a:spcPct val="0"/>
      </a:spcBef>
      <a:spcAft>
        <a:spcPct val="0"/>
      </a:spcAft>
      <a:defRPr sz="2400" kern="1200">
        <a:solidFill>
          <a:schemeClr val="tx1"/>
        </a:solidFill>
        <a:latin typeface="Arial" charset="0"/>
        <a:ea typeface="+mn-ea"/>
        <a:cs typeface="+mn-cs"/>
      </a:defRPr>
    </a:lvl4pPr>
    <a:lvl5pPr marL="1828800" algn="ctr" rtl="0" fontAlgn="base">
      <a:spcBef>
        <a:spcPct val="0"/>
      </a:spcBef>
      <a:spcAft>
        <a:spcPct val="0"/>
      </a:spcAft>
      <a:defRPr sz="2400" kern="1200">
        <a:solidFill>
          <a:schemeClr val="tx1"/>
        </a:solidFill>
        <a:latin typeface="Arial" charset="0"/>
        <a:ea typeface="+mn-ea"/>
        <a:cs typeface="+mn-cs"/>
      </a:defRPr>
    </a:lvl5pPr>
    <a:lvl6pPr marL="2286000" algn="l" defTabSz="914400" rtl="0" eaLnBrk="1" latinLnBrk="0" hangingPunct="1">
      <a:defRPr sz="2400" kern="1200">
        <a:solidFill>
          <a:schemeClr val="tx1"/>
        </a:solidFill>
        <a:latin typeface="Arial" charset="0"/>
        <a:ea typeface="+mn-ea"/>
        <a:cs typeface="+mn-cs"/>
      </a:defRPr>
    </a:lvl6pPr>
    <a:lvl7pPr marL="2743200" algn="l" defTabSz="914400" rtl="0" eaLnBrk="1" latinLnBrk="0" hangingPunct="1">
      <a:defRPr sz="2400" kern="1200">
        <a:solidFill>
          <a:schemeClr val="tx1"/>
        </a:solidFill>
        <a:latin typeface="Arial" charset="0"/>
        <a:ea typeface="+mn-ea"/>
        <a:cs typeface="+mn-cs"/>
      </a:defRPr>
    </a:lvl7pPr>
    <a:lvl8pPr marL="3200400" algn="l" defTabSz="914400" rtl="0" eaLnBrk="1" latinLnBrk="0" hangingPunct="1">
      <a:defRPr sz="2400" kern="1200">
        <a:solidFill>
          <a:schemeClr val="tx1"/>
        </a:solidFill>
        <a:latin typeface="Arial" charset="0"/>
        <a:ea typeface="+mn-ea"/>
        <a:cs typeface="+mn-cs"/>
      </a:defRPr>
    </a:lvl8pPr>
    <a:lvl9pPr marL="3657600" algn="l" defTabSz="914400" rtl="0" eaLnBrk="1" latinLnBrk="0" hangingPunct="1">
      <a:defRPr sz="2400"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812">
          <p15:clr>
            <a:srgbClr val="A4A3A4"/>
          </p15:clr>
        </p15:guide>
        <p15:guide id="2" pos="55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21A1D"/>
    <a:srgbClr val="FBDFCD"/>
    <a:srgbClr val="FF9999"/>
    <a:srgbClr val="E62B25"/>
    <a:srgbClr val="F26724"/>
    <a:srgbClr val="F99B1C"/>
    <a:srgbClr val="F18420"/>
    <a:srgbClr val="E78E24"/>
    <a:srgbClr val="FFFF00"/>
    <a:srgbClr val="951A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2D5ABB26-0587-4C30-8999-92F81FD0307C}" styleName="Нет стиля, нет сетки">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Стиль из темы 1 - акцент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7AC3CCA-C797-4891-BE02-D94E43425B78}" styleName="Средний стиль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snapToGrid="0">
      <p:cViewPr>
        <p:scale>
          <a:sx n="125" d="100"/>
          <a:sy n="125" d="100"/>
        </p:scale>
        <p:origin x="-894" y="-24"/>
      </p:cViewPr>
      <p:guideLst>
        <p:guide orient="horz" pos="812"/>
        <p:guide pos="558"/>
      </p:guideLst>
    </p:cSldViewPr>
  </p:slideViewPr>
  <p:outlineViewPr>
    <p:cViewPr>
      <p:scale>
        <a:sx n="25" d="100"/>
        <a:sy n="25"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2" Type="http://schemas.openxmlformats.org/officeDocument/2006/relationships/oleObject" Target="../embeddings/oleObject1.bin"/><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2" Type="http://schemas.openxmlformats.org/officeDocument/2006/relationships/oleObject" Target="../embeddings/oleObject2.bin"/><Relationship Id="rId1" Type="http://schemas.openxmlformats.org/officeDocument/2006/relationships/themeOverride" Target="../theme/themeOverride2.xml"/></Relationships>
</file>

<file path=ppt/charts/_rels/chart3.xml.rels><?xml version="1.0" encoding="UTF-8" standalone="yes"?>
<Relationships xmlns="http://schemas.openxmlformats.org/package/2006/relationships"><Relationship Id="rId2" Type="http://schemas.openxmlformats.org/officeDocument/2006/relationships/oleObject" Target="../embeddings/oleObject3.bin"/><Relationship Id="rId1" Type="http://schemas.openxmlformats.org/officeDocument/2006/relationships/themeOverride" Target="../theme/themeOverride3.xml"/></Relationships>
</file>

<file path=ppt/charts/_rels/chart4.xml.rels><?xml version="1.0" encoding="UTF-8" standalone="yes"?>
<Relationships xmlns="http://schemas.openxmlformats.org/package/2006/relationships"><Relationship Id="rId2" Type="http://schemas.openxmlformats.org/officeDocument/2006/relationships/oleObject" Target="../embeddings/oleObject4.bin"/><Relationship Id="rId1" Type="http://schemas.openxmlformats.org/officeDocument/2006/relationships/themeOverride" Target="../theme/themeOverride4.xml"/></Relationships>
</file>

<file path=ppt/charts/_rels/chart5.xml.rels><?xml version="1.0" encoding="UTF-8" standalone="yes"?>
<Relationships xmlns="http://schemas.openxmlformats.org/package/2006/relationships"><Relationship Id="rId2" Type="http://schemas.openxmlformats.org/officeDocument/2006/relationships/oleObject" Target="../embeddings/oleObject5.bin"/><Relationship Id="rId1" Type="http://schemas.openxmlformats.org/officeDocument/2006/relationships/themeOverride" Target="../theme/themeOverride5.xml"/></Relationships>
</file>

<file path=ppt/charts/_rels/chart6.xml.rels><?xml version="1.0" encoding="UTF-8" standalone="yes"?>
<Relationships xmlns="http://schemas.openxmlformats.org/package/2006/relationships"><Relationship Id="rId2" Type="http://schemas.openxmlformats.org/officeDocument/2006/relationships/oleObject" Target="../embeddings/oleObject6.bin"/><Relationship Id="rId1" Type="http://schemas.openxmlformats.org/officeDocument/2006/relationships/themeOverride" Target="../theme/themeOverride6.xml"/></Relationships>
</file>

<file path=ppt/charts/_rels/chart7.xml.rels><?xml version="1.0" encoding="UTF-8" standalone="yes"?>
<Relationships xmlns="http://schemas.openxmlformats.org/package/2006/relationships"><Relationship Id="rId2" Type="http://schemas.openxmlformats.org/officeDocument/2006/relationships/oleObject" Target="../embeddings/oleObject7.bin"/><Relationship Id="rId1" Type="http://schemas.openxmlformats.org/officeDocument/2006/relationships/themeOverride" Target="../theme/themeOverride7.xml"/></Relationships>
</file>

<file path=ppt/charts/_rels/chart8.xml.rels><?xml version="1.0" encoding="UTF-8" standalone="yes"?>
<Relationships xmlns="http://schemas.openxmlformats.org/package/2006/relationships"><Relationship Id="rId2" Type="http://schemas.openxmlformats.org/officeDocument/2006/relationships/oleObject" Target="../embeddings/oleObject8.bin"/><Relationship Id="rId1" Type="http://schemas.openxmlformats.org/officeDocument/2006/relationships/themeOverride" Target="../theme/themeOverride8.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lineChart>
        <c:grouping val="standard"/>
        <c:varyColors val="0"/>
        <c:ser>
          <c:idx val="2"/>
          <c:order val="0"/>
          <c:tx>
            <c:strRef>
              <c:f>'Интенсивность G20'!$A$107</c:f>
              <c:strCache>
                <c:ptCount val="1"/>
                <c:pt idx="0">
                  <c:v>BRICS</c:v>
                </c:pt>
              </c:strCache>
            </c:strRef>
          </c:tx>
          <c:marker>
            <c:symbol val="none"/>
          </c:marker>
          <c:cat>
            <c:multiLvlStrRef>
              <c:f>'Интенсивность G20'!$B$105:$M$106</c:f>
              <c:multiLvlStrCache>
                <c:ptCount val="12"/>
                <c:lvl>
                  <c:pt idx="0">
                    <c:v>Washington</c:v>
                  </c:pt>
                  <c:pt idx="1">
                    <c:v>London</c:v>
                  </c:pt>
                  <c:pt idx="2">
                    <c:v>Pittsburgh</c:v>
                  </c:pt>
                  <c:pt idx="3">
                    <c:v>Toronto</c:v>
                  </c:pt>
                  <c:pt idx="4">
                    <c:v>Seoul</c:v>
                  </c:pt>
                  <c:pt idx="5">
                    <c:v>Cannes</c:v>
                  </c:pt>
                  <c:pt idx="6">
                    <c:v>Los-Cabos</c:v>
                  </c:pt>
                  <c:pt idx="7">
                    <c:v>Saint Petersburg</c:v>
                  </c:pt>
                  <c:pt idx="8">
                    <c:v>Brisbane</c:v>
                  </c:pt>
                  <c:pt idx="9">
                    <c:v>Antalya</c:v>
                  </c:pt>
                  <c:pt idx="10">
                    <c:v>Hangzhou</c:v>
                  </c:pt>
                  <c:pt idx="11">
                    <c:v>Hamburg</c:v>
                  </c:pt>
                </c:lvl>
                <c:lvl>
                  <c:pt idx="0">
                    <c:v>Before 2009</c:v>
                  </c:pt>
                  <c:pt idx="1">
                    <c:v>Yekaterinburg</c:v>
                  </c:pt>
                  <c:pt idx="3">
                    <c:v>Brasilia</c:v>
                  </c:pt>
                  <c:pt idx="5">
                    <c:v>Sanya</c:v>
                  </c:pt>
                  <c:pt idx="6">
                    <c:v>Delhi</c:v>
                  </c:pt>
                  <c:pt idx="7">
                    <c:v>Durban</c:v>
                  </c:pt>
                  <c:pt idx="8">
                    <c:v>Fortaleza</c:v>
                  </c:pt>
                  <c:pt idx="9">
                    <c:v>Ufa</c:v>
                  </c:pt>
                  <c:pt idx="10">
                    <c:v>Goa</c:v>
                  </c:pt>
                  <c:pt idx="11">
                    <c:v>Xiamen</c:v>
                  </c:pt>
                </c:lvl>
              </c:multiLvlStrCache>
            </c:multiLvlStrRef>
          </c:cat>
          <c:val>
            <c:numRef>
              <c:f>'Интенсивность G20'!$B$107:$M$107</c:f>
              <c:numCache>
                <c:formatCode>0.00</c:formatCode>
                <c:ptCount val="12"/>
                <c:pt idx="0">
                  <c:v>22.56718867537441</c:v>
                </c:pt>
                <c:pt idx="1">
                  <c:v>21.74684892597195</c:v>
                </c:pt>
                <c:pt idx="3">
                  <c:v>21.575775611933633</c:v>
                </c:pt>
                <c:pt idx="5">
                  <c:v>11.426644687546831</c:v>
                </c:pt>
                <c:pt idx="6">
                  <c:v>12.623020967051776</c:v>
                </c:pt>
                <c:pt idx="7">
                  <c:v>15.868890135295969</c:v>
                </c:pt>
                <c:pt idx="8">
                  <c:v>9.0433560610003649</c:v>
                </c:pt>
                <c:pt idx="9">
                  <c:v>12.435764996940406</c:v>
                </c:pt>
                <c:pt idx="10">
                  <c:v>8.7133313970374662</c:v>
                </c:pt>
                <c:pt idx="11">
                  <c:v>8.0500000000000007</c:v>
                </c:pt>
              </c:numCache>
            </c:numRef>
          </c:val>
          <c:smooth val="0"/>
        </c:ser>
        <c:ser>
          <c:idx val="3"/>
          <c:order val="1"/>
          <c:tx>
            <c:strRef>
              <c:f>'Интенсивность G20'!$A$108</c:f>
              <c:strCache>
                <c:ptCount val="1"/>
                <c:pt idx="0">
                  <c:v>G20</c:v>
                </c:pt>
              </c:strCache>
            </c:strRef>
          </c:tx>
          <c:marker>
            <c:symbol val="none"/>
          </c:marker>
          <c:cat>
            <c:multiLvlStrRef>
              <c:f>'Интенсивность G20'!$B$105:$M$106</c:f>
              <c:multiLvlStrCache>
                <c:ptCount val="12"/>
                <c:lvl>
                  <c:pt idx="0">
                    <c:v>Washington</c:v>
                  </c:pt>
                  <c:pt idx="1">
                    <c:v>London</c:v>
                  </c:pt>
                  <c:pt idx="2">
                    <c:v>Pittsburgh</c:v>
                  </c:pt>
                  <c:pt idx="3">
                    <c:v>Toronto</c:v>
                  </c:pt>
                  <c:pt idx="4">
                    <c:v>Seoul</c:v>
                  </c:pt>
                  <c:pt idx="5">
                    <c:v>Cannes</c:v>
                  </c:pt>
                  <c:pt idx="6">
                    <c:v>Los-Cabos</c:v>
                  </c:pt>
                  <c:pt idx="7">
                    <c:v>Saint Petersburg</c:v>
                  </c:pt>
                  <c:pt idx="8">
                    <c:v>Brisbane</c:v>
                  </c:pt>
                  <c:pt idx="9">
                    <c:v>Antalya</c:v>
                  </c:pt>
                  <c:pt idx="10">
                    <c:v>Hangzhou</c:v>
                  </c:pt>
                  <c:pt idx="11">
                    <c:v>Hamburg</c:v>
                  </c:pt>
                </c:lvl>
                <c:lvl>
                  <c:pt idx="0">
                    <c:v>Before 2009</c:v>
                  </c:pt>
                  <c:pt idx="1">
                    <c:v>Yekaterinburg</c:v>
                  </c:pt>
                  <c:pt idx="3">
                    <c:v>Brasilia</c:v>
                  </c:pt>
                  <c:pt idx="5">
                    <c:v>Sanya</c:v>
                  </c:pt>
                  <c:pt idx="6">
                    <c:v>Delhi</c:v>
                  </c:pt>
                  <c:pt idx="7">
                    <c:v>Durban</c:v>
                  </c:pt>
                  <c:pt idx="8">
                    <c:v>Fortaleza</c:v>
                  </c:pt>
                  <c:pt idx="9">
                    <c:v>Ufa</c:v>
                  </c:pt>
                  <c:pt idx="10">
                    <c:v>Goa</c:v>
                  </c:pt>
                  <c:pt idx="11">
                    <c:v>Xiamen</c:v>
                  </c:pt>
                </c:lvl>
              </c:multiLvlStrCache>
            </c:multiLvlStrRef>
          </c:cat>
          <c:val>
            <c:numRef>
              <c:f>'Интенсивность G20'!$B$108:$M$108</c:f>
              <c:numCache>
                <c:formatCode>0.00</c:formatCode>
                <c:ptCount val="12"/>
                <c:pt idx="0">
                  <c:v>13.722440764797366</c:v>
                </c:pt>
                <c:pt idx="1">
                  <c:v>28.711318153729145</c:v>
                </c:pt>
                <c:pt idx="2">
                  <c:v>30.532886796524689</c:v>
                </c:pt>
                <c:pt idx="3">
                  <c:v>25.957800379663155</c:v>
                </c:pt>
                <c:pt idx="4">
                  <c:v>16.240369431018799</c:v>
                </c:pt>
                <c:pt idx="5">
                  <c:v>15.12595948689358</c:v>
                </c:pt>
                <c:pt idx="6">
                  <c:v>9.8427417535309782</c:v>
                </c:pt>
                <c:pt idx="7">
                  <c:v>8.2848566049895691</c:v>
                </c:pt>
                <c:pt idx="8">
                  <c:v>10.71648893980788</c:v>
                </c:pt>
                <c:pt idx="9">
                  <c:v>12.965047227594106</c:v>
                </c:pt>
                <c:pt idx="10">
                  <c:v>13.994079579272217</c:v>
                </c:pt>
                <c:pt idx="11">
                  <c:v>13.41</c:v>
                </c:pt>
              </c:numCache>
            </c:numRef>
          </c:val>
          <c:smooth val="0"/>
        </c:ser>
        <c:dLbls>
          <c:showLegendKey val="0"/>
          <c:showVal val="0"/>
          <c:showCatName val="0"/>
          <c:showSerName val="0"/>
          <c:showPercent val="0"/>
          <c:showBubbleSize val="0"/>
        </c:dLbls>
        <c:marker val="1"/>
        <c:smooth val="0"/>
        <c:axId val="134924544"/>
        <c:axId val="134930432"/>
      </c:lineChart>
      <c:catAx>
        <c:axId val="134924544"/>
        <c:scaling>
          <c:orientation val="minMax"/>
        </c:scaling>
        <c:delete val="0"/>
        <c:axPos val="b"/>
        <c:numFmt formatCode="General" sourceLinked="0"/>
        <c:majorTickMark val="out"/>
        <c:minorTickMark val="none"/>
        <c:tickLblPos val="nextTo"/>
        <c:txPr>
          <a:bodyPr/>
          <a:lstStyle/>
          <a:p>
            <a:pPr>
              <a:defRPr sz="1400"/>
            </a:pPr>
            <a:endParaRPr lang="ru-RU"/>
          </a:p>
        </c:txPr>
        <c:crossAx val="134930432"/>
        <c:crosses val="autoZero"/>
        <c:auto val="1"/>
        <c:lblAlgn val="ctr"/>
        <c:lblOffset val="100"/>
        <c:noMultiLvlLbl val="0"/>
      </c:catAx>
      <c:valAx>
        <c:axId val="134930432"/>
        <c:scaling>
          <c:orientation val="minMax"/>
        </c:scaling>
        <c:delete val="0"/>
        <c:axPos val="l"/>
        <c:majorGridlines/>
        <c:numFmt formatCode="0" sourceLinked="0"/>
        <c:majorTickMark val="out"/>
        <c:minorTickMark val="none"/>
        <c:tickLblPos val="nextTo"/>
        <c:txPr>
          <a:bodyPr/>
          <a:lstStyle/>
          <a:p>
            <a:pPr>
              <a:defRPr sz="1400"/>
            </a:pPr>
            <a:endParaRPr lang="ru-RU"/>
          </a:p>
        </c:txPr>
        <c:crossAx val="134924544"/>
        <c:crosses val="autoZero"/>
        <c:crossBetween val="between"/>
      </c:valAx>
    </c:plotArea>
    <c:legend>
      <c:legendPos val="r"/>
      <c:layout/>
      <c:overlay val="0"/>
      <c:txPr>
        <a:bodyPr/>
        <a:lstStyle/>
        <a:p>
          <a:pPr>
            <a:defRPr sz="1400"/>
          </a:pPr>
          <a:endParaRPr lang="ru-RU"/>
        </a:p>
      </c:txPr>
    </c:legend>
    <c:plotVisOnly val="1"/>
    <c:dispBlanksAs val="span"/>
    <c:showDLblsOverMax val="0"/>
  </c:chart>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bar"/>
        <c:grouping val="clustered"/>
        <c:varyColors val="0"/>
        <c:ser>
          <c:idx val="0"/>
          <c:order val="0"/>
          <c:spPr>
            <a:solidFill>
              <a:schemeClr val="accent1"/>
            </a:solidFill>
            <a:ln>
              <a:noFill/>
            </a:ln>
            <a:effectLst/>
          </c:spPr>
          <c:invertIfNegative val="0"/>
          <c:dLbls>
            <c:dLbl>
              <c:idx val="0"/>
              <c:layout/>
              <c:tx>
                <c:rich>
                  <a:bodyPr/>
                  <a:lstStyle/>
                  <a:p>
                    <a:r>
                      <a:rPr lang="en-US" sz="1800"/>
                      <a:t>14.5</a:t>
                    </a:r>
                    <a:endParaRPr lang="en-US"/>
                  </a:p>
                </c:rich>
              </c:tx>
              <c:showLegendKey val="0"/>
              <c:showVal val="1"/>
              <c:showCatName val="0"/>
              <c:showSerName val="0"/>
              <c:showPercent val="0"/>
              <c:showBubbleSize val="0"/>
              <c:extLst>
                <c:ext xmlns:c15="http://schemas.microsoft.com/office/drawing/2012/chart" uri="{CE6537A1-D6FC-4f65-9D91-7224C49458BB}">
                  <c15:layout/>
                </c:ext>
              </c:extLst>
            </c:dLbl>
            <c:dLbl>
              <c:idx val="1"/>
              <c:layout/>
              <c:tx>
                <c:rich>
                  <a:bodyPr/>
                  <a:lstStyle/>
                  <a:p>
                    <a:r>
                      <a:rPr lang="en-US" sz="1800"/>
                      <a:t>11.7</a:t>
                    </a:r>
                    <a:endParaRPr lang="en-US"/>
                  </a:p>
                </c:rich>
              </c:tx>
              <c:showLegendKey val="0"/>
              <c:showVal val="1"/>
              <c:showCatName val="0"/>
              <c:showSerName val="0"/>
              <c:showPercent val="0"/>
              <c:showBubbleSize val="0"/>
              <c:extLst>
                <c:ext xmlns:c15="http://schemas.microsoft.com/office/drawing/2012/chart" uri="{CE6537A1-D6FC-4f65-9D91-7224C49458BB}">
                  <c15:layout/>
                </c:ext>
              </c:extLst>
            </c:dLbl>
            <c:dLbl>
              <c:idx val="2"/>
              <c:layout/>
              <c:tx>
                <c:rich>
                  <a:bodyPr/>
                  <a:lstStyle/>
                  <a:p>
                    <a:r>
                      <a:rPr lang="en-US" sz="1800"/>
                      <a:t>11.1</a:t>
                    </a:r>
                    <a:endParaRPr lang="en-US"/>
                  </a:p>
                </c:rich>
              </c:tx>
              <c:showLegendKey val="0"/>
              <c:showVal val="1"/>
              <c:showCatName val="0"/>
              <c:showSerName val="0"/>
              <c:showPercent val="0"/>
              <c:showBubbleSize val="0"/>
              <c:extLst>
                <c:ext xmlns:c15="http://schemas.microsoft.com/office/drawing/2012/chart" uri="{CE6537A1-D6FC-4f65-9D91-7224C49458BB}">
                  <c15:layout/>
                </c:ext>
              </c:extLst>
            </c:dLbl>
            <c:dLbl>
              <c:idx val="3"/>
              <c:layout/>
              <c:tx>
                <c:rich>
                  <a:bodyPr/>
                  <a:lstStyle/>
                  <a:p>
                    <a:r>
                      <a:rPr lang="en-US" sz="1800"/>
                      <a:t>8.8</a:t>
                    </a:r>
                    <a:endParaRPr lang="en-US"/>
                  </a:p>
                </c:rich>
              </c:tx>
              <c:showLegendKey val="0"/>
              <c:showVal val="1"/>
              <c:showCatName val="0"/>
              <c:showSerName val="0"/>
              <c:showPercent val="0"/>
              <c:showBubbleSize val="0"/>
              <c:extLst>
                <c:ext xmlns:c15="http://schemas.microsoft.com/office/drawing/2012/chart" uri="{CE6537A1-D6FC-4f65-9D91-7224C49458BB}">
                  <c15:layout/>
                </c:ext>
              </c:extLst>
            </c:dLbl>
            <c:dLbl>
              <c:idx val="4"/>
              <c:layout/>
              <c:tx>
                <c:rich>
                  <a:bodyPr/>
                  <a:lstStyle/>
                  <a:p>
                    <a:r>
                      <a:rPr lang="en-US" sz="1800"/>
                      <a:t>5.4</a:t>
                    </a:r>
                    <a:endParaRPr lang="en-US"/>
                  </a:p>
                </c:rich>
              </c:tx>
              <c:showLegendKey val="0"/>
              <c:showVal val="1"/>
              <c:showCatName val="0"/>
              <c:showSerName val="0"/>
              <c:showPercent val="0"/>
              <c:showBubbleSize val="0"/>
              <c:extLst>
                <c:ext xmlns:c15="http://schemas.microsoft.com/office/drawing/2012/chart" uri="{CE6537A1-D6FC-4f65-9D91-7224C49458BB}">
                  <c15:layout/>
                </c:ext>
              </c:extLst>
            </c:dLbl>
            <c:dLbl>
              <c:idx val="5"/>
              <c:layout/>
              <c:tx>
                <c:rich>
                  <a:bodyPr/>
                  <a:lstStyle/>
                  <a:p>
                    <a:r>
                      <a:rPr lang="en-US" sz="1800"/>
                      <a:t>4.7</a:t>
                    </a:r>
                    <a:endParaRPr lang="en-US"/>
                  </a:p>
                </c:rich>
              </c:tx>
              <c:showLegendKey val="0"/>
              <c:showVal val="1"/>
              <c:showCatName val="0"/>
              <c:showSerName val="0"/>
              <c:showPercent val="0"/>
              <c:showBubbleSize val="0"/>
              <c:extLst>
                <c:ext xmlns:c15="http://schemas.microsoft.com/office/drawing/2012/chart" uri="{CE6537A1-D6FC-4f65-9D91-7224C49458BB}">
                  <c15:layout/>
                </c:ext>
              </c:extLst>
            </c:dLbl>
            <c:dLbl>
              <c:idx val="6"/>
              <c:layout/>
              <c:tx>
                <c:rich>
                  <a:bodyPr/>
                  <a:lstStyle/>
                  <a:p>
                    <a:r>
                      <a:rPr lang="en-US" sz="1800"/>
                      <a:t>4.7</a:t>
                    </a:r>
                    <a:endParaRPr lang="en-US"/>
                  </a:p>
                </c:rich>
              </c:tx>
              <c:showLegendKey val="0"/>
              <c:showVal val="1"/>
              <c:showCatName val="0"/>
              <c:showSerName val="0"/>
              <c:showPercent val="0"/>
              <c:showBubbleSize val="0"/>
              <c:extLst>
                <c:ext xmlns:c15="http://schemas.microsoft.com/office/drawing/2012/chart" uri="{CE6537A1-D6FC-4f65-9D91-7224C49458BB}">
                  <c15:layout/>
                </c:ext>
              </c:extLst>
            </c:dLbl>
            <c:dLbl>
              <c:idx val="7"/>
              <c:layout/>
              <c:tx>
                <c:rich>
                  <a:bodyPr/>
                  <a:lstStyle/>
                  <a:p>
                    <a:r>
                      <a:rPr lang="en-US" sz="1800"/>
                      <a:t>3.9</a:t>
                    </a:r>
                    <a:endParaRPr lang="en-US"/>
                  </a:p>
                </c:rich>
              </c:tx>
              <c:showLegendKey val="0"/>
              <c:showVal val="1"/>
              <c:showCatName val="0"/>
              <c:showSerName val="0"/>
              <c:showPercent val="0"/>
              <c:showBubbleSize val="0"/>
              <c:extLst>
                <c:ext xmlns:c15="http://schemas.microsoft.com/office/drawing/2012/chart" uri="{CE6537A1-D6FC-4f65-9D91-7224C49458BB}">
                  <c15:layout/>
                </c:ext>
              </c:extLst>
            </c:dLbl>
            <c:dLbl>
              <c:idx val="8"/>
              <c:layout/>
              <c:tx>
                <c:rich>
                  <a:bodyPr/>
                  <a:lstStyle/>
                  <a:p>
                    <a:r>
                      <a:rPr lang="en-US" sz="1800"/>
                      <a:t>3.5</a:t>
                    </a:r>
                    <a:endParaRPr lang="en-US"/>
                  </a:p>
                </c:rich>
              </c:tx>
              <c:showLegendKey val="0"/>
              <c:showVal val="1"/>
              <c:showCatName val="0"/>
              <c:showSerName val="0"/>
              <c:showPercent val="0"/>
              <c:showBubbleSize val="0"/>
              <c:extLst>
                <c:ext xmlns:c15="http://schemas.microsoft.com/office/drawing/2012/chart" uri="{CE6537A1-D6FC-4f65-9D91-7224C49458BB}">
                  <c15:layout/>
                </c:ext>
              </c:extLst>
            </c:dLbl>
            <c:dLbl>
              <c:idx val="9"/>
              <c:layout/>
              <c:tx>
                <c:rich>
                  <a:bodyPr/>
                  <a:lstStyle/>
                  <a:p>
                    <a:r>
                      <a:rPr lang="en-US" sz="1800"/>
                      <a:t>3.1</a:t>
                    </a:r>
                    <a:endParaRPr lang="en-US"/>
                  </a:p>
                </c:rich>
              </c:tx>
              <c:showLegendKey val="0"/>
              <c:showVal val="1"/>
              <c:showCatName val="0"/>
              <c:showSerName val="0"/>
              <c:showPercent val="0"/>
              <c:showBubbleSize val="0"/>
              <c:extLst>
                <c:ext xmlns:c15="http://schemas.microsoft.com/office/drawing/2012/chart" uri="{CE6537A1-D6FC-4f65-9D91-7224C49458BB}">
                  <c15:layout/>
                </c:ext>
              </c:extLst>
            </c:dLbl>
            <c:dLbl>
              <c:idx val="10"/>
              <c:layout/>
              <c:tx>
                <c:rich>
                  <a:bodyPr/>
                  <a:lstStyle/>
                  <a:p>
                    <a:r>
                      <a:rPr lang="en-US" sz="1800"/>
                      <a:t>2.8</a:t>
                    </a:r>
                    <a:endParaRPr lang="en-US"/>
                  </a:p>
                </c:rich>
              </c:tx>
              <c:showLegendKey val="0"/>
              <c:showVal val="1"/>
              <c:showCatName val="0"/>
              <c:showSerName val="0"/>
              <c:showPercent val="0"/>
              <c:showBubbleSize val="0"/>
              <c:extLst>
                <c:ext xmlns:c15="http://schemas.microsoft.com/office/drawing/2012/chart" uri="{CE6537A1-D6FC-4f65-9D91-7224C49458BB}">
                  <c15:layout/>
                </c:ext>
              </c:extLst>
            </c:dLbl>
            <c:dLbl>
              <c:idx val="11"/>
              <c:layout/>
              <c:tx>
                <c:rich>
                  <a:bodyPr/>
                  <a:lstStyle/>
                  <a:p>
                    <a:r>
                      <a:rPr lang="en-US" sz="1800"/>
                      <a:t>1.9</a:t>
                    </a:r>
                    <a:endParaRPr lang="en-US"/>
                  </a:p>
                </c:rich>
              </c:tx>
              <c:showLegendKey val="0"/>
              <c:showVal val="1"/>
              <c:showCatName val="0"/>
              <c:showSerName val="0"/>
              <c:showPercent val="0"/>
              <c:showBubbleSize val="0"/>
              <c:extLst>
                <c:ext xmlns:c15="http://schemas.microsoft.com/office/drawing/2012/chart" uri="{CE6537A1-D6FC-4f65-9D91-7224C49458BB}">
                  <c15:layout/>
                </c:ext>
              </c:extLst>
            </c:dLbl>
            <c:dLbl>
              <c:idx val="12"/>
              <c:layout/>
              <c:tx>
                <c:rich>
                  <a:bodyPr/>
                  <a:lstStyle/>
                  <a:p>
                    <a:r>
                      <a:rPr lang="en-US" sz="1800"/>
                      <a:t>1.3</a:t>
                    </a:r>
                    <a:endParaRPr lang="en-US"/>
                  </a:p>
                </c:rich>
              </c:tx>
              <c:showLegendKey val="0"/>
              <c:showVal val="1"/>
              <c:showCatName val="0"/>
              <c:showSerName val="0"/>
              <c:showPercent val="0"/>
              <c:showBubbleSize val="0"/>
              <c:extLst>
                <c:ext xmlns:c15="http://schemas.microsoft.com/office/drawing/2012/chart" uri="{CE6537A1-D6FC-4f65-9D91-7224C49458BB}">
                  <c15:layout/>
                </c:ext>
              </c:extLst>
            </c:dLbl>
            <c:dLbl>
              <c:idx val="13"/>
              <c:layout/>
              <c:tx>
                <c:rich>
                  <a:bodyPr/>
                  <a:lstStyle/>
                  <a:p>
                    <a:r>
                      <a:rPr lang="en-US" sz="1800"/>
                      <a:t>1.2</a:t>
                    </a:r>
                    <a:endParaRPr lang="en-US"/>
                  </a:p>
                </c:rich>
              </c:tx>
              <c:showLegendKey val="0"/>
              <c:showVal val="1"/>
              <c:showCatName val="0"/>
              <c:showSerName val="0"/>
              <c:showPercent val="0"/>
              <c:showBubbleSize val="0"/>
              <c:extLst>
                <c:ext xmlns:c15="http://schemas.microsoft.com/office/drawing/2012/chart" uri="{CE6537A1-D6FC-4f65-9D91-7224C49458BB}">
                  <c15:layout/>
                </c:ext>
              </c:extLst>
            </c:dLbl>
            <c:dLbl>
              <c:idx val="14"/>
              <c:layout/>
              <c:tx>
                <c:rich>
                  <a:bodyPr/>
                  <a:lstStyle/>
                  <a:p>
                    <a:r>
                      <a:rPr lang="en-US" sz="1800"/>
                      <a:t>1.1</a:t>
                    </a:r>
                    <a:endParaRPr lang="en-US"/>
                  </a:p>
                </c:rich>
              </c:tx>
              <c:showLegendKey val="0"/>
              <c:showVal val="1"/>
              <c:showCatName val="0"/>
              <c:showSerName val="0"/>
              <c:showPercent val="0"/>
              <c:showBubbleSize val="0"/>
              <c:extLst>
                <c:ext xmlns:c15="http://schemas.microsoft.com/office/drawing/2012/chart" uri="{CE6537A1-D6FC-4f65-9D91-7224C49458BB}">
                  <c15:layout/>
                </c:ext>
              </c:extLst>
            </c:dLbl>
            <c:numFmt formatCode="#,##0.0" sourceLinked="0"/>
            <c:spPr>
              <a:noFill/>
              <a:ln>
                <a:noFill/>
              </a:ln>
              <a:effectLst/>
            </c:spPr>
            <c:txPr>
              <a:bodyPr/>
              <a:lstStyle/>
              <a:p>
                <a:pPr>
                  <a:defRPr sz="1800"/>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'Статистика упоминаний G20'!$A$3:$A$17</c:f>
              <c:strCache>
                <c:ptCount val="15"/>
                <c:pt idx="0">
                  <c:v>IMF</c:v>
                </c:pt>
                <c:pt idx="1">
                  <c:v>FSB+FSF</c:v>
                </c:pt>
                <c:pt idx="2">
                  <c:v>OECD</c:v>
                </c:pt>
                <c:pt idx="3">
                  <c:v>World Bank</c:v>
                </c:pt>
                <c:pt idx="4">
                  <c:v>United Nations</c:v>
                </c:pt>
                <c:pt idx="5">
                  <c:v>BCBS</c:v>
                </c:pt>
                <c:pt idx="6">
                  <c:v>FATF</c:v>
                </c:pt>
                <c:pt idx="7">
                  <c:v>GPFI</c:v>
                </c:pt>
                <c:pt idx="8">
                  <c:v>WTO</c:v>
                </c:pt>
                <c:pt idx="9">
                  <c:v>ILO</c:v>
                </c:pt>
                <c:pt idx="10">
                  <c:v>IOSCO</c:v>
                </c:pt>
                <c:pt idx="11">
                  <c:v>IASB</c:v>
                </c:pt>
                <c:pt idx="12">
                  <c:v>FAO</c:v>
                </c:pt>
                <c:pt idx="13">
                  <c:v>UNCTAD</c:v>
                </c:pt>
                <c:pt idx="14">
                  <c:v>BIS</c:v>
                </c:pt>
              </c:strCache>
            </c:strRef>
          </c:cat>
          <c:val>
            <c:numRef>
              <c:f>'Статистика упоминаний G20'!$CA$3:$CA$17</c:f>
              <c:numCache>
                <c:formatCode>0.00</c:formatCode>
                <c:ptCount val="15"/>
                <c:pt idx="0">
                  <c:v>14.506870760132195</c:v>
                </c:pt>
                <c:pt idx="1">
                  <c:v>11.706383718907636</c:v>
                </c:pt>
                <c:pt idx="2">
                  <c:v>11.062793529309445</c:v>
                </c:pt>
                <c:pt idx="3">
                  <c:v>8.8363193598886767</c:v>
                </c:pt>
                <c:pt idx="4">
                  <c:v>5.4096364585145249</c:v>
                </c:pt>
                <c:pt idx="5">
                  <c:v>4.7312576100191333</c:v>
                </c:pt>
                <c:pt idx="6">
                  <c:v>4.6616802922247347</c:v>
                </c:pt>
                <c:pt idx="7">
                  <c:v>3.8963297964863455</c:v>
                </c:pt>
                <c:pt idx="8">
                  <c:v>3.4788658897199518</c:v>
                </c:pt>
                <c:pt idx="9">
                  <c:v>3.0614019829535573</c:v>
                </c:pt>
                <c:pt idx="10">
                  <c:v>2.7830927117759607</c:v>
                </c:pt>
                <c:pt idx="11">
                  <c:v>1.9133762393459732</c:v>
                </c:pt>
                <c:pt idx="12">
                  <c:v>1.3219690380935816</c:v>
                </c:pt>
                <c:pt idx="13">
                  <c:v>1.2002087319533832</c:v>
                </c:pt>
                <c:pt idx="14">
                  <c:v>1.0958427552617847</c:v>
                </c:pt>
              </c:numCache>
            </c:numRef>
          </c:val>
        </c:ser>
        <c:dLbls>
          <c:showLegendKey val="0"/>
          <c:showVal val="0"/>
          <c:showCatName val="0"/>
          <c:showSerName val="0"/>
          <c:showPercent val="0"/>
          <c:showBubbleSize val="0"/>
        </c:dLbls>
        <c:gapWidth val="182"/>
        <c:axId val="142682368"/>
        <c:axId val="140652544"/>
      </c:barChart>
      <c:catAx>
        <c:axId val="142682368"/>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ru-RU"/>
          </a:p>
        </c:txPr>
        <c:crossAx val="140652544"/>
        <c:crosses val="autoZero"/>
        <c:auto val="1"/>
        <c:lblAlgn val="ctr"/>
        <c:lblOffset val="100"/>
        <c:noMultiLvlLbl val="0"/>
      </c:catAx>
      <c:valAx>
        <c:axId val="140652544"/>
        <c:scaling>
          <c:orientation val="minMax"/>
        </c:scaling>
        <c:delete val="0"/>
        <c:axPos val="t"/>
        <c:numFmt formatCode="0" sourceLinked="0"/>
        <c:majorTickMark val="out"/>
        <c:minorTickMark val="none"/>
        <c:tickLblPos val="nextTo"/>
        <c:spPr>
          <a:noFill/>
          <a:ln>
            <a:solidFill>
              <a:schemeClr val="tx1">
                <a:lumMod val="15000"/>
                <a:lumOff val="85000"/>
              </a:schemeClr>
            </a:solid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ru-RU"/>
          </a:p>
        </c:txPr>
        <c:crossAx val="142682368"/>
        <c:crosses val="autoZero"/>
        <c:crossBetween val="between"/>
      </c:valAx>
      <c:spPr>
        <a:noFill/>
        <a:ln>
          <a:noFill/>
        </a:ln>
        <a:effectLst/>
      </c:spPr>
    </c:plotArea>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a:pPr>
      <a:endParaRPr lang="ru-RU"/>
    </a:p>
  </c:txPr>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barChart>
        <c:barDir val="bar"/>
        <c:grouping val="clustered"/>
        <c:varyColors val="0"/>
        <c:ser>
          <c:idx val="0"/>
          <c:order val="0"/>
          <c:invertIfNegative val="0"/>
          <c:dLbls>
            <c:dLbl>
              <c:idx val="0"/>
              <c:layout/>
              <c:tx>
                <c:rich>
                  <a:bodyPr/>
                  <a:lstStyle/>
                  <a:p>
                    <a:r>
                      <a:rPr lang="en-US" sz="1800"/>
                      <a:t>29.2</a:t>
                    </a:r>
                    <a:endParaRPr lang="en-US"/>
                  </a:p>
                </c:rich>
              </c:tx>
              <c:showLegendKey val="0"/>
              <c:showVal val="1"/>
              <c:showCatName val="0"/>
              <c:showSerName val="0"/>
              <c:showPercent val="0"/>
              <c:showBubbleSize val="0"/>
              <c:extLst>
                <c:ext xmlns:c15="http://schemas.microsoft.com/office/drawing/2012/chart" uri="{CE6537A1-D6FC-4f65-9D91-7224C49458BB}">
                  <c15:layout/>
                </c:ext>
              </c:extLst>
            </c:dLbl>
            <c:dLbl>
              <c:idx val="1"/>
              <c:layout/>
              <c:tx>
                <c:rich>
                  <a:bodyPr/>
                  <a:lstStyle/>
                  <a:p>
                    <a:r>
                      <a:rPr lang="en-US" sz="1800"/>
                      <a:t>11.2</a:t>
                    </a:r>
                    <a:endParaRPr lang="en-US"/>
                  </a:p>
                </c:rich>
              </c:tx>
              <c:showLegendKey val="0"/>
              <c:showVal val="1"/>
              <c:showCatName val="0"/>
              <c:showSerName val="0"/>
              <c:showPercent val="0"/>
              <c:showBubbleSize val="0"/>
              <c:extLst>
                <c:ext xmlns:c15="http://schemas.microsoft.com/office/drawing/2012/chart" uri="{CE6537A1-D6FC-4f65-9D91-7224C49458BB}">
                  <c15:layout/>
                </c:ext>
              </c:extLst>
            </c:dLbl>
            <c:dLbl>
              <c:idx val="2"/>
              <c:layout/>
              <c:tx>
                <c:rich>
                  <a:bodyPr/>
                  <a:lstStyle/>
                  <a:p>
                    <a:r>
                      <a:rPr lang="en-US" sz="1800"/>
                      <a:t>10.8</a:t>
                    </a:r>
                    <a:endParaRPr lang="en-US"/>
                  </a:p>
                </c:rich>
              </c:tx>
              <c:showLegendKey val="0"/>
              <c:showVal val="1"/>
              <c:showCatName val="0"/>
              <c:showSerName val="0"/>
              <c:showPercent val="0"/>
              <c:showBubbleSize val="0"/>
              <c:extLst>
                <c:ext xmlns:c15="http://schemas.microsoft.com/office/drawing/2012/chart" uri="{CE6537A1-D6FC-4f65-9D91-7224C49458BB}">
                  <c15:layout/>
                </c:ext>
              </c:extLst>
            </c:dLbl>
            <c:dLbl>
              <c:idx val="3"/>
              <c:layout/>
              <c:tx>
                <c:rich>
                  <a:bodyPr/>
                  <a:lstStyle/>
                  <a:p>
                    <a:r>
                      <a:rPr lang="en-US" sz="1800"/>
                      <a:t>8.0</a:t>
                    </a:r>
                    <a:endParaRPr lang="en-US"/>
                  </a:p>
                </c:rich>
              </c:tx>
              <c:showLegendKey val="0"/>
              <c:showVal val="1"/>
              <c:showCatName val="0"/>
              <c:showSerName val="0"/>
              <c:showPercent val="0"/>
              <c:showBubbleSize val="0"/>
              <c:extLst>
                <c:ext xmlns:c15="http://schemas.microsoft.com/office/drawing/2012/chart" uri="{CE6537A1-D6FC-4f65-9D91-7224C49458BB}">
                  <c15:layout/>
                </c:ext>
              </c:extLst>
            </c:dLbl>
            <c:dLbl>
              <c:idx val="4"/>
              <c:layout/>
              <c:tx>
                <c:rich>
                  <a:bodyPr/>
                  <a:lstStyle/>
                  <a:p>
                    <a:r>
                      <a:rPr lang="en-US" sz="1800"/>
                      <a:t>6.6</a:t>
                    </a:r>
                    <a:endParaRPr lang="en-US"/>
                  </a:p>
                </c:rich>
              </c:tx>
              <c:showLegendKey val="0"/>
              <c:showVal val="1"/>
              <c:showCatName val="0"/>
              <c:showSerName val="0"/>
              <c:showPercent val="0"/>
              <c:showBubbleSize val="0"/>
              <c:extLst>
                <c:ext xmlns:c15="http://schemas.microsoft.com/office/drawing/2012/chart" uri="{CE6537A1-D6FC-4f65-9D91-7224C49458BB}">
                  <c15:layout/>
                </c:ext>
              </c:extLst>
            </c:dLbl>
            <c:dLbl>
              <c:idx val="5"/>
              <c:layout/>
              <c:tx>
                <c:rich>
                  <a:bodyPr/>
                  <a:lstStyle/>
                  <a:p>
                    <a:r>
                      <a:rPr lang="en-US" sz="1800"/>
                      <a:t>6.4</a:t>
                    </a:r>
                    <a:endParaRPr lang="en-US"/>
                  </a:p>
                </c:rich>
              </c:tx>
              <c:showLegendKey val="0"/>
              <c:showVal val="1"/>
              <c:showCatName val="0"/>
              <c:showSerName val="0"/>
              <c:showPercent val="0"/>
              <c:showBubbleSize val="0"/>
              <c:extLst>
                <c:ext xmlns:c15="http://schemas.microsoft.com/office/drawing/2012/chart" uri="{CE6537A1-D6FC-4f65-9D91-7224C49458BB}">
                  <c15:layout/>
                </c:ext>
              </c:extLst>
            </c:dLbl>
            <c:dLbl>
              <c:idx val="6"/>
              <c:layout/>
              <c:tx>
                <c:rich>
                  <a:bodyPr/>
                  <a:lstStyle/>
                  <a:p>
                    <a:r>
                      <a:rPr lang="en-US" sz="1800"/>
                      <a:t>4.4</a:t>
                    </a:r>
                    <a:endParaRPr lang="en-US"/>
                  </a:p>
                </c:rich>
              </c:tx>
              <c:showLegendKey val="0"/>
              <c:showVal val="1"/>
              <c:showCatName val="0"/>
              <c:showSerName val="0"/>
              <c:showPercent val="0"/>
              <c:showBubbleSize val="0"/>
              <c:extLst>
                <c:ext xmlns:c15="http://schemas.microsoft.com/office/drawing/2012/chart" uri="{CE6537A1-D6FC-4f65-9D91-7224C49458BB}">
                  <c15:layout/>
                </c:ext>
              </c:extLst>
            </c:dLbl>
            <c:dLbl>
              <c:idx val="7"/>
              <c:layout/>
              <c:tx>
                <c:rich>
                  <a:bodyPr/>
                  <a:lstStyle/>
                  <a:p>
                    <a:r>
                      <a:rPr lang="en-US" sz="1800"/>
                      <a:t>3.8</a:t>
                    </a:r>
                    <a:endParaRPr lang="en-US"/>
                  </a:p>
                </c:rich>
              </c:tx>
              <c:showLegendKey val="0"/>
              <c:showVal val="1"/>
              <c:showCatName val="0"/>
              <c:showSerName val="0"/>
              <c:showPercent val="0"/>
              <c:showBubbleSize val="0"/>
              <c:extLst>
                <c:ext xmlns:c15="http://schemas.microsoft.com/office/drawing/2012/chart" uri="{CE6537A1-D6FC-4f65-9D91-7224C49458BB}">
                  <c15:layout/>
                </c:ext>
              </c:extLst>
            </c:dLbl>
            <c:dLbl>
              <c:idx val="8"/>
              <c:layout/>
              <c:tx>
                <c:rich>
                  <a:bodyPr/>
                  <a:lstStyle/>
                  <a:p>
                    <a:r>
                      <a:rPr lang="en-US" sz="1800"/>
                      <a:t>2.4</a:t>
                    </a:r>
                    <a:endParaRPr lang="en-US"/>
                  </a:p>
                </c:rich>
              </c:tx>
              <c:showLegendKey val="0"/>
              <c:showVal val="1"/>
              <c:showCatName val="0"/>
              <c:showSerName val="0"/>
              <c:showPercent val="0"/>
              <c:showBubbleSize val="0"/>
              <c:extLst>
                <c:ext xmlns:c15="http://schemas.microsoft.com/office/drawing/2012/chart" uri="{CE6537A1-D6FC-4f65-9D91-7224C49458BB}">
                  <c15:layout/>
                </c:ext>
              </c:extLst>
            </c:dLbl>
            <c:dLbl>
              <c:idx val="9"/>
              <c:layout/>
              <c:tx>
                <c:rich>
                  <a:bodyPr/>
                  <a:lstStyle/>
                  <a:p>
                    <a:r>
                      <a:rPr lang="en-US" sz="1800"/>
                      <a:t>2.4</a:t>
                    </a:r>
                    <a:endParaRPr lang="en-US"/>
                  </a:p>
                </c:rich>
              </c:tx>
              <c:showLegendKey val="0"/>
              <c:showVal val="1"/>
              <c:showCatName val="0"/>
              <c:showSerName val="0"/>
              <c:showPercent val="0"/>
              <c:showBubbleSize val="0"/>
              <c:extLst>
                <c:ext xmlns:c15="http://schemas.microsoft.com/office/drawing/2012/chart" uri="{CE6537A1-D6FC-4f65-9D91-7224C49458BB}">
                  <c15:layout/>
                </c:ext>
              </c:extLst>
            </c:dLbl>
            <c:dLbl>
              <c:idx val="10"/>
              <c:layout/>
              <c:tx>
                <c:rich>
                  <a:bodyPr/>
                  <a:lstStyle/>
                  <a:p>
                    <a:r>
                      <a:rPr lang="en-US" sz="1800"/>
                      <a:t>2.2</a:t>
                    </a:r>
                    <a:endParaRPr lang="en-US"/>
                  </a:p>
                </c:rich>
              </c:tx>
              <c:showLegendKey val="0"/>
              <c:showVal val="1"/>
              <c:showCatName val="0"/>
              <c:showSerName val="0"/>
              <c:showPercent val="0"/>
              <c:showBubbleSize val="0"/>
              <c:extLst>
                <c:ext xmlns:c15="http://schemas.microsoft.com/office/drawing/2012/chart" uri="{CE6537A1-D6FC-4f65-9D91-7224C49458BB}">
                  <c15:layout/>
                </c:ext>
              </c:extLst>
            </c:dLbl>
            <c:dLbl>
              <c:idx val="11"/>
              <c:layout/>
              <c:tx>
                <c:rich>
                  <a:bodyPr/>
                  <a:lstStyle/>
                  <a:p>
                    <a:r>
                      <a:rPr lang="en-US" sz="1800"/>
                      <a:t>1.7</a:t>
                    </a:r>
                    <a:endParaRPr lang="en-US"/>
                  </a:p>
                </c:rich>
              </c:tx>
              <c:showLegendKey val="0"/>
              <c:showVal val="1"/>
              <c:showCatName val="0"/>
              <c:showSerName val="0"/>
              <c:showPercent val="0"/>
              <c:showBubbleSize val="0"/>
              <c:extLst>
                <c:ext xmlns:c15="http://schemas.microsoft.com/office/drawing/2012/chart" uri="{CE6537A1-D6FC-4f65-9D91-7224C49458BB}">
                  <c15:layout/>
                </c:ext>
              </c:extLst>
            </c:dLbl>
            <c:dLbl>
              <c:idx val="12"/>
              <c:layout/>
              <c:tx>
                <c:rich>
                  <a:bodyPr/>
                  <a:lstStyle/>
                  <a:p>
                    <a:r>
                      <a:rPr lang="en-US" sz="1800"/>
                      <a:t>1.5</a:t>
                    </a:r>
                    <a:endParaRPr lang="en-US"/>
                  </a:p>
                </c:rich>
              </c:tx>
              <c:showLegendKey val="0"/>
              <c:showVal val="1"/>
              <c:showCatName val="0"/>
              <c:showSerName val="0"/>
              <c:showPercent val="0"/>
              <c:showBubbleSize val="0"/>
              <c:extLst>
                <c:ext xmlns:c15="http://schemas.microsoft.com/office/drawing/2012/chart" uri="{CE6537A1-D6FC-4f65-9D91-7224C49458BB}">
                  <c15:layout/>
                </c:ext>
              </c:extLst>
            </c:dLbl>
            <c:dLbl>
              <c:idx val="13"/>
              <c:layout/>
              <c:tx>
                <c:rich>
                  <a:bodyPr/>
                  <a:lstStyle/>
                  <a:p>
                    <a:r>
                      <a:rPr lang="en-US" sz="1800"/>
                      <a:t>1.4</a:t>
                    </a:r>
                    <a:endParaRPr lang="en-US"/>
                  </a:p>
                </c:rich>
              </c:tx>
              <c:showLegendKey val="0"/>
              <c:showVal val="1"/>
              <c:showCatName val="0"/>
              <c:showSerName val="0"/>
              <c:showPercent val="0"/>
              <c:showBubbleSize val="0"/>
              <c:extLst>
                <c:ext xmlns:c15="http://schemas.microsoft.com/office/drawing/2012/chart" uri="{CE6537A1-D6FC-4f65-9D91-7224C49458BB}">
                  <c15:layout/>
                </c:ext>
              </c:extLst>
            </c:dLbl>
            <c:dLbl>
              <c:idx val="14"/>
              <c:layout/>
              <c:tx>
                <c:rich>
                  <a:bodyPr/>
                  <a:lstStyle/>
                  <a:p>
                    <a:r>
                      <a:rPr lang="en-US" sz="1800"/>
                      <a:t>0.9</a:t>
                    </a:r>
                    <a:endParaRPr lang="en-US"/>
                  </a:p>
                </c:rich>
              </c:tx>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1800"/>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'БРИКС до 2017'!$A$3:$A$17</c:f>
              <c:strCache>
                <c:ptCount val="15"/>
                <c:pt idx="0">
                  <c:v>United Nations</c:v>
                </c:pt>
                <c:pt idx="1">
                  <c:v>G20</c:v>
                </c:pt>
                <c:pt idx="2">
                  <c:v>WTO</c:v>
                </c:pt>
                <c:pt idx="3">
                  <c:v>WHO</c:v>
                </c:pt>
                <c:pt idx="4">
                  <c:v>IMF</c:v>
                </c:pt>
                <c:pt idx="5">
                  <c:v>NDB</c:v>
                </c:pt>
                <c:pt idx="6">
                  <c:v>CRA</c:v>
                </c:pt>
                <c:pt idx="7">
                  <c:v>World Bank</c:v>
                </c:pt>
                <c:pt idx="8">
                  <c:v>ILO</c:v>
                </c:pt>
                <c:pt idx="9">
                  <c:v>UNCTAD</c:v>
                </c:pt>
                <c:pt idx="10">
                  <c:v>African Union</c:v>
                </c:pt>
                <c:pt idx="11">
                  <c:v>UNIDO</c:v>
                </c:pt>
                <c:pt idx="12">
                  <c:v>FAO</c:v>
                </c:pt>
                <c:pt idx="13">
                  <c:v>UNFCCC</c:v>
                </c:pt>
                <c:pt idx="14">
                  <c:v>FATF</c:v>
                </c:pt>
              </c:strCache>
            </c:strRef>
          </c:cat>
          <c:val>
            <c:numRef>
              <c:f>'БРИКС до 2017'!$BO$3:$BO$17</c:f>
              <c:numCache>
                <c:formatCode>0.0</c:formatCode>
                <c:ptCount val="15"/>
                <c:pt idx="0">
                  <c:v>29.166666666666668</c:v>
                </c:pt>
                <c:pt idx="1">
                  <c:v>11.174242424242424</c:v>
                </c:pt>
                <c:pt idx="2">
                  <c:v>10.795454545454545</c:v>
                </c:pt>
                <c:pt idx="3">
                  <c:v>7.9545454545454541</c:v>
                </c:pt>
                <c:pt idx="4">
                  <c:v>6.6287878787878789</c:v>
                </c:pt>
                <c:pt idx="5">
                  <c:v>6.4393939393939394</c:v>
                </c:pt>
                <c:pt idx="6">
                  <c:v>4.3560606060606064</c:v>
                </c:pt>
                <c:pt idx="7">
                  <c:v>3.7878787878787881</c:v>
                </c:pt>
                <c:pt idx="8">
                  <c:v>2.3674242424242422</c:v>
                </c:pt>
                <c:pt idx="9">
                  <c:v>2.3674242424242422</c:v>
                </c:pt>
                <c:pt idx="10">
                  <c:v>2.1780303030303032</c:v>
                </c:pt>
                <c:pt idx="11">
                  <c:v>1.7045454545454544</c:v>
                </c:pt>
                <c:pt idx="12">
                  <c:v>1.5151515151515151</c:v>
                </c:pt>
                <c:pt idx="13">
                  <c:v>1.4204545454545454</c:v>
                </c:pt>
                <c:pt idx="14">
                  <c:v>0.85227272727272718</c:v>
                </c:pt>
              </c:numCache>
            </c:numRef>
          </c:val>
        </c:ser>
        <c:dLbls>
          <c:showLegendKey val="0"/>
          <c:showVal val="0"/>
          <c:showCatName val="0"/>
          <c:showSerName val="0"/>
          <c:showPercent val="0"/>
          <c:showBubbleSize val="0"/>
        </c:dLbls>
        <c:gapWidth val="150"/>
        <c:axId val="142739328"/>
        <c:axId val="142740864"/>
      </c:barChart>
      <c:catAx>
        <c:axId val="142739328"/>
        <c:scaling>
          <c:orientation val="maxMin"/>
        </c:scaling>
        <c:delete val="0"/>
        <c:axPos val="l"/>
        <c:numFmt formatCode="General" sourceLinked="0"/>
        <c:majorTickMark val="out"/>
        <c:minorTickMark val="none"/>
        <c:tickLblPos val="nextTo"/>
        <c:txPr>
          <a:bodyPr/>
          <a:lstStyle/>
          <a:p>
            <a:pPr>
              <a:defRPr sz="1800"/>
            </a:pPr>
            <a:endParaRPr lang="ru-RU"/>
          </a:p>
        </c:txPr>
        <c:crossAx val="142740864"/>
        <c:crosses val="autoZero"/>
        <c:auto val="1"/>
        <c:lblAlgn val="ctr"/>
        <c:lblOffset val="100"/>
        <c:noMultiLvlLbl val="0"/>
      </c:catAx>
      <c:valAx>
        <c:axId val="142740864"/>
        <c:scaling>
          <c:orientation val="minMax"/>
        </c:scaling>
        <c:delete val="0"/>
        <c:axPos val="t"/>
        <c:numFmt formatCode="0" sourceLinked="0"/>
        <c:majorTickMark val="out"/>
        <c:minorTickMark val="none"/>
        <c:tickLblPos val="nextTo"/>
        <c:txPr>
          <a:bodyPr/>
          <a:lstStyle/>
          <a:p>
            <a:pPr>
              <a:defRPr sz="1800"/>
            </a:pPr>
            <a:endParaRPr lang="ru-RU"/>
          </a:p>
        </c:txPr>
        <c:crossAx val="142739328"/>
        <c:crosses val="autoZero"/>
        <c:crossBetween val="between"/>
      </c:valAx>
    </c:plotArea>
    <c:plotVisOnly val="1"/>
    <c:dispBlanksAs val="gap"/>
    <c:showDLblsOverMax val="0"/>
  </c:chart>
  <c:externalData r:id="rId2">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lineChart>
        <c:grouping val="standard"/>
        <c:varyColors val="0"/>
        <c:ser>
          <c:idx val="0"/>
          <c:order val="0"/>
          <c:tx>
            <c:strRef>
              <c:f>'G20+BRICS'!$A$22:$B$22</c:f>
              <c:strCache>
                <c:ptCount val="1"/>
                <c:pt idx="0">
                  <c:v>G20 IMF</c:v>
                </c:pt>
              </c:strCache>
            </c:strRef>
          </c:tx>
          <c:marker>
            <c:symbol val="none"/>
          </c:marker>
          <c:cat>
            <c:multiLvlStrRef>
              <c:f>'G20+BRICS'!$C$20:$N$21</c:f>
              <c:multiLvlStrCache>
                <c:ptCount val="12"/>
                <c:lvl>
                  <c:pt idx="0">
                    <c:v>Washington</c:v>
                  </c:pt>
                  <c:pt idx="1">
                    <c:v>London</c:v>
                  </c:pt>
                  <c:pt idx="2">
                    <c:v>Pittsburgh</c:v>
                  </c:pt>
                  <c:pt idx="3">
                    <c:v>Toronto</c:v>
                  </c:pt>
                  <c:pt idx="4">
                    <c:v>Seoul</c:v>
                  </c:pt>
                  <c:pt idx="5">
                    <c:v>Cannes</c:v>
                  </c:pt>
                  <c:pt idx="6">
                    <c:v>Los-Cabos</c:v>
                  </c:pt>
                  <c:pt idx="7">
                    <c:v>Saint Petersburg</c:v>
                  </c:pt>
                  <c:pt idx="8">
                    <c:v>Brisbane</c:v>
                  </c:pt>
                  <c:pt idx="9">
                    <c:v>Antalya</c:v>
                  </c:pt>
                  <c:pt idx="10">
                    <c:v>Hangzhou</c:v>
                  </c:pt>
                  <c:pt idx="11">
                    <c:v>Hamburg</c:v>
                  </c:pt>
                </c:lvl>
                <c:lvl>
                  <c:pt idx="0">
                    <c:v>Before 2009</c:v>
                  </c:pt>
                  <c:pt idx="1">
                    <c:v>Yekaterinburg</c:v>
                  </c:pt>
                  <c:pt idx="3">
                    <c:v>Brasilia</c:v>
                  </c:pt>
                  <c:pt idx="5">
                    <c:v>Sanya</c:v>
                  </c:pt>
                  <c:pt idx="6">
                    <c:v>Delhi</c:v>
                  </c:pt>
                  <c:pt idx="7">
                    <c:v>Durban</c:v>
                  </c:pt>
                  <c:pt idx="8">
                    <c:v>Fortaleza</c:v>
                  </c:pt>
                  <c:pt idx="9">
                    <c:v>Ufa</c:v>
                  </c:pt>
                  <c:pt idx="10">
                    <c:v>Goa</c:v>
                  </c:pt>
                  <c:pt idx="11">
                    <c:v>Xiamen</c:v>
                  </c:pt>
                </c:lvl>
              </c:multiLvlStrCache>
            </c:multiLvlStrRef>
          </c:cat>
          <c:val>
            <c:numRef>
              <c:f>'G20+BRICS'!$C$22:$N$22</c:f>
              <c:numCache>
                <c:formatCode>0.00</c:formatCode>
                <c:ptCount val="12"/>
                <c:pt idx="0">
                  <c:v>5.7939194340255549</c:v>
                </c:pt>
                <c:pt idx="1">
                  <c:v>7.0352236535627704</c:v>
                </c:pt>
                <c:pt idx="2">
                  <c:v>3.9165221283500253</c:v>
                </c:pt>
                <c:pt idx="3">
                  <c:v>4.548679973071815</c:v>
                </c:pt>
                <c:pt idx="4">
                  <c:v>2.7515911374838491</c:v>
                </c:pt>
                <c:pt idx="5">
                  <c:v>2.9169813007384193</c:v>
                </c:pt>
                <c:pt idx="6">
                  <c:v>1.6357565091827986</c:v>
                </c:pt>
                <c:pt idx="7">
                  <c:v>0.77167036955378798</c:v>
                </c:pt>
                <c:pt idx="8">
                  <c:v>1.3043095091213537</c:v>
                </c:pt>
                <c:pt idx="9">
                  <c:v>1.99</c:v>
                </c:pt>
                <c:pt idx="10">
                  <c:v>1.7517202286290132</c:v>
                </c:pt>
                <c:pt idx="11">
                  <c:v>1.288643723265839</c:v>
                </c:pt>
              </c:numCache>
            </c:numRef>
          </c:val>
          <c:smooth val="0"/>
        </c:ser>
        <c:ser>
          <c:idx val="1"/>
          <c:order val="1"/>
          <c:tx>
            <c:strRef>
              <c:f>'G20+BRICS'!$A$23:$B$23</c:f>
              <c:strCache>
                <c:ptCount val="1"/>
                <c:pt idx="0">
                  <c:v>G20 World Bank</c:v>
                </c:pt>
              </c:strCache>
            </c:strRef>
          </c:tx>
          <c:marker>
            <c:symbol val="none"/>
          </c:marker>
          <c:cat>
            <c:multiLvlStrRef>
              <c:f>'G20+BRICS'!$C$20:$N$21</c:f>
              <c:multiLvlStrCache>
                <c:ptCount val="12"/>
                <c:lvl>
                  <c:pt idx="0">
                    <c:v>Washington</c:v>
                  </c:pt>
                  <c:pt idx="1">
                    <c:v>London</c:v>
                  </c:pt>
                  <c:pt idx="2">
                    <c:v>Pittsburgh</c:v>
                  </c:pt>
                  <c:pt idx="3">
                    <c:v>Toronto</c:v>
                  </c:pt>
                  <c:pt idx="4">
                    <c:v>Seoul</c:v>
                  </c:pt>
                  <c:pt idx="5">
                    <c:v>Cannes</c:v>
                  </c:pt>
                  <c:pt idx="6">
                    <c:v>Los-Cabos</c:v>
                  </c:pt>
                  <c:pt idx="7">
                    <c:v>Saint Petersburg</c:v>
                  </c:pt>
                  <c:pt idx="8">
                    <c:v>Brisbane</c:v>
                  </c:pt>
                  <c:pt idx="9">
                    <c:v>Antalya</c:v>
                  </c:pt>
                  <c:pt idx="10">
                    <c:v>Hangzhou</c:v>
                  </c:pt>
                  <c:pt idx="11">
                    <c:v>Hamburg</c:v>
                  </c:pt>
                </c:lvl>
                <c:lvl>
                  <c:pt idx="0">
                    <c:v>Before 2009</c:v>
                  </c:pt>
                  <c:pt idx="1">
                    <c:v>Yekaterinburg</c:v>
                  </c:pt>
                  <c:pt idx="3">
                    <c:v>Brasilia</c:v>
                  </c:pt>
                  <c:pt idx="5">
                    <c:v>Sanya</c:v>
                  </c:pt>
                  <c:pt idx="6">
                    <c:v>Delhi</c:v>
                  </c:pt>
                  <c:pt idx="7">
                    <c:v>Durban</c:v>
                  </c:pt>
                  <c:pt idx="8">
                    <c:v>Fortaleza</c:v>
                  </c:pt>
                  <c:pt idx="9">
                    <c:v>Ufa</c:v>
                  </c:pt>
                  <c:pt idx="10">
                    <c:v>Goa</c:v>
                  </c:pt>
                  <c:pt idx="11">
                    <c:v>Xiamen</c:v>
                  </c:pt>
                </c:lvl>
              </c:multiLvlStrCache>
            </c:multiLvlStrRef>
          </c:cat>
          <c:val>
            <c:numRef>
              <c:f>'G20+BRICS'!$C$23:$N$23</c:f>
              <c:numCache>
                <c:formatCode>0.00</c:formatCode>
                <c:ptCount val="12"/>
                <c:pt idx="0">
                  <c:v>2.439545024852865</c:v>
                </c:pt>
                <c:pt idx="1">
                  <c:v>2.7570471074773018</c:v>
                </c:pt>
                <c:pt idx="2">
                  <c:v>2.1580836217438915</c:v>
                </c:pt>
                <c:pt idx="3">
                  <c:v>3.2144005143040819</c:v>
                </c:pt>
                <c:pt idx="4">
                  <c:v>1.3458869694214481</c:v>
                </c:pt>
                <c:pt idx="5">
                  <c:v>1.1056300091508526</c:v>
                </c:pt>
                <c:pt idx="6">
                  <c:v>1.240918731104192</c:v>
                </c:pt>
                <c:pt idx="7">
                  <c:v>0.85646931126299541</c:v>
                </c:pt>
                <c:pt idx="8">
                  <c:v>1.3395611174759849</c:v>
                </c:pt>
                <c:pt idx="9">
                  <c:v>1.1200000000000001</c:v>
                </c:pt>
                <c:pt idx="10">
                  <c:v>0.86601898943456834</c:v>
                </c:pt>
                <c:pt idx="11">
                  <c:v>0.74824474254145479</c:v>
                </c:pt>
              </c:numCache>
            </c:numRef>
          </c:val>
          <c:smooth val="0"/>
        </c:ser>
        <c:ser>
          <c:idx val="2"/>
          <c:order val="2"/>
          <c:tx>
            <c:strRef>
              <c:f>'G20+BRICS'!$A$24:$B$24</c:f>
              <c:strCache>
                <c:ptCount val="1"/>
                <c:pt idx="0">
                  <c:v>BRICS IMF</c:v>
                </c:pt>
              </c:strCache>
            </c:strRef>
          </c:tx>
          <c:marker>
            <c:symbol val="none"/>
          </c:marker>
          <c:cat>
            <c:multiLvlStrRef>
              <c:f>'G20+BRICS'!$C$20:$N$21</c:f>
              <c:multiLvlStrCache>
                <c:ptCount val="12"/>
                <c:lvl>
                  <c:pt idx="0">
                    <c:v>Washington</c:v>
                  </c:pt>
                  <c:pt idx="1">
                    <c:v>London</c:v>
                  </c:pt>
                  <c:pt idx="2">
                    <c:v>Pittsburgh</c:v>
                  </c:pt>
                  <c:pt idx="3">
                    <c:v>Toronto</c:v>
                  </c:pt>
                  <c:pt idx="4">
                    <c:v>Seoul</c:v>
                  </c:pt>
                  <c:pt idx="5">
                    <c:v>Cannes</c:v>
                  </c:pt>
                  <c:pt idx="6">
                    <c:v>Los-Cabos</c:v>
                  </c:pt>
                  <c:pt idx="7">
                    <c:v>Saint Petersburg</c:v>
                  </c:pt>
                  <c:pt idx="8">
                    <c:v>Brisbane</c:v>
                  </c:pt>
                  <c:pt idx="9">
                    <c:v>Antalya</c:v>
                  </c:pt>
                  <c:pt idx="10">
                    <c:v>Hangzhou</c:v>
                  </c:pt>
                  <c:pt idx="11">
                    <c:v>Hamburg</c:v>
                  </c:pt>
                </c:lvl>
                <c:lvl>
                  <c:pt idx="0">
                    <c:v>Before 2009</c:v>
                  </c:pt>
                  <c:pt idx="1">
                    <c:v>Yekaterinburg</c:v>
                  </c:pt>
                  <c:pt idx="3">
                    <c:v>Brasilia</c:v>
                  </c:pt>
                  <c:pt idx="5">
                    <c:v>Sanya</c:v>
                  </c:pt>
                  <c:pt idx="6">
                    <c:v>Delhi</c:v>
                  </c:pt>
                  <c:pt idx="7">
                    <c:v>Durban</c:v>
                  </c:pt>
                  <c:pt idx="8">
                    <c:v>Fortaleza</c:v>
                  </c:pt>
                  <c:pt idx="9">
                    <c:v>Ufa</c:v>
                  </c:pt>
                  <c:pt idx="10">
                    <c:v>Goa</c:v>
                  </c:pt>
                  <c:pt idx="11">
                    <c:v>Xiamen</c:v>
                  </c:pt>
                </c:lvl>
              </c:multiLvlStrCache>
            </c:multiLvlStrRef>
          </c:cat>
          <c:val>
            <c:numRef>
              <c:f>'G20+BRICS'!$C$24:$N$24</c:f>
              <c:numCache>
                <c:formatCode>0.00</c:formatCode>
                <c:ptCount val="12"/>
                <c:pt idx="0">
                  <c:v>5.4708336182725841</c:v>
                </c:pt>
                <c:pt idx="1">
                  <c:v>5.7695721640333746</c:v>
                </c:pt>
                <c:pt idx="3">
                  <c:v>2.9759690499218809</c:v>
                </c:pt>
                <c:pt idx="5">
                  <c:v>0.74928817623257904</c:v>
                </c:pt>
                <c:pt idx="6">
                  <c:v>1.2836970474967908</c:v>
                </c:pt>
                <c:pt idx="7">
                  <c:v>0.54720310811365402</c:v>
                </c:pt>
                <c:pt idx="8">
                  <c:v>0.84578150210794778</c:v>
                </c:pt>
                <c:pt idx="9">
                  <c:v>0.26319079358604036</c:v>
                </c:pt>
                <c:pt idx="10">
                  <c:v>0.41</c:v>
                </c:pt>
                <c:pt idx="11">
                  <c:v>0.26345755845098662</c:v>
                </c:pt>
              </c:numCache>
            </c:numRef>
          </c:val>
          <c:smooth val="0"/>
        </c:ser>
        <c:ser>
          <c:idx val="3"/>
          <c:order val="3"/>
          <c:tx>
            <c:strRef>
              <c:f>'G20+BRICS'!$A$25:$B$25</c:f>
              <c:strCache>
                <c:ptCount val="1"/>
                <c:pt idx="0">
                  <c:v>BRICS World Bank</c:v>
                </c:pt>
              </c:strCache>
            </c:strRef>
          </c:tx>
          <c:marker>
            <c:symbol val="none"/>
          </c:marker>
          <c:cat>
            <c:multiLvlStrRef>
              <c:f>'G20+BRICS'!$C$20:$N$21</c:f>
              <c:multiLvlStrCache>
                <c:ptCount val="12"/>
                <c:lvl>
                  <c:pt idx="0">
                    <c:v>Washington</c:v>
                  </c:pt>
                  <c:pt idx="1">
                    <c:v>London</c:v>
                  </c:pt>
                  <c:pt idx="2">
                    <c:v>Pittsburgh</c:v>
                  </c:pt>
                  <c:pt idx="3">
                    <c:v>Toronto</c:v>
                  </c:pt>
                  <c:pt idx="4">
                    <c:v>Seoul</c:v>
                  </c:pt>
                  <c:pt idx="5">
                    <c:v>Cannes</c:v>
                  </c:pt>
                  <c:pt idx="6">
                    <c:v>Los-Cabos</c:v>
                  </c:pt>
                  <c:pt idx="7">
                    <c:v>Saint Petersburg</c:v>
                  </c:pt>
                  <c:pt idx="8">
                    <c:v>Brisbane</c:v>
                  </c:pt>
                  <c:pt idx="9">
                    <c:v>Antalya</c:v>
                  </c:pt>
                  <c:pt idx="10">
                    <c:v>Hangzhou</c:v>
                  </c:pt>
                  <c:pt idx="11">
                    <c:v>Hamburg</c:v>
                  </c:pt>
                </c:lvl>
                <c:lvl>
                  <c:pt idx="0">
                    <c:v>Before 2009</c:v>
                  </c:pt>
                  <c:pt idx="1">
                    <c:v>Yekaterinburg</c:v>
                  </c:pt>
                  <c:pt idx="3">
                    <c:v>Brasilia</c:v>
                  </c:pt>
                  <c:pt idx="5">
                    <c:v>Sanya</c:v>
                  </c:pt>
                  <c:pt idx="6">
                    <c:v>Delhi</c:v>
                  </c:pt>
                  <c:pt idx="7">
                    <c:v>Durban</c:v>
                  </c:pt>
                  <c:pt idx="8">
                    <c:v>Fortaleza</c:v>
                  </c:pt>
                  <c:pt idx="9">
                    <c:v>Ufa</c:v>
                  </c:pt>
                  <c:pt idx="10">
                    <c:v>Goa</c:v>
                  </c:pt>
                  <c:pt idx="11">
                    <c:v>Xiamen</c:v>
                  </c:pt>
                </c:lvl>
              </c:multiLvlStrCache>
            </c:multiLvlStrRef>
          </c:cat>
          <c:val>
            <c:numRef>
              <c:f>'G20+BRICS'!$C$25:$N$25</c:f>
              <c:numCache>
                <c:formatCode>0.00</c:formatCode>
                <c:ptCount val="12"/>
                <c:pt idx="0">
                  <c:v>4.1031252137044376</c:v>
                </c:pt>
                <c:pt idx="1">
                  <c:v>3.994319190484644</c:v>
                </c:pt>
                <c:pt idx="3">
                  <c:v>2.2319767874414107</c:v>
                </c:pt>
                <c:pt idx="5">
                  <c:v>0.18732204405814476</c:v>
                </c:pt>
                <c:pt idx="6">
                  <c:v>0.42789901583226359</c:v>
                </c:pt>
                <c:pt idx="7">
                  <c:v>0.41040233108524055</c:v>
                </c:pt>
                <c:pt idx="8">
                  <c:v>0.13012023109353044</c:v>
                </c:pt>
                <c:pt idx="9">
                  <c:v>0.19739309518953027</c:v>
                </c:pt>
                <c:pt idx="10" formatCode="General">
                  <c:v>0</c:v>
                </c:pt>
                <c:pt idx="11">
                  <c:v>0.32</c:v>
                </c:pt>
              </c:numCache>
            </c:numRef>
          </c:val>
          <c:smooth val="0"/>
        </c:ser>
        <c:ser>
          <c:idx val="4"/>
          <c:order val="4"/>
          <c:tx>
            <c:strRef>
              <c:f>'G20+BRICS'!$A$26:$B$26</c:f>
              <c:strCache>
                <c:ptCount val="1"/>
                <c:pt idx="0">
                  <c:v>BRICS NDB</c:v>
                </c:pt>
              </c:strCache>
            </c:strRef>
          </c:tx>
          <c:marker>
            <c:symbol val="none"/>
          </c:marker>
          <c:cat>
            <c:multiLvlStrRef>
              <c:f>'G20+BRICS'!$C$20:$N$21</c:f>
              <c:multiLvlStrCache>
                <c:ptCount val="12"/>
                <c:lvl>
                  <c:pt idx="0">
                    <c:v>Washington</c:v>
                  </c:pt>
                  <c:pt idx="1">
                    <c:v>London</c:v>
                  </c:pt>
                  <c:pt idx="2">
                    <c:v>Pittsburgh</c:v>
                  </c:pt>
                  <c:pt idx="3">
                    <c:v>Toronto</c:v>
                  </c:pt>
                  <c:pt idx="4">
                    <c:v>Seoul</c:v>
                  </c:pt>
                  <c:pt idx="5">
                    <c:v>Cannes</c:v>
                  </c:pt>
                  <c:pt idx="6">
                    <c:v>Los-Cabos</c:v>
                  </c:pt>
                  <c:pt idx="7">
                    <c:v>Saint Petersburg</c:v>
                  </c:pt>
                  <c:pt idx="8">
                    <c:v>Brisbane</c:v>
                  </c:pt>
                  <c:pt idx="9">
                    <c:v>Antalya</c:v>
                  </c:pt>
                  <c:pt idx="10">
                    <c:v>Hangzhou</c:v>
                  </c:pt>
                  <c:pt idx="11">
                    <c:v>Hamburg</c:v>
                  </c:pt>
                </c:lvl>
                <c:lvl>
                  <c:pt idx="0">
                    <c:v>Before 2009</c:v>
                  </c:pt>
                  <c:pt idx="1">
                    <c:v>Yekaterinburg</c:v>
                  </c:pt>
                  <c:pt idx="3">
                    <c:v>Brasilia</c:v>
                  </c:pt>
                  <c:pt idx="5">
                    <c:v>Sanya</c:v>
                  </c:pt>
                  <c:pt idx="6">
                    <c:v>Delhi</c:v>
                  </c:pt>
                  <c:pt idx="7">
                    <c:v>Durban</c:v>
                  </c:pt>
                  <c:pt idx="8">
                    <c:v>Fortaleza</c:v>
                  </c:pt>
                  <c:pt idx="9">
                    <c:v>Ufa</c:v>
                  </c:pt>
                  <c:pt idx="10">
                    <c:v>Goa</c:v>
                  </c:pt>
                  <c:pt idx="11">
                    <c:v>Xiamen</c:v>
                  </c:pt>
                </c:lvl>
              </c:multiLvlStrCache>
            </c:multiLvlStrRef>
          </c:cat>
          <c:val>
            <c:numRef>
              <c:f>'G20+BRICS'!$C$26:$N$26</c:f>
              <c:numCache>
                <c:formatCode>0.00</c:formatCode>
                <c:ptCount val="12"/>
                <c:pt idx="0">
                  <c:v>0</c:v>
                </c:pt>
                <c:pt idx="1">
                  <c:v>0</c:v>
                </c:pt>
                <c:pt idx="3">
                  <c:v>0</c:v>
                </c:pt>
                <c:pt idx="5">
                  <c:v>0</c:v>
                </c:pt>
                <c:pt idx="6">
                  <c:v>0.21394950791613179</c:v>
                </c:pt>
                <c:pt idx="7">
                  <c:v>0.82080466217048109</c:v>
                </c:pt>
                <c:pt idx="8">
                  <c:v>0.65060115546765207</c:v>
                </c:pt>
                <c:pt idx="9">
                  <c:v>1.1843585711371816</c:v>
                </c:pt>
                <c:pt idx="10">
                  <c:v>0.49790465125928385</c:v>
                </c:pt>
                <c:pt idx="11">
                  <c:v>0.79037267535295996</c:v>
                </c:pt>
              </c:numCache>
            </c:numRef>
          </c:val>
          <c:smooth val="0"/>
        </c:ser>
        <c:ser>
          <c:idx val="5"/>
          <c:order val="5"/>
          <c:tx>
            <c:strRef>
              <c:f>'G20+BRICS'!$A$27:$B$27</c:f>
              <c:strCache>
                <c:ptCount val="1"/>
                <c:pt idx="0">
                  <c:v>BRICS CRA</c:v>
                </c:pt>
              </c:strCache>
            </c:strRef>
          </c:tx>
          <c:marker>
            <c:symbol val="none"/>
          </c:marker>
          <c:cat>
            <c:multiLvlStrRef>
              <c:f>'G20+BRICS'!$C$20:$N$21</c:f>
              <c:multiLvlStrCache>
                <c:ptCount val="12"/>
                <c:lvl>
                  <c:pt idx="0">
                    <c:v>Washington</c:v>
                  </c:pt>
                  <c:pt idx="1">
                    <c:v>London</c:v>
                  </c:pt>
                  <c:pt idx="2">
                    <c:v>Pittsburgh</c:v>
                  </c:pt>
                  <c:pt idx="3">
                    <c:v>Toronto</c:v>
                  </c:pt>
                  <c:pt idx="4">
                    <c:v>Seoul</c:v>
                  </c:pt>
                  <c:pt idx="5">
                    <c:v>Cannes</c:v>
                  </c:pt>
                  <c:pt idx="6">
                    <c:v>Los-Cabos</c:v>
                  </c:pt>
                  <c:pt idx="7">
                    <c:v>Saint Petersburg</c:v>
                  </c:pt>
                  <c:pt idx="8">
                    <c:v>Brisbane</c:v>
                  </c:pt>
                  <c:pt idx="9">
                    <c:v>Antalya</c:v>
                  </c:pt>
                  <c:pt idx="10">
                    <c:v>Hangzhou</c:v>
                  </c:pt>
                  <c:pt idx="11">
                    <c:v>Hamburg</c:v>
                  </c:pt>
                </c:lvl>
                <c:lvl>
                  <c:pt idx="0">
                    <c:v>Before 2009</c:v>
                  </c:pt>
                  <c:pt idx="1">
                    <c:v>Yekaterinburg</c:v>
                  </c:pt>
                  <c:pt idx="3">
                    <c:v>Brasilia</c:v>
                  </c:pt>
                  <c:pt idx="5">
                    <c:v>Sanya</c:v>
                  </c:pt>
                  <c:pt idx="6">
                    <c:v>Delhi</c:v>
                  </c:pt>
                  <c:pt idx="7">
                    <c:v>Durban</c:v>
                  </c:pt>
                  <c:pt idx="8">
                    <c:v>Fortaleza</c:v>
                  </c:pt>
                  <c:pt idx="9">
                    <c:v>Ufa</c:v>
                  </c:pt>
                  <c:pt idx="10">
                    <c:v>Goa</c:v>
                  </c:pt>
                  <c:pt idx="11">
                    <c:v>Xiamen</c:v>
                  </c:pt>
                </c:lvl>
              </c:multiLvlStrCache>
            </c:multiLvlStrRef>
          </c:cat>
          <c:val>
            <c:numRef>
              <c:f>'G20+BRICS'!$C$27:$N$27</c:f>
              <c:numCache>
                <c:formatCode>0.00</c:formatCode>
                <c:ptCount val="12"/>
                <c:pt idx="0">
                  <c:v>0</c:v>
                </c:pt>
                <c:pt idx="1">
                  <c:v>0</c:v>
                </c:pt>
                <c:pt idx="3">
                  <c:v>0</c:v>
                </c:pt>
                <c:pt idx="5">
                  <c:v>0</c:v>
                </c:pt>
                <c:pt idx="6">
                  <c:v>0</c:v>
                </c:pt>
                <c:pt idx="7">
                  <c:v>0.82080466217048109</c:v>
                </c:pt>
                <c:pt idx="8">
                  <c:v>1.1710820798417738</c:v>
                </c:pt>
                <c:pt idx="9">
                  <c:v>0.52638158717208072</c:v>
                </c:pt>
                <c:pt idx="10">
                  <c:v>8.2984108543213975E-2</c:v>
                </c:pt>
                <c:pt idx="11">
                  <c:v>0.38054980665142513</c:v>
                </c:pt>
              </c:numCache>
            </c:numRef>
          </c:val>
          <c:smooth val="0"/>
        </c:ser>
        <c:dLbls>
          <c:showLegendKey val="0"/>
          <c:showVal val="0"/>
          <c:showCatName val="0"/>
          <c:showSerName val="0"/>
          <c:showPercent val="0"/>
          <c:showBubbleSize val="0"/>
        </c:dLbls>
        <c:marker val="1"/>
        <c:smooth val="0"/>
        <c:axId val="148346752"/>
        <c:axId val="148348288"/>
      </c:lineChart>
      <c:catAx>
        <c:axId val="148346752"/>
        <c:scaling>
          <c:orientation val="minMax"/>
        </c:scaling>
        <c:delete val="0"/>
        <c:axPos val="b"/>
        <c:numFmt formatCode="General" sourceLinked="0"/>
        <c:majorTickMark val="out"/>
        <c:minorTickMark val="none"/>
        <c:tickLblPos val="nextTo"/>
        <c:txPr>
          <a:bodyPr rot="-5400000" vert="horz"/>
          <a:lstStyle/>
          <a:p>
            <a:pPr>
              <a:defRPr sz="1200"/>
            </a:pPr>
            <a:endParaRPr lang="ru-RU"/>
          </a:p>
        </c:txPr>
        <c:crossAx val="148348288"/>
        <c:crosses val="autoZero"/>
        <c:auto val="1"/>
        <c:lblAlgn val="ctr"/>
        <c:lblOffset val="100"/>
        <c:noMultiLvlLbl val="0"/>
      </c:catAx>
      <c:valAx>
        <c:axId val="148348288"/>
        <c:scaling>
          <c:orientation val="minMax"/>
        </c:scaling>
        <c:delete val="0"/>
        <c:axPos val="l"/>
        <c:numFmt formatCode="0" sourceLinked="0"/>
        <c:majorTickMark val="out"/>
        <c:minorTickMark val="none"/>
        <c:tickLblPos val="nextTo"/>
        <c:txPr>
          <a:bodyPr/>
          <a:lstStyle/>
          <a:p>
            <a:pPr>
              <a:defRPr sz="1600"/>
            </a:pPr>
            <a:endParaRPr lang="ru-RU"/>
          </a:p>
        </c:txPr>
        <c:crossAx val="148346752"/>
        <c:crosses val="autoZero"/>
        <c:crossBetween val="between"/>
      </c:valAx>
    </c:plotArea>
    <c:legend>
      <c:legendPos val="r"/>
      <c:layout/>
      <c:overlay val="0"/>
      <c:txPr>
        <a:bodyPr/>
        <a:lstStyle/>
        <a:p>
          <a:pPr>
            <a:defRPr sz="1600"/>
          </a:pPr>
          <a:endParaRPr lang="ru-RU"/>
        </a:p>
      </c:txPr>
    </c:legend>
    <c:plotVisOnly val="1"/>
    <c:dispBlanksAs val="span"/>
    <c:showDLblsOverMax val="0"/>
  </c:chart>
  <c:txPr>
    <a:bodyPr/>
    <a:lstStyle/>
    <a:p>
      <a:pPr>
        <a:defRPr sz="700"/>
      </a:pPr>
      <a:endParaRPr lang="ru-RU"/>
    </a:p>
  </c:txPr>
  <c:externalData r:id="rId2">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lineChart>
        <c:grouping val="standard"/>
        <c:varyColors val="0"/>
        <c:ser>
          <c:idx val="0"/>
          <c:order val="0"/>
          <c:tx>
            <c:strRef>
              <c:f>'G20+BRICS'!$P$22:$Q$22</c:f>
              <c:strCache>
                <c:ptCount val="1"/>
                <c:pt idx="0">
                  <c:v>G20 UN</c:v>
                </c:pt>
              </c:strCache>
            </c:strRef>
          </c:tx>
          <c:marker>
            <c:symbol val="none"/>
          </c:marker>
          <c:cat>
            <c:multiLvlStrRef>
              <c:f>'G20+BRICS'!$R$20:$AC$21</c:f>
              <c:multiLvlStrCache>
                <c:ptCount val="12"/>
                <c:lvl>
                  <c:pt idx="0">
                    <c:v>Washington</c:v>
                  </c:pt>
                  <c:pt idx="1">
                    <c:v>London</c:v>
                  </c:pt>
                  <c:pt idx="2">
                    <c:v>Pittsburgh</c:v>
                  </c:pt>
                  <c:pt idx="3">
                    <c:v>Toronto</c:v>
                  </c:pt>
                  <c:pt idx="4">
                    <c:v>Seoul</c:v>
                  </c:pt>
                  <c:pt idx="5">
                    <c:v>Cannes</c:v>
                  </c:pt>
                  <c:pt idx="6">
                    <c:v>Los-Cabos</c:v>
                  </c:pt>
                  <c:pt idx="7">
                    <c:v>Saint Petersburg</c:v>
                  </c:pt>
                  <c:pt idx="8">
                    <c:v>Brisbane</c:v>
                  </c:pt>
                  <c:pt idx="9">
                    <c:v>Antalya</c:v>
                  </c:pt>
                  <c:pt idx="10">
                    <c:v>Hangzhou</c:v>
                  </c:pt>
                  <c:pt idx="11">
                    <c:v>Hamburg</c:v>
                  </c:pt>
                </c:lvl>
                <c:lvl>
                  <c:pt idx="0">
                    <c:v>Before 2009</c:v>
                  </c:pt>
                  <c:pt idx="1">
                    <c:v>Yekaterinburg</c:v>
                  </c:pt>
                  <c:pt idx="3">
                    <c:v>Brasilia</c:v>
                  </c:pt>
                  <c:pt idx="5">
                    <c:v>Sanya</c:v>
                  </c:pt>
                  <c:pt idx="6">
                    <c:v>Delhi</c:v>
                  </c:pt>
                  <c:pt idx="7">
                    <c:v>Durban</c:v>
                  </c:pt>
                  <c:pt idx="8">
                    <c:v>Fortaleza</c:v>
                  </c:pt>
                  <c:pt idx="9">
                    <c:v>Ufa</c:v>
                  </c:pt>
                  <c:pt idx="10">
                    <c:v>Goa</c:v>
                  </c:pt>
                  <c:pt idx="11">
                    <c:v>Xiamen</c:v>
                  </c:pt>
                </c:lvl>
              </c:multiLvlStrCache>
            </c:multiLvlStrRef>
          </c:cat>
          <c:val>
            <c:numRef>
              <c:f>'G20+BRICS'!$R$22:$AC$22</c:f>
              <c:numCache>
                <c:formatCode>0.00</c:formatCode>
                <c:ptCount val="12"/>
                <c:pt idx="0">
                  <c:v>0.30494312810660812</c:v>
                </c:pt>
                <c:pt idx="1">
                  <c:v>0.66549412939107278</c:v>
                </c:pt>
                <c:pt idx="2">
                  <c:v>0.15985804605510306</c:v>
                </c:pt>
                <c:pt idx="3">
                  <c:v>0.303245331538121</c:v>
                </c:pt>
                <c:pt idx="4">
                  <c:v>0.59817198640953251</c:v>
                </c:pt>
                <c:pt idx="5">
                  <c:v>0.56457702594937154</c:v>
                </c:pt>
                <c:pt idx="6">
                  <c:v>0.56405396868372371</c:v>
                </c:pt>
                <c:pt idx="7">
                  <c:v>0.62751216864813519</c:v>
                </c:pt>
                <c:pt idx="8">
                  <c:v>0.24676125848241826</c:v>
                </c:pt>
                <c:pt idx="9">
                  <c:v>0.59073356672491095</c:v>
                </c:pt>
                <c:pt idx="10">
                  <c:v>1.2399817348722229</c:v>
                </c:pt>
                <c:pt idx="11">
                  <c:v>1.4341357565377886</c:v>
                </c:pt>
              </c:numCache>
            </c:numRef>
          </c:val>
          <c:smooth val="0"/>
        </c:ser>
        <c:ser>
          <c:idx val="1"/>
          <c:order val="1"/>
          <c:tx>
            <c:strRef>
              <c:f>'G20+BRICS'!$P$25:$Q$25</c:f>
              <c:strCache>
                <c:ptCount val="1"/>
                <c:pt idx="0">
                  <c:v>BRICS UN</c:v>
                </c:pt>
              </c:strCache>
            </c:strRef>
          </c:tx>
          <c:marker>
            <c:symbol val="none"/>
          </c:marker>
          <c:cat>
            <c:multiLvlStrRef>
              <c:f>'G20+BRICS'!$R$20:$AC$21</c:f>
              <c:multiLvlStrCache>
                <c:ptCount val="12"/>
                <c:lvl>
                  <c:pt idx="0">
                    <c:v>Washington</c:v>
                  </c:pt>
                  <c:pt idx="1">
                    <c:v>London</c:v>
                  </c:pt>
                  <c:pt idx="2">
                    <c:v>Pittsburgh</c:v>
                  </c:pt>
                  <c:pt idx="3">
                    <c:v>Toronto</c:v>
                  </c:pt>
                  <c:pt idx="4">
                    <c:v>Seoul</c:v>
                  </c:pt>
                  <c:pt idx="5">
                    <c:v>Cannes</c:v>
                  </c:pt>
                  <c:pt idx="6">
                    <c:v>Los-Cabos</c:v>
                  </c:pt>
                  <c:pt idx="7">
                    <c:v>Saint Petersburg</c:v>
                  </c:pt>
                  <c:pt idx="8">
                    <c:v>Brisbane</c:v>
                  </c:pt>
                  <c:pt idx="9">
                    <c:v>Antalya</c:v>
                  </c:pt>
                  <c:pt idx="10">
                    <c:v>Hangzhou</c:v>
                  </c:pt>
                  <c:pt idx="11">
                    <c:v>Hamburg</c:v>
                  </c:pt>
                </c:lvl>
                <c:lvl>
                  <c:pt idx="0">
                    <c:v>Before 2009</c:v>
                  </c:pt>
                  <c:pt idx="1">
                    <c:v>Yekaterinburg</c:v>
                  </c:pt>
                  <c:pt idx="3">
                    <c:v>Brasilia</c:v>
                  </c:pt>
                  <c:pt idx="5">
                    <c:v>Sanya</c:v>
                  </c:pt>
                  <c:pt idx="6">
                    <c:v>Delhi</c:v>
                  </c:pt>
                  <c:pt idx="7">
                    <c:v>Durban</c:v>
                  </c:pt>
                  <c:pt idx="8">
                    <c:v>Fortaleza</c:v>
                  </c:pt>
                  <c:pt idx="9">
                    <c:v>Ufa</c:v>
                  </c:pt>
                  <c:pt idx="10">
                    <c:v>Goa</c:v>
                  </c:pt>
                  <c:pt idx="11">
                    <c:v>Xiamen</c:v>
                  </c:pt>
                </c:lvl>
              </c:multiLvlStrCache>
            </c:multiLvlStrRef>
          </c:cat>
          <c:val>
            <c:numRef>
              <c:f>'G20+BRICS'!$R$25:$AC$25</c:f>
              <c:numCache>
                <c:formatCode>0.00</c:formatCode>
                <c:ptCount val="12"/>
                <c:pt idx="0">
                  <c:v>4.1031252137044376</c:v>
                </c:pt>
                <c:pt idx="1">
                  <c:v>3.5505059470974611</c:v>
                </c:pt>
                <c:pt idx="3">
                  <c:v>6.6959303623242326</c:v>
                </c:pt>
                <c:pt idx="5">
                  <c:v>3.5591188371047506</c:v>
                </c:pt>
                <c:pt idx="6">
                  <c:v>1.9255455712451861</c:v>
                </c:pt>
                <c:pt idx="7">
                  <c:v>3.9672225338239921</c:v>
                </c:pt>
                <c:pt idx="8">
                  <c:v>2.9277051996044343</c:v>
                </c:pt>
                <c:pt idx="9">
                  <c:v>4.3426480941696655</c:v>
                </c:pt>
                <c:pt idx="10">
                  <c:v>3.57</c:v>
                </c:pt>
                <c:pt idx="11">
                  <c:v>2.17</c:v>
                </c:pt>
              </c:numCache>
            </c:numRef>
          </c:val>
          <c:smooth val="0"/>
        </c:ser>
        <c:dLbls>
          <c:showLegendKey val="0"/>
          <c:showVal val="0"/>
          <c:showCatName val="0"/>
          <c:showSerName val="0"/>
          <c:showPercent val="0"/>
          <c:showBubbleSize val="0"/>
        </c:dLbls>
        <c:marker val="1"/>
        <c:smooth val="0"/>
        <c:axId val="187328768"/>
        <c:axId val="187334656"/>
      </c:lineChart>
      <c:catAx>
        <c:axId val="187328768"/>
        <c:scaling>
          <c:orientation val="minMax"/>
        </c:scaling>
        <c:delete val="0"/>
        <c:axPos val="b"/>
        <c:numFmt formatCode="General" sourceLinked="0"/>
        <c:majorTickMark val="out"/>
        <c:minorTickMark val="none"/>
        <c:tickLblPos val="nextTo"/>
        <c:txPr>
          <a:bodyPr/>
          <a:lstStyle/>
          <a:p>
            <a:pPr>
              <a:defRPr sz="1400"/>
            </a:pPr>
            <a:endParaRPr lang="ru-RU"/>
          </a:p>
        </c:txPr>
        <c:crossAx val="187334656"/>
        <c:crosses val="autoZero"/>
        <c:auto val="1"/>
        <c:lblAlgn val="ctr"/>
        <c:lblOffset val="100"/>
        <c:noMultiLvlLbl val="0"/>
      </c:catAx>
      <c:valAx>
        <c:axId val="187334656"/>
        <c:scaling>
          <c:orientation val="minMax"/>
        </c:scaling>
        <c:delete val="0"/>
        <c:axPos val="l"/>
        <c:numFmt formatCode="0" sourceLinked="0"/>
        <c:majorTickMark val="out"/>
        <c:minorTickMark val="none"/>
        <c:tickLblPos val="nextTo"/>
        <c:txPr>
          <a:bodyPr/>
          <a:lstStyle/>
          <a:p>
            <a:pPr>
              <a:defRPr sz="1600"/>
            </a:pPr>
            <a:endParaRPr lang="ru-RU"/>
          </a:p>
        </c:txPr>
        <c:crossAx val="187328768"/>
        <c:crosses val="autoZero"/>
        <c:crossBetween val="between"/>
      </c:valAx>
    </c:plotArea>
    <c:legend>
      <c:legendPos val="r"/>
      <c:layout/>
      <c:overlay val="0"/>
      <c:txPr>
        <a:bodyPr/>
        <a:lstStyle/>
        <a:p>
          <a:pPr>
            <a:defRPr sz="1600"/>
          </a:pPr>
          <a:endParaRPr lang="ru-RU"/>
        </a:p>
      </c:txPr>
    </c:legend>
    <c:plotVisOnly val="1"/>
    <c:dispBlanksAs val="span"/>
    <c:showDLblsOverMax val="0"/>
  </c:chart>
  <c:externalData r:id="rId2">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lineChart>
        <c:grouping val="standard"/>
        <c:varyColors val="0"/>
        <c:ser>
          <c:idx val="0"/>
          <c:order val="0"/>
          <c:tx>
            <c:strRef>
              <c:f>'G20+BRICS'!$P$53</c:f>
              <c:strCache>
                <c:ptCount val="1"/>
                <c:pt idx="0">
                  <c:v>OECD</c:v>
                </c:pt>
              </c:strCache>
            </c:strRef>
          </c:tx>
          <c:marker>
            <c:symbol val="none"/>
          </c:marker>
          <c:cat>
            <c:strRef>
              <c:f>'G20+BRICS'!$Q$52:$AB$52</c:f>
              <c:strCache>
                <c:ptCount val="12"/>
                <c:pt idx="0">
                  <c:v>Washington</c:v>
                </c:pt>
                <c:pt idx="1">
                  <c:v>London</c:v>
                </c:pt>
                <c:pt idx="2">
                  <c:v>Pittsburgh</c:v>
                </c:pt>
                <c:pt idx="3">
                  <c:v>Toronto</c:v>
                </c:pt>
                <c:pt idx="4">
                  <c:v>Seoul</c:v>
                </c:pt>
                <c:pt idx="5">
                  <c:v>Cannes</c:v>
                </c:pt>
                <c:pt idx="6">
                  <c:v>Los-Cabos</c:v>
                </c:pt>
                <c:pt idx="7">
                  <c:v>Saint Petersburg</c:v>
                </c:pt>
                <c:pt idx="8">
                  <c:v>Brisbane</c:v>
                </c:pt>
                <c:pt idx="9">
                  <c:v>Antalya</c:v>
                </c:pt>
                <c:pt idx="10">
                  <c:v>Hangzhou</c:v>
                </c:pt>
                <c:pt idx="11">
                  <c:v>Hamburg</c:v>
                </c:pt>
              </c:strCache>
            </c:strRef>
          </c:cat>
          <c:val>
            <c:numRef>
              <c:f>'G20+BRICS'!$Q$53:$AB$53</c:f>
              <c:numCache>
                <c:formatCode>0.00</c:formatCode>
                <c:ptCount val="12"/>
                <c:pt idx="0">
                  <c:v>0.30494312810660812</c:v>
                </c:pt>
                <c:pt idx="1">
                  <c:v>0.38028235965204166</c:v>
                </c:pt>
                <c:pt idx="2">
                  <c:v>0.31971609211020613</c:v>
                </c:pt>
                <c:pt idx="3">
                  <c:v>1.0310341272296113</c:v>
                </c:pt>
                <c:pt idx="4">
                  <c:v>0.62808058573000913</c:v>
                </c:pt>
                <c:pt idx="5">
                  <c:v>0.96448575266350978</c:v>
                </c:pt>
                <c:pt idx="6">
                  <c:v>1.0999052389332611</c:v>
                </c:pt>
                <c:pt idx="7">
                  <c:v>1.2635042314671912</c:v>
                </c:pt>
                <c:pt idx="8">
                  <c:v>1.2690579007667224</c:v>
                </c:pt>
                <c:pt idx="9">
                  <c:v>2.3007517861917584</c:v>
                </c:pt>
                <c:pt idx="10">
                  <c:v>2.6571037175833347</c:v>
                </c:pt>
                <c:pt idx="11">
                  <c:v>2.3902262608963141</c:v>
                </c:pt>
              </c:numCache>
            </c:numRef>
          </c:val>
          <c:smooth val="0"/>
        </c:ser>
        <c:ser>
          <c:idx val="1"/>
          <c:order val="1"/>
          <c:tx>
            <c:strRef>
              <c:f>'G20+BRICS'!$P$54</c:f>
              <c:strCache>
                <c:ptCount val="1"/>
                <c:pt idx="0">
                  <c:v>FSF+FSB</c:v>
                </c:pt>
              </c:strCache>
            </c:strRef>
          </c:tx>
          <c:marker>
            <c:symbol val="none"/>
          </c:marker>
          <c:cat>
            <c:strRef>
              <c:f>'G20+BRICS'!$Q$52:$AB$52</c:f>
              <c:strCache>
                <c:ptCount val="12"/>
                <c:pt idx="0">
                  <c:v>Washington</c:v>
                </c:pt>
                <c:pt idx="1">
                  <c:v>London</c:v>
                </c:pt>
                <c:pt idx="2">
                  <c:v>Pittsburgh</c:v>
                </c:pt>
                <c:pt idx="3">
                  <c:v>Toronto</c:v>
                </c:pt>
                <c:pt idx="4">
                  <c:v>Seoul</c:v>
                </c:pt>
                <c:pt idx="5">
                  <c:v>Cannes</c:v>
                </c:pt>
                <c:pt idx="6">
                  <c:v>Los-Cabos</c:v>
                </c:pt>
                <c:pt idx="7">
                  <c:v>Saint Petersburg</c:v>
                </c:pt>
                <c:pt idx="8">
                  <c:v>Brisbane</c:v>
                </c:pt>
                <c:pt idx="9">
                  <c:v>Antalya</c:v>
                </c:pt>
                <c:pt idx="10">
                  <c:v>Hangzhou</c:v>
                </c:pt>
                <c:pt idx="11">
                  <c:v>Hamburg</c:v>
                </c:pt>
              </c:strCache>
            </c:strRef>
          </c:cat>
          <c:val>
            <c:numRef>
              <c:f>'G20+BRICS'!$Q$54:$AB$54</c:f>
              <c:numCache>
                <c:formatCode>0.00</c:formatCode>
                <c:ptCount val="12"/>
                <c:pt idx="0">
                  <c:v>2.7444881529594727</c:v>
                </c:pt>
                <c:pt idx="1">
                  <c:v>7.1302942434757801</c:v>
                </c:pt>
                <c:pt idx="2">
                  <c:v>7.5932571876173958</c:v>
                </c:pt>
                <c:pt idx="3">
                  <c:v>5.6403631666090508</c:v>
                </c:pt>
                <c:pt idx="4">
                  <c:v>3.3796717232138582</c:v>
                </c:pt>
                <c:pt idx="5">
                  <c:v>1.5761108641086623</c:v>
                </c:pt>
                <c:pt idx="6">
                  <c:v>1.3537295248409369</c:v>
                </c:pt>
                <c:pt idx="7">
                  <c:v>0.50031375608432405</c:v>
                </c:pt>
                <c:pt idx="8">
                  <c:v>0.63452895038336121</c:v>
                </c:pt>
                <c:pt idx="9">
                  <c:v>0.71509852814068164</c:v>
                </c:pt>
                <c:pt idx="10">
                  <c:v>0.72824324111543248</c:v>
                </c:pt>
                <c:pt idx="11">
                  <c:v>0.74824474254145479</c:v>
                </c:pt>
              </c:numCache>
            </c:numRef>
          </c:val>
          <c:smooth val="0"/>
        </c:ser>
        <c:dLbls>
          <c:showLegendKey val="0"/>
          <c:showVal val="0"/>
          <c:showCatName val="0"/>
          <c:showSerName val="0"/>
          <c:showPercent val="0"/>
          <c:showBubbleSize val="0"/>
        </c:dLbls>
        <c:marker val="1"/>
        <c:smooth val="0"/>
        <c:axId val="189123200"/>
        <c:axId val="189124992"/>
      </c:lineChart>
      <c:catAx>
        <c:axId val="189123200"/>
        <c:scaling>
          <c:orientation val="minMax"/>
        </c:scaling>
        <c:delete val="0"/>
        <c:axPos val="b"/>
        <c:numFmt formatCode="General" sourceLinked="0"/>
        <c:majorTickMark val="out"/>
        <c:minorTickMark val="none"/>
        <c:tickLblPos val="nextTo"/>
        <c:txPr>
          <a:bodyPr/>
          <a:lstStyle/>
          <a:p>
            <a:pPr>
              <a:defRPr sz="1600"/>
            </a:pPr>
            <a:endParaRPr lang="ru-RU"/>
          </a:p>
        </c:txPr>
        <c:crossAx val="189124992"/>
        <c:crosses val="autoZero"/>
        <c:auto val="1"/>
        <c:lblAlgn val="ctr"/>
        <c:lblOffset val="100"/>
        <c:noMultiLvlLbl val="0"/>
      </c:catAx>
      <c:valAx>
        <c:axId val="189124992"/>
        <c:scaling>
          <c:orientation val="minMax"/>
        </c:scaling>
        <c:delete val="0"/>
        <c:axPos val="l"/>
        <c:numFmt formatCode="0" sourceLinked="0"/>
        <c:majorTickMark val="out"/>
        <c:minorTickMark val="none"/>
        <c:tickLblPos val="nextTo"/>
        <c:txPr>
          <a:bodyPr/>
          <a:lstStyle/>
          <a:p>
            <a:pPr>
              <a:defRPr sz="1600"/>
            </a:pPr>
            <a:endParaRPr lang="ru-RU"/>
          </a:p>
        </c:txPr>
        <c:crossAx val="189123200"/>
        <c:crosses val="autoZero"/>
        <c:crossBetween val="between"/>
      </c:valAx>
    </c:plotArea>
    <c:legend>
      <c:legendPos val="r"/>
      <c:layout>
        <c:manualLayout>
          <c:xMode val="edge"/>
          <c:yMode val="edge"/>
          <c:x val="0.83645478333491952"/>
          <c:y val="0.17574527934314682"/>
          <c:w val="0.11329675464870455"/>
          <c:h val="0.12230468787121421"/>
        </c:manualLayout>
      </c:layout>
      <c:overlay val="0"/>
      <c:txPr>
        <a:bodyPr/>
        <a:lstStyle/>
        <a:p>
          <a:pPr>
            <a:defRPr sz="1600"/>
          </a:pPr>
          <a:endParaRPr lang="ru-RU"/>
        </a:p>
      </c:txPr>
    </c:legend>
    <c:plotVisOnly val="1"/>
    <c:dispBlanksAs val="span"/>
    <c:showDLblsOverMax val="0"/>
  </c:chart>
  <c:externalData r:id="rId2">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lineChart>
        <c:grouping val="standard"/>
        <c:varyColors val="0"/>
        <c:ser>
          <c:idx val="0"/>
          <c:order val="0"/>
          <c:tx>
            <c:strRef>
              <c:f>'G20+BRICS'!$A$53:$B$53</c:f>
              <c:strCache>
                <c:ptCount val="1"/>
                <c:pt idx="0">
                  <c:v>G20 WTO</c:v>
                </c:pt>
              </c:strCache>
            </c:strRef>
          </c:tx>
          <c:marker>
            <c:symbol val="none"/>
          </c:marker>
          <c:cat>
            <c:multiLvlStrRef>
              <c:f>'G20+BRICS'!$C$51:$N$52</c:f>
              <c:multiLvlStrCache>
                <c:ptCount val="12"/>
                <c:lvl>
                  <c:pt idx="0">
                    <c:v>Washington</c:v>
                  </c:pt>
                  <c:pt idx="1">
                    <c:v>London</c:v>
                  </c:pt>
                  <c:pt idx="2">
                    <c:v>Pittsburgh</c:v>
                  </c:pt>
                  <c:pt idx="3">
                    <c:v>Toronto</c:v>
                  </c:pt>
                  <c:pt idx="4">
                    <c:v>Seoul</c:v>
                  </c:pt>
                  <c:pt idx="5">
                    <c:v>Cannes</c:v>
                  </c:pt>
                  <c:pt idx="6">
                    <c:v>Los-Cabos</c:v>
                  </c:pt>
                  <c:pt idx="7">
                    <c:v>Saint Petersburg</c:v>
                  </c:pt>
                  <c:pt idx="8">
                    <c:v>Brisbane</c:v>
                  </c:pt>
                  <c:pt idx="9">
                    <c:v>Antalya</c:v>
                  </c:pt>
                  <c:pt idx="10">
                    <c:v>Hangzhou</c:v>
                  </c:pt>
                  <c:pt idx="11">
                    <c:v>Hamburg</c:v>
                  </c:pt>
                </c:lvl>
                <c:lvl>
                  <c:pt idx="0">
                    <c:v>Before 2009</c:v>
                  </c:pt>
                  <c:pt idx="1">
                    <c:v>Yekaterinburg</c:v>
                  </c:pt>
                  <c:pt idx="3">
                    <c:v>Brasilia</c:v>
                  </c:pt>
                  <c:pt idx="5">
                    <c:v>Sanya</c:v>
                  </c:pt>
                  <c:pt idx="6">
                    <c:v>Delhi</c:v>
                  </c:pt>
                  <c:pt idx="7">
                    <c:v>Durban</c:v>
                  </c:pt>
                  <c:pt idx="8">
                    <c:v>Fortaleza</c:v>
                  </c:pt>
                  <c:pt idx="9">
                    <c:v>Ufa</c:v>
                  </c:pt>
                  <c:pt idx="10">
                    <c:v>Goa</c:v>
                  </c:pt>
                  <c:pt idx="11">
                    <c:v>Xiamen</c:v>
                  </c:pt>
                </c:lvl>
              </c:multiLvlStrCache>
            </c:multiLvlStrRef>
          </c:cat>
          <c:val>
            <c:numRef>
              <c:f>'G20+BRICS'!$C$53:$N$53</c:f>
              <c:numCache>
                <c:formatCode>0.00</c:formatCode>
                <c:ptCount val="12"/>
                <c:pt idx="0">
                  <c:v>0.9148293843198243</c:v>
                </c:pt>
                <c:pt idx="1">
                  <c:v>0.19014117982602083</c:v>
                </c:pt>
                <c:pt idx="2">
                  <c:v>0.31971609211020613</c:v>
                </c:pt>
                <c:pt idx="3">
                  <c:v>0.48519253046099353</c:v>
                </c:pt>
                <c:pt idx="4">
                  <c:v>0.14954299660238313</c:v>
                </c:pt>
                <c:pt idx="5">
                  <c:v>0.47048085495780961</c:v>
                </c:pt>
                <c:pt idx="6">
                  <c:v>0.4230404765127927</c:v>
                </c:pt>
                <c:pt idx="7">
                  <c:v>0.25439682512762241</c:v>
                </c:pt>
                <c:pt idx="8">
                  <c:v>0.35251608354631181</c:v>
                </c:pt>
                <c:pt idx="9">
                  <c:v>0.68400728778673892</c:v>
                </c:pt>
                <c:pt idx="10">
                  <c:v>1.2202994851123463</c:v>
                </c:pt>
                <c:pt idx="11">
                  <c:v>0.39490694745243449</c:v>
                </c:pt>
              </c:numCache>
            </c:numRef>
          </c:val>
          <c:smooth val="0"/>
        </c:ser>
        <c:ser>
          <c:idx val="1"/>
          <c:order val="1"/>
          <c:tx>
            <c:strRef>
              <c:f>'G20+BRICS'!$A$54:$B$54</c:f>
              <c:strCache>
                <c:ptCount val="1"/>
                <c:pt idx="0">
                  <c:v>G20 UNCTAD</c:v>
                </c:pt>
              </c:strCache>
            </c:strRef>
          </c:tx>
          <c:marker>
            <c:symbol val="none"/>
          </c:marker>
          <c:cat>
            <c:multiLvlStrRef>
              <c:f>'G20+BRICS'!$C$51:$N$52</c:f>
              <c:multiLvlStrCache>
                <c:ptCount val="12"/>
                <c:lvl>
                  <c:pt idx="0">
                    <c:v>Washington</c:v>
                  </c:pt>
                  <c:pt idx="1">
                    <c:v>London</c:v>
                  </c:pt>
                  <c:pt idx="2">
                    <c:v>Pittsburgh</c:v>
                  </c:pt>
                  <c:pt idx="3">
                    <c:v>Toronto</c:v>
                  </c:pt>
                  <c:pt idx="4">
                    <c:v>Seoul</c:v>
                  </c:pt>
                  <c:pt idx="5">
                    <c:v>Cannes</c:v>
                  </c:pt>
                  <c:pt idx="6">
                    <c:v>Los-Cabos</c:v>
                  </c:pt>
                  <c:pt idx="7">
                    <c:v>Saint Petersburg</c:v>
                  </c:pt>
                  <c:pt idx="8">
                    <c:v>Brisbane</c:v>
                  </c:pt>
                  <c:pt idx="9">
                    <c:v>Antalya</c:v>
                  </c:pt>
                  <c:pt idx="10">
                    <c:v>Hangzhou</c:v>
                  </c:pt>
                  <c:pt idx="11">
                    <c:v>Hamburg</c:v>
                  </c:pt>
                </c:lvl>
                <c:lvl>
                  <c:pt idx="0">
                    <c:v>Before 2009</c:v>
                  </c:pt>
                  <c:pt idx="1">
                    <c:v>Yekaterinburg</c:v>
                  </c:pt>
                  <c:pt idx="3">
                    <c:v>Brasilia</c:v>
                  </c:pt>
                  <c:pt idx="5">
                    <c:v>Sanya</c:v>
                  </c:pt>
                  <c:pt idx="6">
                    <c:v>Delhi</c:v>
                  </c:pt>
                  <c:pt idx="7">
                    <c:v>Durban</c:v>
                  </c:pt>
                  <c:pt idx="8">
                    <c:v>Fortaleza</c:v>
                  </c:pt>
                  <c:pt idx="9">
                    <c:v>Ufa</c:v>
                  </c:pt>
                  <c:pt idx="10">
                    <c:v>Goa</c:v>
                  </c:pt>
                  <c:pt idx="11">
                    <c:v>Xiamen</c:v>
                  </c:pt>
                </c:lvl>
              </c:multiLvlStrCache>
            </c:multiLvlStrRef>
          </c:cat>
          <c:val>
            <c:numRef>
              <c:f>'G20+BRICS'!$C$54:$N$54</c:f>
              <c:numCache>
                <c:formatCode>0.00</c:formatCode>
                <c:ptCount val="12"/>
                <c:pt idx="0">
                  <c:v>0</c:v>
                </c:pt>
                <c:pt idx="1">
                  <c:v>0</c:v>
                </c:pt>
                <c:pt idx="2">
                  <c:v>0</c:v>
                </c:pt>
                <c:pt idx="3">
                  <c:v>0.24259626523049677</c:v>
                </c:pt>
                <c:pt idx="4">
                  <c:v>8.9725797961429862E-2</c:v>
                </c:pt>
                <c:pt idx="5">
                  <c:v>0.23524042747890481</c:v>
                </c:pt>
                <c:pt idx="6">
                  <c:v>0.22562158747348948</c:v>
                </c:pt>
                <c:pt idx="7">
                  <c:v>0.16111798924749418</c:v>
                </c:pt>
                <c:pt idx="8">
                  <c:v>0</c:v>
                </c:pt>
                <c:pt idx="9">
                  <c:v>0.15545620176971339</c:v>
                </c:pt>
                <c:pt idx="10">
                  <c:v>0.29523374639814831</c:v>
                </c:pt>
                <c:pt idx="11">
                  <c:v>0.10392288090853539</c:v>
                </c:pt>
              </c:numCache>
            </c:numRef>
          </c:val>
          <c:smooth val="0"/>
        </c:ser>
        <c:ser>
          <c:idx val="2"/>
          <c:order val="2"/>
          <c:tx>
            <c:strRef>
              <c:f>'G20+BRICS'!$A$55:$B$55</c:f>
              <c:strCache>
                <c:ptCount val="1"/>
                <c:pt idx="0">
                  <c:v>BRICS WTO</c:v>
                </c:pt>
              </c:strCache>
            </c:strRef>
          </c:tx>
          <c:marker>
            <c:symbol val="none"/>
          </c:marker>
          <c:cat>
            <c:multiLvlStrRef>
              <c:f>'G20+BRICS'!$C$51:$N$52</c:f>
              <c:multiLvlStrCache>
                <c:ptCount val="12"/>
                <c:lvl>
                  <c:pt idx="0">
                    <c:v>Washington</c:v>
                  </c:pt>
                  <c:pt idx="1">
                    <c:v>London</c:v>
                  </c:pt>
                  <c:pt idx="2">
                    <c:v>Pittsburgh</c:v>
                  </c:pt>
                  <c:pt idx="3">
                    <c:v>Toronto</c:v>
                  </c:pt>
                  <c:pt idx="4">
                    <c:v>Seoul</c:v>
                  </c:pt>
                  <c:pt idx="5">
                    <c:v>Cannes</c:v>
                  </c:pt>
                  <c:pt idx="6">
                    <c:v>Los-Cabos</c:v>
                  </c:pt>
                  <c:pt idx="7">
                    <c:v>Saint Petersburg</c:v>
                  </c:pt>
                  <c:pt idx="8">
                    <c:v>Brisbane</c:v>
                  </c:pt>
                  <c:pt idx="9">
                    <c:v>Antalya</c:v>
                  </c:pt>
                  <c:pt idx="10">
                    <c:v>Hangzhou</c:v>
                  </c:pt>
                  <c:pt idx="11">
                    <c:v>Hamburg</c:v>
                  </c:pt>
                </c:lvl>
                <c:lvl>
                  <c:pt idx="0">
                    <c:v>Before 2009</c:v>
                  </c:pt>
                  <c:pt idx="1">
                    <c:v>Yekaterinburg</c:v>
                  </c:pt>
                  <c:pt idx="3">
                    <c:v>Brasilia</c:v>
                  </c:pt>
                  <c:pt idx="5">
                    <c:v>Sanya</c:v>
                  </c:pt>
                  <c:pt idx="6">
                    <c:v>Delhi</c:v>
                  </c:pt>
                  <c:pt idx="7">
                    <c:v>Durban</c:v>
                  </c:pt>
                  <c:pt idx="8">
                    <c:v>Fortaleza</c:v>
                  </c:pt>
                  <c:pt idx="9">
                    <c:v>Ufa</c:v>
                  </c:pt>
                  <c:pt idx="10">
                    <c:v>Goa</c:v>
                  </c:pt>
                  <c:pt idx="11">
                    <c:v>Xiamen</c:v>
                  </c:pt>
                </c:lvl>
              </c:multiLvlStrCache>
            </c:multiLvlStrRef>
          </c:cat>
          <c:val>
            <c:numRef>
              <c:f>'G20+BRICS'!$C$55:$N$55</c:f>
              <c:numCache>
                <c:formatCode>0.00</c:formatCode>
                <c:ptCount val="12"/>
                <c:pt idx="0">
                  <c:v>0</c:v>
                </c:pt>
                <c:pt idx="1">
                  <c:v>1.3314397301615479</c:v>
                </c:pt>
                <c:pt idx="3">
                  <c:v>1.4879845249609405</c:v>
                </c:pt>
                <c:pt idx="5">
                  <c:v>1.1239322643488685</c:v>
                </c:pt>
                <c:pt idx="6">
                  <c:v>2.5673940949935816</c:v>
                </c:pt>
                <c:pt idx="7">
                  <c:v>1.9152108783977893</c:v>
                </c:pt>
                <c:pt idx="8">
                  <c:v>0.71566127101441734</c:v>
                </c:pt>
                <c:pt idx="9">
                  <c:v>1.2501562695336919</c:v>
                </c:pt>
                <c:pt idx="10">
                  <c:v>0.57999999999999996</c:v>
                </c:pt>
                <c:pt idx="11">
                  <c:v>1.17</c:v>
                </c:pt>
              </c:numCache>
            </c:numRef>
          </c:val>
          <c:smooth val="0"/>
        </c:ser>
        <c:ser>
          <c:idx val="3"/>
          <c:order val="3"/>
          <c:tx>
            <c:strRef>
              <c:f>'G20+BRICS'!$A$56:$B$56</c:f>
              <c:strCache>
                <c:ptCount val="1"/>
                <c:pt idx="0">
                  <c:v>BRICS UNCTAD</c:v>
                </c:pt>
              </c:strCache>
            </c:strRef>
          </c:tx>
          <c:marker>
            <c:symbol val="none"/>
          </c:marker>
          <c:cat>
            <c:multiLvlStrRef>
              <c:f>'G20+BRICS'!$C$51:$N$52</c:f>
              <c:multiLvlStrCache>
                <c:ptCount val="12"/>
                <c:lvl>
                  <c:pt idx="0">
                    <c:v>Washington</c:v>
                  </c:pt>
                  <c:pt idx="1">
                    <c:v>London</c:v>
                  </c:pt>
                  <c:pt idx="2">
                    <c:v>Pittsburgh</c:v>
                  </c:pt>
                  <c:pt idx="3">
                    <c:v>Toronto</c:v>
                  </c:pt>
                  <c:pt idx="4">
                    <c:v>Seoul</c:v>
                  </c:pt>
                  <c:pt idx="5">
                    <c:v>Cannes</c:v>
                  </c:pt>
                  <c:pt idx="6">
                    <c:v>Los-Cabos</c:v>
                  </c:pt>
                  <c:pt idx="7">
                    <c:v>Saint Petersburg</c:v>
                  </c:pt>
                  <c:pt idx="8">
                    <c:v>Brisbane</c:v>
                  </c:pt>
                  <c:pt idx="9">
                    <c:v>Antalya</c:v>
                  </c:pt>
                  <c:pt idx="10">
                    <c:v>Hangzhou</c:v>
                  </c:pt>
                  <c:pt idx="11">
                    <c:v>Hamburg</c:v>
                  </c:pt>
                </c:lvl>
                <c:lvl>
                  <c:pt idx="0">
                    <c:v>Before 2009</c:v>
                  </c:pt>
                  <c:pt idx="1">
                    <c:v>Yekaterinburg</c:v>
                  </c:pt>
                  <c:pt idx="3">
                    <c:v>Brasilia</c:v>
                  </c:pt>
                  <c:pt idx="5">
                    <c:v>Sanya</c:v>
                  </c:pt>
                  <c:pt idx="6">
                    <c:v>Delhi</c:v>
                  </c:pt>
                  <c:pt idx="7">
                    <c:v>Durban</c:v>
                  </c:pt>
                  <c:pt idx="8">
                    <c:v>Fortaleza</c:v>
                  </c:pt>
                  <c:pt idx="9">
                    <c:v>Ufa</c:v>
                  </c:pt>
                  <c:pt idx="10">
                    <c:v>Goa</c:v>
                  </c:pt>
                  <c:pt idx="11">
                    <c:v>Xiamen</c:v>
                  </c:pt>
                </c:lvl>
              </c:multiLvlStrCache>
            </c:multiLvlStrRef>
          </c:cat>
          <c:val>
            <c:numRef>
              <c:f>'G20+BRICS'!$C$56:$N$56</c:f>
              <c:numCache>
                <c:formatCode>0.00</c:formatCode>
                <c:ptCount val="12"/>
                <c:pt idx="0">
                  <c:v>0</c:v>
                </c:pt>
                <c:pt idx="1">
                  <c:v>0</c:v>
                </c:pt>
                <c:pt idx="3">
                  <c:v>0</c:v>
                </c:pt>
                <c:pt idx="5">
                  <c:v>0</c:v>
                </c:pt>
                <c:pt idx="6">
                  <c:v>1.9255455712451861</c:v>
                </c:pt>
                <c:pt idx="7">
                  <c:v>0.95760543919889463</c:v>
                </c:pt>
                <c:pt idx="8">
                  <c:v>0.19518034664029563</c:v>
                </c:pt>
                <c:pt idx="9">
                  <c:v>0.26319079358604036</c:v>
                </c:pt>
                <c:pt idx="10">
                  <c:v>0</c:v>
                </c:pt>
                <c:pt idx="11">
                  <c:v>0.06</c:v>
                </c:pt>
              </c:numCache>
            </c:numRef>
          </c:val>
          <c:smooth val="0"/>
        </c:ser>
        <c:dLbls>
          <c:showLegendKey val="0"/>
          <c:showVal val="0"/>
          <c:showCatName val="0"/>
          <c:showSerName val="0"/>
          <c:showPercent val="0"/>
          <c:showBubbleSize val="0"/>
        </c:dLbls>
        <c:marker val="1"/>
        <c:smooth val="0"/>
        <c:axId val="187421440"/>
        <c:axId val="187422976"/>
      </c:lineChart>
      <c:catAx>
        <c:axId val="187421440"/>
        <c:scaling>
          <c:orientation val="minMax"/>
        </c:scaling>
        <c:delete val="0"/>
        <c:axPos val="b"/>
        <c:numFmt formatCode="General" sourceLinked="0"/>
        <c:majorTickMark val="out"/>
        <c:minorTickMark val="none"/>
        <c:tickLblPos val="nextTo"/>
        <c:txPr>
          <a:bodyPr/>
          <a:lstStyle/>
          <a:p>
            <a:pPr>
              <a:defRPr sz="1300"/>
            </a:pPr>
            <a:endParaRPr lang="ru-RU"/>
          </a:p>
        </c:txPr>
        <c:crossAx val="187422976"/>
        <c:crosses val="autoZero"/>
        <c:auto val="1"/>
        <c:lblAlgn val="ctr"/>
        <c:lblOffset val="100"/>
        <c:noMultiLvlLbl val="0"/>
      </c:catAx>
      <c:valAx>
        <c:axId val="187422976"/>
        <c:scaling>
          <c:orientation val="minMax"/>
        </c:scaling>
        <c:delete val="0"/>
        <c:axPos val="l"/>
        <c:numFmt formatCode="0.0" sourceLinked="0"/>
        <c:majorTickMark val="out"/>
        <c:minorTickMark val="none"/>
        <c:tickLblPos val="nextTo"/>
        <c:txPr>
          <a:bodyPr/>
          <a:lstStyle/>
          <a:p>
            <a:pPr>
              <a:defRPr sz="1600"/>
            </a:pPr>
            <a:endParaRPr lang="ru-RU"/>
          </a:p>
        </c:txPr>
        <c:crossAx val="187421440"/>
        <c:crosses val="autoZero"/>
        <c:crossBetween val="between"/>
      </c:valAx>
    </c:plotArea>
    <c:legend>
      <c:legendPos val="r"/>
      <c:layout>
        <c:manualLayout>
          <c:xMode val="edge"/>
          <c:yMode val="edge"/>
          <c:x val="0.80829425088987161"/>
          <c:y val="0.23492209750376952"/>
          <c:w val="0.17389752993204616"/>
          <c:h val="0.26951750712012063"/>
        </c:manualLayout>
      </c:layout>
      <c:overlay val="0"/>
      <c:txPr>
        <a:bodyPr/>
        <a:lstStyle/>
        <a:p>
          <a:pPr>
            <a:defRPr sz="1600"/>
          </a:pPr>
          <a:endParaRPr lang="ru-RU"/>
        </a:p>
      </c:txPr>
    </c:legend>
    <c:plotVisOnly val="1"/>
    <c:dispBlanksAs val="span"/>
    <c:showDLblsOverMax val="0"/>
  </c:chart>
  <c:externalData r:id="rId2">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lineChart>
        <c:grouping val="standard"/>
        <c:varyColors val="0"/>
        <c:ser>
          <c:idx val="0"/>
          <c:order val="0"/>
          <c:tx>
            <c:strRef>
              <c:f>'G20+BRICS'!$B$79:$C$79</c:f>
              <c:strCache>
                <c:ptCount val="1"/>
                <c:pt idx="0">
                  <c:v>G20 ILO</c:v>
                </c:pt>
              </c:strCache>
            </c:strRef>
          </c:tx>
          <c:marker>
            <c:symbol val="none"/>
          </c:marker>
          <c:cat>
            <c:multiLvlStrRef>
              <c:f>'G20+BRICS'!$D$77:$O$78</c:f>
              <c:multiLvlStrCache>
                <c:ptCount val="12"/>
                <c:lvl>
                  <c:pt idx="0">
                    <c:v>Washington</c:v>
                  </c:pt>
                  <c:pt idx="1">
                    <c:v>London</c:v>
                  </c:pt>
                  <c:pt idx="2">
                    <c:v>Pittsburgh</c:v>
                  </c:pt>
                  <c:pt idx="3">
                    <c:v>Toronto</c:v>
                  </c:pt>
                  <c:pt idx="4">
                    <c:v>Seoul</c:v>
                  </c:pt>
                  <c:pt idx="5">
                    <c:v>Cannes</c:v>
                  </c:pt>
                  <c:pt idx="6">
                    <c:v>Los-Cabos</c:v>
                  </c:pt>
                  <c:pt idx="7">
                    <c:v>Saint Petersburg</c:v>
                  </c:pt>
                  <c:pt idx="8">
                    <c:v>Brisbane</c:v>
                  </c:pt>
                  <c:pt idx="9">
                    <c:v>Antalya</c:v>
                  </c:pt>
                  <c:pt idx="10">
                    <c:v>Hangzhou</c:v>
                  </c:pt>
                  <c:pt idx="11">
                    <c:v>Hamburg</c:v>
                  </c:pt>
                </c:lvl>
                <c:lvl>
                  <c:pt idx="0">
                    <c:v>Before 2009</c:v>
                  </c:pt>
                  <c:pt idx="1">
                    <c:v>Yekaterinburg</c:v>
                  </c:pt>
                  <c:pt idx="3">
                    <c:v>Brasilia</c:v>
                  </c:pt>
                  <c:pt idx="5">
                    <c:v>Sanya</c:v>
                  </c:pt>
                  <c:pt idx="6">
                    <c:v>Delhi</c:v>
                  </c:pt>
                  <c:pt idx="7">
                    <c:v>Durban</c:v>
                  </c:pt>
                  <c:pt idx="8">
                    <c:v>Fortaleza</c:v>
                  </c:pt>
                  <c:pt idx="9">
                    <c:v>Ufa</c:v>
                  </c:pt>
                  <c:pt idx="10">
                    <c:v>Goa</c:v>
                  </c:pt>
                  <c:pt idx="11">
                    <c:v>Xiamen</c:v>
                  </c:pt>
                </c:lvl>
              </c:multiLvlStrCache>
            </c:multiLvlStrRef>
          </c:cat>
          <c:val>
            <c:numRef>
              <c:f>'G20+BRICS'!$D$79:$O$79</c:f>
              <c:numCache>
                <c:formatCode>0.00</c:formatCode>
                <c:ptCount val="12"/>
                <c:pt idx="0">
                  <c:v>0</c:v>
                </c:pt>
                <c:pt idx="1">
                  <c:v>9.5070589913010414E-2</c:v>
                </c:pt>
                <c:pt idx="2">
                  <c:v>0.47957413816530925</c:v>
                </c:pt>
                <c:pt idx="3">
                  <c:v>1.0916831935372355</c:v>
                </c:pt>
                <c:pt idx="4">
                  <c:v>0.20936019524333638</c:v>
                </c:pt>
                <c:pt idx="5">
                  <c:v>0.51752894045359066</c:v>
                </c:pt>
                <c:pt idx="6">
                  <c:v>0.45124317494697896</c:v>
                </c:pt>
                <c:pt idx="7">
                  <c:v>0.20351746010209792</c:v>
                </c:pt>
                <c:pt idx="8">
                  <c:v>0.42301930025557416</c:v>
                </c:pt>
                <c:pt idx="9">
                  <c:v>0.37309488424731213</c:v>
                </c:pt>
                <c:pt idx="10">
                  <c:v>0.5314207435166669</c:v>
                </c:pt>
                <c:pt idx="11">
                  <c:v>0.64432186163291949</c:v>
                </c:pt>
              </c:numCache>
            </c:numRef>
          </c:val>
          <c:smooth val="0"/>
        </c:ser>
        <c:ser>
          <c:idx val="1"/>
          <c:order val="1"/>
          <c:tx>
            <c:strRef>
              <c:f>'G20+BRICS'!$B$80:$C$80</c:f>
              <c:strCache>
                <c:ptCount val="1"/>
                <c:pt idx="0">
                  <c:v>BRICS ILO</c:v>
                </c:pt>
              </c:strCache>
            </c:strRef>
          </c:tx>
          <c:marker>
            <c:symbol val="none"/>
          </c:marker>
          <c:cat>
            <c:multiLvlStrRef>
              <c:f>'G20+BRICS'!$D$77:$O$78</c:f>
              <c:multiLvlStrCache>
                <c:ptCount val="12"/>
                <c:lvl>
                  <c:pt idx="0">
                    <c:v>Washington</c:v>
                  </c:pt>
                  <c:pt idx="1">
                    <c:v>London</c:v>
                  </c:pt>
                  <c:pt idx="2">
                    <c:v>Pittsburgh</c:v>
                  </c:pt>
                  <c:pt idx="3">
                    <c:v>Toronto</c:v>
                  </c:pt>
                  <c:pt idx="4">
                    <c:v>Seoul</c:v>
                  </c:pt>
                  <c:pt idx="5">
                    <c:v>Cannes</c:v>
                  </c:pt>
                  <c:pt idx="6">
                    <c:v>Los-Cabos</c:v>
                  </c:pt>
                  <c:pt idx="7">
                    <c:v>Saint Petersburg</c:v>
                  </c:pt>
                  <c:pt idx="8">
                    <c:v>Brisbane</c:v>
                  </c:pt>
                  <c:pt idx="9">
                    <c:v>Antalya</c:v>
                  </c:pt>
                  <c:pt idx="10">
                    <c:v>Hangzhou</c:v>
                  </c:pt>
                  <c:pt idx="11">
                    <c:v>Hamburg</c:v>
                  </c:pt>
                </c:lvl>
                <c:lvl>
                  <c:pt idx="0">
                    <c:v>Before 2009</c:v>
                  </c:pt>
                  <c:pt idx="1">
                    <c:v>Yekaterinburg</c:v>
                  </c:pt>
                  <c:pt idx="3">
                    <c:v>Brasilia</c:v>
                  </c:pt>
                  <c:pt idx="5">
                    <c:v>Sanya</c:v>
                  </c:pt>
                  <c:pt idx="6">
                    <c:v>Delhi</c:v>
                  </c:pt>
                  <c:pt idx="7">
                    <c:v>Durban</c:v>
                  </c:pt>
                  <c:pt idx="8">
                    <c:v>Fortaleza</c:v>
                  </c:pt>
                  <c:pt idx="9">
                    <c:v>Ufa</c:v>
                  </c:pt>
                  <c:pt idx="10">
                    <c:v>Goa</c:v>
                  </c:pt>
                  <c:pt idx="11">
                    <c:v>Xiamen</c:v>
                  </c:pt>
                </c:lvl>
              </c:multiLvlStrCache>
            </c:multiLvlStrRef>
          </c:cat>
          <c:val>
            <c:numRef>
              <c:f>'G20+BRICS'!$D$80:$O$80</c:f>
              <c:numCache>
                <c:formatCode>General</c:formatCode>
                <c:ptCount val="12"/>
                <c:pt idx="8" formatCode="0.00">
                  <c:v>0</c:v>
                </c:pt>
                <c:pt idx="9" formatCode="0.00">
                  <c:v>0.59217928556859079</c:v>
                </c:pt>
                <c:pt idx="10" formatCode="0.00">
                  <c:v>0.24895232562964192</c:v>
                </c:pt>
                <c:pt idx="11" formatCode="0.00">
                  <c:v>0.38054980665142513</c:v>
                </c:pt>
              </c:numCache>
            </c:numRef>
          </c:val>
          <c:smooth val="0"/>
        </c:ser>
        <c:dLbls>
          <c:showLegendKey val="0"/>
          <c:showVal val="0"/>
          <c:showCatName val="0"/>
          <c:showSerName val="0"/>
          <c:showPercent val="0"/>
          <c:showBubbleSize val="0"/>
        </c:dLbls>
        <c:marker val="1"/>
        <c:smooth val="0"/>
        <c:axId val="188789888"/>
        <c:axId val="188791424"/>
      </c:lineChart>
      <c:catAx>
        <c:axId val="188789888"/>
        <c:scaling>
          <c:orientation val="minMax"/>
        </c:scaling>
        <c:delete val="0"/>
        <c:axPos val="b"/>
        <c:numFmt formatCode="General" sourceLinked="0"/>
        <c:majorTickMark val="out"/>
        <c:minorTickMark val="none"/>
        <c:tickLblPos val="nextTo"/>
        <c:txPr>
          <a:bodyPr/>
          <a:lstStyle/>
          <a:p>
            <a:pPr>
              <a:defRPr sz="1300"/>
            </a:pPr>
            <a:endParaRPr lang="ru-RU"/>
          </a:p>
        </c:txPr>
        <c:crossAx val="188791424"/>
        <c:crosses val="autoZero"/>
        <c:auto val="1"/>
        <c:lblAlgn val="ctr"/>
        <c:lblOffset val="100"/>
        <c:noMultiLvlLbl val="0"/>
      </c:catAx>
      <c:valAx>
        <c:axId val="188791424"/>
        <c:scaling>
          <c:orientation val="minMax"/>
        </c:scaling>
        <c:delete val="0"/>
        <c:axPos val="l"/>
        <c:numFmt formatCode="0.0" sourceLinked="0"/>
        <c:majorTickMark val="out"/>
        <c:minorTickMark val="none"/>
        <c:tickLblPos val="nextTo"/>
        <c:txPr>
          <a:bodyPr/>
          <a:lstStyle/>
          <a:p>
            <a:pPr>
              <a:defRPr sz="1600"/>
            </a:pPr>
            <a:endParaRPr lang="ru-RU"/>
          </a:p>
        </c:txPr>
        <c:crossAx val="188789888"/>
        <c:crosses val="autoZero"/>
        <c:crossBetween val="between"/>
      </c:valAx>
    </c:plotArea>
    <c:legend>
      <c:legendPos val="r"/>
      <c:layout>
        <c:manualLayout>
          <c:xMode val="edge"/>
          <c:yMode val="edge"/>
          <c:x val="0.86419530317441895"/>
          <c:y val="0.11336384347895596"/>
          <c:w val="0.12496959292322678"/>
          <c:h val="0.12860226228066671"/>
        </c:manualLayout>
      </c:layout>
      <c:overlay val="0"/>
      <c:txPr>
        <a:bodyPr/>
        <a:lstStyle/>
        <a:p>
          <a:pPr>
            <a:defRPr sz="1600"/>
          </a:pPr>
          <a:endParaRPr lang="ru-RU"/>
        </a:p>
      </c:txPr>
    </c:legend>
    <c:plotVisOnly val="1"/>
    <c:dispBlanksAs val="gap"/>
    <c:showDLblsOverMax val="0"/>
  </c:chart>
  <c:externalData r:id="rId2">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45659" cy="49641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endParaRPr lang="ru-RU"/>
          </a:p>
        </p:txBody>
      </p:sp>
      <p:sp>
        <p:nvSpPr>
          <p:cNvPr id="4099" name="Rectangle 3"/>
          <p:cNvSpPr>
            <a:spLocks noGrp="1" noChangeArrowheads="1"/>
          </p:cNvSpPr>
          <p:nvPr>
            <p:ph type="dt" sz="quarter" idx="1"/>
          </p:nvPr>
        </p:nvSpPr>
        <p:spPr bwMode="auto">
          <a:xfrm>
            <a:off x="3852016" y="0"/>
            <a:ext cx="2945659" cy="49641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ru-RU"/>
          </a:p>
        </p:txBody>
      </p:sp>
      <p:sp>
        <p:nvSpPr>
          <p:cNvPr id="4100" name="Rectangle 4"/>
          <p:cNvSpPr>
            <a:spLocks noGrp="1" noChangeArrowheads="1"/>
          </p:cNvSpPr>
          <p:nvPr>
            <p:ph type="ftr" sz="quarter" idx="2"/>
          </p:nvPr>
        </p:nvSpPr>
        <p:spPr bwMode="auto">
          <a:xfrm>
            <a:off x="0" y="9431814"/>
            <a:ext cx="2945659" cy="49641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endParaRPr lang="ru-RU"/>
          </a:p>
        </p:txBody>
      </p:sp>
      <p:sp>
        <p:nvSpPr>
          <p:cNvPr id="4101" name="Rectangle 5"/>
          <p:cNvSpPr>
            <a:spLocks noGrp="1" noChangeArrowheads="1"/>
          </p:cNvSpPr>
          <p:nvPr>
            <p:ph type="sldNum" sz="quarter" idx="3"/>
          </p:nvPr>
        </p:nvSpPr>
        <p:spPr bwMode="auto">
          <a:xfrm>
            <a:off x="3852016" y="9431814"/>
            <a:ext cx="2945659" cy="49641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9CAD1885-E098-4B7A-990F-592BFF924F96}" type="slidenum">
              <a:rPr lang="ru-RU"/>
              <a:pPr/>
              <a:t>‹#›</a:t>
            </a:fld>
            <a:endParaRPr lang="ru-RU"/>
          </a:p>
        </p:txBody>
      </p:sp>
    </p:spTree>
    <p:extLst>
      <p:ext uri="{BB962C8B-B14F-4D97-AF65-F5344CB8AC3E}">
        <p14:creationId xmlns:p14="http://schemas.microsoft.com/office/powerpoint/2010/main" val="257291914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50443" y="0"/>
            <a:ext cx="2945659" cy="496411"/>
          </a:xfrm>
          <a:prstGeom prst="rect">
            <a:avLst/>
          </a:prstGeom>
        </p:spPr>
        <p:txBody>
          <a:bodyPr vert="horz" lIns="91440" tIns="45720" rIns="91440" bIns="45720" rtlCol="0"/>
          <a:lstStyle>
            <a:lvl1pPr algn="r">
              <a:defRPr sz="1200"/>
            </a:lvl1pPr>
          </a:lstStyle>
          <a:p>
            <a:fld id="{F2245306-B2CB-4645-898C-C2FCC6886318}" type="datetimeFigureOut">
              <a:rPr lang="ru-RU" smtClean="0"/>
              <a:pPr/>
              <a:t>09.10.2018</a:t>
            </a:fld>
            <a:endParaRPr lang="ru-RU"/>
          </a:p>
        </p:txBody>
      </p:sp>
      <p:sp>
        <p:nvSpPr>
          <p:cNvPr id="4" name="Образ слайда 3"/>
          <p:cNvSpPr>
            <a:spLocks noGrp="1" noRot="1" noChangeAspect="1"/>
          </p:cNvSpPr>
          <p:nvPr>
            <p:ph type="sldImg" idx="2"/>
          </p:nvPr>
        </p:nvSpPr>
        <p:spPr>
          <a:xfrm>
            <a:off x="711200" y="744538"/>
            <a:ext cx="5375275" cy="3722687"/>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79768" y="4715907"/>
            <a:ext cx="5438140" cy="4467701"/>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9430091"/>
            <a:ext cx="2945659" cy="496411"/>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50443" y="9430091"/>
            <a:ext cx="2945659" cy="496411"/>
          </a:xfrm>
          <a:prstGeom prst="rect">
            <a:avLst/>
          </a:prstGeom>
        </p:spPr>
        <p:txBody>
          <a:bodyPr vert="horz" lIns="91440" tIns="45720" rIns="91440" bIns="45720" rtlCol="0" anchor="b"/>
          <a:lstStyle>
            <a:lvl1pPr algn="r">
              <a:defRPr sz="1200"/>
            </a:lvl1pPr>
          </a:lstStyle>
          <a:p>
            <a:fld id="{3B4F20C5-343F-447E-95CE-BEBA09498CFE}" type="slidenum">
              <a:rPr lang="ru-RU" smtClean="0"/>
              <a:pPr/>
              <a:t>‹#›</a:t>
            </a:fld>
            <a:endParaRPr lang="ru-RU"/>
          </a:p>
        </p:txBody>
      </p:sp>
    </p:spTree>
    <p:extLst>
      <p:ext uri="{BB962C8B-B14F-4D97-AF65-F5344CB8AC3E}">
        <p14:creationId xmlns:p14="http://schemas.microsoft.com/office/powerpoint/2010/main" val="2782666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3B4F20C5-343F-447E-95CE-BEBA09498CFE}" type="slidenum">
              <a:rPr lang="ru-RU" smtClean="0"/>
              <a:pPr/>
              <a:t>1</a:t>
            </a:fld>
            <a:endParaRPr lang="ru-RU" dirty="0"/>
          </a:p>
        </p:txBody>
      </p:sp>
    </p:spTree>
    <p:extLst>
      <p:ext uri="{BB962C8B-B14F-4D97-AF65-F5344CB8AC3E}">
        <p14:creationId xmlns:p14="http://schemas.microsoft.com/office/powerpoint/2010/main" val="10184405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3B4F20C5-343F-447E-95CE-BEBA09498CFE}" type="slidenum">
              <a:rPr lang="ru-RU" smtClean="0"/>
              <a:pPr/>
              <a:t>11</a:t>
            </a:fld>
            <a:endParaRPr lang="ru-RU" dirty="0"/>
          </a:p>
        </p:txBody>
      </p:sp>
    </p:spTree>
    <p:extLst>
      <p:ext uri="{BB962C8B-B14F-4D97-AF65-F5344CB8AC3E}">
        <p14:creationId xmlns:p14="http://schemas.microsoft.com/office/powerpoint/2010/main" val="7010656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3B4F20C5-343F-447E-95CE-BEBA09498CFE}" type="slidenum">
              <a:rPr lang="ru-RU" smtClean="0"/>
              <a:pPr/>
              <a:t>12</a:t>
            </a:fld>
            <a:endParaRPr lang="ru-RU" dirty="0"/>
          </a:p>
        </p:txBody>
      </p:sp>
    </p:spTree>
    <p:extLst>
      <p:ext uri="{BB962C8B-B14F-4D97-AF65-F5344CB8AC3E}">
        <p14:creationId xmlns:p14="http://schemas.microsoft.com/office/powerpoint/2010/main" val="257798588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3B4F20C5-343F-447E-95CE-BEBA09498CFE}" type="slidenum">
              <a:rPr lang="ru-RU" smtClean="0"/>
              <a:pPr/>
              <a:t>13</a:t>
            </a:fld>
            <a:endParaRPr lang="ru-RU" dirty="0"/>
          </a:p>
        </p:txBody>
      </p:sp>
    </p:spTree>
    <p:extLst>
      <p:ext uri="{BB962C8B-B14F-4D97-AF65-F5344CB8AC3E}">
        <p14:creationId xmlns:p14="http://schemas.microsoft.com/office/powerpoint/2010/main" val="11563097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3B4F20C5-343F-447E-95CE-BEBA09498CFE}" type="slidenum">
              <a:rPr lang="ru-RU" smtClean="0"/>
              <a:pPr/>
              <a:t>3</a:t>
            </a:fld>
            <a:endParaRPr lang="ru-RU" dirty="0"/>
          </a:p>
        </p:txBody>
      </p:sp>
    </p:spTree>
    <p:extLst>
      <p:ext uri="{BB962C8B-B14F-4D97-AF65-F5344CB8AC3E}">
        <p14:creationId xmlns:p14="http://schemas.microsoft.com/office/powerpoint/2010/main" val="41079066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3B4F20C5-343F-447E-95CE-BEBA09498CFE}" type="slidenum">
              <a:rPr lang="ru-RU" smtClean="0"/>
              <a:pPr/>
              <a:t>4</a:t>
            </a:fld>
            <a:endParaRPr lang="ru-RU" dirty="0"/>
          </a:p>
        </p:txBody>
      </p:sp>
    </p:spTree>
    <p:extLst>
      <p:ext uri="{BB962C8B-B14F-4D97-AF65-F5344CB8AC3E}">
        <p14:creationId xmlns:p14="http://schemas.microsoft.com/office/powerpoint/2010/main" val="4827436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3B4F20C5-343F-447E-95CE-BEBA09498CFE}" type="slidenum">
              <a:rPr lang="ru-RU" smtClean="0"/>
              <a:pPr/>
              <a:t>5</a:t>
            </a:fld>
            <a:endParaRPr lang="ru-RU" dirty="0"/>
          </a:p>
        </p:txBody>
      </p:sp>
    </p:spTree>
    <p:extLst>
      <p:ext uri="{BB962C8B-B14F-4D97-AF65-F5344CB8AC3E}">
        <p14:creationId xmlns:p14="http://schemas.microsoft.com/office/powerpoint/2010/main" val="4997791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3B4F20C5-343F-447E-95CE-BEBA09498CFE}" type="slidenum">
              <a:rPr lang="ru-RU" smtClean="0"/>
              <a:pPr/>
              <a:t>6</a:t>
            </a:fld>
            <a:endParaRPr lang="ru-RU" dirty="0"/>
          </a:p>
        </p:txBody>
      </p:sp>
    </p:spTree>
    <p:extLst>
      <p:ext uri="{BB962C8B-B14F-4D97-AF65-F5344CB8AC3E}">
        <p14:creationId xmlns:p14="http://schemas.microsoft.com/office/powerpoint/2010/main" val="18734939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3B4F20C5-343F-447E-95CE-BEBA09498CFE}" type="slidenum">
              <a:rPr lang="ru-RU" smtClean="0"/>
              <a:pPr/>
              <a:t>7</a:t>
            </a:fld>
            <a:endParaRPr lang="ru-RU" dirty="0"/>
          </a:p>
        </p:txBody>
      </p:sp>
    </p:spTree>
    <p:extLst>
      <p:ext uri="{BB962C8B-B14F-4D97-AF65-F5344CB8AC3E}">
        <p14:creationId xmlns:p14="http://schemas.microsoft.com/office/powerpoint/2010/main" val="23410117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3B4F20C5-343F-447E-95CE-BEBA09498CFE}" type="slidenum">
              <a:rPr lang="ru-RU" smtClean="0"/>
              <a:pPr/>
              <a:t>8</a:t>
            </a:fld>
            <a:endParaRPr lang="ru-RU" dirty="0"/>
          </a:p>
        </p:txBody>
      </p:sp>
    </p:spTree>
    <p:extLst>
      <p:ext uri="{BB962C8B-B14F-4D97-AF65-F5344CB8AC3E}">
        <p14:creationId xmlns:p14="http://schemas.microsoft.com/office/powerpoint/2010/main" val="13634942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3B4F20C5-343F-447E-95CE-BEBA09498CFE}" type="slidenum">
              <a:rPr lang="ru-RU" smtClean="0"/>
              <a:pPr/>
              <a:t>9</a:t>
            </a:fld>
            <a:endParaRPr lang="ru-RU" dirty="0"/>
          </a:p>
        </p:txBody>
      </p:sp>
    </p:spTree>
    <p:extLst>
      <p:ext uri="{BB962C8B-B14F-4D97-AF65-F5344CB8AC3E}">
        <p14:creationId xmlns:p14="http://schemas.microsoft.com/office/powerpoint/2010/main" val="323199402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3B4F20C5-343F-447E-95CE-BEBA09498CFE}" type="slidenum">
              <a:rPr lang="ru-RU" smtClean="0"/>
              <a:pPr/>
              <a:t>10</a:t>
            </a:fld>
            <a:endParaRPr lang="ru-RU" dirty="0"/>
          </a:p>
        </p:txBody>
      </p:sp>
    </p:spTree>
    <p:extLst>
      <p:ext uri="{BB962C8B-B14F-4D97-AF65-F5344CB8AC3E}">
        <p14:creationId xmlns:p14="http://schemas.microsoft.com/office/powerpoint/2010/main" val="16972595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42950" y="2130425"/>
            <a:ext cx="84201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485900" y="3886200"/>
            <a:ext cx="69342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BE741858-E3CA-4C30-9D94-B3E7454F7347}" type="slidenum">
              <a:rPr lang="ru-RU"/>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4DE355F6-8B83-4D65-896D-3EEBFD751116}" type="slidenum">
              <a:rPr lang="ru-RU"/>
              <a:pPr/>
              <a:t>‹#›</a:t>
            </a:fld>
            <a:endParaRPr lang="ru-RU"/>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7058025" y="609600"/>
            <a:ext cx="2105025" cy="5486400"/>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742950" y="609600"/>
            <a:ext cx="6162675" cy="54864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3ECA39E0-91F1-4BC9-BE67-AB32F1E71E63}" type="slidenum">
              <a:rPr lang="ru-RU"/>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C3933E49-F42B-4B24-8ECA-067FDC6D3F0A}" type="slidenum">
              <a:rPr lang="ru-RU"/>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82638" y="4406900"/>
            <a:ext cx="84201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81DD68EA-4154-45CC-BBE3-438B7F56B3E5}" type="slidenum">
              <a:rPr lang="ru-RU"/>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742950" y="1981200"/>
            <a:ext cx="413385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5029200" y="1981200"/>
            <a:ext cx="413385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B269AF0C-A13A-461F-987E-CD43E91FF7F6}" type="slidenum">
              <a:rPr lang="ru-RU"/>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95300" y="274638"/>
            <a:ext cx="89154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lvl1pPr>
              <a:defRPr/>
            </a:lvl1pPr>
          </a:lstStyle>
          <a:p>
            <a:endParaRPr lang="ru-RU"/>
          </a:p>
        </p:txBody>
      </p:sp>
      <p:sp>
        <p:nvSpPr>
          <p:cNvPr id="8" name="Нижний колонтитул 7"/>
          <p:cNvSpPr>
            <a:spLocks noGrp="1"/>
          </p:cNvSpPr>
          <p:nvPr>
            <p:ph type="ftr" sz="quarter" idx="11"/>
          </p:nvPr>
        </p:nvSpPr>
        <p:spPr/>
        <p:txBody>
          <a:bodyPr/>
          <a:lstStyle>
            <a:lvl1pPr>
              <a:defRPr/>
            </a:lvl1pPr>
          </a:lstStyle>
          <a:p>
            <a:endParaRPr lang="ru-RU"/>
          </a:p>
        </p:txBody>
      </p:sp>
      <p:sp>
        <p:nvSpPr>
          <p:cNvPr id="9" name="Номер слайда 8"/>
          <p:cNvSpPr>
            <a:spLocks noGrp="1"/>
          </p:cNvSpPr>
          <p:nvPr>
            <p:ph type="sldNum" sz="quarter" idx="12"/>
          </p:nvPr>
        </p:nvSpPr>
        <p:spPr/>
        <p:txBody>
          <a:bodyPr/>
          <a:lstStyle>
            <a:lvl1pPr>
              <a:defRPr/>
            </a:lvl1pPr>
          </a:lstStyle>
          <a:p>
            <a:fld id="{020306DE-A36F-4B98-B5B7-872FDA113A29}" type="slidenum">
              <a:rPr lang="ru-RU"/>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lvl1pPr>
              <a:defRPr/>
            </a:lvl1pPr>
          </a:lstStyle>
          <a:p>
            <a:endParaRPr lang="ru-RU"/>
          </a:p>
        </p:txBody>
      </p:sp>
      <p:sp>
        <p:nvSpPr>
          <p:cNvPr id="4" name="Нижний колонтитул 3"/>
          <p:cNvSpPr>
            <a:spLocks noGrp="1"/>
          </p:cNvSpPr>
          <p:nvPr>
            <p:ph type="ftr" sz="quarter" idx="11"/>
          </p:nvPr>
        </p:nvSpPr>
        <p:spPr/>
        <p:txBody>
          <a:bodyPr/>
          <a:lstStyle>
            <a:lvl1pPr>
              <a:defRPr/>
            </a:lvl1pPr>
          </a:lstStyle>
          <a:p>
            <a:endParaRPr lang="ru-RU"/>
          </a:p>
        </p:txBody>
      </p:sp>
      <p:sp>
        <p:nvSpPr>
          <p:cNvPr id="5" name="Номер слайда 4"/>
          <p:cNvSpPr>
            <a:spLocks noGrp="1"/>
          </p:cNvSpPr>
          <p:nvPr>
            <p:ph type="sldNum" sz="quarter" idx="12"/>
          </p:nvPr>
        </p:nvSpPr>
        <p:spPr/>
        <p:txBody>
          <a:bodyPr/>
          <a:lstStyle>
            <a:lvl1pPr>
              <a:defRPr/>
            </a:lvl1pPr>
          </a:lstStyle>
          <a:p>
            <a:fld id="{D233BCCF-00E1-43E0-A013-7B74FDB6F766}" type="slidenum">
              <a:rPr lang="ru-RU"/>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p>
        </p:txBody>
      </p:sp>
      <p:sp>
        <p:nvSpPr>
          <p:cNvPr id="3" name="Нижний колонтитул 2"/>
          <p:cNvSpPr>
            <a:spLocks noGrp="1"/>
          </p:cNvSpPr>
          <p:nvPr>
            <p:ph type="ftr" sz="quarter" idx="11"/>
          </p:nvPr>
        </p:nvSpPr>
        <p:spPr/>
        <p:txBody>
          <a:bodyPr/>
          <a:lstStyle>
            <a:lvl1pPr>
              <a:defRPr/>
            </a:lvl1pPr>
          </a:lstStyle>
          <a:p>
            <a:endParaRPr lang="ru-RU"/>
          </a:p>
        </p:txBody>
      </p:sp>
      <p:sp>
        <p:nvSpPr>
          <p:cNvPr id="4" name="Номер слайда 3"/>
          <p:cNvSpPr>
            <a:spLocks noGrp="1"/>
          </p:cNvSpPr>
          <p:nvPr>
            <p:ph type="sldNum" sz="quarter" idx="12"/>
          </p:nvPr>
        </p:nvSpPr>
        <p:spPr/>
        <p:txBody>
          <a:bodyPr/>
          <a:lstStyle>
            <a:lvl1pPr>
              <a:defRPr/>
            </a:lvl1pPr>
          </a:lstStyle>
          <a:p>
            <a:fld id="{027F3A33-6A4A-4395-8324-C6DCD486F135}" type="slidenum">
              <a:rPr lang="ru-RU"/>
              <a:pPr/>
              <a:t>‹#›</a:t>
            </a:fld>
            <a:endParaRPr lang="ru-RU"/>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95300" y="273050"/>
            <a:ext cx="3259138"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C1DF35FE-C004-4173-8268-FCF9B3B392AF}" type="slidenum">
              <a:rPr lang="ru-RU"/>
              <a:pPr/>
              <a:t>‹#›</a:t>
            </a:fld>
            <a:endParaRPr lang="ru-RU"/>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41513" y="4800600"/>
            <a:ext cx="59436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CD75E57B-67AF-45F9-A9C5-5C088F397C07}" type="slidenum">
              <a:rPr lang="ru-RU"/>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742950" y="609600"/>
            <a:ext cx="84201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1027" name="Rectangle 3"/>
          <p:cNvSpPr>
            <a:spLocks noGrp="1" noChangeArrowheads="1"/>
          </p:cNvSpPr>
          <p:nvPr>
            <p:ph type="body" idx="1"/>
          </p:nvPr>
        </p:nvSpPr>
        <p:spPr bwMode="auto">
          <a:xfrm>
            <a:off x="742950" y="1981200"/>
            <a:ext cx="84201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1028" name="Rectangle 4"/>
          <p:cNvSpPr>
            <a:spLocks noGrp="1" noChangeArrowheads="1"/>
          </p:cNvSpPr>
          <p:nvPr>
            <p:ph type="dt" sz="half" idx="2"/>
          </p:nvPr>
        </p:nvSpPr>
        <p:spPr bwMode="auto">
          <a:xfrm>
            <a:off x="742950" y="6248400"/>
            <a:ext cx="206375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vl1pPr>
          </a:lstStyle>
          <a:p>
            <a:endParaRPr lang="ru-RU"/>
          </a:p>
        </p:txBody>
      </p:sp>
      <p:sp>
        <p:nvSpPr>
          <p:cNvPr id="1029" name="Rectangle 5"/>
          <p:cNvSpPr>
            <a:spLocks noGrp="1" noChangeArrowheads="1"/>
          </p:cNvSpPr>
          <p:nvPr>
            <p:ph type="ftr" sz="quarter" idx="3"/>
          </p:nvPr>
        </p:nvSpPr>
        <p:spPr bwMode="auto">
          <a:xfrm>
            <a:off x="3384550" y="6248400"/>
            <a:ext cx="31369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ru-RU"/>
          </a:p>
        </p:txBody>
      </p:sp>
      <p:sp>
        <p:nvSpPr>
          <p:cNvPr id="1030" name="Rectangle 6"/>
          <p:cNvSpPr>
            <a:spLocks noGrp="1" noChangeArrowheads="1"/>
          </p:cNvSpPr>
          <p:nvPr>
            <p:ph type="sldNum" sz="quarter" idx="4"/>
          </p:nvPr>
        </p:nvSpPr>
        <p:spPr bwMode="auto">
          <a:xfrm>
            <a:off x="7099300" y="6248400"/>
            <a:ext cx="206375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28654A06-2576-4317-9918-DE5666745605}" type="slidenum">
              <a:rPr lang="ru-RU"/>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7.xml"/><Relationship Id="rId4" Type="http://schemas.openxmlformats.org/officeDocument/2006/relationships/chart" Target="../charts/chart7.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7.xml"/><Relationship Id="rId4" Type="http://schemas.openxmlformats.org/officeDocument/2006/relationships/chart" Target="../charts/chart8.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chart" Target="../charts/char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chart" Target="../charts/char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chart" Target="../charts/chart3.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chart" Target="../charts/chart4.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chart" Target="../charts/chart5.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chart" Target="../charts/char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9556" y="854094"/>
            <a:ext cx="2540005" cy="79092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Прямоугольник 7"/>
          <p:cNvSpPr>
            <a:spLocks noChangeArrowheads="1"/>
          </p:cNvSpPr>
          <p:nvPr/>
        </p:nvSpPr>
        <p:spPr bwMode="auto">
          <a:xfrm flipH="1">
            <a:off x="-2" y="2640555"/>
            <a:ext cx="3079561" cy="1537745"/>
          </a:xfrm>
          <a:prstGeom prst="rect">
            <a:avLst/>
          </a:prstGeom>
          <a:gradFill rotWithShape="1">
            <a:gsLst>
              <a:gs pos="0">
                <a:srgbClr val="770000"/>
              </a:gs>
              <a:gs pos="50000">
                <a:srgbClr val="AD0000"/>
              </a:gs>
              <a:gs pos="100000">
                <a:srgbClr val="CE0000"/>
              </a:gs>
            </a:gsLst>
            <a:lin ang="0" scaled="1"/>
          </a:gradFill>
          <a:ln w="9525" algn="ctr">
            <a:noFill/>
            <a:round/>
            <a:headEnd/>
            <a:tailEnd/>
          </a:ln>
        </p:spPr>
        <p:txBody>
          <a:bodyPr/>
          <a:lstStyle/>
          <a:p>
            <a:pPr defTabSz="1042988"/>
            <a:endParaRPr lang="ru-RU" dirty="0"/>
          </a:p>
        </p:txBody>
      </p:sp>
      <p:sp>
        <p:nvSpPr>
          <p:cNvPr id="2071" name="Text Box 23"/>
          <p:cNvSpPr txBox="1">
            <a:spLocks noChangeArrowheads="1"/>
          </p:cNvSpPr>
          <p:nvPr/>
        </p:nvSpPr>
        <p:spPr bwMode="auto">
          <a:xfrm>
            <a:off x="3079559" y="2643934"/>
            <a:ext cx="6813739" cy="1938992"/>
          </a:xfrm>
          <a:prstGeom prst="rect">
            <a:avLst/>
          </a:prstGeom>
          <a:noFill/>
          <a:ln w="9525">
            <a:noFill/>
            <a:miter lim="800000"/>
            <a:headEnd/>
            <a:tailEnd/>
          </a:ln>
          <a:effectLst/>
        </p:spPr>
        <p:txBody>
          <a:bodyPr wrap="square">
            <a:spAutoFit/>
          </a:bodyPr>
          <a:lstStyle/>
          <a:p>
            <a:r>
              <a:rPr lang="en-US" sz="3200" dirty="0" smtClean="0">
                <a:latin typeface="Tahoma" panose="020B0604030504040204" pitchFamily="34" charset="0"/>
                <a:ea typeface="Tahoma" panose="020B0604030504040204" pitchFamily="34" charset="0"/>
                <a:cs typeface="Tahoma" panose="020B0604030504040204" pitchFamily="34" charset="0"/>
              </a:rPr>
              <a:t>G20</a:t>
            </a:r>
            <a:r>
              <a:rPr lang="ru-RU" sz="3200" dirty="0" smtClean="0">
                <a:latin typeface="Tahoma" panose="020B0604030504040204" pitchFamily="34" charset="0"/>
                <a:ea typeface="Tahoma" panose="020B0604030504040204" pitchFamily="34" charset="0"/>
                <a:cs typeface="Tahoma" panose="020B0604030504040204" pitchFamily="34" charset="0"/>
              </a:rPr>
              <a:t> </a:t>
            </a:r>
            <a:r>
              <a:rPr lang="en-US" sz="3200" dirty="0" smtClean="0">
                <a:latin typeface="Tahoma" panose="020B0604030504040204" pitchFamily="34" charset="0"/>
                <a:ea typeface="Tahoma" panose="020B0604030504040204" pitchFamily="34" charset="0"/>
                <a:cs typeface="Tahoma" panose="020B0604030504040204" pitchFamily="34" charset="0"/>
              </a:rPr>
              <a:t>and BRICS: Engaging with International Institutions</a:t>
            </a:r>
            <a:r>
              <a:rPr lang="ru-RU" sz="3200" dirty="0" smtClean="0">
                <a:latin typeface="Tahoma" panose="020B0604030504040204" pitchFamily="34" charset="0"/>
                <a:ea typeface="Tahoma" panose="020B0604030504040204" pitchFamily="34" charset="0"/>
                <a:cs typeface="Tahoma" panose="020B0604030504040204" pitchFamily="34" charset="0"/>
              </a:rPr>
              <a:t> </a:t>
            </a:r>
            <a:r>
              <a:rPr lang="en-US" sz="3200" dirty="0" smtClean="0">
                <a:latin typeface="Tahoma" panose="020B0604030504040204" pitchFamily="34" charset="0"/>
                <a:ea typeface="Tahoma" panose="020B0604030504040204" pitchFamily="34" charset="0"/>
                <a:cs typeface="Tahoma" panose="020B0604030504040204" pitchFamily="34" charset="0"/>
              </a:rPr>
              <a:t>for Global Governance</a:t>
            </a:r>
            <a:r>
              <a:rPr lang="ru-RU" sz="1800" dirty="0" smtClean="0"/>
              <a:t> </a:t>
            </a:r>
          </a:p>
          <a:p>
            <a:r>
              <a:rPr lang="ru-RU" sz="1200" dirty="0"/>
              <a:t> </a:t>
            </a:r>
          </a:p>
          <a:p>
            <a:endParaRPr lang="ru-RU" sz="1200" dirty="0"/>
          </a:p>
        </p:txBody>
      </p:sp>
      <p:sp>
        <p:nvSpPr>
          <p:cNvPr id="10" name="Text Box 23"/>
          <p:cNvSpPr txBox="1">
            <a:spLocks noChangeArrowheads="1"/>
          </p:cNvSpPr>
          <p:nvPr/>
        </p:nvSpPr>
        <p:spPr bwMode="auto">
          <a:xfrm>
            <a:off x="265196" y="5259865"/>
            <a:ext cx="9259804" cy="646331"/>
          </a:xfrm>
          <a:prstGeom prst="rect">
            <a:avLst/>
          </a:prstGeom>
          <a:noFill/>
          <a:ln w="9525">
            <a:noFill/>
            <a:miter lim="800000"/>
            <a:headEnd/>
            <a:tailEnd/>
          </a:ln>
          <a:effectLst/>
        </p:spPr>
        <p:txBody>
          <a:bodyPr wrap="square">
            <a:spAutoFit/>
          </a:bodyPr>
          <a:lstStyle/>
          <a:p>
            <a:pPr algn="l">
              <a:spcBef>
                <a:spcPts val="0"/>
              </a:spcBef>
            </a:pPr>
            <a:r>
              <a:rPr lang="en-US" sz="1800" dirty="0">
                <a:latin typeface="Tahoma" pitchFamily="34" charset="0"/>
                <a:ea typeface="Tahoma" pitchFamily="34" charset="0"/>
                <a:cs typeface="Tahoma" pitchFamily="34" charset="0"/>
              </a:rPr>
              <a:t>Marina Larionova, Head of the Center for International Institutions Research (CIIR), </a:t>
            </a:r>
            <a:endParaRPr lang="ru-RU" sz="1800" dirty="0" smtClean="0">
              <a:latin typeface="Tahoma" pitchFamily="34" charset="0"/>
              <a:ea typeface="Tahoma" pitchFamily="34" charset="0"/>
              <a:cs typeface="Tahoma" pitchFamily="34" charset="0"/>
            </a:endParaRPr>
          </a:p>
          <a:p>
            <a:pPr algn="l">
              <a:spcBef>
                <a:spcPts val="0"/>
              </a:spcBef>
            </a:pPr>
            <a:r>
              <a:rPr lang="en-US" sz="1800" dirty="0" smtClean="0">
                <a:latin typeface="Tahoma" pitchFamily="34" charset="0"/>
                <a:ea typeface="Tahoma" pitchFamily="34" charset="0"/>
                <a:cs typeface="Tahoma" pitchFamily="34" charset="0"/>
              </a:rPr>
              <a:t>Russian </a:t>
            </a:r>
            <a:r>
              <a:rPr lang="en-US" sz="1800" dirty="0">
                <a:latin typeface="Tahoma" pitchFamily="34" charset="0"/>
                <a:ea typeface="Tahoma" pitchFamily="34" charset="0"/>
                <a:cs typeface="Tahoma" pitchFamily="34" charset="0"/>
              </a:rPr>
              <a:t>Presidential Academy of National Economy and Public Administration (RANEPA)</a:t>
            </a:r>
            <a:endParaRPr lang="ru-RU" sz="1800" dirty="0">
              <a:latin typeface="Tahoma" pitchFamily="34" charset="0"/>
              <a:ea typeface="Tahoma" pitchFamily="34" charset="0"/>
              <a:cs typeface="Tahoma" pitchFamily="34" charset="0"/>
            </a:endParaRPr>
          </a:p>
        </p:txBody>
      </p:sp>
    </p:spTree>
  </p:cSld>
  <p:clrMapOvr>
    <a:masterClrMapping/>
  </p:clrMapOvr>
  <p:transition advClick="0"/>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62370" y="145676"/>
            <a:ext cx="1164169" cy="36250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Text Box 23"/>
          <p:cNvSpPr txBox="1">
            <a:spLocks noChangeArrowheads="1"/>
          </p:cNvSpPr>
          <p:nvPr/>
        </p:nvSpPr>
        <p:spPr bwMode="auto">
          <a:xfrm>
            <a:off x="127000" y="626884"/>
            <a:ext cx="10028670" cy="830997"/>
          </a:xfrm>
          <a:prstGeom prst="rect">
            <a:avLst/>
          </a:prstGeom>
          <a:noFill/>
          <a:ln w="9525">
            <a:noFill/>
            <a:miter lim="800000"/>
            <a:headEnd/>
            <a:tailEnd/>
          </a:ln>
          <a:effectLst/>
        </p:spPr>
        <p:txBody>
          <a:bodyPr wrap="square">
            <a:spAutoFit/>
          </a:bodyPr>
          <a:lstStyle/>
          <a:p>
            <a:pPr>
              <a:spcBef>
                <a:spcPct val="50000"/>
              </a:spcBef>
            </a:pPr>
            <a:r>
              <a:rPr lang="en-US" dirty="0">
                <a:solidFill>
                  <a:srgbClr val="921A1D"/>
                </a:solidFill>
                <a:latin typeface="Tahoma" pitchFamily="34" charset="0"/>
                <a:ea typeface="Tahoma" pitchFamily="34" charset="0"/>
                <a:cs typeface="Tahoma" pitchFamily="34" charset="0"/>
              </a:rPr>
              <a:t>The WTO and the UNCTAD intensity dynamics in the G20 and BRICS discourse</a:t>
            </a:r>
            <a:endParaRPr lang="ru-RU" sz="1800" dirty="0">
              <a:solidFill>
                <a:srgbClr val="921A1D"/>
              </a:solidFill>
              <a:latin typeface="Tahoma" pitchFamily="34" charset="0"/>
              <a:ea typeface="Tahoma" pitchFamily="34" charset="0"/>
              <a:cs typeface="Tahoma" pitchFamily="34" charset="0"/>
            </a:endParaRPr>
          </a:p>
        </p:txBody>
      </p:sp>
      <p:sp>
        <p:nvSpPr>
          <p:cNvPr id="2" name="Номер слайда 1"/>
          <p:cNvSpPr>
            <a:spLocks noGrp="1"/>
          </p:cNvSpPr>
          <p:nvPr>
            <p:ph type="sldNum" sz="quarter" idx="12"/>
          </p:nvPr>
        </p:nvSpPr>
        <p:spPr>
          <a:xfrm>
            <a:off x="7442200" y="6400800"/>
            <a:ext cx="2063750" cy="457200"/>
          </a:xfrm>
        </p:spPr>
        <p:txBody>
          <a:bodyPr/>
          <a:lstStyle/>
          <a:p>
            <a:fld id="{027F3A33-6A4A-4395-8324-C6DCD486F135}" type="slidenum">
              <a:rPr lang="ru-RU" smtClean="0"/>
              <a:pPr/>
              <a:t>10</a:t>
            </a:fld>
            <a:endParaRPr lang="ru-RU" dirty="0"/>
          </a:p>
        </p:txBody>
      </p:sp>
      <p:graphicFrame>
        <p:nvGraphicFramePr>
          <p:cNvPr id="8" name="Диаграмма 7"/>
          <p:cNvGraphicFramePr/>
          <p:nvPr>
            <p:extLst>
              <p:ext uri="{D42A27DB-BD31-4B8C-83A1-F6EECF244321}">
                <p14:modId xmlns:p14="http://schemas.microsoft.com/office/powerpoint/2010/main" val="1961978480"/>
              </p:ext>
            </p:extLst>
          </p:nvPr>
        </p:nvGraphicFramePr>
        <p:xfrm>
          <a:off x="0" y="978794"/>
          <a:ext cx="10045520" cy="5879206"/>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77823614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62370" y="145676"/>
            <a:ext cx="1164169" cy="36250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Text Box 23"/>
          <p:cNvSpPr txBox="1">
            <a:spLocks noChangeArrowheads="1"/>
          </p:cNvSpPr>
          <p:nvPr/>
        </p:nvSpPr>
        <p:spPr bwMode="auto">
          <a:xfrm>
            <a:off x="127000" y="626884"/>
            <a:ext cx="10028670" cy="461665"/>
          </a:xfrm>
          <a:prstGeom prst="rect">
            <a:avLst/>
          </a:prstGeom>
          <a:noFill/>
          <a:ln w="9525">
            <a:noFill/>
            <a:miter lim="800000"/>
            <a:headEnd/>
            <a:tailEnd/>
          </a:ln>
          <a:effectLst/>
        </p:spPr>
        <p:txBody>
          <a:bodyPr wrap="square">
            <a:spAutoFit/>
          </a:bodyPr>
          <a:lstStyle/>
          <a:p>
            <a:pPr>
              <a:spcBef>
                <a:spcPct val="50000"/>
              </a:spcBef>
            </a:pPr>
            <a:r>
              <a:rPr lang="en-US" dirty="0">
                <a:solidFill>
                  <a:srgbClr val="921A1D"/>
                </a:solidFill>
                <a:latin typeface="Tahoma" pitchFamily="34" charset="0"/>
                <a:ea typeface="Tahoma" pitchFamily="34" charset="0"/>
                <a:cs typeface="Tahoma" pitchFamily="34" charset="0"/>
              </a:rPr>
              <a:t>The ILO intensity dynamics in the G20 and BRICS discourse</a:t>
            </a:r>
            <a:endParaRPr lang="ru-RU" dirty="0">
              <a:solidFill>
                <a:srgbClr val="921A1D"/>
              </a:solidFill>
              <a:latin typeface="Tahoma" pitchFamily="34" charset="0"/>
              <a:ea typeface="Tahoma" pitchFamily="34" charset="0"/>
              <a:cs typeface="Tahoma" pitchFamily="34" charset="0"/>
            </a:endParaRPr>
          </a:p>
        </p:txBody>
      </p:sp>
      <p:sp>
        <p:nvSpPr>
          <p:cNvPr id="2" name="Номер слайда 1"/>
          <p:cNvSpPr>
            <a:spLocks noGrp="1"/>
          </p:cNvSpPr>
          <p:nvPr>
            <p:ph type="sldNum" sz="quarter" idx="12"/>
          </p:nvPr>
        </p:nvSpPr>
        <p:spPr>
          <a:xfrm>
            <a:off x="7442200" y="6400800"/>
            <a:ext cx="2063750" cy="457200"/>
          </a:xfrm>
        </p:spPr>
        <p:txBody>
          <a:bodyPr/>
          <a:lstStyle/>
          <a:p>
            <a:fld id="{027F3A33-6A4A-4395-8324-C6DCD486F135}" type="slidenum">
              <a:rPr lang="ru-RU" smtClean="0"/>
              <a:pPr/>
              <a:t>11</a:t>
            </a:fld>
            <a:endParaRPr lang="ru-RU" dirty="0"/>
          </a:p>
        </p:txBody>
      </p:sp>
      <p:graphicFrame>
        <p:nvGraphicFramePr>
          <p:cNvPr id="10" name="Диаграмма 9"/>
          <p:cNvGraphicFramePr/>
          <p:nvPr>
            <p:extLst>
              <p:ext uri="{D42A27DB-BD31-4B8C-83A1-F6EECF244321}">
                <p14:modId xmlns:p14="http://schemas.microsoft.com/office/powerpoint/2010/main" val="2450620315"/>
              </p:ext>
            </p:extLst>
          </p:nvPr>
        </p:nvGraphicFramePr>
        <p:xfrm>
          <a:off x="0" y="953036"/>
          <a:ext cx="9906000" cy="5904963"/>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53594016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62370" y="145676"/>
            <a:ext cx="1164169" cy="36250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Text Box 23"/>
          <p:cNvSpPr txBox="1">
            <a:spLocks noChangeArrowheads="1"/>
          </p:cNvSpPr>
          <p:nvPr/>
        </p:nvSpPr>
        <p:spPr bwMode="auto">
          <a:xfrm>
            <a:off x="0" y="1293314"/>
            <a:ext cx="9324975" cy="369332"/>
          </a:xfrm>
          <a:prstGeom prst="rect">
            <a:avLst/>
          </a:prstGeom>
          <a:noFill/>
          <a:ln w="9525">
            <a:noFill/>
            <a:miter lim="800000"/>
            <a:headEnd/>
            <a:tailEnd/>
          </a:ln>
          <a:effectLst/>
        </p:spPr>
        <p:txBody>
          <a:bodyPr wrap="square">
            <a:spAutoFit/>
          </a:bodyPr>
          <a:lstStyle/>
          <a:p>
            <a:pPr algn="l">
              <a:spcBef>
                <a:spcPct val="50000"/>
              </a:spcBef>
            </a:pPr>
            <a:r>
              <a:rPr lang="ru-RU" sz="1800" dirty="0" smtClean="0">
                <a:solidFill>
                  <a:schemeClr val="bg1"/>
                </a:solidFill>
                <a:latin typeface="Tahoma" pitchFamily="34" charset="0"/>
                <a:ea typeface="Tahoma" pitchFamily="34" charset="0"/>
                <a:cs typeface="Tahoma" pitchFamily="34" charset="0"/>
              </a:rPr>
              <a:t>ОБЩИЕ СВЕДЕНИЯ О ВЫПОЛНЯЕМОЙ НАУЧНО-ИССЛЕДОВАТЕЛЬСКОЙ РАБОТЕ:</a:t>
            </a:r>
            <a:endParaRPr lang="ru-RU" sz="1800" dirty="0">
              <a:solidFill>
                <a:schemeClr val="bg1">
                  <a:lumMod val="75000"/>
                </a:schemeClr>
              </a:solidFill>
              <a:latin typeface="Tahoma" pitchFamily="34" charset="0"/>
              <a:ea typeface="Tahoma" pitchFamily="34" charset="0"/>
              <a:cs typeface="Tahoma" pitchFamily="34" charset="0"/>
            </a:endParaRPr>
          </a:p>
        </p:txBody>
      </p:sp>
      <p:sp>
        <p:nvSpPr>
          <p:cNvPr id="15" name="Text Box 23"/>
          <p:cNvSpPr txBox="1">
            <a:spLocks noChangeArrowheads="1"/>
          </p:cNvSpPr>
          <p:nvPr/>
        </p:nvSpPr>
        <p:spPr bwMode="auto">
          <a:xfrm>
            <a:off x="125189" y="656553"/>
            <a:ext cx="9495061" cy="5940088"/>
          </a:xfrm>
          <a:prstGeom prst="rect">
            <a:avLst/>
          </a:prstGeom>
          <a:noFill/>
          <a:ln w="9525">
            <a:noFill/>
            <a:miter lim="800000"/>
            <a:headEnd/>
            <a:tailEnd/>
          </a:ln>
          <a:effectLst/>
        </p:spPr>
        <p:txBody>
          <a:bodyPr wrap="square">
            <a:spAutoFit/>
          </a:bodyPr>
          <a:lstStyle/>
          <a:p>
            <a:pPr>
              <a:spcBef>
                <a:spcPct val="50000"/>
              </a:spcBef>
            </a:pPr>
            <a:r>
              <a:rPr lang="en-US" sz="2000" b="1" dirty="0" smtClean="0">
                <a:solidFill>
                  <a:srgbClr val="C00000"/>
                </a:solidFill>
              </a:rPr>
              <a:t>Conclusions</a:t>
            </a:r>
          </a:p>
          <a:p>
            <a:pPr marL="342900" indent="-342900" algn="l">
              <a:spcBef>
                <a:spcPct val="50000"/>
              </a:spcBef>
              <a:buClr>
                <a:srgbClr val="C00000"/>
              </a:buClr>
              <a:buFont typeface="Arial" panose="020B0604020202020204" pitchFamily="34" charset="0"/>
              <a:buChar char="•"/>
            </a:pPr>
            <a:r>
              <a:rPr lang="en-US" sz="2000" dirty="0" smtClean="0"/>
              <a:t>G20 and BRICS catalytic pressure for the IMF and the WTO reform has failed to bring the required fundamental changes.</a:t>
            </a:r>
          </a:p>
          <a:p>
            <a:pPr marL="342900" indent="-342900" algn="l">
              <a:spcBef>
                <a:spcPct val="50000"/>
              </a:spcBef>
              <a:buClr>
                <a:srgbClr val="C00000"/>
              </a:buClr>
              <a:buFont typeface="Arial" panose="020B0604020202020204" pitchFamily="34" charset="0"/>
              <a:buChar char="•"/>
            </a:pPr>
            <a:r>
              <a:rPr lang="en-US" sz="2000" dirty="0"/>
              <a:t>The G20 and BRICS should undertake bolder actions to strengthen the IMS in the face of increasing </a:t>
            </a:r>
            <a:r>
              <a:rPr lang="en-US" sz="2000" dirty="0" err="1"/>
              <a:t>multipolarity</a:t>
            </a:r>
            <a:r>
              <a:rPr lang="en-US" sz="2000" dirty="0"/>
              <a:t> and financial innovations such as distributed ledger technologies and cryptocurrencies</a:t>
            </a:r>
            <a:r>
              <a:rPr lang="en-US" sz="2000" dirty="0" smtClean="0"/>
              <a:t>.</a:t>
            </a:r>
          </a:p>
          <a:p>
            <a:pPr marL="342900" indent="-342900" algn="l">
              <a:spcBef>
                <a:spcPct val="50000"/>
              </a:spcBef>
              <a:buClr>
                <a:srgbClr val="C00000"/>
              </a:buClr>
              <a:buFont typeface="Arial" panose="020B0604020202020204" pitchFamily="34" charset="0"/>
              <a:buChar char="•"/>
            </a:pPr>
            <a:r>
              <a:rPr lang="en-US" sz="2000" dirty="0"/>
              <a:t>The G20 and BRICS need to </a:t>
            </a:r>
            <a:r>
              <a:rPr lang="en-US" sz="2000" dirty="0" smtClean="0"/>
              <a:t>cooperate </a:t>
            </a:r>
            <a:r>
              <a:rPr lang="en-US" sz="2000" dirty="0"/>
              <a:t>in the WTO to achieve implementation of the WTO rules, </a:t>
            </a:r>
            <a:r>
              <a:rPr lang="en-US" sz="2000" dirty="0" smtClean="0"/>
              <a:t>resolve </a:t>
            </a:r>
            <a:r>
              <a:rPr lang="ru-RU" sz="2000" dirty="0" err="1" smtClean="0"/>
              <a:t>the</a:t>
            </a:r>
            <a:r>
              <a:rPr lang="ru-RU" sz="2000" dirty="0" smtClean="0"/>
              <a:t> </a:t>
            </a:r>
            <a:r>
              <a:rPr lang="ru-RU" sz="2000" dirty="0" err="1"/>
              <a:t>impasse</a:t>
            </a:r>
            <a:r>
              <a:rPr lang="ru-RU" sz="2000" dirty="0"/>
              <a:t> </a:t>
            </a:r>
            <a:r>
              <a:rPr lang="ru-RU" sz="2000" dirty="0" err="1"/>
              <a:t>in</a:t>
            </a:r>
            <a:r>
              <a:rPr lang="ru-RU" sz="2000" dirty="0"/>
              <a:t> </a:t>
            </a:r>
            <a:r>
              <a:rPr lang="ru-RU" sz="2000" dirty="0" err="1"/>
              <a:t>the</a:t>
            </a:r>
            <a:r>
              <a:rPr lang="ru-RU" sz="2000" dirty="0"/>
              <a:t> </a:t>
            </a:r>
            <a:r>
              <a:rPr lang="ru-RU" sz="2000" dirty="0" err="1"/>
              <a:t>Appellate</a:t>
            </a:r>
            <a:r>
              <a:rPr lang="ru-RU" sz="2000" dirty="0"/>
              <a:t> </a:t>
            </a:r>
            <a:r>
              <a:rPr lang="ru-RU" sz="2000" dirty="0" err="1" smtClean="0"/>
              <a:t>body</a:t>
            </a:r>
            <a:r>
              <a:rPr lang="en-US" sz="2000" dirty="0" smtClean="0"/>
              <a:t>,</a:t>
            </a:r>
            <a:r>
              <a:rPr lang="ru-RU" sz="2000" dirty="0" smtClean="0"/>
              <a:t> </a:t>
            </a:r>
            <a:r>
              <a:rPr lang="en-US" sz="2000" dirty="0" smtClean="0"/>
              <a:t>preserve </a:t>
            </a:r>
            <a:r>
              <a:rPr lang="en-US" sz="2000" dirty="0"/>
              <a:t>the DSM, advance negotiations on e-commerce and investment facilitation, and create </a:t>
            </a:r>
            <a:r>
              <a:rPr lang="en-US" sz="2000" dirty="0" smtClean="0"/>
              <a:t>an impetus </a:t>
            </a:r>
            <a:r>
              <a:rPr lang="en-US" sz="2000" dirty="0"/>
              <a:t>for the DDR conclusion</a:t>
            </a:r>
            <a:r>
              <a:rPr lang="en-US" sz="2000" dirty="0" smtClean="0"/>
              <a:t>.</a:t>
            </a:r>
          </a:p>
          <a:p>
            <a:pPr marL="342900" indent="-342900" algn="l">
              <a:spcBef>
                <a:spcPct val="50000"/>
              </a:spcBef>
              <a:buClr>
                <a:srgbClr val="C00000"/>
              </a:buClr>
              <a:buFont typeface="Arial" panose="020B0604020202020204" pitchFamily="34" charset="0"/>
              <a:buChar char="•"/>
            </a:pPr>
            <a:r>
              <a:rPr lang="en-US" sz="2000" dirty="0"/>
              <a:t>The BRICS strategy for combining catalytic influence on IOs and setting up its own institutions </a:t>
            </a:r>
            <a:r>
              <a:rPr lang="en-US" sz="2000" dirty="0" smtClean="0"/>
              <a:t>is </a:t>
            </a:r>
            <a:r>
              <a:rPr lang="en-US" sz="2000" dirty="0"/>
              <a:t>effective and should be pursued, especially in the spheres where the gap between increasing multilateralism in international relations and persistent unilateralism in the system of governance is </a:t>
            </a:r>
            <a:r>
              <a:rPr lang="en-US" sz="2000" dirty="0" smtClean="0"/>
              <a:t>widening.</a:t>
            </a:r>
          </a:p>
          <a:p>
            <a:pPr marL="342900" indent="-342900" algn="l">
              <a:spcBef>
                <a:spcPct val="50000"/>
              </a:spcBef>
              <a:buClr>
                <a:srgbClr val="C00000"/>
              </a:buClr>
              <a:buFont typeface="Arial" panose="020B0604020202020204" pitchFamily="34" charset="0"/>
              <a:buChar char="•"/>
            </a:pPr>
            <a:r>
              <a:rPr lang="en-US" sz="2000" dirty="0" smtClean="0"/>
              <a:t>The parallel system can create pressure for reform.</a:t>
            </a:r>
            <a:endParaRPr lang="ru-RU" sz="2000" dirty="0"/>
          </a:p>
          <a:p>
            <a:pPr algn="l">
              <a:spcBef>
                <a:spcPct val="50000"/>
              </a:spcBef>
            </a:pPr>
            <a:endParaRPr lang="en-US" sz="2000" b="1" dirty="0" smtClean="0"/>
          </a:p>
        </p:txBody>
      </p:sp>
      <p:sp>
        <p:nvSpPr>
          <p:cNvPr id="2" name="Номер слайда 1"/>
          <p:cNvSpPr>
            <a:spLocks noGrp="1"/>
          </p:cNvSpPr>
          <p:nvPr>
            <p:ph type="sldNum" sz="quarter" idx="12"/>
          </p:nvPr>
        </p:nvSpPr>
        <p:spPr>
          <a:xfrm>
            <a:off x="7442200" y="6400800"/>
            <a:ext cx="2063750" cy="457200"/>
          </a:xfrm>
        </p:spPr>
        <p:txBody>
          <a:bodyPr/>
          <a:lstStyle/>
          <a:p>
            <a:fld id="{027F3A33-6A4A-4395-8324-C6DCD486F135}" type="slidenum">
              <a:rPr lang="ru-RU" smtClean="0"/>
              <a:pPr/>
              <a:t>12</a:t>
            </a:fld>
            <a:endParaRPr lang="ru-RU" dirty="0"/>
          </a:p>
        </p:txBody>
      </p:sp>
    </p:spTree>
    <p:extLst>
      <p:ext uri="{BB962C8B-B14F-4D97-AF65-F5344CB8AC3E}">
        <p14:creationId xmlns:p14="http://schemas.microsoft.com/office/powerpoint/2010/main" val="135763178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62370" y="145676"/>
            <a:ext cx="1164169" cy="36250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Text Box 23"/>
          <p:cNvSpPr txBox="1">
            <a:spLocks noChangeArrowheads="1"/>
          </p:cNvSpPr>
          <p:nvPr/>
        </p:nvSpPr>
        <p:spPr bwMode="auto">
          <a:xfrm>
            <a:off x="0" y="1293314"/>
            <a:ext cx="9324975" cy="369332"/>
          </a:xfrm>
          <a:prstGeom prst="rect">
            <a:avLst/>
          </a:prstGeom>
          <a:noFill/>
          <a:ln w="9525">
            <a:noFill/>
            <a:miter lim="800000"/>
            <a:headEnd/>
            <a:tailEnd/>
          </a:ln>
          <a:effectLst/>
        </p:spPr>
        <p:txBody>
          <a:bodyPr wrap="square">
            <a:spAutoFit/>
          </a:bodyPr>
          <a:lstStyle/>
          <a:p>
            <a:pPr algn="l">
              <a:spcBef>
                <a:spcPct val="50000"/>
              </a:spcBef>
            </a:pPr>
            <a:r>
              <a:rPr lang="ru-RU" sz="1800" dirty="0" smtClean="0">
                <a:solidFill>
                  <a:schemeClr val="bg1"/>
                </a:solidFill>
                <a:latin typeface="Tahoma" pitchFamily="34" charset="0"/>
                <a:ea typeface="Tahoma" pitchFamily="34" charset="0"/>
                <a:cs typeface="Tahoma" pitchFamily="34" charset="0"/>
              </a:rPr>
              <a:t>ОБЩИЕ СВЕДЕНИЯ О ВЫПОЛНЯЕМОЙ НАУЧНО-ИССЛЕДОВАТЕЛЬСКОЙ РАБОТЕ:</a:t>
            </a:r>
            <a:endParaRPr lang="ru-RU" sz="1800" dirty="0">
              <a:solidFill>
                <a:schemeClr val="bg1">
                  <a:lumMod val="75000"/>
                </a:schemeClr>
              </a:solidFill>
              <a:latin typeface="Tahoma" pitchFamily="34" charset="0"/>
              <a:ea typeface="Tahoma" pitchFamily="34" charset="0"/>
              <a:cs typeface="Tahoma" pitchFamily="34" charset="0"/>
            </a:endParaRPr>
          </a:p>
        </p:txBody>
      </p:sp>
      <p:sp>
        <p:nvSpPr>
          <p:cNvPr id="15" name="Text Box 23"/>
          <p:cNvSpPr txBox="1">
            <a:spLocks noChangeArrowheads="1"/>
          </p:cNvSpPr>
          <p:nvPr/>
        </p:nvSpPr>
        <p:spPr bwMode="auto">
          <a:xfrm>
            <a:off x="262370" y="508184"/>
            <a:ext cx="9338830" cy="6709529"/>
          </a:xfrm>
          <a:prstGeom prst="rect">
            <a:avLst/>
          </a:prstGeom>
          <a:noFill/>
          <a:ln w="9525">
            <a:noFill/>
            <a:miter lim="800000"/>
            <a:headEnd/>
            <a:tailEnd/>
          </a:ln>
          <a:effectLst/>
        </p:spPr>
        <p:txBody>
          <a:bodyPr wrap="square">
            <a:spAutoFit/>
          </a:bodyPr>
          <a:lstStyle/>
          <a:p>
            <a:pPr>
              <a:spcBef>
                <a:spcPts val="0"/>
              </a:spcBef>
              <a:spcAft>
                <a:spcPts val="600"/>
              </a:spcAft>
            </a:pPr>
            <a:r>
              <a:rPr lang="en-US" sz="2000" b="1" dirty="0" smtClean="0">
                <a:solidFill>
                  <a:srgbClr val="C00000"/>
                </a:solidFill>
              </a:rPr>
              <a:t>Conclusions</a:t>
            </a:r>
          </a:p>
          <a:p>
            <a:pPr marL="342900" indent="-342900" algn="just">
              <a:spcBef>
                <a:spcPts val="0"/>
              </a:spcBef>
              <a:spcAft>
                <a:spcPts val="600"/>
              </a:spcAft>
              <a:buClr>
                <a:srgbClr val="C00000"/>
              </a:buClr>
              <a:buFont typeface="Arial" panose="020B0604020202020204" pitchFamily="34" charset="0"/>
              <a:buChar char="•"/>
            </a:pPr>
            <a:r>
              <a:rPr lang="en-US" sz="2000" dirty="0" smtClean="0"/>
              <a:t>Consolidation of efforts to reform the financial institutions should be supplemented by building the NDB resources and competencies, as well as the transition of the CRA into the BRICS Monetary Fund, increasing resources, decoupling of loans from the IMF </a:t>
            </a:r>
            <a:r>
              <a:rPr lang="en-US" sz="2000" dirty="0" err="1" smtClean="0"/>
              <a:t>programme</a:t>
            </a:r>
            <a:r>
              <a:rPr lang="en-US" sz="2000" dirty="0" smtClean="0"/>
              <a:t>, developing surveillance  capacities and a closer cooperation between the central banks.</a:t>
            </a:r>
            <a:endParaRPr lang="ru-RU" sz="2000" dirty="0" smtClean="0"/>
          </a:p>
          <a:p>
            <a:pPr marL="342900" indent="-342900" algn="just">
              <a:spcBef>
                <a:spcPts val="0"/>
              </a:spcBef>
              <a:spcAft>
                <a:spcPts val="600"/>
              </a:spcAft>
              <a:buClr>
                <a:srgbClr val="C00000"/>
              </a:buClr>
              <a:buFont typeface="Arial" panose="020B0604020202020204" pitchFamily="34" charset="0"/>
              <a:buChar char="•"/>
            </a:pPr>
            <a:r>
              <a:rPr lang="en-US" sz="2000" dirty="0" err="1" smtClean="0"/>
              <a:t>Endevours</a:t>
            </a:r>
            <a:r>
              <a:rPr lang="en-US" sz="2000" dirty="0" smtClean="0"/>
              <a:t> on strengthening the multilateral trading system should be augmented by negotiations on a BRICS trade and investment agreement open to other countries.</a:t>
            </a:r>
          </a:p>
          <a:p>
            <a:pPr marL="342900" indent="-342900" algn="just">
              <a:spcBef>
                <a:spcPts val="0"/>
              </a:spcBef>
              <a:spcAft>
                <a:spcPts val="600"/>
              </a:spcAft>
              <a:buClr>
                <a:srgbClr val="C00000"/>
              </a:buClr>
              <a:buFont typeface="Arial" panose="020B0604020202020204" pitchFamily="34" charset="0"/>
              <a:buChar char="•"/>
            </a:pPr>
            <a:r>
              <a:rPr lang="en-US" sz="2000" dirty="0" smtClean="0"/>
              <a:t>The new institutions should be open for other participants and have an international agenda targeted at creating global public good. </a:t>
            </a:r>
            <a:endParaRPr lang="ru-RU" sz="2000" dirty="0" smtClean="0"/>
          </a:p>
          <a:p>
            <a:pPr marL="342900" indent="-342900" algn="just">
              <a:spcBef>
                <a:spcPts val="0"/>
              </a:spcBef>
              <a:spcAft>
                <a:spcPts val="600"/>
              </a:spcAft>
              <a:buClr>
                <a:srgbClr val="C00000"/>
              </a:buClr>
              <a:buFont typeface="Arial" panose="020B0604020202020204" pitchFamily="34" charset="0"/>
              <a:buChar char="•"/>
            </a:pPr>
            <a:r>
              <a:rPr lang="en-US" sz="2000" dirty="0" smtClean="0"/>
              <a:t>BRICS should consolidate coordination within G20 and beyond to avoid the repeat of the failure of global negotiations for restructuring the international economic system initiated in the end of the 70s by the Group of 77 and stifled by the G7 Versailles</a:t>
            </a:r>
            <a:r>
              <a:rPr lang="ru-RU" sz="2000" dirty="0" smtClean="0"/>
              <a:t> </a:t>
            </a:r>
            <a:r>
              <a:rPr lang="ru-RU" sz="2000" dirty="0" err="1" smtClean="0"/>
              <a:t>summit</a:t>
            </a:r>
            <a:r>
              <a:rPr lang="ru-RU" sz="2000" dirty="0" smtClean="0"/>
              <a:t> </a:t>
            </a:r>
            <a:r>
              <a:rPr lang="ru-RU" sz="2000" dirty="0" err="1" smtClean="0"/>
              <a:t>formula</a:t>
            </a:r>
            <a:r>
              <a:rPr lang="ru-RU" sz="2000" dirty="0" smtClean="0"/>
              <a:t> </a:t>
            </a:r>
            <a:r>
              <a:rPr lang="ru-RU" sz="2000" dirty="0" err="1" smtClean="0"/>
              <a:t>that</a:t>
            </a:r>
            <a:r>
              <a:rPr lang="ru-RU" sz="2000" dirty="0" smtClean="0"/>
              <a:t> </a:t>
            </a:r>
            <a:r>
              <a:rPr lang="en-US" sz="2000" dirty="0" smtClean="0"/>
              <a:t>“</a:t>
            </a:r>
            <a:r>
              <a:rPr lang="ru-RU" sz="2000" dirty="0" err="1" smtClean="0"/>
              <a:t>the</a:t>
            </a:r>
            <a:r>
              <a:rPr lang="ru-RU" sz="2000" dirty="0" smtClean="0"/>
              <a:t> </a:t>
            </a:r>
            <a:r>
              <a:rPr lang="ru-RU" sz="2000" dirty="0" err="1" smtClean="0"/>
              <a:t>independence</a:t>
            </a:r>
            <a:r>
              <a:rPr lang="ru-RU" sz="2000" dirty="0" smtClean="0"/>
              <a:t> </a:t>
            </a:r>
            <a:r>
              <a:rPr lang="ru-RU" sz="2000" dirty="0" err="1" smtClean="0"/>
              <a:t>of</a:t>
            </a:r>
            <a:r>
              <a:rPr lang="ru-RU" sz="2000" dirty="0" smtClean="0"/>
              <a:t> </a:t>
            </a:r>
            <a:r>
              <a:rPr lang="ru-RU" sz="2000" dirty="0" err="1" smtClean="0"/>
              <a:t>the</a:t>
            </a:r>
            <a:r>
              <a:rPr lang="ru-RU" sz="2000" dirty="0" smtClean="0"/>
              <a:t> </a:t>
            </a:r>
            <a:r>
              <a:rPr lang="ru-RU" sz="2000" dirty="0" err="1" smtClean="0"/>
              <a:t>specialized</a:t>
            </a:r>
            <a:r>
              <a:rPr lang="ru-RU" sz="2000" dirty="0" smtClean="0"/>
              <a:t> </a:t>
            </a:r>
            <a:r>
              <a:rPr lang="ru-RU" sz="2000" dirty="0" err="1" smtClean="0"/>
              <a:t>agencies</a:t>
            </a:r>
            <a:r>
              <a:rPr lang="ru-RU" sz="2000" dirty="0" smtClean="0"/>
              <a:t> </a:t>
            </a:r>
            <a:r>
              <a:rPr lang="ru-RU" sz="2000" dirty="0" err="1" smtClean="0"/>
              <a:t>is</a:t>
            </a:r>
            <a:r>
              <a:rPr lang="ru-RU" sz="2000" dirty="0" smtClean="0"/>
              <a:t> </a:t>
            </a:r>
            <a:r>
              <a:rPr lang="ru-RU" sz="2000" dirty="0" err="1" smtClean="0"/>
              <a:t>guaranteed</a:t>
            </a:r>
            <a:r>
              <a:rPr lang="en-US" sz="2000" dirty="0" smtClean="0"/>
              <a:t>”.</a:t>
            </a:r>
            <a:endParaRPr lang="ru-RU" sz="2000" dirty="0" smtClean="0"/>
          </a:p>
          <a:p>
            <a:pPr marL="342900" indent="-342900" algn="just">
              <a:spcBef>
                <a:spcPts val="0"/>
              </a:spcBef>
              <a:spcAft>
                <a:spcPts val="600"/>
              </a:spcAft>
              <a:buClr>
                <a:srgbClr val="C00000"/>
              </a:buClr>
              <a:buFont typeface="Arial" panose="020B0604020202020204" pitchFamily="34" charset="0"/>
              <a:buChar char="•"/>
            </a:pPr>
            <a:r>
              <a:rPr lang="en-US" sz="2000" dirty="0" smtClean="0"/>
              <a:t>The academic community should propose an ambitious agenda for the BRICS and G20.</a:t>
            </a:r>
            <a:endParaRPr lang="ru-RU" sz="2000" dirty="0" smtClean="0"/>
          </a:p>
          <a:p>
            <a:pPr algn="l">
              <a:spcBef>
                <a:spcPct val="50000"/>
              </a:spcBef>
            </a:pPr>
            <a:endParaRPr lang="en-US" sz="2000" b="1" dirty="0" smtClean="0"/>
          </a:p>
        </p:txBody>
      </p:sp>
      <p:sp>
        <p:nvSpPr>
          <p:cNvPr id="2" name="Номер слайда 1"/>
          <p:cNvSpPr>
            <a:spLocks noGrp="1"/>
          </p:cNvSpPr>
          <p:nvPr>
            <p:ph type="sldNum" sz="quarter" idx="12"/>
          </p:nvPr>
        </p:nvSpPr>
        <p:spPr>
          <a:xfrm>
            <a:off x="7442200" y="6400800"/>
            <a:ext cx="2063750" cy="457200"/>
          </a:xfrm>
        </p:spPr>
        <p:txBody>
          <a:bodyPr/>
          <a:lstStyle/>
          <a:p>
            <a:fld id="{027F3A33-6A4A-4395-8324-C6DCD486F135}" type="slidenum">
              <a:rPr lang="ru-RU" smtClean="0"/>
              <a:pPr/>
              <a:t>13</a:t>
            </a:fld>
            <a:endParaRPr lang="ru-RU" dirty="0"/>
          </a:p>
        </p:txBody>
      </p:sp>
    </p:spTree>
    <p:extLst>
      <p:ext uri="{BB962C8B-B14F-4D97-AF65-F5344CB8AC3E}">
        <p14:creationId xmlns:p14="http://schemas.microsoft.com/office/powerpoint/2010/main" val="40412401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half" idx="1"/>
          </p:nvPr>
        </p:nvSpPr>
        <p:spPr>
          <a:xfrm>
            <a:off x="167119" y="717733"/>
            <a:ext cx="4605427" cy="4682941"/>
          </a:xfrm>
        </p:spPr>
        <p:txBody>
          <a:bodyPr/>
          <a:lstStyle/>
          <a:p>
            <a:pPr marL="0" indent="0" algn="ctr">
              <a:spcBef>
                <a:spcPct val="50000"/>
              </a:spcBef>
              <a:buNone/>
            </a:pPr>
            <a:r>
              <a:rPr lang="en-US" sz="1800" dirty="0" smtClean="0">
                <a:solidFill>
                  <a:srgbClr val="C00000"/>
                </a:solidFill>
                <a:latin typeface="Tahoma" pitchFamily="34" charset="0"/>
                <a:ea typeface="Tahoma" pitchFamily="34" charset="0"/>
                <a:cs typeface="Tahoma" pitchFamily="34" charset="0"/>
              </a:rPr>
              <a:t>G20 (2008)</a:t>
            </a:r>
            <a:endParaRPr lang="ru-RU" sz="1800" dirty="0" smtClean="0">
              <a:solidFill>
                <a:srgbClr val="C00000"/>
              </a:solidFill>
              <a:latin typeface="Tahoma" pitchFamily="34" charset="0"/>
              <a:ea typeface="Tahoma" pitchFamily="34" charset="0"/>
              <a:cs typeface="Tahoma" pitchFamily="34" charset="0"/>
            </a:endParaRPr>
          </a:p>
          <a:p>
            <a:pPr marL="0" indent="0" algn="just">
              <a:spcBef>
                <a:spcPct val="50000"/>
              </a:spcBef>
              <a:buNone/>
            </a:pPr>
            <a:endParaRPr lang="en-US" sz="1800" dirty="0" smtClean="0">
              <a:solidFill>
                <a:schemeClr val="tx1">
                  <a:lumMod val="75000"/>
                  <a:lumOff val="25000"/>
                </a:schemeClr>
              </a:solidFill>
              <a:latin typeface="Tahoma" pitchFamily="34" charset="0"/>
              <a:ea typeface="Tahoma" pitchFamily="34" charset="0"/>
              <a:cs typeface="Tahoma" pitchFamily="34" charset="0"/>
            </a:endParaRPr>
          </a:p>
          <a:p>
            <a:pPr marL="0" indent="0" algn="just">
              <a:spcBef>
                <a:spcPct val="50000"/>
              </a:spcBef>
              <a:buNone/>
            </a:pPr>
            <a:r>
              <a:rPr lang="en-US" sz="1800" dirty="0" smtClean="0">
                <a:solidFill>
                  <a:schemeClr val="tx1">
                    <a:lumMod val="75000"/>
                    <a:lumOff val="25000"/>
                  </a:schemeClr>
                </a:solidFill>
                <a:latin typeface="Tahoma" pitchFamily="34" charset="0"/>
                <a:ea typeface="Tahoma" pitchFamily="34" charset="0"/>
                <a:cs typeface="Tahoma" pitchFamily="34" charset="0"/>
              </a:rPr>
              <a:t>To manage </a:t>
            </a:r>
            <a:r>
              <a:rPr lang="en-US" sz="1800" dirty="0">
                <a:solidFill>
                  <a:schemeClr val="tx1">
                    <a:lumMod val="75000"/>
                    <a:lumOff val="25000"/>
                  </a:schemeClr>
                </a:solidFill>
                <a:latin typeface="Tahoma" pitchFamily="34" charset="0"/>
                <a:ea typeface="Tahoma" pitchFamily="34" charset="0"/>
                <a:cs typeface="Tahoma" pitchFamily="34" charset="0"/>
              </a:rPr>
              <a:t>the crisis, reform the international architecture (IFIs) and devise a new global </a:t>
            </a:r>
            <a:r>
              <a:rPr lang="en-US" sz="1800" dirty="0" smtClean="0">
                <a:solidFill>
                  <a:schemeClr val="tx1">
                    <a:lumMod val="75000"/>
                    <a:lumOff val="25000"/>
                  </a:schemeClr>
                </a:solidFill>
                <a:latin typeface="Tahoma" pitchFamily="34" charset="0"/>
                <a:ea typeface="Tahoma" pitchFamily="34" charset="0"/>
                <a:cs typeface="Tahoma" pitchFamily="34" charset="0"/>
              </a:rPr>
              <a:t>consensus</a:t>
            </a:r>
          </a:p>
          <a:p>
            <a:pPr marL="0" indent="0" algn="just">
              <a:spcBef>
                <a:spcPct val="50000"/>
              </a:spcBef>
              <a:buNone/>
            </a:pPr>
            <a:endParaRPr lang="en-US" sz="1800" dirty="0" smtClean="0">
              <a:solidFill>
                <a:schemeClr val="tx1">
                  <a:lumMod val="75000"/>
                  <a:lumOff val="25000"/>
                </a:schemeClr>
              </a:solidFill>
              <a:latin typeface="Tahoma" pitchFamily="34" charset="0"/>
              <a:ea typeface="Tahoma" pitchFamily="34" charset="0"/>
              <a:cs typeface="Tahoma" pitchFamily="34" charset="0"/>
            </a:endParaRPr>
          </a:p>
          <a:p>
            <a:pPr marL="0" indent="0" algn="just">
              <a:spcBef>
                <a:spcPct val="50000"/>
              </a:spcBef>
              <a:buNone/>
            </a:pPr>
            <a:endParaRPr lang="en-US" sz="1800" dirty="0">
              <a:solidFill>
                <a:schemeClr val="tx1">
                  <a:lumMod val="75000"/>
                  <a:lumOff val="25000"/>
                </a:schemeClr>
              </a:solidFill>
              <a:latin typeface="Tahoma" pitchFamily="34" charset="0"/>
              <a:ea typeface="Tahoma" pitchFamily="34" charset="0"/>
              <a:cs typeface="Tahoma" pitchFamily="34" charset="0"/>
            </a:endParaRPr>
          </a:p>
          <a:p>
            <a:pPr marL="0" indent="0" algn="just">
              <a:spcBef>
                <a:spcPct val="50000"/>
              </a:spcBef>
              <a:buNone/>
            </a:pPr>
            <a:endParaRPr lang="en-US" sz="1800" dirty="0">
              <a:solidFill>
                <a:schemeClr val="tx1">
                  <a:lumMod val="75000"/>
                  <a:lumOff val="25000"/>
                </a:schemeClr>
              </a:solidFill>
              <a:latin typeface="Tahoma" pitchFamily="34" charset="0"/>
              <a:ea typeface="Tahoma" pitchFamily="34" charset="0"/>
              <a:cs typeface="Tahoma" pitchFamily="34" charset="0"/>
            </a:endParaRPr>
          </a:p>
          <a:p>
            <a:pPr marL="0" indent="0" algn="just">
              <a:spcBef>
                <a:spcPct val="50000"/>
              </a:spcBef>
              <a:buNone/>
            </a:pPr>
            <a:r>
              <a:rPr lang="en-US" sz="1800" dirty="0" smtClean="0">
                <a:solidFill>
                  <a:schemeClr val="tx1">
                    <a:lumMod val="75000"/>
                    <a:lumOff val="25000"/>
                  </a:schemeClr>
                </a:solidFill>
                <a:latin typeface="Tahoma" pitchFamily="34" charset="0"/>
                <a:ea typeface="Tahoma" pitchFamily="34" charset="0"/>
                <a:cs typeface="Tahoma" pitchFamily="34" charset="0"/>
              </a:rPr>
              <a:t>A premier forum for consensus-based international economic cooperation</a:t>
            </a:r>
            <a:endParaRPr lang="ru-RU" sz="1800" dirty="0">
              <a:solidFill>
                <a:srgbClr val="C00000"/>
              </a:solidFill>
              <a:latin typeface="Tahoma" pitchFamily="34" charset="0"/>
              <a:ea typeface="Tahoma" pitchFamily="34" charset="0"/>
              <a:cs typeface="Tahoma" pitchFamily="34" charset="0"/>
            </a:endParaRPr>
          </a:p>
        </p:txBody>
      </p:sp>
      <p:sp>
        <p:nvSpPr>
          <p:cNvPr id="5" name="Номер слайда 4"/>
          <p:cNvSpPr>
            <a:spLocks noGrp="1"/>
          </p:cNvSpPr>
          <p:nvPr>
            <p:ph type="sldNum" sz="quarter" idx="12"/>
          </p:nvPr>
        </p:nvSpPr>
        <p:spPr/>
        <p:txBody>
          <a:bodyPr/>
          <a:lstStyle/>
          <a:p>
            <a:fld id="{B269AF0C-A13A-461F-987E-CD43E91FF7F6}" type="slidenum">
              <a:rPr lang="ru-RU" smtClean="0"/>
              <a:pPr/>
              <a:t>2</a:t>
            </a:fld>
            <a:endParaRPr lang="ru-RU"/>
          </a:p>
        </p:txBody>
      </p:sp>
      <p:pic>
        <p:nvPicPr>
          <p:cNvPr id="6"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7120" y="155201"/>
            <a:ext cx="1090180" cy="36250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Объект 3"/>
          <p:cNvSpPr txBox="1">
            <a:spLocks/>
          </p:cNvSpPr>
          <p:nvPr/>
        </p:nvSpPr>
        <p:spPr bwMode="auto">
          <a:xfrm>
            <a:off x="4876799" y="781050"/>
            <a:ext cx="4772026" cy="47799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har char="•"/>
              <a:defRPr sz="2800">
                <a:solidFill>
                  <a:schemeClr val="tx1"/>
                </a:solidFill>
                <a:latin typeface="+mn-lt"/>
                <a:ea typeface="+mn-ea"/>
                <a:cs typeface="+mn-cs"/>
              </a:defRPr>
            </a:lvl1pPr>
            <a:lvl2pPr marL="742950" indent="-285750" algn="l" rtl="0" fontAlgn="base">
              <a:spcBef>
                <a:spcPct val="20000"/>
              </a:spcBef>
              <a:spcAft>
                <a:spcPct val="0"/>
              </a:spcAft>
              <a:buChar char="–"/>
              <a:defRPr sz="2400">
                <a:solidFill>
                  <a:schemeClr val="tx1"/>
                </a:solidFill>
                <a:latin typeface="+mn-lt"/>
              </a:defRPr>
            </a:lvl2pPr>
            <a:lvl3pPr marL="1143000" indent="-228600" algn="l" rtl="0" fontAlgn="base">
              <a:spcBef>
                <a:spcPct val="20000"/>
              </a:spcBef>
              <a:spcAft>
                <a:spcPct val="0"/>
              </a:spcAft>
              <a:buChar char="•"/>
              <a:defRPr sz="2000">
                <a:solidFill>
                  <a:schemeClr val="tx1"/>
                </a:solidFill>
                <a:latin typeface="+mn-lt"/>
              </a:defRPr>
            </a:lvl3pPr>
            <a:lvl4pPr marL="1600200" indent="-228600" algn="l" rtl="0" fontAlgn="base">
              <a:spcBef>
                <a:spcPct val="20000"/>
              </a:spcBef>
              <a:spcAft>
                <a:spcPct val="0"/>
              </a:spcAft>
              <a:buChar char="–"/>
              <a:defRPr sz="1800">
                <a:solidFill>
                  <a:schemeClr val="tx1"/>
                </a:solidFill>
                <a:latin typeface="+mn-lt"/>
              </a:defRPr>
            </a:lvl4pPr>
            <a:lvl5pPr marL="2057400" indent="-228600" algn="l" rtl="0" fontAlgn="base">
              <a:spcBef>
                <a:spcPct val="20000"/>
              </a:spcBef>
              <a:spcAft>
                <a:spcPct val="0"/>
              </a:spcAft>
              <a:buChar char="»"/>
              <a:defRPr sz="1800">
                <a:solidFill>
                  <a:schemeClr val="tx1"/>
                </a:solidFill>
                <a:latin typeface="+mn-lt"/>
              </a:defRPr>
            </a:lvl5pPr>
            <a:lvl6pPr marL="2514600" indent="-228600" algn="l" rtl="0" fontAlgn="base">
              <a:spcBef>
                <a:spcPct val="20000"/>
              </a:spcBef>
              <a:spcAft>
                <a:spcPct val="0"/>
              </a:spcAft>
              <a:buChar char="»"/>
              <a:defRPr sz="1800">
                <a:solidFill>
                  <a:schemeClr val="tx1"/>
                </a:solidFill>
                <a:latin typeface="+mn-lt"/>
              </a:defRPr>
            </a:lvl6pPr>
            <a:lvl7pPr marL="2971800" indent="-228600" algn="l" rtl="0" fontAlgn="base">
              <a:spcBef>
                <a:spcPct val="20000"/>
              </a:spcBef>
              <a:spcAft>
                <a:spcPct val="0"/>
              </a:spcAft>
              <a:buChar char="»"/>
              <a:defRPr sz="1800">
                <a:solidFill>
                  <a:schemeClr val="tx1"/>
                </a:solidFill>
                <a:latin typeface="+mn-lt"/>
              </a:defRPr>
            </a:lvl7pPr>
            <a:lvl8pPr marL="3429000" indent="-228600" algn="l" rtl="0" fontAlgn="base">
              <a:spcBef>
                <a:spcPct val="20000"/>
              </a:spcBef>
              <a:spcAft>
                <a:spcPct val="0"/>
              </a:spcAft>
              <a:buChar char="»"/>
              <a:defRPr sz="1800">
                <a:solidFill>
                  <a:schemeClr val="tx1"/>
                </a:solidFill>
                <a:latin typeface="+mn-lt"/>
              </a:defRPr>
            </a:lvl8pPr>
            <a:lvl9pPr marL="3886200" indent="-228600" algn="l" rtl="0" fontAlgn="base">
              <a:spcBef>
                <a:spcPct val="20000"/>
              </a:spcBef>
              <a:spcAft>
                <a:spcPct val="0"/>
              </a:spcAft>
              <a:buChar char="»"/>
              <a:defRPr sz="1800">
                <a:solidFill>
                  <a:schemeClr val="tx1"/>
                </a:solidFill>
                <a:latin typeface="+mn-lt"/>
              </a:defRPr>
            </a:lvl9pPr>
          </a:lstStyle>
          <a:p>
            <a:pPr marL="0" indent="0" algn="ctr">
              <a:buNone/>
            </a:pPr>
            <a:r>
              <a:rPr lang="en-US" sz="1800" dirty="0" smtClean="0">
                <a:solidFill>
                  <a:srgbClr val="C00000"/>
                </a:solidFill>
                <a:latin typeface="Tahoma" pitchFamily="34" charset="0"/>
                <a:ea typeface="Tahoma" pitchFamily="34" charset="0"/>
                <a:cs typeface="Tahoma" pitchFamily="34" charset="0"/>
              </a:rPr>
              <a:t>BRICS (2009)</a:t>
            </a:r>
            <a:endParaRPr lang="ru-RU" sz="1800" dirty="0">
              <a:solidFill>
                <a:srgbClr val="C00000"/>
              </a:solidFill>
              <a:latin typeface="Tahoma" pitchFamily="34" charset="0"/>
              <a:ea typeface="Tahoma" pitchFamily="34" charset="0"/>
              <a:cs typeface="Tahoma" pitchFamily="34" charset="0"/>
            </a:endParaRPr>
          </a:p>
          <a:p>
            <a:pPr marL="0" indent="0">
              <a:buNone/>
            </a:pPr>
            <a:endParaRPr lang="en-US" sz="1800" dirty="0" smtClean="0">
              <a:solidFill>
                <a:schemeClr val="tx1">
                  <a:lumMod val="75000"/>
                  <a:lumOff val="25000"/>
                </a:schemeClr>
              </a:solidFill>
              <a:latin typeface="Tahoma" pitchFamily="34" charset="0"/>
              <a:ea typeface="Tahoma" pitchFamily="34" charset="0"/>
              <a:cs typeface="Tahoma" pitchFamily="34" charset="0"/>
            </a:endParaRPr>
          </a:p>
          <a:p>
            <a:pPr marL="0" indent="0">
              <a:buNone/>
            </a:pPr>
            <a:r>
              <a:rPr lang="en-US" sz="1800" dirty="0" smtClean="0">
                <a:solidFill>
                  <a:schemeClr val="tx1">
                    <a:lumMod val="75000"/>
                    <a:lumOff val="25000"/>
                  </a:schemeClr>
                </a:solidFill>
                <a:latin typeface="Tahoma" pitchFamily="34" charset="0"/>
                <a:ea typeface="Tahoma" pitchFamily="34" charset="0"/>
                <a:cs typeface="Tahoma" pitchFamily="34" charset="0"/>
              </a:rPr>
              <a:t>To foster </a:t>
            </a:r>
            <a:r>
              <a:rPr lang="en-US" sz="1800" dirty="0">
                <a:solidFill>
                  <a:schemeClr val="tx1">
                    <a:lumMod val="75000"/>
                    <a:lumOff val="25000"/>
                  </a:schemeClr>
                </a:solidFill>
                <a:latin typeface="Tahoma" pitchFamily="34" charset="0"/>
                <a:ea typeface="Tahoma" pitchFamily="34" charset="0"/>
                <a:cs typeface="Tahoma" pitchFamily="34" charset="0"/>
              </a:rPr>
              <a:t>cooperation, policy coordination and political dialogue regarding international economic and financial matters, </a:t>
            </a:r>
            <a:r>
              <a:rPr lang="en-US" sz="1800" dirty="0" smtClean="0">
                <a:solidFill>
                  <a:schemeClr val="tx1">
                    <a:lumMod val="75000"/>
                    <a:lumOff val="25000"/>
                  </a:schemeClr>
                </a:solidFill>
                <a:latin typeface="Tahoma" pitchFamily="34" charset="0"/>
                <a:ea typeface="Tahoma" pitchFamily="34" charset="0"/>
                <a:cs typeface="Tahoma" pitchFamily="34" charset="0"/>
              </a:rPr>
              <a:t>and promote </a:t>
            </a:r>
            <a:r>
              <a:rPr lang="en-US" sz="1800" dirty="0">
                <a:solidFill>
                  <a:schemeClr val="tx1">
                    <a:lumMod val="75000"/>
                    <a:lumOff val="25000"/>
                  </a:schemeClr>
                </a:solidFill>
                <a:latin typeface="Tahoma" pitchFamily="34" charset="0"/>
                <a:ea typeface="Tahoma" pitchFamily="34" charset="0"/>
                <a:cs typeface="Tahoma" pitchFamily="34" charset="0"/>
              </a:rPr>
              <a:t>reform of international institutions to reflect changes in the world economy</a:t>
            </a:r>
            <a:endParaRPr lang="en-US" sz="1800" dirty="0" smtClean="0">
              <a:solidFill>
                <a:schemeClr val="tx1">
                  <a:lumMod val="75000"/>
                  <a:lumOff val="25000"/>
                </a:schemeClr>
              </a:solidFill>
              <a:latin typeface="Tahoma" pitchFamily="34" charset="0"/>
              <a:ea typeface="Tahoma" pitchFamily="34" charset="0"/>
              <a:cs typeface="Tahoma" pitchFamily="34" charset="0"/>
            </a:endParaRPr>
          </a:p>
          <a:p>
            <a:pPr marL="0" indent="0">
              <a:buNone/>
            </a:pPr>
            <a:endParaRPr lang="en-US" sz="1800" kern="0" dirty="0" smtClean="0">
              <a:solidFill>
                <a:schemeClr val="tx1">
                  <a:lumMod val="75000"/>
                  <a:lumOff val="25000"/>
                </a:schemeClr>
              </a:solidFill>
              <a:latin typeface="Tahoma" pitchFamily="34" charset="0"/>
              <a:ea typeface="Tahoma" pitchFamily="34" charset="0"/>
              <a:cs typeface="Tahoma" pitchFamily="34" charset="0"/>
            </a:endParaRPr>
          </a:p>
          <a:p>
            <a:pPr marL="0" indent="0">
              <a:buNone/>
            </a:pPr>
            <a:endParaRPr lang="en-US" sz="1800" kern="0" dirty="0">
              <a:solidFill>
                <a:schemeClr val="tx1">
                  <a:lumMod val="75000"/>
                  <a:lumOff val="25000"/>
                </a:schemeClr>
              </a:solidFill>
              <a:latin typeface="Tahoma" pitchFamily="34" charset="0"/>
              <a:ea typeface="Tahoma" pitchFamily="34" charset="0"/>
              <a:cs typeface="Tahoma" pitchFamily="34" charset="0"/>
            </a:endParaRPr>
          </a:p>
          <a:p>
            <a:pPr marL="0" indent="0">
              <a:buNone/>
            </a:pPr>
            <a:r>
              <a:rPr lang="en-US" sz="1800" kern="0" dirty="0" smtClean="0">
                <a:solidFill>
                  <a:schemeClr val="tx1">
                    <a:lumMod val="75000"/>
                    <a:lumOff val="25000"/>
                  </a:schemeClr>
                </a:solidFill>
                <a:latin typeface="Tahoma" pitchFamily="34" charset="0"/>
                <a:ea typeface="Tahoma" pitchFamily="34" charset="0"/>
                <a:cs typeface="Tahoma" pitchFamily="34" charset="0"/>
              </a:rPr>
              <a:t>A concert of rising powers rapidly institutionalizing and gradually generating stronger political influence </a:t>
            </a:r>
            <a:endParaRPr lang="en-US" sz="1800" kern="0" dirty="0">
              <a:solidFill>
                <a:schemeClr val="tx1">
                  <a:lumMod val="75000"/>
                  <a:lumOff val="25000"/>
                </a:schemeClr>
              </a:solidFill>
              <a:latin typeface="Tahoma" pitchFamily="34" charset="0"/>
              <a:ea typeface="Tahoma" pitchFamily="34" charset="0"/>
              <a:cs typeface="Tahoma" pitchFamily="34" charset="0"/>
            </a:endParaRPr>
          </a:p>
        </p:txBody>
      </p:sp>
      <p:sp>
        <p:nvSpPr>
          <p:cNvPr id="9" name="Прямоугольник 8"/>
          <p:cNvSpPr/>
          <p:nvPr/>
        </p:nvSpPr>
        <p:spPr>
          <a:xfrm>
            <a:off x="2820442" y="1100436"/>
            <a:ext cx="3931738" cy="369332"/>
          </a:xfrm>
          <a:prstGeom prst="rect">
            <a:avLst/>
          </a:prstGeom>
        </p:spPr>
        <p:txBody>
          <a:bodyPr wrap="square">
            <a:spAutoFit/>
          </a:bodyPr>
          <a:lstStyle/>
          <a:p>
            <a:r>
              <a:rPr lang="en-US" sz="1800" dirty="0" smtClean="0">
                <a:solidFill>
                  <a:srgbClr val="C00000"/>
                </a:solidFill>
                <a:latin typeface="Tahoma" pitchFamily="34" charset="0"/>
                <a:ea typeface="Tahoma" pitchFamily="34" charset="0"/>
                <a:cs typeface="Tahoma" pitchFamily="34" charset="0"/>
              </a:rPr>
              <a:t>MISSION</a:t>
            </a:r>
            <a:endParaRPr lang="ru-RU" sz="1800" dirty="0">
              <a:solidFill>
                <a:srgbClr val="C00000"/>
              </a:solidFill>
            </a:endParaRPr>
          </a:p>
        </p:txBody>
      </p:sp>
      <p:cxnSp>
        <p:nvCxnSpPr>
          <p:cNvPr id="11" name="Прямая соединительная линия 10"/>
          <p:cNvCxnSpPr/>
          <p:nvPr/>
        </p:nvCxnSpPr>
        <p:spPr bwMode="auto">
          <a:xfrm flipV="1">
            <a:off x="169284" y="5560963"/>
            <a:ext cx="9567429" cy="19050"/>
          </a:xfrm>
          <a:prstGeom prst="line">
            <a:avLst/>
          </a:prstGeom>
          <a:noFill/>
          <a:ln w="25400" cap="flat" cmpd="sng" algn="ctr">
            <a:solidFill>
              <a:srgbClr val="FF0000"/>
            </a:solidFill>
            <a:prstDash val="solid"/>
            <a:round/>
            <a:headEnd type="none" w="med" len="med"/>
            <a:tailEnd type="none" w="med" len="med"/>
          </a:ln>
          <a:effectLst/>
        </p:spPr>
      </p:cxnSp>
      <p:cxnSp>
        <p:nvCxnSpPr>
          <p:cNvPr id="12" name="Прямая соединительная линия 11"/>
          <p:cNvCxnSpPr/>
          <p:nvPr/>
        </p:nvCxnSpPr>
        <p:spPr bwMode="auto">
          <a:xfrm flipV="1">
            <a:off x="245484" y="3198168"/>
            <a:ext cx="9567429" cy="19050"/>
          </a:xfrm>
          <a:prstGeom prst="line">
            <a:avLst/>
          </a:prstGeom>
          <a:noFill/>
          <a:ln w="25400" cap="flat" cmpd="sng" algn="ctr">
            <a:solidFill>
              <a:srgbClr val="FF0000"/>
            </a:solidFill>
            <a:prstDash val="solid"/>
            <a:round/>
            <a:headEnd type="none" w="med" len="med"/>
            <a:tailEnd type="none" w="med" len="med"/>
          </a:ln>
          <a:effectLst/>
        </p:spPr>
      </p:cxnSp>
      <p:cxnSp>
        <p:nvCxnSpPr>
          <p:cNvPr id="13" name="Прямая соединительная линия 12"/>
          <p:cNvCxnSpPr/>
          <p:nvPr/>
        </p:nvCxnSpPr>
        <p:spPr bwMode="auto">
          <a:xfrm flipV="1">
            <a:off x="245483" y="1100436"/>
            <a:ext cx="9567429" cy="19050"/>
          </a:xfrm>
          <a:prstGeom prst="line">
            <a:avLst/>
          </a:prstGeom>
          <a:noFill/>
          <a:ln w="25400" cap="flat" cmpd="sng" algn="ctr">
            <a:solidFill>
              <a:srgbClr val="FF0000"/>
            </a:solidFill>
            <a:prstDash val="solid"/>
            <a:round/>
            <a:headEnd type="none" w="med" len="med"/>
            <a:tailEnd type="none" w="med" len="med"/>
          </a:ln>
          <a:effectLst/>
        </p:spPr>
      </p:cxnSp>
    </p:spTree>
    <p:extLst>
      <p:ext uri="{BB962C8B-B14F-4D97-AF65-F5344CB8AC3E}">
        <p14:creationId xmlns:p14="http://schemas.microsoft.com/office/powerpoint/2010/main" val="35538395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62370" y="145676"/>
            <a:ext cx="1164169" cy="36250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Text Box 23"/>
          <p:cNvSpPr txBox="1">
            <a:spLocks noChangeArrowheads="1"/>
          </p:cNvSpPr>
          <p:nvPr/>
        </p:nvSpPr>
        <p:spPr bwMode="auto">
          <a:xfrm>
            <a:off x="0" y="1293314"/>
            <a:ext cx="9324975" cy="369332"/>
          </a:xfrm>
          <a:prstGeom prst="rect">
            <a:avLst/>
          </a:prstGeom>
          <a:noFill/>
          <a:ln w="9525">
            <a:noFill/>
            <a:miter lim="800000"/>
            <a:headEnd/>
            <a:tailEnd/>
          </a:ln>
          <a:effectLst/>
        </p:spPr>
        <p:txBody>
          <a:bodyPr wrap="square">
            <a:spAutoFit/>
          </a:bodyPr>
          <a:lstStyle/>
          <a:p>
            <a:pPr algn="l">
              <a:spcBef>
                <a:spcPct val="50000"/>
              </a:spcBef>
            </a:pPr>
            <a:r>
              <a:rPr lang="ru-RU" sz="1800" dirty="0" smtClean="0">
                <a:solidFill>
                  <a:schemeClr val="bg1"/>
                </a:solidFill>
                <a:latin typeface="Tahoma" pitchFamily="34" charset="0"/>
                <a:ea typeface="Tahoma" pitchFamily="34" charset="0"/>
                <a:cs typeface="Tahoma" pitchFamily="34" charset="0"/>
              </a:rPr>
              <a:t>ОБЩИЕ СВЕДЕНИЯ О ВЫПОЛНЯЕМОЙ НАУЧНО-ИССЛЕДОВАТЕЛЬСКОЙ РАБОТЕ:</a:t>
            </a:r>
            <a:endParaRPr lang="ru-RU" sz="1800" dirty="0">
              <a:solidFill>
                <a:schemeClr val="bg1">
                  <a:lumMod val="75000"/>
                </a:schemeClr>
              </a:solidFill>
              <a:latin typeface="Tahoma" pitchFamily="34" charset="0"/>
              <a:ea typeface="Tahoma" pitchFamily="34" charset="0"/>
              <a:cs typeface="Tahoma" pitchFamily="34" charset="0"/>
            </a:endParaRPr>
          </a:p>
        </p:txBody>
      </p:sp>
      <p:sp>
        <p:nvSpPr>
          <p:cNvPr id="15" name="Text Box 23"/>
          <p:cNvSpPr txBox="1">
            <a:spLocks noChangeArrowheads="1"/>
          </p:cNvSpPr>
          <p:nvPr/>
        </p:nvSpPr>
        <p:spPr bwMode="auto">
          <a:xfrm>
            <a:off x="125189" y="656553"/>
            <a:ext cx="9495061" cy="5632311"/>
          </a:xfrm>
          <a:prstGeom prst="rect">
            <a:avLst/>
          </a:prstGeom>
          <a:noFill/>
          <a:ln w="9525">
            <a:noFill/>
            <a:miter lim="800000"/>
            <a:headEnd/>
            <a:tailEnd/>
          </a:ln>
          <a:effectLst/>
        </p:spPr>
        <p:txBody>
          <a:bodyPr wrap="square">
            <a:spAutoFit/>
          </a:bodyPr>
          <a:lstStyle/>
          <a:p>
            <a:pPr>
              <a:spcBef>
                <a:spcPct val="50000"/>
              </a:spcBef>
            </a:pPr>
            <a:r>
              <a:rPr lang="en-US" sz="2000" b="1" dirty="0" smtClean="0">
                <a:solidFill>
                  <a:srgbClr val="C00000"/>
                </a:solidFill>
              </a:rPr>
              <a:t>G20 </a:t>
            </a:r>
            <a:r>
              <a:rPr lang="en-US" sz="2000" b="1" dirty="0">
                <a:solidFill>
                  <a:srgbClr val="C00000"/>
                </a:solidFill>
              </a:rPr>
              <a:t>and </a:t>
            </a:r>
            <a:r>
              <a:rPr lang="en-US" sz="2000" b="1" dirty="0" smtClean="0">
                <a:solidFill>
                  <a:srgbClr val="C00000"/>
                </a:solidFill>
              </a:rPr>
              <a:t>BRICS engage with IOs in pursuit of international monetary and trade systems reform</a:t>
            </a:r>
          </a:p>
          <a:p>
            <a:pPr algn="just">
              <a:spcBef>
                <a:spcPct val="50000"/>
              </a:spcBef>
            </a:pPr>
            <a:r>
              <a:rPr lang="en-US" sz="2000" dirty="0" smtClean="0">
                <a:solidFill>
                  <a:srgbClr val="C00000"/>
                </a:solidFill>
                <a:latin typeface="Tahoma" pitchFamily="34" charset="0"/>
                <a:ea typeface="Tahoma" pitchFamily="34" charset="0"/>
                <a:cs typeface="Tahoma" pitchFamily="34" charset="0"/>
              </a:rPr>
              <a:t>Engagement modes</a:t>
            </a:r>
            <a:r>
              <a:rPr lang="ru-RU" sz="2000" dirty="0" smtClean="0">
                <a:solidFill>
                  <a:srgbClr val="C00000"/>
                </a:solidFill>
                <a:latin typeface="Tahoma" pitchFamily="34" charset="0"/>
                <a:ea typeface="Tahoma" pitchFamily="34" charset="0"/>
                <a:cs typeface="Tahoma" pitchFamily="34" charset="0"/>
              </a:rPr>
              <a:t>:</a:t>
            </a:r>
          </a:p>
          <a:p>
            <a:pPr marL="179388" indent="-179388" algn="just">
              <a:spcBef>
                <a:spcPct val="50000"/>
              </a:spcBef>
              <a:buClr>
                <a:srgbClr val="C00000"/>
              </a:buClr>
              <a:buFont typeface="Wingdings" pitchFamily="2" charset="2"/>
              <a:buChar char="§"/>
            </a:pPr>
            <a:r>
              <a:rPr lang="en-US" sz="2000" dirty="0" smtClean="0">
                <a:latin typeface="Tahoma" panose="020B0604030504040204" pitchFamily="34" charset="0"/>
                <a:ea typeface="Tahoma" panose="020B0604030504040204" pitchFamily="34" charset="0"/>
                <a:cs typeface="Tahoma" panose="020B0604030504040204" pitchFamily="34" charset="0"/>
              </a:rPr>
              <a:t>“Catalyst”: exerting </a:t>
            </a:r>
            <a:r>
              <a:rPr lang="en-US" sz="2000" dirty="0">
                <a:latin typeface="Tahoma" panose="020B0604030504040204" pitchFamily="34" charset="0"/>
                <a:ea typeface="Tahoma" panose="020B0604030504040204" pitchFamily="34" charset="0"/>
                <a:cs typeface="Tahoma" panose="020B0604030504040204" pitchFamily="34" charset="0"/>
              </a:rPr>
              <a:t>a powerful influence for change in international organizations through </a:t>
            </a:r>
            <a:r>
              <a:rPr lang="en-US" sz="2000" dirty="0" smtClean="0">
                <a:latin typeface="Tahoma" panose="020B0604030504040204" pitchFamily="34" charset="0"/>
                <a:ea typeface="Tahoma" panose="020B0604030504040204" pitchFamily="34" charset="0"/>
                <a:cs typeface="Tahoma" panose="020B0604030504040204" pitchFamily="34" charset="0"/>
              </a:rPr>
              <a:t>endorsement, </a:t>
            </a:r>
            <a:r>
              <a:rPr lang="en-US" sz="2000" dirty="0">
                <a:latin typeface="Tahoma" panose="020B0604030504040204" pitchFamily="34" charset="0"/>
                <a:ea typeface="Tahoma" panose="020B0604030504040204" pitchFamily="34" charset="0"/>
                <a:cs typeface="Tahoma" panose="020B0604030504040204" pitchFamily="34" charset="0"/>
              </a:rPr>
              <a:t>stimulus or </a:t>
            </a:r>
            <a:r>
              <a:rPr lang="en-US" sz="2000" dirty="0" smtClean="0">
                <a:latin typeface="Tahoma" panose="020B0604030504040204" pitchFamily="34" charset="0"/>
                <a:ea typeface="Tahoma" panose="020B0604030504040204" pitchFamily="34" charset="0"/>
                <a:cs typeface="Tahoma" panose="020B0604030504040204" pitchFamily="34" charset="0"/>
              </a:rPr>
              <a:t>compulsion</a:t>
            </a:r>
          </a:p>
          <a:p>
            <a:pPr marL="179388" indent="-179388" algn="just">
              <a:spcBef>
                <a:spcPct val="50000"/>
              </a:spcBef>
              <a:buClr>
                <a:srgbClr val="C00000"/>
              </a:buClr>
              <a:buFont typeface="Wingdings" pitchFamily="2" charset="2"/>
              <a:buChar char="§"/>
            </a:pPr>
            <a:r>
              <a:rPr lang="en-US" sz="2000" dirty="0" smtClean="0">
                <a:latin typeface="Tahoma" panose="020B0604030504040204" pitchFamily="34" charset="0"/>
                <a:ea typeface="Tahoma" panose="020B0604030504040204" pitchFamily="34" charset="0"/>
                <a:cs typeface="Tahoma" panose="020B0604030504040204" pitchFamily="34" charset="0"/>
              </a:rPr>
              <a:t>“Core </a:t>
            </a:r>
            <a:r>
              <a:rPr lang="en-US" sz="2000" dirty="0">
                <a:latin typeface="Tahoma" panose="020B0604030504040204" pitchFamily="34" charset="0"/>
                <a:ea typeface="Tahoma" panose="020B0604030504040204" pitchFamily="34" charset="0"/>
                <a:cs typeface="Tahoma" panose="020B0604030504040204" pitchFamily="34" charset="0"/>
              </a:rPr>
              <a:t>group</a:t>
            </a:r>
            <a:r>
              <a:rPr lang="en-US" sz="2000" dirty="0" smtClean="0">
                <a:latin typeface="Tahoma" panose="020B0604030504040204" pitchFamily="34" charset="0"/>
                <a:ea typeface="Tahoma" panose="020B0604030504040204" pitchFamily="34" charset="0"/>
                <a:cs typeface="Tahoma" panose="020B0604030504040204" pitchFamily="34" charset="0"/>
              </a:rPr>
              <a:t>”: imparting </a:t>
            </a:r>
            <a:r>
              <a:rPr lang="en-US" sz="2000" dirty="0">
                <a:latin typeface="Tahoma" panose="020B0604030504040204" pitchFamily="34" charset="0"/>
                <a:ea typeface="Tahoma" panose="020B0604030504040204" pitchFamily="34" charset="0"/>
                <a:cs typeface="Tahoma" panose="020B0604030504040204" pitchFamily="34" charset="0"/>
              </a:rPr>
              <a:t>a new direction by giving a mandate or providing the necessary political leadership to steer the </a:t>
            </a:r>
            <a:r>
              <a:rPr lang="en-US" sz="2000" dirty="0" smtClean="0">
                <a:latin typeface="Tahoma" panose="020B0604030504040204" pitchFamily="34" charset="0"/>
                <a:ea typeface="Tahoma" panose="020B0604030504040204" pitchFamily="34" charset="0"/>
                <a:cs typeface="Tahoma" panose="020B0604030504040204" pitchFamily="34" charset="0"/>
              </a:rPr>
              <a:t>IO’s </a:t>
            </a:r>
            <a:r>
              <a:rPr lang="en-US" sz="2000" dirty="0">
                <a:latin typeface="Tahoma" panose="020B0604030504040204" pitchFamily="34" charset="0"/>
                <a:ea typeface="Tahoma" panose="020B0604030504040204" pitchFamily="34" charset="0"/>
                <a:cs typeface="Tahoma" panose="020B0604030504040204" pitchFamily="34" charset="0"/>
              </a:rPr>
              <a:t>course and harness the support of its members and the international community</a:t>
            </a:r>
            <a:endParaRPr lang="en-US" sz="2000" dirty="0" smtClean="0">
              <a:latin typeface="Tahoma" panose="020B0604030504040204" pitchFamily="34" charset="0"/>
              <a:ea typeface="Tahoma" panose="020B0604030504040204" pitchFamily="34" charset="0"/>
              <a:cs typeface="Tahoma" panose="020B0604030504040204" pitchFamily="34" charset="0"/>
            </a:endParaRPr>
          </a:p>
          <a:p>
            <a:pPr marL="179388" indent="-179388" algn="just">
              <a:spcBef>
                <a:spcPct val="50000"/>
              </a:spcBef>
              <a:buClr>
                <a:srgbClr val="C00000"/>
              </a:buClr>
              <a:buFont typeface="Wingdings" pitchFamily="2" charset="2"/>
              <a:buChar char="§"/>
            </a:pPr>
            <a:r>
              <a:rPr lang="en-US" sz="2000" dirty="0" smtClean="0">
                <a:latin typeface="Tahoma" panose="020B0604030504040204" pitchFamily="34" charset="0"/>
                <a:ea typeface="Tahoma" panose="020B0604030504040204" pitchFamily="34" charset="0"/>
                <a:cs typeface="Tahoma" panose="020B0604030504040204" pitchFamily="34" charset="0"/>
              </a:rPr>
              <a:t>“Parallel treatment”: creating own </a:t>
            </a:r>
            <a:r>
              <a:rPr lang="en-US" sz="2000" dirty="0">
                <a:latin typeface="Tahoma" panose="020B0604030504040204" pitchFamily="34" charset="0"/>
                <a:ea typeface="Tahoma" panose="020B0604030504040204" pitchFamily="34" charset="0"/>
                <a:cs typeface="Tahoma" panose="020B0604030504040204" pitchFamily="34" charset="0"/>
              </a:rPr>
              <a:t>mechanisms working in parallel with existing </a:t>
            </a:r>
            <a:r>
              <a:rPr lang="en-US" sz="2000" dirty="0" smtClean="0">
                <a:latin typeface="Tahoma" panose="020B0604030504040204" pitchFamily="34" charset="0"/>
                <a:ea typeface="Tahoma" panose="020B0604030504040204" pitchFamily="34" charset="0"/>
                <a:cs typeface="Tahoma" panose="020B0604030504040204" pitchFamily="34" charset="0"/>
              </a:rPr>
              <a:t>organizations</a:t>
            </a:r>
          </a:p>
          <a:p>
            <a:pPr algn="just">
              <a:spcBef>
                <a:spcPct val="50000"/>
              </a:spcBef>
            </a:pPr>
            <a:r>
              <a:rPr lang="en-US" sz="2000" dirty="0">
                <a:solidFill>
                  <a:srgbClr val="C00000"/>
                </a:solidFill>
                <a:latin typeface="Tahoma" pitchFamily="34" charset="0"/>
                <a:ea typeface="Tahoma" pitchFamily="34" charset="0"/>
                <a:cs typeface="Tahoma" pitchFamily="34" charset="0"/>
              </a:rPr>
              <a:t>Qualitative </a:t>
            </a:r>
            <a:r>
              <a:rPr lang="en-US" sz="2000" dirty="0" smtClean="0">
                <a:solidFill>
                  <a:srgbClr val="C00000"/>
                </a:solidFill>
                <a:latin typeface="Tahoma" pitchFamily="34" charset="0"/>
                <a:ea typeface="Tahoma" pitchFamily="34" charset="0"/>
                <a:cs typeface="Tahoma" pitchFamily="34" charset="0"/>
              </a:rPr>
              <a:t>analysis</a:t>
            </a:r>
            <a:r>
              <a:rPr lang="ru-RU" sz="2000" dirty="0" smtClean="0">
                <a:solidFill>
                  <a:srgbClr val="C00000"/>
                </a:solidFill>
                <a:latin typeface="Tahoma" pitchFamily="34" charset="0"/>
                <a:ea typeface="Tahoma" pitchFamily="34" charset="0"/>
                <a:cs typeface="Tahoma" pitchFamily="34" charset="0"/>
              </a:rPr>
              <a:t>:</a:t>
            </a:r>
            <a:endParaRPr lang="ru-RU" sz="2000" dirty="0">
              <a:solidFill>
                <a:srgbClr val="C00000"/>
              </a:solidFill>
              <a:latin typeface="Tahoma" pitchFamily="34" charset="0"/>
              <a:ea typeface="Tahoma" pitchFamily="34" charset="0"/>
              <a:cs typeface="Tahoma" pitchFamily="34" charset="0"/>
            </a:endParaRPr>
          </a:p>
          <a:p>
            <a:pPr marL="179388" indent="-179388" algn="just">
              <a:spcBef>
                <a:spcPct val="50000"/>
              </a:spcBef>
              <a:buClr>
                <a:srgbClr val="C00000"/>
              </a:buClr>
              <a:buFont typeface="Wingdings" pitchFamily="2" charset="2"/>
              <a:buChar char="§"/>
            </a:pPr>
            <a:r>
              <a:rPr lang="en-US" sz="2000" dirty="0" smtClean="0">
                <a:latin typeface="Tahoma" panose="020B0604030504040204" pitchFamily="34" charset="0"/>
                <a:ea typeface="Tahoma" panose="020B0604030504040204" pitchFamily="34" charset="0"/>
                <a:cs typeface="Tahoma" panose="020B0604030504040204" pitchFamily="34" charset="0"/>
              </a:rPr>
              <a:t>Number </a:t>
            </a:r>
            <a:r>
              <a:rPr lang="en-US" sz="2000" dirty="0">
                <a:latin typeface="Tahoma" panose="020B0604030504040204" pitchFamily="34" charset="0"/>
                <a:ea typeface="Tahoma" panose="020B0604030504040204" pitchFamily="34" charset="0"/>
                <a:cs typeface="Tahoma" panose="020B0604030504040204" pitchFamily="34" charset="0"/>
              </a:rPr>
              <a:t>of references to a particular organization made over the period</a:t>
            </a:r>
          </a:p>
          <a:p>
            <a:pPr marL="179388" indent="-179388" algn="just">
              <a:spcBef>
                <a:spcPct val="50000"/>
              </a:spcBef>
              <a:buClr>
                <a:srgbClr val="C00000"/>
              </a:buClr>
              <a:buFont typeface="Wingdings" pitchFamily="2" charset="2"/>
              <a:buChar char="§"/>
            </a:pPr>
            <a:r>
              <a:rPr lang="en-US" sz="2000" dirty="0" smtClean="0">
                <a:latin typeface="Tahoma" panose="020B0604030504040204" pitchFamily="34" charset="0"/>
                <a:ea typeface="Tahoma" panose="020B0604030504040204" pitchFamily="34" charset="0"/>
                <a:cs typeface="Tahoma" panose="020B0604030504040204" pitchFamily="34" charset="0"/>
              </a:rPr>
              <a:t>Share </a:t>
            </a:r>
            <a:r>
              <a:rPr lang="en-US" sz="2000" dirty="0">
                <a:latin typeface="Tahoma" panose="020B0604030504040204" pitchFamily="34" charset="0"/>
                <a:ea typeface="Tahoma" panose="020B0604030504040204" pitchFamily="34" charset="0"/>
                <a:cs typeface="Tahoma" panose="020B0604030504040204" pitchFamily="34" charset="0"/>
              </a:rPr>
              <a:t>in the total number of references </a:t>
            </a:r>
          </a:p>
          <a:p>
            <a:pPr marL="179388" indent="-179388" algn="just">
              <a:spcBef>
                <a:spcPct val="50000"/>
              </a:spcBef>
              <a:buClr>
                <a:srgbClr val="C00000"/>
              </a:buClr>
              <a:buFont typeface="Wingdings" pitchFamily="2" charset="2"/>
              <a:buChar char="§"/>
            </a:pPr>
            <a:r>
              <a:rPr lang="en-US" sz="2000" dirty="0" smtClean="0">
                <a:latin typeface="Tahoma" panose="020B0604030504040204" pitchFamily="34" charset="0"/>
                <a:ea typeface="Tahoma" panose="020B0604030504040204" pitchFamily="34" charset="0"/>
                <a:cs typeface="Tahoma" panose="020B0604030504040204" pitchFamily="34" charset="0"/>
              </a:rPr>
              <a:t>Intensity (</a:t>
            </a:r>
            <a:r>
              <a:rPr lang="en-GB" sz="2000" i="1" dirty="0"/>
              <a:t>D</a:t>
            </a:r>
            <a:r>
              <a:rPr lang="en-US" sz="2000" i="1" baseline="-25000" dirty="0"/>
              <a:t>1</a:t>
            </a:r>
            <a:r>
              <a:rPr lang="en-US" sz="2000" dirty="0"/>
              <a:t> = </a:t>
            </a:r>
            <a:r>
              <a:rPr lang="en-GB" sz="2000" i="1" dirty="0"/>
              <a:t>M</a:t>
            </a:r>
            <a:r>
              <a:rPr lang="en-US" sz="2000" baseline="-25000" dirty="0"/>
              <a:t>1</a:t>
            </a:r>
            <a:r>
              <a:rPr lang="en-US" sz="2000" dirty="0"/>
              <a:t>/</a:t>
            </a:r>
            <a:r>
              <a:rPr lang="en-GB" sz="2000" i="1" dirty="0"/>
              <a:t>S</a:t>
            </a:r>
            <a:r>
              <a:rPr lang="en-US" sz="2000" baseline="-25000" dirty="0" smtClean="0"/>
              <a:t>1</a:t>
            </a:r>
            <a:r>
              <a:rPr lang="en-US" sz="2000" dirty="0" smtClean="0">
                <a:latin typeface="Tahoma" panose="020B0604030504040204" pitchFamily="34" charset="0"/>
                <a:ea typeface="Tahoma" panose="020B0604030504040204" pitchFamily="34" charset="0"/>
                <a:cs typeface="Tahoma" panose="020B0604030504040204" pitchFamily="34" charset="0"/>
              </a:rPr>
              <a:t> )</a:t>
            </a:r>
          </a:p>
        </p:txBody>
      </p:sp>
      <p:sp>
        <p:nvSpPr>
          <p:cNvPr id="2" name="Номер слайда 1"/>
          <p:cNvSpPr>
            <a:spLocks noGrp="1"/>
          </p:cNvSpPr>
          <p:nvPr>
            <p:ph type="sldNum" sz="quarter" idx="12"/>
          </p:nvPr>
        </p:nvSpPr>
        <p:spPr>
          <a:xfrm>
            <a:off x="7442200" y="6400800"/>
            <a:ext cx="2063750" cy="457200"/>
          </a:xfrm>
        </p:spPr>
        <p:txBody>
          <a:bodyPr/>
          <a:lstStyle/>
          <a:p>
            <a:fld id="{027F3A33-6A4A-4395-8324-C6DCD486F135}" type="slidenum">
              <a:rPr lang="ru-RU" smtClean="0"/>
              <a:pPr/>
              <a:t>3</a:t>
            </a:fld>
            <a:endParaRPr lang="ru-RU" dirty="0"/>
          </a:p>
        </p:txBody>
      </p:sp>
    </p:spTree>
    <p:extLst>
      <p:ext uri="{BB962C8B-B14F-4D97-AF65-F5344CB8AC3E}">
        <p14:creationId xmlns:p14="http://schemas.microsoft.com/office/powerpoint/2010/main" val="145282355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62370" y="145676"/>
            <a:ext cx="1164169" cy="36250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Text Box 23"/>
          <p:cNvSpPr txBox="1">
            <a:spLocks noChangeArrowheads="1"/>
          </p:cNvSpPr>
          <p:nvPr/>
        </p:nvSpPr>
        <p:spPr bwMode="auto">
          <a:xfrm>
            <a:off x="-131330" y="753884"/>
            <a:ext cx="10287000" cy="400110"/>
          </a:xfrm>
          <a:prstGeom prst="rect">
            <a:avLst/>
          </a:prstGeom>
          <a:noFill/>
          <a:ln w="9525">
            <a:noFill/>
            <a:miter lim="800000"/>
            <a:headEnd/>
            <a:tailEnd/>
          </a:ln>
          <a:effectLst/>
        </p:spPr>
        <p:txBody>
          <a:bodyPr wrap="square">
            <a:spAutoFit/>
          </a:bodyPr>
          <a:lstStyle/>
          <a:p>
            <a:pPr>
              <a:spcBef>
                <a:spcPct val="50000"/>
              </a:spcBef>
            </a:pPr>
            <a:r>
              <a:rPr lang="en-US" sz="2000" dirty="0" smtClean="0">
                <a:solidFill>
                  <a:srgbClr val="921A1D"/>
                </a:solidFill>
                <a:latin typeface="Tahoma" pitchFamily="34" charset="0"/>
                <a:ea typeface="Tahoma" pitchFamily="34" charset="0"/>
                <a:cs typeface="Tahoma" pitchFamily="34" charset="0"/>
              </a:rPr>
              <a:t>Overall intensity </a:t>
            </a:r>
            <a:r>
              <a:rPr lang="en-US" sz="2000" dirty="0">
                <a:solidFill>
                  <a:srgbClr val="921A1D"/>
                </a:solidFill>
                <a:latin typeface="Tahoma" pitchFamily="34" charset="0"/>
                <a:ea typeface="Tahoma" pitchFamily="34" charset="0"/>
                <a:cs typeface="Tahoma" pitchFamily="34" charset="0"/>
              </a:rPr>
              <a:t>of G20 and BRICS </a:t>
            </a:r>
            <a:r>
              <a:rPr lang="en-US" sz="2000" dirty="0" smtClean="0">
                <a:solidFill>
                  <a:srgbClr val="921A1D"/>
                </a:solidFill>
                <a:latin typeface="Tahoma" pitchFamily="34" charset="0"/>
                <a:ea typeface="Tahoma" pitchFamily="34" charset="0"/>
                <a:cs typeface="Tahoma" pitchFamily="34" charset="0"/>
              </a:rPr>
              <a:t>engagement </a:t>
            </a:r>
            <a:r>
              <a:rPr lang="en-US" sz="2000" dirty="0">
                <a:solidFill>
                  <a:srgbClr val="921A1D"/>
                </a:solidFill>
                <a:latin typeface="Tahoma" pitchFamily="34" charset="0"/>
                <a:ea typeface="Tahoma" pitchFamily="34" charset="0"/>
                <a:cs typeface="Tahoma" pitchFamily="34" charset="0"/>
              </a:rPr>
              <a:t>with </a:t>
            </a:r>
            <a:r>
              <a:rPr lang="en-US" sz="2000" dirty="0" smtClean="0">
                <a:solidFill>
                  <a:srgbClr val="921A1D"/>
                </a:solidFill>
                <a:latin typeface="Tahoma" pitchFamily="34" charset="0"/>
                <a:ea typeface="Tahoma" pitchFamily="34" charset="0"/>
                <a:cs typeface="Tahoma" pitchFamily="34" charset="0"/>
              </a:rPr>
              <a:t>I</a:t>
            </a:r>
            <a:r>
              <a:rPr lang="en-US" sz="2000" dirty="0">
                <a:solidFill>
                  <a:srgbClr val="921A1D"/>
                </a:solidFill>
                <a:latin typeface="Tahoma" pitchFamily="34" charset="0"/>
                <a:ea typeface="Tahoma" pitchFamily="34" charset="0"/>
                <a:cs typeface="Tahoma" pitchFamily="34" charset="0"/>
              </a:rPr>
              <a:t>O</a:t>
            </a:r>
            <a:r>
              <a:rPr lang="en-US" sz="2000" dirty="0" smtClean="0">
                <a:solidFill>
                  <a:srgbClr val="921A1D"/>
                </a:solidFill>
                <a:latin typeface="Tahoma" pitchFamily="34" charset="0"/>
                <a:ea typeface="Tahoma" pitchFamily="34" charset="0"/>
                <a:cs typeface="Tahoma" pitchFamily="34" charset="0"/>
              </a:rPr>
              <a:t>s</a:t>
            </a:r>
            <a:r>
              <a:rPr lang="ru-RU" sz="2000" dirty="0" smtClean="0">
                <a:solidFill>
                  <a:srgbClr val="921A1D"/>
                </a:solidFill>
                <a:latin typeface="Tahoma" pitchFamily="34" charset="0"/>
                <a:ea typeface="Tahoma" pitchFamily="34" charset="0"/>
                <a:cs typeface="Tahoma" pitchFamily="34" charset="0"/>
              </a:rPr>
              <a:t> </a:t>
            </a:r>
            <a:r>
              <a:rPr lang="en-US" sz="2000" dirty="0" smtClean="0">
                <a:solidFill>
                  <a:srgbClr val="921A1D"/>
                </a:solidFill>
                <a:latin typeface="Tahoma" pitchFamily="34" charset="0"/>
                <a:ea typeface="Tahoma" pitchFamily="34" charset="0"/>
                <a:cs typeface="Tahoma" pitchFamily="34" charset="0"/>
              </a:rPr>
              <a:t>(5749 and 1056 total refs)</a:t>
            </a:r>
            <a:endParaRPr lang="ru-RU" sz="2000" dirty="0">
              <a:solidFill>
                <a:srgbClr val="921A1D"/>
              </a:solidFill>
              <a:latin typeface="Tahoma" pitchFamily="34" charset="0"/>
              <a:ea typeface="Tahoma" pitchFamily="34" charset="0"/>
              <a:cs typeface="Tahoma" pitchFamily="34" charset="0"/>
            </a:endParaRPr>
          </a:p>
        </p:txBody>
      </p:sp>
      <p:sp>
        <p:nvSpPr>
          <p:cNvPr id="2" name="Номер слайда 1"/>
          <p:cNvSpPr>
            <a:spLocks noGrp="1"/>
          </p:cNvSpPr>
          <p:nvPr>
            <p:ph type="sldNum" sz="quarter" idx="12"/>
          </p:nvPr>
        </p:nvSpPr>
        <p:spPr>
          <a:xfrm>
            <a:off x="7442200" y="6400800"/>
            <a:ext cx="2063750" cy="457200"/>
          </a:xfrm>
        </p:spPr>
        <p:txBody>
          <a:bodyPr/>
          <a:lstStyle/>
          <a:p>
            <a:fld id="{027F3A33-6A4A-4395-8324-C6DCD486F135}" type="slidenum">
              <a:rPr lang="ru-RU" smtClean="0"/>
              <a:pPr/>
              <a:t>4</a:t>
            </a:fld>
            <a:endParaRPr lang="ru-RU" dirty="0"/>
          </a:p>
        </p:txBody>
      </p:sp>
      <p:graphicFrame>
        <p:nvGraphicFramePr>
          <p:cNvPr id="8" name="Диаграмма 7"/>
          <p:cNvGraphicFramePr/>
          <p:nvPr>
            <p:extLst>
              <p:ext uri="{D42A27DB-BD31-4B8C-83A1-F6EECF244321}">
                <p14:modId xmlns:p14="http://schemas.microsoft.com/office/powerpoint/2010/main" val="2165248363"/>
              </p:ext>
            </p:extLst>
          </p:nvPr>
        </p:nvGraphicFramePr>
        <p:xfrm>
          <a:off x="361951" y="1477980"/>
          <a:ext cx="9305924" cy="47625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03586763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62370" y="145676"/>
            <a:ext cx="1164169" cy="36250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Text Box 23"/>
          <p:cNvSpPr txBox="1">
            <a:spLocks noChangeArrowheads="1"/>
          </p:cNvSpPr>
          <p:nvPr/>
        </p:nvSpPr>
        <p:spPr bwMode="auto">
          <a:xfrm>
            <a:off x="-131330" y="753884"/>
            <a:ext cx="10287000" cy="461665"/>
          </a:xfrm>
          <a:prstGeom prst="rect">
            <a:avLst/>
          </a:prstGeom>
          <a:noFill/>
          <a:ln w="9525">
            <a:noFill/>
            <a:miter lim="800000"/>
            <a:headEnd/>
            <a:tailEnd/>
          </a:ln>
          <a:effectLst/>
        </p:spPr>
        <p:txBody>
          <a:bodyPr wrap="square">
            <a:spAutoFit/>
          </a:bodyPr>
          <a:lstStyle/>
          <a:p>
            <a:pPr>
              <a:spcBef>
                <a:spcPct val="50000"/>
              </a:spcBef>
            </a:pPr>
            <a:r>
              <a:rPr lang="en-US" dirty="0">
                <a:solidFill>
                  <a:srgbClr val="921A1D"/>
                </a:solidFill>
                <a:latin typeface="Tahoma" pitchFamily="34" charset="0"/>
                <a:ea typeface="Tahoma" pitchFamily="34" charset="0"/>
                <a:cs typeface="Tahoma" pitchFamily="34" charset="0"/>
              </a:rPr>
              <a:t>The </a:t>
            </a:r>
            <a:r>
              <a:rPr lang="en-US" dirty="0" smtClean="0">
                <a:solidFill>
                  <a:srgbClr val="921A1D"/>
                </a:solidFill>
                <a:latin typeface="Tahoma" pitchFamily="34" charset="0"/>
                <a:ea typeface="Tahoma" pitchFamily="34" charset="0"/>
                <a:cs typeface="Tahoma" pitchFamily="34" charset="0"/>
              </a:rPr>
              <a:t>shares </a:t>
            </a:r>
            <a:r>
              <a:rPr lang="en-US" dirty="0">
                <a:solidFill>
                  <a:srgbClr val="921A1D"/>
                </a:solidFill>
                <a:latin typeface="Tahoma" pitchFamily="34" charset="0"/>
                <a:ea typeface="Tahoma" pitchFamily="34" charset="0"/>
                <a:cs typeface="Tahoma" pitchFamily="34" charset="0"/>
              </a:rPr>
              <a:t>of the 15 most referenced IOs in the G20 discourse</a:t>
            </a:r>
            <a:endParaRPr lang="ru-RU" sz="1800" dirty="0">
              <a:solidFill>
                <a:srgbClr val="921A1D"/>
              </a:solidFill>
              <a:latin typeface="Tahoma" pitchFamily="34" charset="0"/>
              <a:ea typeface="Tahoma" pitchFamily="34" charset="0"/>
              <a:cs typeface="Tahoma" pitchFamily="34" charset="0"/>
            </a:endParaRPr>
          </a:p>
        </p:txBody>
      </p:sp>
      <p:sp>
        <p:nvSpPr>
          <p:cNvPr id="2" name="Номер слайда 1"/>
          <p:cNvSpPr>
            <a:spLocks noGrp="1"/>
          </p:cNvSpPr>
          <p:nvPr>
            <p:ph type="sldNum" sz="quarter" idx="12"/>
          </p:nvPr>
        </p:nvSpPr>
        <p:spPr>
          <a:xfrm>
            <a:off x="7442200" y="6400800"/>
            <a:ext cx="2063750" cy="457200"/>
          </a:xfrm>
        </p:spPr>
        <p:txBody>
          <a:bodyPr/>
          <a:lstStyle/>
          <a:p>
            <a:fld id="{027F3A33-6A4A-4395-8324-C6DCD486F135}" type="slidenum">
              <a:rPr lang="ru-RU" smtClean="0"/>
              <a:pPr/>
              <a:t>5</a:t>
            </a:fld>
            <a:endParaRPr lang="ru-RU" dirty="0"/>
          </a:p>
        </p:txBody>
      </p:sp>
      <p:graphicFrame>
        <p:nvGraphicFramePr>
          <p:cNvPr id="10" name="Диаграмма 9"/>
          <p:cNvGraphicFramePr/>
          <p:nvPr>
            <p:extLst>
              <p:ext uri="{D42A27DB-BD31-4B8C-83A1-F6EECF244321}">
                <p14:modId xmlns:p14="http://schemas.microsoft.com/office/powerpoint/2010/main" val="1203108605"/>
              </p:ext>
            </p:extLst>
          </p:nvPr>
        </p:nvGraphicFramePr>
        <p:xfrm>
          <a:off x="262370" y="1320800"/>
          <a:ext cx="9300730" cy="51181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23709636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62370" y="145676"/>
            <a:ext cx="1164169" cy="36250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Text Box 23"/>
          <p:cNvSpPr txBox="1">
            <a:spLocks noChangeArrowheads="1"/>
          </p:cNvSpPr>
          <p:nvPr/>
        </p:nvSpPr>
        <p:spPr bwMode="auto">
          <a:xfrm>
            <a:off x="-131330" y="753884"/>
            <a:ext cx="10287000" cy="461665"/>
          </a:xfrm>
          <a:prstGeom prst="rect">
            <a:avLst/>
          </a:prstGeom>
          <a:noFill/>
          <a:ln w="9525">
            <a:noFill/>
            <a:miter lim="800000"/>
            <a:headEnd/>
            <a:tailEnd/>
          </a:ln>
          <a:effectLst/>
        </p:spPr>
        <p:txBody>
          <a:bodyPr wrap="square">
            <a:spAutoFit/>
          </a:bodyPr>
          <a:lstStyle/>
          <a:p>
            <a:pPr>
              <a:spcBef>
                <a:spcPct val="50000"/>
              </a:spcBef>
            </a:pPr>
            <a:r>
              <a:rPr lang="en-US" dirty="0">
                <a:solidFill>
                  <a:srgbClr val="921A1D"/>
                </a:solidFill>
                <a:latin typeface="Tahoma" pitchFamily="34" charset="0"/>
                <a:ea typeface="Tahoma" pitchFamily="34" charset="0"/>
                <a:cs typeface="Tahoma" pitchFamily="34" charset="0"/>
              </a:rPr>
              <a:t>The </a:t>
            </a:r>
            <a:r>
              <a:rPr lang="en-US" dirty="0" smtClean="0">
                <a:solidFill>
                  <a:srgbClr val="921A1D"/>
                </a:solidFill>
                <a:latin typeface="Tahoma" pitchFamily="34" charset="0"/>
                <a:ea typeface="Tahoma" pitchFamily="34" charset="0"/>
                <a:cs typeface="Tahoma" pitchFamily="34" charset="0"/>
              </a:rPr>
              <a:t>shares </a:t>
            </a:r>
            <a:r>
              <a:rPr lang="en-US" dirty="0">
                <a:solidFill>
                  <a:srgbClr val="921A1D"/>
                </a:solidFill>
                <a:latin typeface="Tahoma" pitchFamily="34" charset="0"/>
                <a:ea typeface="Tahoma" pitchFamily="34" charset="0"/>
                <a:cs typeface="Tahoma" pitchFamily="34" charset="0"/>
              </a:rPr>
              <a:t>of the 15 most referenced IOs in the </a:t>
            </a:r>
            <a:r>
              <a:rPr lang="en-US" dirty="0" smtClean="0">
                <a:solidFill>
                  <a:srgbClr val="921A1D"/>
                </a:solidFill>
                <a:latin typeface="Tahoma" pitchFamily="34" charset="0"/>
                <a:ea typeface="Tahoma" pitchFamily="34" charset="0"/>
                <a:cs typeface="Tahoma" pitchFamily="34" charset="0"/>
              </a:rPr>
              <a:t>BRICS </a:t>
            </a:r>
            <a:r>
              <a:rPr lang="en-US" dirty="0">
                <a:solidFill>
                  <a:srgbClr val="921A1D"/>
                </a:solidFill>
                <a:latin typeface="Tahoma" pitchFamily="34" charset="0"/>
                <a:ea typeface="Tahoma" pitchFamily="34" charset="0"/>
                <a:cs typeface="Tahoma" pitchFamily="34" charset="0"/>
              </a:rPr>
              <a:t>discourse</a:t>
            </a:r>
            <a:endParaRPr lang="ru-RU" sz="1800" dirty="0">
              <a:solidFill>
                <a:srgbClr val="921A1D"/>
              </a:solidFill>
              <a:latin typeface="Tahoma" pitchFamily="34" charset="0"/>
              <a:ea typeface="Tahoma" pitchFamily="34" charset="0"/>
              <a:cs typeface="Tahoma" pitchFamily="34" charset="0"/>
            </a:endParaRPr>
          </a:p>
        </p:txBody>
      </p:sp>
      <p:sp>
        <p:nvSpPr>
          <p:cNvPr id="2" name="Номер слайда 1"/>
          <p:cNvSpPr>
            <a:spLocks noGrp="1"/>
          </p:cNvSpPr>
          <p:nvPr>
            <p:ph type="sldNum" sz="quarter" idx="12"/>
          </p:nvPr>
        </p:nvSpPr>
        <p:spPr>
          <a:xfrm>
            <a:off x="7442200" y="6400800"/>
            <a:ext cx="2063750" cy="457200"/>
          </a:xfrm>
        </p:spPr>
        <p:txBody>
          <a:bodyPr/>
          <a:lstStyle/>
          <a:p>
            <a:fld id="{027F3A33-6A4A-4395-8324-C6DCD486F135}" type="slidenum">
              <a:rPr lang="ru-RU" smtClean="0"/>
              <a:pPr/>
              <a:t>6</a:t>
            </a:fld>
            <a:endParaRPr lang="ru-RU" dirty="0"/>
          </a:p>
        </p:txBody>
      </p:sp>
      <p:graphicFrame>
        <p:nvGraphicFramePr>
          <p:cNvPr id="8" name="Диаграмма 7"/>
          <p:cNvGraphicFramePr/>
          <p:nvPr>
            <p:extLst>
              <p:ext uri="{D42A27DB-BD31-4B8C-83A1-F6EECF244321}">
                <p14:modId xmlns:p14="http://schemas.microsoft.com/office/powerpoint/2010/main" val="786158299"/>
              </p:ext>
            </p:extLst>
          </p:nvPr>
        </p:nvGraphicFramePr>
        <p:xfrm>
          <a:off x="262371" y="1308100"/>
          <a:ext cx="9237230" cy="49403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92322035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62370" y="145676"/>
            <a:ext cx="1164169" cy="36250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Text Box 23"/>
          <p:cNvSpPr txBox="1">
            <a:spLocks noChangeArrowheads="1"/>
          </p:cNvSpPr>
          <p:nvPr/>
        </p:nvSpPr>
        <p:spPr bwMode="auto">
          <a:xfrm>
            <a:off x="-203200" y="626884"/>
            <a:ext cx="10198100" cy="830997"/>
          </a:xfrm>
          <a:prstGeom prst="rect">
            <a:avLst/>
          </a:prstGeom>
          <a:noFill/>
          <a:ln w="9525">
            <a:noFill/>
            <a:miter lim="800000"/>
            <a:headEnd/>
            <a:tailEnd/>
          </a:ln>
          <a:effectLst/>
        </p:spPr>
        <p:txBody>
          <a:bodyPr wrap="square">
            <a:spAutoFit/>
          </a:bodyPr>
          <a:lstStyle/>
          <a:p>
            <a:pPr>
              <a:spcBef>
                <a:spcPct val="50000"/>
              </a:spcBef>
            </a:pPr>
            <a:r>
              <a:rPr lang="en-US" dirty="0">
                <a:solidFill>
                  <a:srgbClr val="921A1D"/>
                </a:solidFill>
                <a:latin typeface="Tahoma" pitchFamily="34" charset="0"/>
                <a:ea typeface="Tahoma" pitchFamily="34" charset="0"/>
                <a:cs typeface="Tahoma" pitchFamily="34" charset="0"/>
              </a:rPr>
              <a:t>The IMF, WB, NDB and CRA intensity dynamics in the G20 and BRICS discourse</a:t>
            </a:r>
            <a:endParaRPr lang="ru-RU" sz="1800" dirty="0">
              <a:solidFill>
                <a:srgbClr val="921A1D"/>
              </a:solidFill>
              <a:latin typeface="Tahoma" pitchFamily="34" charset="0"/>
              <a:ea typeface="Tahoma" pitchFamily="34" charset="0"/>
              <a:cs typeface="Tahoma" pitchFamily="34" charset="0"/>
            </a:endParaRPr>
          </a:p>
        </p:txBody>
      </p:sp>
      <p:sp>
        <p:nvSpPr>
          <p:cNvPr id="2" name="Номер слайда 1"/>
          <p:cNvSpPr>
            <a:spLocks noGrp="1"/>
          </p:cNvSpPr>
          <p:nvPr>
            <p:ph type="sldNum" sz="quarter" idx="12"/>
          </p:nvPr>
        </p:nvSpPr>
        <p:spPr>
          <a:xfrm>
            <a:off x="7442200" y="6400800"/>
            <a:ext cx="2063750" cy="457200"/>
          </a:xfrm>
        </p:spPr>
        <p:txBody>
          <a:bodyPr/>
          <a:lstStyle/>
          <a:p>
            <a:fld id="{027F3A33-6A4A-4395-8324-C6DCD486F135}" type="slidenum">
              <a:rPr lang="ru-RU" smtClean="0"/>
              <a:pPr/>
              <a:t>7</a:t>
            </a:fld>
            <a:endParaRPr lang="ru-RU" dirty="0"/>
          </a:p>
        </p:txBody>
      </p:sp>
      <p:graphicFrame>
        <p:nvGraphicFramePr>
          <p:cNvPr id="10" name="Диаграмма 9"/>
          <p:cNvGraphicFramePr/>
          <p:nvPr>
            <p:extLst>
              <p:ext uri="{D42A27DB-BD31-4B8C-83A1-F6EECF244321}">
                <p14:modId xmlns:p14="http://schemas.microsoft.com/office/powerpoint/2010/main" val="2874549368"/>
              </p:ext>
            </p:extLst>
          </p:nvPr>
        </p:nvGraphicFramePr>
        <p:xfrm>
          <a:off x="262370" y="1457881"/>
          <a:ext cx="9550401" cy="5084587"/>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87972206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62370" y="145676"/>
            <a:ext cx="1164169" cy="36250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Text Box 23"/>
          <p:cNvSpPr txBox="1">
            <a:spLocks noChangeArrowheads="1"/>
          </p:cNvSpPr>
          <p:nvPr/>
        </p:nvSpPr>
        <p:spPr bwMode="auto">
          <a:xfrm>
            <a:off x="-317500" y="669568"/>
            <a:ext cx="10816070" cy="461665"/>
          </a:xfrm>
          <a:prstGeom prst="rect">
            <a:avLst/>
          </a:prstGeom>
          <a:noFill/>
          <a:ln w="9525">
            <a:noFill/>
            <a:miter lim="800000"/>
            <a:headEnd/>
            <a:tailEnd/>
          </a:ln>
          <a:effectLst/>
        </p:spPr>
        <p:txBody>
          <a:bodyPr wrap="square">
            <a:spAutoFit/>
          </a:bodyPr>
          <a:lstStyle/>
          <a:p>
            <a:pPr>
              <a:spcBef>
                <a:spcPct val="50000"/>
              </a:spcBef>
            </a:pPr>
            <a:r>
              <a:rPr lang="en-US" dirty="0">
                <a:solidFill>
                  <a:srgbClr val="921A1D"/>
                </a:solidFill>
                <a:latin typeface="Tahoma" pitchFamily="34" charset="0"/>
                <a:ea typeface="Tahoma" pitchFamily="34" charset="0"/>
                <a:cs typeface="Tahoma" pitchFamily="34" charset="0"/>
              </a:rPr>
              <a:t>The UN intensity dynamics in the G20 and BRICS discourse</a:t>
            </a:r>
            <a:endParaRPr lang="ru-RU" sz="1800" dirty="0">
              <a:solidFill>
                <a:srgbClr val="921A1D"/>
              </a:solidFill>
              <a:latin typeface="Tahoma" pitchFamily="34" charset="0"/>
              <a:ea typeface="Tahoma" pitchFamily="34" charset="0"/>
              <a:cs typeface="Tahoma" pitchFamily="34" charset="0"/>
            </a:endParaRPr>
          </a:p>
        </p:txBody>
      </p:sp>
      <p:sp>
        <p:nvSpPr>
          <p:cNvPr id="2" name="Номер слайда 1"/>
          <p:cNvSpPr>
            <a:spLocks noGrp="1"/>
          </p:cNvSpPr>
          <p:nvPr>
            <p:ph type="sldNum" sz="quarter" idx="12"/>
          </p:nvPr>
        </p:nvSpPr>
        <p:spPr>
          <a:xfrm>
            <a:off x="7442200" y="6400800"/>
            <a:ext cx="2063750" cy="457200"/>
          </a:xfrm>
        </p:spPr>
        <p:txBody>
          <a:bodyPr/>
          <a:lstStyle/>
          <a:p>
            <a:fld id="{027F3A33-6A4A-4395-8324-C6DCD486F135}" type="slidenum">
              <a:rPr lang="ru-RU" smtClean="0"/>
              <a:pPr/>
              <a:t>8</a:t>
            </a:fld>
            <a:endParaRPr lang="ru-RU" dirty="0"/>
          </a:p>
        </p:txBody>
      </p:sp>
      <p:graphicFrame>
        <p:nvGraphicFramePr>
          <p:cNvPr id="8" name="Диаграмма 7"/>
          <p:cNvGraphicFramePr/>
          <p:nvPr>
            <p:extLst>
              <p:ext uri="{D42A27DB-BD31-4B8C-83A1-F6EECF244321}">
                <p14:modId xmlns:p14="http://schemas.microsoft.com/office/powerpoint/2010/main" val="3413311409"/>
              </p:ext>
            </p:extLst>
          </p:nvPr>
        </p:nvGraphicFramePr>
        <p:xfrm>
          <a:off x="0" y="759855"/>
          <a:ext cx="9906000" cy="6098146"/>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415901672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62370" y="145676"/>
            <a:ext cx="1164169" cy="36250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Text Box 23"/>
          <p:cNvSpPr txBox="1">
            <a:spLocks noChangeArrowheads="1"/>
          </p:cNvSpPr>
          <p:nvPr/>
        </p:nvSpPr>
        <p:spPr bwMode="auto">
          <a:xfrm>
            <a:off x="-469900" y="626883"/>
            <a:ext cx="10816070" cy="461665"/>
          </a:xfrm>
          <a:prstGeom prst="rect">
            <a:avLst/>
          </a:prstGeom>
          <a:noFill/>
          <a:ln w="9525">
            <a:noFill/>
            <a:miter lim="800000"/>
            <a:headEnd/>
            <a:tailEnd/>
          </a:ln>
          <a:effectLst/>
        </p:spPr>
        <p:txBody>
          <a:bodyPr wrap="square">
            <a:spAutoFit/>
          </a:bodyPr>
          <a:lstStyle/>
          <a:p>
            <a:pPr>
              <a:spcBef>
                <a:spcPct val="50000"/>
              </a:spcBef>
            </a:pPr>
            <a:r>
              <a:rPr lang="en-US" dirty="0">
                <a:solidFill>
                  <a:srgbClr val="921A1D"/>
                </a:solidFill>
                <a:latin typeface="Tahoma" pitchFamily="34" charset="0"/>
                <a:ea typeface="Tahoma" pitchFamily="34" charset="0"/>
                <a:cs typeface="Tahoma" pitchFamily="34" charset="0"/>
              </a:rPr>
              <a:t>The OECD and FSB intensity dynamics in the G20 discourse</a:t>
            </a:r>
            <a:endParaRPr lang="ru-RU" sz="1800" dirty="0">
              <a:solidFill>
                <a:srgbClr val="921A1D"/>
              </a:solidFill>
              <a:latin typeface="Tahoma" pitchFamily="34" charset="0"/>
              <a:ea typeface="Tahoma" pitchFamily="34" charset="0"/>
              <a:cs typeface="Tahoma" pitchFamily="34" charset="0"/>
            </a:endParaRPr>
          </a:p>
        </p:txBody>
      </p:sp>
      <p:sp>
        <p:nvSpPr>
          <p:cNvPr id="2" name="Номер слайда 1"/>
          <p:cNvSpPr>
            <a:spLocks noGrp="1"/>
          </p:cNvSpPr>
          <p:nvPr>
            <p:ph type="sldNum" sz="quarter" idx="12"/>
          </p:nvPr>
        </p:nvSpPr>
        <p:spPr>
          <a:xfrm>
            <a:off x="7442200" y="6400800"/>
            <a:ext cx="2063750" cy="457200"/>
          </a:xfrm>
        </p:spPr>
        <p:txBody>
          <a:bodyPr/>
          <a:lstStyle/>
          <a:p>
            <a:fld id="{027F3A33-6A4A-4395-8324-C6DCD486F135}" type="slidenum">
              <a:rPr lang="ru-RU" smtClean="0"/>
              <a:pPr/>
              <a:t>9</a:t>
            </a:fld>
            <a:endParaRPr lang="ru-RU" dirty="0"/>
          </a:p>
        </p:txBody>
      </p:sp>
      <p:graphicFrame>
        <p:nvGraphicFramePr>
          <p:cNvPr id="10" name="Диаграмма 9"/>
          <p:cNvGraphicFramePr/>
          <p:nvPr>
            <p:extLst>
              <p:ext uri="{D42A27DB-BD31-4B8C-83A1-F6EECF244321}">
                <p14:modId xmlns:p14="http://schemas.microsoft.com/office/powerpoint/2010/main" val="739187787"/>
              </p:ext>
            </p:extLst>
          </p:nvPr>
        </p:nvGraphicFramePr>
        <p:xfrm>
          <a:off x="262371" y="1088550"/>
          <a:ext cx="9351530" cy="526145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178072495"/>
      </p:ext>
    </p:extLst>
  </p:cSld>
  <p:clrMapOvr>
    <a:masterClrMapping/>
  </p:clrMapOvr>
  <p:timing>
    <p:tnLst>
      <p:par>
        <p:cTn id="1" dur="indefinite" restart="never" nodeType="tmRoot"/>
      </p:par>
    </p:tnLst>
  </p:timing>
</p:sld>
</file>

<file path=ppt/theme/theme1.xml><?xml version="1.0" encoding="utf-8"?>
<a:theme xmlns:a="http://schemas.openxmlformats.org/drawingml/2006/main" name="Оформление по умолчанию">
  <a:themeElements>
    <a:clrScheme name="Оформление по умолчанию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Оформление по умолчанию">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ru-RU"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ru-RU" sz="2400" b="0" i="0" u="none" strike="noStrike" cap="none" normalizeH="0" baseline="0" smtClean="0">
            <a:ln>
              <a:noFill/>
            </a:ln>
            <a:solidFill>
              <a:schemeClr val="tx1"/>
            </a:solidFill>
            <a:effectLst/>
            <a:latin typeface="Arial" charset="0"/>
          </a:defRPr>
        </a:defPPr>
      </a:lstStyle>
    </a:lnDef>
  </a:objectDefaults>
  <a:extraClrSchemeLst>
    <a:extraClrScheme>
      <a:clrScheme name="Оформление по умолчанию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Оформление по умолчанию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Оформление по умолчанию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Оформление по умолчанию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Оформление по умолчанию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Оформление по умолчанию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Оформление по умолчанию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xml><?xml version="1.0" encoding="utf-8"?>
<a:themeOverride xmlns:a="http://schemas.openxmlformats.org/drawingml/2006/main">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xml><?xml version="1.0" encoding="utf-8"?>
<a:themeOverride xmlns:a="http://schemas.openxmlformats.org/drawingml/2006/main">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8.xml><?xml version="1.0" encoding="utf-8"?>
<a:themeOverride xmlns:a="http://schemas.openxmlformats.org/drawingml/2006/main">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7946</TotalTime>
  <Words>726</Words>
  <Application>Microsoft Office PowerPoint</Application>
  <PresentationFormat>Лист A4 (210x297 мм)</PresentationFormat>
  <Paragraphs>104</Paragraphs>
  <Slides>13</Slides>
  <Notes>12</Notes>
  <HiddenSlides>0</HiddenSlides>
  <MMClips>0</MMClips>
  <ScaleCrop>false</ScaleCrop>
  <HeadingPairs>
    <vt:vector size="4" baseType="variant">
      <vt:variant>
        <vt:lpstr>Тема</vt:lpstr>
      </vt:variant>
      <vt:variant>
        <vt:i4>1</vt:i4>
      </vt:variant>
      <vt:variant>
        <vt:lpstr>Заголовки слайдов</vt:lpstr>
      </vt:variant>
      <vt:variant>
        <vt:i4>13</vt:i4>
      </vt:variant>
    </vt:vector>
  </HeadingPairs>
  <TitlesOfParts>
    <vt:vector size="14" baseType="lpstr">
      <vt:lpstr>Оформление по умолчанию</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Лаврищева Анастасия Анатольевна</dc:creator>
  <cp:lastModifiedBy>Ларионова Марина Владимировна</cp:lastModifiedBy>
  <cp:revision>319</cp:revision>
  <cp:lastPrinted>2018-10-08T06:27:46Z</cp:lastPrinted>
  <dcterms:created xsi:type="dcterms:W3CDTF">2003-02-28T13:27:04Z</dcterms:created>
  <dcterms:modified xsi:type="dcterms:W3CDTF">2018-10-09T11:22:16Z</dcterms:modified>
</cp:coreProperties>
</file>