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1pPr>
    <a:lvl2pPr indent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2pPr>
    <a:lvl3pPr indent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3pPr>
    <a:lvl4pPr indent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4pPr>
    <a:lvl5pPr indent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660"/>
  </p:normalViewPr>
  <p:slideViewPr>
    <p:cSldViewPr snapToGrid="0">
      <p:cViewPr>
        <p:scale>
          <a:sx n="90" d="100"/>
          <a:sy n="90" d="100"/>
        </p:scale>
        <p:origin x="-1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632" name="Shape 6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874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1" cy="14700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BE44C-DAB6-421A-A7FB-EEAC987808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1" cy="16557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fld id="{D68B3F26-4C8E-4FC6-AB9A-C83C1C7951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16" cy="6638628"/>
          </a:xfrm>
        </p:grpSpPr>
        <p:sp>
          <p:nvSpPr>
            <p:cNvPr id="5" name="Freeform 11"/>
            <p:cNvSpPr>
              <a:spLocks noChangeArrowheads="1"/>
            </p:cNvSpPr>
            <p:nvPr/>
          </p:nvSpPr>
          <p:spPr bwMode="auto">
            <a:xfrm>
              <a:off x="-1" y="2346443"/>
              <a:ext cx="100643" cy="626217"/>
            </a:xfrm>
            <a:custGeom>
              <a:avLst/>
              <a:gdLst>
                <a:gd name="T0" fmla="*/ 50322 w 21600"/>
                <a:gd name="T1" fmla="*/ 313109 h 21600"/>
                <a:gd name="T2" fmla="*/ 50322 w 21600"/>
                <a:gd name="T3" fmla="*/ 313109 h 21600"/>
                <a:gd name="T4" fmla="*/ 50322 w 21600"/>
                <a:gd name="T5" fmla="*/ 313109 h 21600"/>
                <a:gd name="T6" fmla="*/ 50322 w 21600"/>
                <a:gd name="T7" fmla="*/ 3131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6" name="Freeform 12"/>
            <p:cNvSpPr>
              <a:spLocks noChangeArrowheads="1"/>
            </p:cNvSpPr>
            <p:nvPr/>
          </p:nvSpPr>
          <p:spPr bwMode="auto">
            <a:xfrm>
              <a:off x="128598" y="2927929"/>
              <a:ext cx="646718" cy="2322216"/>
            </a:xfrm>
            <a:custGeom>
              <a:avLst/>
              <a:gdLst>
                <a:gd name="T0" fmla="*/ 323359 w 21600"/>
                <a:gd name="T1" fmla="*/ 1161108 h 21600"/>
                <a:gd name="T2" fmla="*/ 323359 w 21600"/>
                <a:gd name="T3" fmla="*/ 1161108 h 21600"/>
                <a:gd name="T4" fmla="*/ 323359 w 21600"/>
                <a:gd name="T5" fmla="*/ 1161108 h 21600"/>
                <a:gd name="T6" fmla="*/ 323359 w 21600"/>
                <a:gd name="T7" fmla="*/ 1161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7" name="Freeform 13"/>
            <p:cNvSpPr>
              <a:spLocks noChangeArrowheads="1"/>
            </p:cNvSpPr>
            <p:nvPr/>
          </p:nvSpPr>
          <p:spPr bwMode="auto">
            <a:xfrm>
              <a:off x="806998" y="5218460"/>
              <a:ext cx="609443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8" name="Freeform 14"/>
            <p:cNvSpPr>
              <a:spLocks noChangeArrowheads="1"/>
            </p:cNvSpPr>
            <p:nvPr/>
          </p:nvSpPr>
          <p:spPr bwMode="auto">
            <a:xfrm>
              <a:off x="959824" y="6275199"/>
              <a:ext cx="171465" cy="363430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9" name="Freeform 15"/>
            <p:cNvSpPr>
              <a:spLocks noChangeArrowheads="1"/>
            </p:cNvSpPr>
            <p:nvPr/>
          </p:nvSpPr>
          <p:spPr bwMode="auto">
            <a:xfrm>
              <a:off x="100641" y="2972659"/>
              <a:ext cx="821909" cy="3328633"/>
            </a:xfrm>
            <a:custGeom>
              <a:avLst/>
              <a:gdLst>
                <a:gd name="T0" fmla="*/ 410955 w 21600"/>
                <a:gd name="T1" fmla="*/ 1664317 h 21600"/>
                <a:gd name="T2" fmla="*/ 410955 w 21600"/>
                <a:gd name="T3" fmla="*/ 1664317 h 21600"/>
                <a:gd name="T4" fmla="*/ 410955 w 21600"/>
                <a:gd name="T5" fmla="*/ 1664317 h 21600"/>
                <a:gd name="T6" fmla="*/ 410955 w 21600"/>
                <a:gd name="T7" fmla="*/ 16643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0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30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1" name="Freeform 17"/>
            <p:cNvSpPr>
              <a:spLocks noChangeArrowheads="1"/>
            </p:cNvSpPr>
            <p:nvPr/>
          </p:nvSpPr>
          <p:spPr bwMode="auto">
            <a:xfrm>
              <a:off x="78276" y="2715463"/>
              <a:ext cx="78278" cy="493892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2" name="Freeform 18"/>
            <p:cNvSpPr>
              <a:spLocks noChangeArrowheads="1"/>
            </p:cNvSpPr>
            <p:nvPr/>
          </p:nvSpPr>
          <p:spPr bwMode="auto">
            <a:xfrm>
              <a:off x="769723" y="5250144"/>
              <a:ext cx="190102" cy="1025055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3" name="Freeform 19"/>
            <p:cNvSpPr>
              <a:spLocks noChangeArrowheads="1"/>
            </p:cNvSpPr>
            <p:nvPr/>
          </p:nvSpPr>
          <p:spPr bwMode="auto">
            <a:xfrm>
              <a:off x="775314" y="1170426"/>
              <a:ext cx="2076203" cy="4048035"/>
            </a:xfrm>
            <a:custGeom>
              <a:avLst/>
              <a:gdLst>
                <a:gd name="T0" fmla="*/ 1038102 w 21600"/>
                <a:gd name="T1" fmla="*/ 2024018 h 21600"/>
                <a:gd name="T2" fmla="*/ 1038102 w 21600"/>
                <a:gd name="T3" fmla="*/ 2024018 h 21600"/>
                <a:gd name="T4" fmla="*/ 1038102 w 21600"/>
                <a:gd name="T5" fmla="*/ 2024018 h 21600"/>
                <a:gd name="T6" fmla="*/ 1038102 w 21600"/>
                <a:gd name="T7" fmla="*/ 20240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4" name="Freeform 20"/>
            <p:cNvSpPr>
              <a:spLocks noChangeArrowheads="1"/>
            </p:cNvSpPr>
            <p:nvPr/>
          </p:nvSpPr>
          <p:spPr bwMode="auto">
            <a:xfrm>
              <a:off x="922549" y="6301291"/>
              <a:ext cx="162147" cy="337338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5" name="Freeform 21"/>
            <p:cNvSpPr>
              <a:spLocks noChangeArrowheads="1"/>
            </p:cNvSpPr>
            <p:nvPr/>
          </p:nvSpPr>
          <p:spPr bwMode="auto">
            <a:xfrm>
              <a:off x="769723" y="5130865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6" name="Freeform 22"/>
            <p:cNvSpPr>
              <a:spLocks noChangeArrowheads="1"/>
            </p:cNvSpPr>
            <p:nvPr/>
          </p:nvSpPr>
          <p:spPr bwMode="auto">
            <a:xfrm>
              <a:off x="849863" y="6016138"/>
              <a:ext cx="238559" cy="622489"/>
            </a:xfrm>
            <a:custGeom>
              <a:avLst/>
              <a:gdLst>
                <a:gd name="T0" fmla="*/ 119280 w 21600"/>
                <a:gd name="T1" fmla="*/ 311245 h 21600"/>
                <a:gd name="T2" fmla="*/ 119280 w 21600"/>
                <a:gd name="T3" fmla="*/ 311245 h 21600"/>
                <a:gd name="T4" fmla="*/ 119280 w 21600"/>
                <a:gd name="T5" fmla="*/ 311245 h 21600"/>
                <a:gd name="T6" fmla="*/ 119280 w 21600"/>
                <a:gd name="T7" fmla="*/ 31124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3" cy="6854039"/>
          </a:xfrm>
        </p:grpSpPr>
        <p:sp>
          <p:nvSpPr>
            <p:cNvPr id="18" name="Freeform 27"/>
            <p:cNvSpPr>
              <a:spLocks noChangeArrowheads="1"/>
            </p:cNvSpPr>
            <p:nvPr/>
          </p:nvSpPr>
          <p:spPr bwMode="auto">
            <a:xfrm>
              <a:off x="0" y="-1"/>
              <a:ext cx="494327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9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6" cy="1580699"/>
            </a:xfrm>
            <a:custGeom>
              <a:avLst/>
              <a:gdLst>
                <a:gd name="T0" fmla="*/ 211718 w 21600"/>
                <a:gd name="T1" fmla="*/ 790350 h 21600"/>
                <a:gd name="T2" fmla="*/ 211718 w 21600"/>
                <a:gd name="T3" fmla="*/ 790350 h 21600"/>
                <a:gd name="T4" fmla="*/ 211718 w 21600"/>
                <a:gd name="T5" fmla="*/ 790350 h 21600"/>
                <a:gd name="T6" fmla="*/ 211718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0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0" cy="990571"/>
            </a:xfrm>
            <a:custGeom>
              <a:avLst/>
              <a:gdLst>
                <a:gd name="T0" fmla="*/ 215550 w 21600"/>
                <a:gd name="T1" fmla="*/ 495286 h 21600"/>
                <a:gd name="T2" fmla="*/ 215550 w 21600"/>
                <a:gd name="T3" fmla="*/ 495286 h 21600"/>
                <a:gd name="T4" fmla="*/ 215550 w 21600"/>
                <a:gd name="T5" fmla="*/ 495286 h 21600"/>
                <a:gd name="T6" fmla="*/ 215550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1" name="Freeform 30"/>
            <p:cNvSpPr>
              <a:spLocks noChangeArrowheads="1"/>
            </p:cNvSpPr>
            <p:nvPr/>
          </p:nvSpPr>
          <p:spPr bwMode="auto">
            <a:xfrm>
              <a:off x="494326" y="4365158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2" name="Freeform 31"/>
            <p:cNvSpPr>
              <a:spLocks noChangeArrowheads="1"/>
            </p:cNvSpPr>
            <p:nvPr/>
          </p:nvSpPr>
          <p:spPr bwMode="auto">
            <a:xfrm>
              <a:off x="444311" y="1289983"/>
              <a:ext cx="170725" cy="3027276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3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0" cy="281653"/>
            </a:xfrm>
            <a:custGeom>
              <a:avLst/>
              <a:gdLst>
                <a:gd name="T0" fmla="*/ 67060 w 21600"/>
                <a:gd name="T1" fmla="*/ 140827 h 21600"/>
                <a:gd name="T2" fmla="*/ 67060 w 21600"/>
                <a:gd name="T3" fmla="*/ 140827 h 21600"/>
                <a:gd name="T4" fmla="*/ 67060 w 21600"/>
                <a:gd name="T5" fmla="*/ 140827 h 21600"/>
                <a:gd name="T6" fmla="*/ 67060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4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5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3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6" name="Freeform 35"/>
            <p:cNvSpPr>
              <a:spLocks noChangeArrowheads="1"/>
            </p:cNvSpPr>
            <p:nvPr/>
          </p:nvSpPr>
          <p:spPr bwMode="auto">
            <a:xfrm>
              <a:off x="1046133" y="6601126"/>
              <a:ext cx="120709" cy="252913"/>
            </a:xfrm>
            <a:custGeom>
              <a:avLst/>
              <a:gdLst>
                <a:gd name="T0" fmla="*/ 60355 w 21600"/>
                <a:gd name="T1" fmla="*/ 126457 h 21600"/>
                <a:gd name="T2" fmla="*/ 60355 w 21600"/>
                <a:gd name="T3" fmla="*/ 126457 h 21600"/>
                <a:gd name="T4" fmla="*/ 60355 w 21600"/>
                <a:gd name="T5" fmla="*/ 126457 h 21600"/>
                <a:gd name="T6" fmla="*/ 60355 w 21600"/>
                <a:gd name="T7" fmla="*/ 1264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7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8" name="Freeform 37"/>
            <p:cNvSpPr>
              <a:spLocks noChangeArrowheads="1"/>
            </p:cNvSpPr>
            <p:nvPr/>
          </p:nvSpPr>
          <p:spPr bwMode="auto">
            <a:xfrm>
              <a:off x="946501" y="5773415"/>
              <a:ext cx="38321" cy="228005"/>
            </a:xfrm>
            <a:custGeom>
              <a:avLst/>
              <a:gdLst>
                <a:gd name="T0" fmla="*/ 19161 w 21600"/>
                <a:gd name="T1" fmla="*/ 114003 h 21600"/>
                <a:gd name="T2" fmla="*/ 19161 w 21600"/>
                <a:gd name="T3" fmla="*/ 114003 h 21600"/>
                <a:gd name="T4" fmla="*/ 19161 w 21600"/>
                <a:gd name="T5" fmla="*/ 114003 h 21600"/>
                <a:gd name="T6" fmla="*/ 19161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9" name="Freeform 38"/>
            <p:cNvSpPr>
              <a:spLocks noChangeArrowheads="1"/>
            </p:cNvSpPr>
            <p:nvPr/>
          </p:nvSpPr>
          <p:spPr bwMode="auto">
            <a:xfrm>
              <a:off x="979074" y="6323307"/>
              <a:ext cx="210760" cy="530733"/>
            </a:xfrm>
            <a:custGeom>
              <a:avLst/>
              <a:gdLst>
                <a:gd name="T0" fmla="*/ 105380 w 21600"/>
                <a:gd name="T1" fmla="*/ 265367 h 21600"/>
                <a:gd name="T2" fmla="*/ 105380 w 21600"/>
                <a:gd name="T3" fmla="*/ 265367 h 21600"/>
                <a:gd name="T4" fmla="*/ 105380 w 21600"/>
                <a:gd name="T5" fmla="*/ 265367 h 21600"/>
                <a:gd name="T6" fmla="*/ 105380 w 21600"/>
                <a:gd name="T7" fmla="*/ 265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1" name="Freeform 6"/>
          <p:cNvSpPr>
            <a:spLocks noChangeArrowheads="1"/>
          </p:cNvSpPr>
          <p:nvPr/>
        </p:nvSpPr>
        <p:spPr bwMode="auto">
          <a:xfrm>
            <a:off x="0" y="4324350"/>
            <a:ext cx="1743075" cy="777875"/>
          </a:xfrm>
          <a:custGeom>
            <a:avLst/>
            <a:gdLst>
              <a:gd name="T0" fmla="*/ 871154 w 21571"/>
              <a:gd name="T1" fmla="*/ 389295 h 21600"/>
              <a:gd name="T2" fmla="*/ 871154 w 21571"/>
              <a:gd name="T3" fmla="*/ 389295 h 21600"/>
              <a:gd name="T4" fmla="*/ 871154 w 21571"/>
              <a:gd name="T5" fmla="*/ 389295 h 21600"/>
              <a:gd name="T6" fmla="*/ 871154 w 21571"/>
              <a:gd name="T7" fmla="*/ 38929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71"/>
              <a:gd name="T13" fmla="*/ 0 h 21600"/>
              <a:gd name="T14" fmla="*/ 21571 w 21571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71" h="21600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1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89213" y="2514600"/>
            <a:ext cx="8915400" cy="2262782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89213" y="4777378"/>
            <a:ext cx="8915400" cy="112628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925513" y="4524375"/>
            <a:ext cx="385762" cy="374650"/>
          </a:xfr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fld id="{83658028-2572-4063-9C52-2F0A43283A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16" cy="6638628"/>
          </a:xfrm>
        </p:grpSpPr>
        <p:sp>
          <p:nvSpPr>
            <p:cNvPr id="5" name="Freeform 11"/>
            <p:cNvSpPr>
              <a:spLocks noChangeArrowheads="1"/>
            </p:cNvSpPr>
            <p:nvPr/>
          </p:nvSpPr>
          <p:spPr bwMode="auto">
            <a:xfrm>
              <a:off x="-1" y="2346443"/>
              <a:ext cx="100643" cy="626217"/>
            </a:xfrm>
            <a:custGeom>
              <a:avLst/>
              <a:gdLst>
                <a:gd name="T0" fmla="*/ 50322 w 21600"/>
                <a:gd name="T1" fmla="*/ 313109 h 21600"/>
                <a:gd name="T2" fmla="*/ 50322 w 21600"/>
                <a:gd name="T3" fmla="*/ 313109 h 21600"/>
                <a:gd name="T4" fmla="*/ 50322 w 21600"/>
                <a:gd name="T5" fmla="*/ 313109 h 21600"/>
                <a:gd name="T6" fmla="*/ 50322 w 21600"/>
                <a:gd name="T7" fmla="*/ 3131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6" name="Freeform 12"/>
            <p:cNvSpPr>
              <a:spLocks noChangeArrowheads="1"/>
            </p:cNvSpPr>
            <p:nvPr/>
          </p:nvSpPr>
          <p:spPr bwMode="auto">
            <a:xfrm>
              <a:off x="128598" y="2927929"/>
              <a:ext cx="646718" cy="2322216"/>
            </a:xfrm>
            <a:custGeom>
              <a:avLst/>
              <a:gdLst>
                <a:gd name="T0" fmla="*/ 323359 w 21600"/>
                <a:gd name="T1" fmla="*/ 1161108 h 21600"/>
                <a:gd name="T2" fmla="*/ 323359 w 21600"/>
                <a:gd name="T3" fmla="*/ 1161108 h 21600"/>
                <a:gd name="T4" fmla="*/ 323359 w 21600"/>
                <a:gd name="T5" fmla="*/ 1161108 h 21600"/>
                <a:gd name="T6" fmla="*/ 323359 w 21600"/>
                <a:gd name="T7" fmla="*/ 1161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7" name="Freeform 13"/>
            <p:cNvSpPr>
              <a:spLocks noChangeArrowheads="1"/>
            </p:cNvSpPr>
            <p:nvPr/>
          </p:nvSpPr>
          <p:spPr bwMode="auto">
            <a:xfrm>
              <a:off x="806998" y="5218460"/>
              <a:ext cx="609443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8" name="Freeform 14"/>
            <p:cNvSpPr>
              <a:spLocks noChangeArrowheads="1"/>
            </p:cNvSpPr>
            <p:nvPr/>
          </p:nvSpPr>
          <p:spPr bwMode="auto">
            <a:xfrm>
              <a:off x="959824" y="6275199"/>
              <a:ext cx="171465" cy="363430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9" name="Freeform 15"/>
            <p:cNvSpPr>
              <a:spLocks noChangeArrowheads="1"/>
            </p:cNvSpPr>
            <p:nvPr/>
          </p:nvSpPr>
          <p:spPr bwMode="auto">
            <a:xfrm>
              <a:off x="100641" y="2972659"/>
              <a:ext cx="821909" cy="3328633"/>
            </a:xfrm>
            <a:custGeom>
              <a:avLst/>
              <a:gdLst>
                <a:gd name="T0" fmla="*/ 410955 w 21600"/>
                <a:gd name="T1" fmla="*/ 1664317 h 21600"/>
                <a:gd name="T2" fmla="*/ 410955 w 21600"/>
                <a:gd name="T3" fmla="*/ 1664317 h 21600"/>
                <a:gd name="T4" fmla="*/ 410955 w 21600"/>
                <a:gd name="T5" fmla="*/ 1664317 h 21600"/>
                <a:gd name="T6" fmla="*/ 410955 w 21600"/>
                <a:gd name="T7" fmla="*/ 16643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0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30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1" name="Freeform 17"/>
            <p:cNvSpPr>
              <a:spLocks noChangeArrowheads="1"/>
            </p:cNvSpPr>
            <p:nvPr/>
          </p:nvSpPr>
          <p:spPr bwMode="auto">
            <a:xfrm>
              <a:off x="78276" y="2715463"/>
              <a:ext cx="78278" cy="493892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2" name="Freeform 18"/>
            <p:cNvSpPr>
              <a:spLocks noChangeArrowheads="1"/>
            </p:cNvSpPr>
            <p:nvPr/>
          </p:nvSpPr>
          <p:spPr bwMode="auto">
            <a:xfrm>
              <a:off x="769723" y="5250144"/>
              <a:ext cx="190102" cy="1025055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3" name="Freeform 19"/>
            <p:cNvSpPr>
              <a:spLocks noChangeArrowheads="1"/>
            </p:cNvSpPr>
            <p:nvPr/>
          </p:nvSpPr>
          <p:spPr bwMode="auto">
            <a:xfrm>
              <a:off x="775314" y="1170426"/>
              <a:ext cx="2076203" cy="4048035"/>
            </a:xfrm>
            <a:custGeom>
              <a:avLst/>
              <a:gdLst>
                <a:gd name="T0" fmla="*/ 1038102 w 21600"/>
                <a:gd name="T1" fmla="*/ 2024018 h 21600"/>
                <a:gd name="T2" fmla="*/ 1038102 w 21600"/>
                <a:gd name="T3" fmla="*/ 2024018 h 21600"/>
                <a:gd name="T4" fmla="*/ 1038102 w 21600"/>
                <a:gd name="T5" fmla="*/ 2024018 h 21600"/>
                <a:gd name="T6" fmla="*/ 1038102 w 21600"/>
                <a:gd name="T7" fmla="*/ 20240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4" name="Freeform 20"/>
            <p:cNvSpPr>
              <a:spLocks noChangeArrowheads="1"/>
            </p:cNvSpPr>
            <p:nvPr/>
          </p:nvSpPr>
          <p:spPr bwMode="auto">
            <a:xfrm>
              <a:off x="922549" y="6301291"/>
              <a:ext cx="162147" cy="337338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5" name="Freeform 21"/>
            <p:cNvSpPr>
              <a:spLocks noChangeArrowheads="1"/>
            </p:cNvSpPr>
            <p:nvPr/>
          </p:nvSpPr>
          <p:spPr bwMode="auto">
            <a:xfrm>
              <a:off x="769723" y="5130865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6" name="Freeform 22"/>
            <p:cNvSpPr>
              <a:spLocks noChangeArrowheads="1"/>
            </p:cNvSpPr>
            <p:nvPr/>
          </p:nvSpPr>
          <p:spPr bwMode="auto">
            <a:xfrm>
              <a:off x="849863" y="6016138"/>
              <a:ext cx="238559" cy="622489"/>
            </a:xfrm>
            <a:custGeom>
              <a:avLst/>
              <a:gdLst>
                <a:gd name="T0" fmla="*/ 119280 w 21600"/>
                <a:gd name="T1" fmla="*/ 311245 h 21600"/>
                <a:gd name="T2" fmla="*/ 119280 w 21600"/>
                <a:gd name="T3" fmla="*/ 311245 h 21600"/>
                <a:gd name="T4" fmla="*/ 119280 w 21600"/>
                <a:gd name="T5" fmla="*/ 311245 h 21600"/>
                <a:gd name="T6" fmla="*/ 119280 w 21600"/>
                <a:gd name="T7" fmla="*/ 31124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3" cy="6854039"/>
          </a:xfrm>
        </p:grpSpPr>
        <p:sp>
          <p:nvSpPr>
            <p:cNvPr id="18" name="Freeform 27"/>
            <p:cNvSpPr>
              <a:spLocks noChangeArrowheads="1"/>
            </p:cNvSpPr>
            <p:nvPr/>
          </p:nvSpPr>
          <p:spPr bwMode="auto">
            <a:xfrm>
              <a:off x="0" y="-1"/>
              <a:ext cx="494327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9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6" cy="1580699"/>
            </a:xfrm>
            <a:custGeom>
              <a:avLst/>
              <a:gdLst>
                <a:gd name="T0" fmla="*/ 211718 w 21600"/>
                <a:gd name="T1" fmla="*/ 790350 h 21600"/>
                <a:gd name="T2" fmla="*/ 211718 w 21600"/>
                <a:gd name="T3" fmla="*/ 790350 h 21600"/>
                <a:gd name="T4" fmla="*/ 211718 w 21600"/>
                <a:gd name="T5" fmla="*/ 790350 h 21600"/>
                <a:gd name="T6" fmla="*/ 211718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0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0" cy="990571"/>
            </a:xfrm>
            <a:custGeom>
              <a:avLst/>
              <a:gdLst>
                <a:gd name="T0" fmla="*/ 215550 w 21600"/>
                <a:gd name="T1" fmla="*/ 495286 h 21600"/>
                <a:gd name="T2" fmla="*/ 215550 w 21600"/>
                <a:gd name="T3" fmla="*/ 495286 h 21600"/>
                <a:gd name="T4" fmla="*/ 215550 w 21600"/>
                <a:gd name="T5" fmla="*/ 495286 h 21600"/>
                <a:gd name="T6" fmla="*/ 215550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1" name="Freeform 30"/>
            <p:cNvSpPr>
              <a:spLocks noChangeArrowheads="1"/>
            </p:cNvSpPr>
            <p:nvPr/>
          </p:nvSpPr>
          <p:spPr bwMode="auto">
            <a:xfrm>
              <a:off x="494326" y="4365158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2" name="Freeform 31"/>
            <p:cNvSpPr>
              <a:spLocks noChangeArrowheads="1"/>
            </p:cNvSpPr>
            <p:nvPr/>
          </p:nvSpPr>
          <p:spPr bwMode="auto">
            <a:xfrm>
              <a:off x="444311" y="1289983"/>
              <a:ext cx="170725" cy="3027276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3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0" cy="281653"/>
            </a:xfrm>
            <a:custGeom>
              <a:avLst/>
              <a:gdLst>
                <a:gd name="T0" fmla="*/ 67060 w 21600"/>
                <a:gd name="T1" fmla="*/ 140827 h 21600"/>
                <a:gd name="T2" fmla="*/ 67060 w 21600"/>
                <a:gd name="T3" fmla="*/ 140827 h 21600"/>
                <a:gd name="T4" fmla="*/ 67060 w 21600"/>
                <a:gd name="T5" fmla="*/ 140827 h 21600"/>
                <a:gd name="T6" fmla="*/ 67060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4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5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3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6" name="Freeform 35"/>
            <p:cNvSpPr>
              <a:spLocks noChangeArrowheads="1"/>
            </p:cNvSpPr>
            <p:nvPr/>
          </p:nvSpPr>
          <p:spPr bwMode="auto">
            <a:xfrm>
              <a:off x="1046133" y="6601126"/>
              <a:ext cx="120709" cy="252913"/>
            </a:xfrm>
            <a:custGeom>
              <a:avLst/>
              <a:gdLst>
                <a:gd name="T0" fmla="*/ 60355 w 21600"/>
                <a:gd name="T1" fmla="*/ 126457 h 21600"/>
                <a:gd name="T2" fmla="*/ 60355 w 21600"/>
                <a:gd name="T3" fmla="*/ 126457 h 21600"/>
                <a:gd name="T4" fmla="*/ 60355 w 21600"/>
                <a:gd name="T5" fmla="*/ 126457 h 21600"/>
                <a:gd name="T6" fmla="*/ 60355 w 21600"/>
                <a:gd name="T7" fmla="*/ 1264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7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8" name="Freeform 37"/>
            <p:cNvSpPr>
              <a:spLocks noChangeArrowheads="1"/>
            </p:cNvSpPr>
            <p:nvPr/>
          </p:nvSpPr>
          <p:spPr bwMode="auto">
            <a:xfrm>
              <a:off x="946501" y="5773415"/>
              <a:ext cx="38321" cy="228005"/>
            </a:xfrm>
            <a:custGeom>
              <a:avLst/>
              <a:gdLst>
                <a:gd name="T0" fmla="*/ 19161 w 21600"/>
                <a:gd name="T1" fmla="*/ 114003 h 21600"/>
                <a:gd name="T2" fmla="*/ 19161 w 21600"/>
                <a:gd name="T3" fmla="*/ 114003 h 21600"/>
                <a:gd name="T4" fmla="*/ 19161 w 21600"/>
                <a:gd name="T5" fmla="*/ 114003 h 21600"/>
                <a:gd name="T6" fmla="*/ 19161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9" name="Freeform 38"/>
            <p:cNvSpPr>
              <a:spLocks noChangeArrowheads="1"/>
            </p:cNvSpPr>
            <p:nvPr/>
          </p:nvSpPr>
          <p:spPr bwMode="auto">
            <a:xfrm>
              <a:off x="979074" y="6323307"/>
              <a:ext cx="210760" cy="530733"/>
            </a:xfrm>
            <a:custGeom>
              <a:avLst/>
              <a:gdLst>
                <a:gd name="T0" fmla="*/ 105380 w 21600"/>
                <a:gd name="T1" fmla="*/ 265367 h 21600"/>
                <a:gd name="T2" fmla="*/ 105380 w 21600"/>
                <a:gd name="T3" fmla="*/ 265367 h 21600"/>
                <a:gd name="T4" fmla="*/ 105380 w 21600"/>
                <a:gd name="T5" fmla="*/ 265367 h 21600"/>
                <a:gd name="T6" fmla="*/ 105380 w 21600"/>
                <a:gd name="T7" fmla="*/ 265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1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95438" cy="508000"/>
          </a:xfrm>
          <a:custGeom>
            <a:avLst/>
            <a:gdLst>
              <a:gd name="T0" fmla="*/ 797807 w 21568"/>
              <a:gd name="T1" fmla="*/ 253649 h 21600"/>
              <a:gd name="T2" fmla="*/ 797807 w 21568"/>
              <a:gd name="T3" fmla="*/ 253649 h 21600"/>
              <a:gd name="T4" fmla="*/ 797807 w 21568"/>
              <a:gd name="T5" fmla="*/ 253649 h 21600"/>
              <a:gd name="T6" fmla="*/ 797807 w 21568"/>
              <a:gd name="T7" fmla="*/ 2536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68"/>
              <a:gd name="T13" fmla="*/ 0 h 21600"/>
              <a:gd name="T14" fmla="*/ 21568 w 2156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1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8" cy="128089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1" cy="3777623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buClr>
                <a:srgbClr val="A53010"/>
              </a:buClr>
              <a:buFontTx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8668" indent="-321468">
              <a:spcBef>
                <a:spcPts val="1000"/>
              </a:spcBef>
              <a:buClr>
                <a:srgbClr val="A53010"/>
              </a:buClr>
              <a:buFontTx/>
              <a:buChar char="•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8314" indent="-293914">
              <a:spcBef>
                <a:spcPts val="1000"/>
              </a:spcBef>
              <a:buClr>
                <a:srgbClr val="A53010"/>
              </a:buClr>
              <a:buFontTx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14500" indent="-342900">
              <a:spcBef>
                <a:spcPts val="1000"/>
              </a:spcBef>
              <a:buClr>
                <a:srgbClr val="A53010"/>
              </a:buClr>
              <a:buFontTx/>
              <a:buChar char="•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71700" indent="-342900">
              <a:spcBef>
                <a:spcPts val="1000"/>
              </a:spcBef>
              <a:buClr>
                <a:srgbClr val="A53010"/>
              </a:buClr>
              <a:buFontTx/>
              <a:buChar char="•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925513" y="782638"/>
            <a:ext cx="385762" cy="374650"/>
          </a:xfr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fld id="{9AFC73EF-5837-4C6C-B114-5DA3EBD8C7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16" cy="6638628"/>
          </a:xfrm>
        </p:grpSpPr>
        <p:sp>
          <p:nvSpPr>
            <p:cNvPr id="5" name="Freeform 11"/>
            <p:cNvSpPr>
              <a:spLocks noChangeArrowheads="1"/>
            </p:cNvSpPr>
            <p:nvPr/>
          </p:nvSpPr>
          <p:spPr bwMode="auto">
            <a:xfrm>
              <a:off x="-1" y="2346443"/>
              <a:ext cx="100643" cy="626217"/>
            </a:xfrm>
            <a:custGeom>
              <a:avLst/>
              <a:gdLst>
                <a:gd name="T0" fmla="*/ 50322 w 21600"/>
                <a:gd name="T1" fmla="*/ 313109 h 21600"/>
                <a:gd name="T2" fmla="*/ 50322 w 21600"/>
                <a:gd name="T3" fmla="*/ 313109 h 21600"/>
                <a:gd name="T4" fmla="*/ 50322 w 21600"/>
                <a:gd name="T5" fmla="*/ 313109 h 21600"/>
                <a:gd name="T6" fmla="*/ 50322 w 21600"/>
                <a:gd name="T7" fmla="*/ 3131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6" name="Freeform 12"/>
            <p:cNvSpPr>
              <a:spLocks noChangeArrowheads="1"/>
            </p:cNvSpPr>
            <p:nvPr/>
          </p:nvSpPr>
          <p:spPr bwMode="auto">
            <a:xfrm>
              <a:off x="128598" y="2927929"/>
              <a:ext cx="646718" cy="2322216"/>
            </a:xfrm>
            <a:custGeom>
              <a:avLst/>
              <a:gdLst>
                <a:gd name="T0" fmla="*/ 323359 w 21600"/>
                <a:gd name="T1" fmla="*/ 1161108 h 21600"/>
                <a:gd name="T2" fmla="*/ 323359 w 21600"/>
                <a:gd name="T3" fmla="*/ 1161108 h 21600"/>
                <a:gd name="T4" fmla="*/ 323359 w 21600"/>
                <a:gd name="T5" fmla="*/ 1161108 h 21600"/>
                <a:gd name="T6" fmla="*/ 323359 w 21600"/>
                <a:gd name="T7" fmla="*/ 1161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7" name="Freeform 13"/>
            <p:cNvSpPr>
              <a:spLocks noChangeArrowheads="1"/>
            </p:cNvSpPr>
            <p:nvPr/>
          </p:nvSpPr>
          <p:spPr bwMode="auto">
            <a:xfrm>
              <a:off x="806998" y="5218460"/>
              <a:ext cx="609443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8" name="Freeform 14"/>
            <p:cNvSpPr>
              <a:spLocks noChangeArrowheads="1"/>
            </p:cNvSpPr>
            <p:nvPr/>
          </p:nvSpPr>
          <p:spPr bwMode="auto">
            <a:xfrm>
              <a:off x="959824" y="6275199"/>
              <a:ext cx="171465" cy="363430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9" name="Freeform 15"/>
            <p:cNvSpPr>
              <a:spLocks noChangeArrowheads="1"/>
            </p:cNvSpPr>
            <p:nvPr/>
          </p:nvSpPr>
          <p:spPr bwMode="auto">
            <a:xfrm>
              <a:off x="100641" y="2972659"/>
              <a:ext cx="821909" cy="3328633"/>
            </a:xfrm>
            <a:custGeom>
              <a:avLst/>
              <a:gdLst>
                <a:gd name="T0" fmla="*/ 410955 w 21600"/>
                <a:gd name="T1" fmla="*/ 1664317 h 21600"/>
                <a:gd name="T2" fmla="*/ 410955 w 21600"/>
                <a:gd name="T3" fmla="*/ 1664317 h 21600"/>
                <a:gd name="T4" fmla="*/ 410955 w 21600"/>
                <a:gd name="T5" fmla="*/ 1664317 h 21600"/>
                <a:gd name="T6" fmla="*/ 410955 w 21600"/>
                <a:gd name="T7" fmla="*/ 16643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0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30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1" name="Freeform 17"/>
            <p:cNvSpPr>
              <a:spLocks noChangeArrowheads="1"/>
            </p:cNvSpPr>
            <p:nvPr/>
          </p:nvSpPr>
          <p:spPr bwMode="auto">
            <a:xfrm>
              <a:off x="78276" y="2715463"/>
              <a:ext cx="78278" cy="493892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2" name="Freeform 18"/>
            <p:cNvSpPr>
              <a:spLocks noChangeArrowheads="1"/>
            </p:cNvSpPr>
            <p:nvPr/>
          </p:nvSpPr>
          <p:spPr bwMode="auto">
            <a:xfrm>
              <a:off x="769723" y="5250144"/>
              <a:ext cx="190102" cy="1025055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3" name="Freeform 19"/>
            <p:cNvSpPr>
              <a:spLocks noChangeArrowheads="1"/>
            </p:cNvSpPr>
            <p:nvPr/>
          </p:nvSpPr>
          <p:spPr bwMode="auto">
            <a:xfrm>
              <a:off x="775314" y="1170426"/>
              <a:ext cx="2076203" cy="4048035"/>
            </a:xfrm>
            <a:custGeom>
              <a:avLst/>
              <a:gdLst>
                <a:gd name="T0" fmla="*/ 1038102 w 21600"/>
                <a:gd name="T1" fmla="*/ 2024018 h 21600"/>
                <a:gd name="T2" fmla="*/ 1038102 w 21600"/>
                <a:gd name="T3" fmla="*/ 2024018 h 21600"/>
                <a:gd name="T4" fmla="*/ 1038102 w 21600"/>
                <a:gd name="T5" fmla="*/ 2024018 h 21600"/>
                <a:gd name="T6" fmla="*/ 1038102 w 21600"/>
                <a:gd name="T7" fmla="*/ 20240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4" name="Freeform 20"/>
            <p:cNvSpPr>
              <a:spLocks noChangeArrowheads="1"/>
            </p:cNvSpPr>
            <p:nvPr/>
          </p:nvSpPr>
          <p:spPr bwMode="auto">
            <a:xfrm>
              <a:off x="922549" y="6301291"/>
              <a:ext cx="162147" cy="337338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5" name="Freeform 21"/>
            <p:cNvSpPr>
              <a:spLocks noChangeArrowheads="1"/>
            </p:cNvSpPr>
            <p:nvPr/>
          </p:nvSpPr>
          <p:spPr bwMode="auto">
            <a:xfrm>
              <a:off x="769723" y="5130865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6" name="Freeform 22"/>
            <p:cNvSpPr>
              <a:spLocks noChangeArrowheads="1"/>
            </p:cNvSpPr>
            <p:nvPr/>
          </p:nvSpPr>
          <p:spPr bwMode="auto">
            <a:xfrm>
              <a:off x="849863" y="6016138"/>
              <a:ext cx="238559" cy="622489"/>
            </a:xfrm>
            <a:custGeom>
              <a:avLst/>
              <a:gdLst>
                <a:gd name="T0" fmla="*/ 119280 w 21600"/>
                <a:gd name="T1" fmla="*/ 311245 h 21600"/>
                <a:gd name="T2" fmla="*/ 119280 w 21600"/>
                <a:gd name="T3" fmla="*/ 311245 h 21600"/>
                <a:gd name="T4" fmla="*/ 119280 w 21600"/>
                <a:gd name="T5" fmla="*/ 311245 h 21600"/>
                <a:gd name="T6" fmla="*/ 119280 w 21600"/>
                <a:gd name="T7" fmla="*/ 31124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3" cy="6854039"/>
          </a:xfrm>
        </p:grpSpPr>
        <p:sp>
          <p:nvSpPr>
            <p:cNvPr id="18" name="Freeform 27"/>
            <p:cNvSpPr>
              <a:spLocks noChangeArrowheads="1"/>
            </p:cNvSpPr>
            <p:nvPr/>
          </p:nvSpPr>
          <p:spPr bwMode="auto">
            <a:xfrm>
              <a:off x="0" y="-1"/>
              <a:ext cx="494327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9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6" cy="1580699"/>
            </a:xfrm>
            <a:custGeom>
              <a:avLst/>
              <a:gdLst>
                <a:gd name="T0" fmla="*/ 211718 w 21600"/>
                <a:gd name="T1" fmla="*/ 790350 h 21600"/>
                <a:gd name="T2" fmla="*/ 211718 w 21600"/>
                <a:gd name="T3" fmla="*/ 790350 h 21600"/>
                <a:gd name="T4" fmla="*/ 211718 w 21600"/>
                <a:gd name="T5" fmla="*/ 790350 h 21600"/>
                <a:gd name="T6" fmla="*/ 211718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0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0" cy="990571"/>
            </a:xfrm>
            <a:custGeom>
              <a:avLst/>
              <a:gdLst>
                <a:gd name="T0" fmla="*/ 215550 w 21600"/>
                <a:gd name="T1" fmla="*/ 495286 h 21600"/>
                <a:gd name="T2" fmla="*/ 215550 w 21600"/>
                <a:gd name="T3" fmla="*/ 495286 h 21600"/>
                <a:gd name="T4" fmla="*/ 215550 w 21600"/>
                <a:gd name="T5" fmla="*/ 495286 h 21600"/>
                <a:gd name="T6" fmla="*/ 215550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1" name="Freeform 30"/>
            <p:cNvSpPr>
              <a:spLocks noChangeArrowheads="1"/>
            </p:cNvSpPr>
            <p:nvPr/>
          </p:nvSpPr>
          <p:spPr bwMode="auto">
            <a:xfrm>
              <a:off x="494326" y="4365158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2" name="Freeform 31"/>
            <p:cNvSpPr>
              <a:spLocks noChangeArrowheads="1"/>
            </p:cNvSpPr>
            <p:nvPr/>
          </p:nvSpPr>
          <p:spPr bwMode="auto">
            <a:xfrm>
              <a:off x="444311" y="1289983"/>
              <a:ext cx="170725" cy="3027276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3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0" cy="281653"/>
            </a:xfrm>
            <a:custGeom>
              <a:avLst/>
              <a:gdLst>
                <a:gd name="T0" fmla="*/ 67060 w 21600"/>
                <a:gd name="T1" fmla="*/ 140827 h 21600"/>
                <a:gd name="T2" fmla="*/ 67060 w 21600"/>
                <a:gd name="T3" fmla="*/ 140827 h 21600"/>
                <a:gd name="T4" fmla="*/ 67060 w 21600"/>
                <a:gd name="T5" fmla="*/ 140827 h 21600"/>
                <a:gd name="T6" fmla="*/ 67060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4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5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3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6" name="Freeform 35"/>
            <p:cNvSpPr>
              <a:spLocks noChangeArrowheads="1"/>
            </p:cNvSpPr>
            <p:nvPr/>
          </p:nvSpPr>
          <p:spPr bwMode="auto">
            <a:xfrm>
              <a:off x="1046133" y="6601126"/>
              <a:ext cx="120709" cy="252913"/>
            </a:xfrm>
            <a:custGeom>
              <a:avLst/>
              <a:gdLst>
                <a:gd name="T0" fmla="*/ 60355 w 21600"/>
                <a:gd name="T1" fmla="*/ 126457 h 21600"/>
                <a:gd name="T2" fmla="*/ 60355 w 21600"/>
                <a:gd name="T3" fmla="*/ 126457 h 21600"/>
                <a:gd name="T4" fmla="*/ 60355 w 21600"/>
                <a:gd name="T5" fmla="*/ 126457 h 21600"/>
                <a:gd name="T6" fmla="*/ 60355 w 21600"/>
                <a:gd name="T7" fmla="*/ 1264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7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8" name="Freeform 37"/>
            <p:cNvSpPr>
              <a:spLocks noChangeArrowheads="1"/>
            </p:cNvSpPr>
            <p:nvPr/>
          </p:nvSpPr>
          <p:spPr bwMode="auto">
            <a:xfrm>
              <a:off x="946501" y="5773415"/>
              <a:ext cx="38321" cy="228005"/>
            </a:xfrm>
            <a:custGeom>
              <a:avLst/>
              <a:gdLst>
                <a:gd name="T0" fmla="*/ 19161 w 21600"/>
                <a:gd name="T1" fmla="*/ 114003 h 21600"/>
                <a:gd name="T2" fmla="*/ 19161 w 21600"/>
                <a:gd name="T3" fmla="*/ 114003 h 21600"/>
                <a:gd name="T4" fmla="*/ 19161 w 21600"/>
                <a:gd name="T5" fmla="*/ 114003 h 21600"/>
                <a:gd name="T6" fmla="*/ 19161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9" name="Freeform 38"/>
            <p:cNvSpPr>
              <a:spLocks noChangeArrowheads="1"/>
            </p:cNvSpPr>
            <p:nvPr/>
          </p:nvSpPr>
          <p:spPr bwMode="auto">
            <a:xfrm>
              <a:off x="979074" y="6323307"/>
              <a:ext cx="210760" cy="530733"/>
            </a:xfrm>
            <a:custGeom>
              <a:avLst/>
              <a:gdLst>
                <a:gd name="T0" fmla="*/ 105380 w 21600"/>
                <a:gd name="T1" fmla="*/ 265367 h 21600"/>
                <a:gd name="T2" fmla="*/ 105380 w 21600"/>
                <a:gd name="T3" fmla="*/ 265367 h 21600"/>
                <a:gd name="T4" fmla="*/ 105380 w 21600"/>
                <a:gd name="T5" fmla="*/ 265367 h 21600"/>
                <a:gd name="T6" fmla="*/ 105380 w 21600"/>
                <a:gd name="T7" fmla="*/ 265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1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95438" cy="508000"/>
          </a:xfrm>
          <a:custGeom>
            <a:avLst/>
            <a:gdLst>
              <a:gd name="T0" fmla="*/ 797807 w 21568"/>
              <a:gd name="T1" fmla="*/ 253649 h 21600"/>
              <a:gd name="T2" fmla="*/ 797807 w 21568"/>
              <a:gd name="T3" fmla="*/ 253649 h 21600"/>
              <a:gd name="T4" fmla="*/ 797807 w 21568"/>
              <a:gd name="T5" fmla="*/ 253649 h 21600"/>
              <a:gd name="T6" fmla="*/ 797807 w 21568"/>
              <a:gd name="T7" fmla="*/ 2536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68"/>
              <a:gd name="T13" fmla="*/ 0 h 21600"/>
              <a:gd name="T14" fmla="*/ 21568 w 2156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2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89211" y="2058749"/>
            <a:ext cx="8915401" cy="1468801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0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89211" y="3530129"/>
            <a:ext cx="8915401" cy="8604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SzTx/>
              <a:buFontTx/>
              <a:buNone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spcBef>
                <a:spcPts val="1000"/>
              </a:spcBef>
              <a:buSzTx/>
              <a:buFontTx/>
              <a:buNone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>
              <a:spcBef>
                <a:spcPts val="1000"/>
              </a:spcBef>
              <a:buSzTx/>
              <a:buFontTx/>
              <a:buNone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>
              <a:spcBef>
                <a:spcPts val="1000"/>
              </a:spcBef>
              <a:buSzTx/>
              <a:buFontTx/>
              <a:buNone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>
              <a:spcBef>
                <a:spcPts val="1000"/>
              </a:spcBef>
              <a:buSzTx/>
              <a:buFontTx/>
              <a:buNone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925513" y="3238500"/>
            <a:ext cx="385762" cy="376238"/>
          </a:xfr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fld id="{11DE625B-652E-41AE-AB4D-372170F754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16" cy="6638628"/>
          </a:xfrm>
        </p:grpSpPr>
        <p:sp>
          <p:nvSpPr>
            <p:cNvPr id="5" name="Freeform 11"/>
            <p:cNvSpPr>
              <a:spLocks noChangeArrowheads="1"/>
            </p:cNvSpPr>
            <p:nvPr/>
          </p:nvSpPr>
          <p:spPr bwMode="auto">
            <a:xfrm>
              <a:off x="-1" y="2346443"/>
              <a:ext cx="100643" cy="626217"/>
            </a:xfrm>
            <a:custGeom>
              <a:avLst/>
              <a:gdLst>
                <a:gd name="T0" fmla="*/ 50322 w 21600"/>
                <a:gd name="T1" fmla="*/ 313109 h 21600"/>
                <a:gd name="T2" fmla="*/ 50322 w 21600"/>
                <a:gd name="T3" fmla="*/ 313109 h 21600"/>
                <a:gd name="T4" fmla="*/ 50322 w 21600"/>
                <a:gd name="T5" fmla="*/ 313109 h 21600"/>
                <a:gd name="T6" fmla="*/ 50322 w 21600"/>
                <a:gd name="T7" fmla="*/ 3131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6" name="Freeform 12"/>
            <p:cNvSpPr>
              <a:spLocks noChangeArrowheads="1"/>
            </p:cNvSpPr>
            <p:nvPr/>
          </p:nvSpPr>
          <p:spPr bwMode="auto">
            <a:xfrm>
              <a:off x="128598" y="2927929"/>
              <a:ext cx="646718" cy="2322216"/>
            </a:xfrm>
            <a:custGeom>
              <a:avLst/>
              <a:gdLst>
                <a:gd name="T0" fmla="*/ 323359 w 21600"/>
                <a:gd name="T1" fmla="*/ 1161108 h 21600"/>
                <a:gd name="T2" fmla="*/ 323359 w 21600"/>
                <a:gd name="T3" fmla="*/ 1161108 h 21600"/>
                <a:gd name="T4" fmla="*/ 323359 w 21600"/>
                <a:gd name="T5" fmla="*/ 1161108 h 21600"/>
                <a:gd name="T6" fmla="*/ 323359 w 21600"/>
                <a:gd name="T7" fmla="*/ 1161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7" name="Freeform 13"/>
            <p:cNvSpPr>
              <a:spLocks noChangeArrowheads="1"/>
            </p:cNvSpPr>
            <p:nvPr/>
          </p:nvSpPr>
          <p:spPr bwMode="auto">
            <a:xfrm>
              <a:off x="806998" y="5218460"/>
              <a:ext cx="609443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8" name="Freeform 14"/>
            <p:cNvSpPr>
              <a:spLocks noChangeArrowheads="1"/>
            </p:cNvSpPr>
            <p:nvPr/>
          </p:nvSpPr>
          <p:spPr bwMode="auto">
            <a:xfrm>
              <a:off x="959824" y="6275199"/>
              <a:ext cx="171465" cy="363430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9" name="Freeform 15"/>
            <p:cNvSpPr>
              <a:spLocks noChangeArrowheads="1"/>
            </p:cNvSpPr>
            <p:nvPr/>
          </p:nvSpPr>
          <p:spPr bwMode="auto">
            <a:xfrm>
              <a:off x="100641" y="2972659"/>
              <a:ext cx="821909" cy="3328633"/>
            </a:xfrm>
            <a:custGeom>
              <a:avLst/>
              <a:gdLst>
                <a:gd name="T0" fmla="*/ 410955 w 21600"/>
                <a:gd name="T1" fmla="*/ 1664317 h 21600"/>
                <a:gd name="T2" fmla="*/ 410955 w 21600"/>
                <a:gd name="T3" fmla="*/ 1664317 h 21600"/>
                <a:gd name="T4" fmla="*/ 410955 w 21600"/>
                <a:gd name="T5" fmla="*/ 1664317 h 21600"/>
                <a:gd name="T6" fmla="*/ 410955 w 21600"/>
                <a:gd name="T7" fmla="*/ 16643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0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30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1" name="Freeform 17"/>
            <p:cNvSpPr>
              <a:spLocks noChangeArrowheads="1"/>
            </p:cNvSpPr>
            <p:nvPr/>
          </p:nvSpPr>
          <p:spPr bwMode="auto">
            <a:xfrm>
              <a:off x="78276" y="2715463"/>
              <a:ext cx="78278" cy="493892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2" name="Freeform 18"/>
            <p:cNvSpPr>
              <a:spLocks noChangeArrowheads="1"/>
            </p:cNvSpPr>
            <p:nvPr/>
          </p:nvSpPr>
          <p:spPr bwMode="auto">
            <a:xfrm>
              <a:off x="769723" y="5250144"/>
              <a:ext cx="190102" cy="1025055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3" name="Freeform 19"/>
            <p:cNvSpPr>
              <a:spLocks noChangeArrowheads="1"/>
            </p:cNvSpPr>
            <p:nvPr/>
          </p:nvSpPr>
          <p:spPr bwMode="auto">
            <a:xfrm>
              <a:off x="775314" y="1170426"/>
              <a:ext cx="2076203" cy="4048035"/>
            </a:xfrm>
            <a:custGeom>
              <a:avLst/>
              <a:gdLst>
                <a:gd name="T0" fmla="*/ 1038102 w 21600"/>
                <a:gd name="T1" fmla="*/ 2024018 h 21600"/>
                <a:gd name="T2" fmla="*/ 1038102 w 21600"/>
                <a:gd name="T3" fmla="*/ 2024018 h 21600"/>
                <a:gd name="T4" fmla="*/ 1038102 w 21600"/>
                <a:gd name="T5" fmla="*/ 2024018 h 21600"/>
                <a:gd name="T6" fmla="*/ 1038102 w 21600"/>
                <a:gd name="T7" fmla="*/ 20240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4" name="Freeform 20"/>
            <p:cNvSpPr>
              <a:spLocks noChangeArrowheads="1"/>
            </p:cNvSpPr>
            <p:nvPr/>
          </p:nvSpPr>
          <p:spPr bwMode="auto">
            <a:xfrm>
              <a:off x="922549" y="6301291"/>
              <a:ext cx="162147" cy="337338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5" name="Freeform 21"/>
            <p:cNvSpPr>
              <a:spLocks noChangeArrowheads="1"/>
            </p:cNvSpPr>
            <p:nvPr/>
          </p:nvSpPr>
          <p:spPr bwMode="auto">
            <a:xfrm>
              <a:off x="769723" y="5130865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6" name="Freeform 22"/>
            <p:cNvSpPr>
              <a:spLocks noChangeArrowheads="1"/>
            </p:cNvSpPr>
            <p:nvPr/>
          </p:nvSpPr>
          <p:spPr bwMode="auto">
            <a:xfrm>
              <a:off x="849863" y="6016138"/>
              <a:ext cx="238559" cy="622489"/>
            </a:xfrm>
            <a:custGeom>
              <a:avLst/>
              <a:gdLst>
                <a:gd name="T0" fmla="*/ 119280 w 21600"/>
                <a:gd name="T1" fmla="*/ 311245 h 21600"/>
                <a:gd name="T2" fmla="*/ 119280 w 21600"/>
                <a:gd name="T3" fmla="*/ 311245 h 21600"/>
                <a:gd name="T4" fmla="*/ 119280 w 21600"/>
                <a:gd name="T5" fmla="*/ 311245 h 21600"/>
                <a:gd name="T6" fmla="*/ 119280 w 21600"/>
                <a:gd name="T7" fmla="*/ 31124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3" cy="6854039"/>
          </a:xfrm>
        </p:grpSpPr>
        <p:sp>
          <p:nvSpPr>
            <p:cNvPr id="18" name="Freeform 27"/>
            <p:cNvSpPr>
              <a:spLocks noChangeArrowheads="1"/>
            </p:cNvSpPr>
            <p:nvPr/>
          </p:nvSpPr>
          <p:spPr bwMode="auto">
            <a:xfrm>
              <a:off x="0" y="-1"/>
              <a:ext cx="494327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9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6" cy="1580699"/>
            </a:xfrm>
            <a:custGeom>
              <a:avLst/>
              <a:gdLst>
                <a:gd name="T0" fmla="*/ 211718 w 21600"/>
                <a:gd name="T1" fmla="*/ 790350 h 21600"/>
                <a:gd name="T2" fmla="*/ 211718 w 21600"/>
                <a:gd name="T3" fmla="*/ 790350 h 21600"/>
                <a:gd name="T4" fmla="*/ 211718 w 21600"/>
                <a:gd name="T5" fmla="*/ 790350 h 21600"/>
                <a:gd name="T6" fmla="*/ 211718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0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0" cy="990571"/>
            </a:xfrm>
            <a:custGeom>
              <a:avLst/>
              <a:gdLst>
                <a:gd name="T0" fmla="*/ 215550 w 21600"/>
                <a:gd name="T1" fmla="*/ 495286 h 21600"/>
                <a:gd name="T2" fmla="*/ 215550 w 21600"/>
                <a:gd name="T3" fmla="*/ 495286 h 21600"/>
                <a:gd name="T4" fmla="*/ 215550 w 21600"/>
                <a:gd name="T5" fmla="*/ 495286 h 21600"/>
                <a:gd name="T6" fmla="*/ 215550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1" name="Freeform 30"/>
            <p:cNvSpPr>
              <a:spLocks noChangeArrowheads="1"/>
            </p:cNvSpPr>
            <p:nvPr/>
          </p:nvSpPr>
          <p:spPr bwMode="auto">
            <a:xfrm>
              <a:off x="494326" y="4365158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2" name="Freeform 31"/>
            <p:cNvSpPr>
              <a:spLocks noChangeArrowheads="1"/>
            </p:cNvSpPr>
            <p:nvPr/>
          </p:nvSpPr>
          <p:spPr bwMode="auto">
            <a:xfrm>
              <a:off x="444311" y="1289983"/>
              <a:ext cx="170725" cy="3027276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3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0" cy="281653"/>
            </a:xfrm>
            <a:custGeom>
              <a:avLst/>
              <a:gdLst>
                <a:gd name="T0" fmla="*/ 67060 w 21600"/>
                <a:gd name="T1" fmla="*/ 140827 h 21600"/>
                <a:gd name="T2" fmla="*/ 67060 w 21600"/>
                <a:gd name="T3" fmla="*/ 140827 h 21600"/>
                <a:gd name="T4" fmla="*/ 67060 w 21600"/>
                <a:gd name="T5" fmla="*/ 140827 h 21600"/>
                <a:gd name="T6" fmla="*/ 67060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4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5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3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6" name="Freeform 35"/>
            <p:cNvSpPr>
              <a:spLocks noChangeArrowheads="1"/>
            </p:cNvSpPr>
            <p:nvPr/>
          </p:nvSpPr>
          <p:spPr bwMode="auto">
            <a:xfrm>
              <a:off x="1046133" y="6601126"/>
              <a:ext cx="120709" cy="252913"/>
            </a:xfrm>
            <a:custGeom>
              <a:avLst/>
              <a:gdLst>
                <a:gd name="T0" fmla="*/ 60355 w 21600"/>
                <a:gd name="T1" fmla="*/ 126457 h 21600"/>
                <a:gd name="T2" fmla="*/ 60355 w 21600"/>
                <a:gd name="T3" fmla="*/ 126457 h 21600"/>
                <a:gd name="T4" fmla="*/ 60355 w 21600"/>
                <a:gd name="T5" fmla="*/ 126457 h 21600"/>
                <a:gd name="T6" fmla="*/ 60355 w 21600"/>
                <a:gd name="T7" fmla="*/ 1264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7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8" name="Freeform 37"/>
            <p:cNvSpPr>
              <a:spLocks noChangeArrowheads="1"/>
            </p:cNvSpPr>
            <p:nvPr/>
          </p:nvSpPr>
          <p:spPr bwMode="auto">
            <a:xfrm>
              <a:off x="946501" y="5773415"/>
              <a:ext cx="38321" cy="228005"/>
            </a:xfrm>
            <a:custGeom>
              <a:avLst/>
              <a:gdLst>
                <a:gd name="T0" fmla="*/ 19161 w 21600"/>
                <a:gd name="T1" fmla="*/ 114003 h 21600"/>
                <a:gd name="T2" fmla="*/ 19161 w 21600"/>
                <a:gd name="T3" fmla="*/ 114003 h 21600"/>
                <a:gd name="T4" fmla="*/ 19161 w 21600"/>
                <a:gd name="T5" fmla="*/ 114003 h 21600"/>
                <a:gd name="T6" fmla="*/ 19161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9" name="Freeform 38"/>
            <p:cNvSpPr>
              <a:spLocks noChangeArrowheads="1"/>
            </p:cNvSpPr>
            <p:nvPr/>
          </p:nvSpPr>
          <p:spPr bwMode="auto">
            <a:xfrm>
              <a:off x="979074" y="6323307"/>
              <a:ext cx="210760" cy="530733"/>
            </a:xfrm>
            <a:custGeom>
              <a:avLst/>
              <a:gdLst>
                <a:gd name="T0" fmla="*/ 105380 w 21600"/>
                <a:gd name="T1" fmla="*/ 265367 h 21600"/>
                <a:gd name="T2" fmla="*/ 105380 w 21600"/>
                <a:gd name="T3" fmla="*/ 265367 h 21600"/>
                <a:gd name="T4" fmla="*/ 105380 w 21600"/>
                <a:gd name="T5" fmla="*/ 265367 h 21600"/>
                <a:gd name="T6" fmla="*/ 105380 w 21600"/>
                <a:gd name="T7" fmla="*/ 265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1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95438" cy="508000"/>
          </a:xfrm>
          <a:custGeom>
            <a:avLst/>
            <a:gdLst>
              <a:gd name="T0" fmla="*/ 797807 w 21568"/>
              <a:gd name="T1" fmla="*/ 253649 h 21600"/>
              <a:gd name="T2" fmla="*/ 797807 w 21568"/>
              <a:gd name="T3" fmla="*/ 253649 h 21600"/>
              <a:gd name="T4" fmla="*/ 797807 w 21568"/>
              <a:gd name="T5" fmla="*/ 253649 h 21600"/>
              <a:gd name="T6" fmla="*/ 797807 w 21568"/>
              <a:gd name="T7" fmla="*/ 2536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68"/>
              <a:gd name="T13" fmla="*/ 0 h 21600"/>
              <a:gd name="T14" fmla="*/ 21568 w 2156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8" cy="128089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89211" y="2133600"/>
            <a:ext cx="4313865" cy="3777623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buClr>
                <a:srgbClr val="A53010"/>
              </a:buClr>
              <a:buFontTx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8668" indent="-321468">
              <a:spcBef>
                <a:spcPts val="1000"/>
              </a:spcBef>
              <a:buClr>
                <a:srgbClr val="A53010"/>
              </a:buClr>
              <a:buFontTx/>
              <a:buChar char="•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8314" indent="-293914">
              <a:spcBef>
                <a:spcPts val="1000"/>
              </a:spcBef>
              <a:buClr>
                <a:srgbClr val="A53010"/>
              </a:buClr>
              <a:buFontTx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14500" indent="-342900">
              <a:spcBef>
                <a:spcPts val="1000"/>
              </a:spcBef>
              <a:buClr>
                <a:srgbClr val="A53010"/>
              </a:buClr>
              <a:buFontTx/>
              <a:buChar char="•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71700" indent="-342900">
              <a:spcBef>
                <a:spcPts val="1000"/>
              </a:spcBef>
              <a:buClr>
                <a:srgbClr val="A53010"/>
              </a:buClr>
              <a:buFontTx/>
              <a:buChar char="•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925513" y="782638"/>
            <a:ext cx="385762" cy="374650"/>
          </a:xfr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fld id="{A0682BAB-B53C-4EA2-8194-FF1EA577B5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16" cy="6638628"/>
          </a:xfrm>
        </p:grpSpPr>
        <p:sp>
          <p:nvSpPr>
            <p:cNvPr id="6" name="Freeform 11"/>
            <p:cNvSpPr>
              <a:spLocks noChangeArrowheads="1"/>
            </p:cNvSpPr>
            <p:nvPr/>
          </p:nvSpPr>
          <p:spPr bwMode="auto">
            <a:xfrm>
              <a:off x="-1" y="2346443"/>
              <a:ext cx="100643" cy="626217"/>
            </a:xfrm>
            <a:custGeom>
              <a:avLst/>
              <a:gdLst>
                <a:gd name="T0" fmla="*/ 50322 w 21600"/>
                <a:gd name="T1" fmla="*/ 313109 h 21600"/>
                <a:gd name="T2" fmla="*/ 50322 w 21600"/>
                <a:gd name="T3" fmla="*/ 313109 h 21600"/>
                <a:gd name="T4" fmla="*/ 50322 w 21600"/>
                <a:gd name="T5" fmla="*/ 313109 h 21600"/>
                <a:gd name="T6" fmla="*/ 50322 w 21600"/>
                <a:gd name="T7" fmla="*/ 3131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7" name="Freeform 12"/>
            <p:cNvSpPr>
              <a:spLocks noChangeArrowheads="1"/>
            </p:cNvSpPr>
            <p:nvPr/>
          </p:nvSpPr>
          <p:spPr bwMode="auto">
            <a:xfrm>
              <a:off x="128598" y="2927929"/>
              <a:ext cx="646718" cy="2322216"/>
            </a:xfrm>
            <a:custGeom>
              <a:avLst/>
              <a:gdLst>
                <a:gd name="T0" fmla="*/ 323359 w 21600"/>
                <a:gd name="T1" fmla="*/ 1161108 h 21600"/>
                <a:gd name="T2" fmla="*/ 323359 w 21600"/>
                <a:gd name="T3" fmla="*/ 1161108 h 21600"/>
                <a:gd name="T4" fmla="*/ 323359 w 21600"/>
                <a:gd name="T5" fmla="*/ 1161108 h 21600"/>
                <a:gd name="T6" fmla="*/ 323359 w 21600"/>
                <a:gd name="T7" fmla="*/ 1161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8" name="Freeform 13"/>
            <p:cNvSpPr>
              <a:spLocks noChangeArrowheads="1"/>
            </p:cNvSpPr>
            <p:nvPr/>
          </p:nvSpPr>
          <p:spPr bwMode="auto">
            <a:xfrm>
              <a:off x="806998" y="5218460"/>
              <a:ext cx="609443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9" name="Freeform 14"/>
            <p:cNvSpPr>
              <a:spLocks noChangeArrowheads="1"/>
            </p:cNvSpPr>
            <p:nvPr/>
          </p:nvSpPr>
          <p:spPr bwMode="auto">
            <a:xfrm>
              <a:off x="959824" y="6275199"/>
              <a:ext cx="171465" cy="363430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0" name="Freeform 15"/>
            <p:cNvSpPr>
              <a:spLocks noChangeArrowheads="1"/>
            </p:cNvSpPr>
            <p:nvPr/>
          </p:nvSpPr>
          <p:spPr bwMode="auto">
            <a:xfrm>
              <a:off x="100641" y="2972659"/>
              <a:ext cx="821909" cy="3328633"/>
            </a:xfrm>
            <a:custGeom>
              <a:avLst/>
              <a:gdLst>
                <a:gd name="T0" fmla="*/ 410955 w 21600"/>
                <a:gd name="T1" fmla="*/ 1664317 h 21600"/>
                <a:gd name="T2" fmla="*/ 410955 w 21600"/>
                <a:gd name="T3" fmla="*/ 1664317 h 21600"/>
                <a:gd name="T4" fmla="*/ 410955 w 21600"/>
                <a:gd name="T5" fmla="*/ 1664317 h 21600"/>
                <a:gd name="T6" fmla="*/ 410955 w 21600"/>
                <a:gd name="T7" fmla="*/ 16643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1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30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2" name="Freeform 17"/>
            <p:cNvSpPr>
              <a:spLocks noChangeArrowheads="1"/>
            </p:cNvSpPr>
            <p:nvPr/>
          </p:nvSpPr>
          <p:spPr bwMode="auto">
            <a:xfrm>
              <a:off x="78276" y="2715463"/>
              <a:ext cx="78278" cy="493892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3" name="Freeform 18"/>
            <p:cNvSpPr>
              <a:spLocks noChangeArrowheads="1"/>
            </p:cNvSpPr>
            <p:nvPr/>
          </p:nvSpPr>
          <p:spPr bwMode="auto">
            <a:xfrm>
              <a:off x="769723" y="5250144"/>
              <a:ext cx="190102" cy="1025055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4" name="Freeform 19"/>
            <p:cNvSpPr>
              <a:spLocks noChangeArrowheads="1"/>
            </p:cNvSpPr>
            <p:nvPr/>
          </p:nvSpPr>
          <p:spPr bwMode="auto">
            <a:xfrm>
              <a:off x="775314" y="1170426"/>
              <a:ext cx="2076203" cy="4048035"/>
            </a:xfrm>
            <a:custGeom>
              <a:avLst/>
              <a:gdLst>
                <a:gd name="T0" fmla="*/ 1038102 w 21600"/>
                <a:gd name="T1" fmla="*/ 2024018 h 21600"/>
                <a:gd name="T2" fmla="*/ 1038102 w 21600"/>
                <a:gd name="T3" fmla="*/ 2024018 h 21600"/>
                <a:gd name="T4" fmla="*/ 1038102 w 21600"/>
                <a:gd name="T5" fmla="*/ 2024018 h 21600"/>
                <a:gd name="T6" fmla="*/ 1038102 w 21600"/>
                <a:gd name="T7" fmla="*/ 20240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5" name="Freeform 20"/>
            <p:cNvSpPr>
              <a:spLocks noChangeArrowheads="1"/>
            </p:cNvSpPr>
            <p:nvPr/>
          </p:nvSpPr>
          <p:spPr bwMode="auto">
            <a:xfrm>
              <a:off x="922549" y="6301291"/>
              <a:ext cx="162147" cy="337338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6" name="Freeform 21"/>
            <p:cNvSpPr>
              <a:spLocks noChangeArrowheads="1"/>
            </p:cNvSpPr>
            <p:nvPr/>
          </p:nvSpPr>
          <p:spPr bwMode="auto">
            <a:xfrm>
              <a:off x="769723" y="5130865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7" name="Freeform 22"/>
            <p:cNvSpPr>
              <a:spLocks noChangeArrowheads="1"/>
            </p:cNvSpPr>
            <p:nvPr/>
          </p:nvSpPr>
          <p:spPr bwMode="auto">
            <a:xfrm>
              <a:off x="849863" y="6016138"/>
              <a:ext cx="238559" cy="622489"/>
            </a:xfrm>
            <a:custGeom>
              <a:avLst/>
              <a:gdLst>
                <a:gd name="T0" fmla="*/ 119280 w 21600"/>
                <a:gd name="T1" fmla="*/ 311245 h 21600"/>
                <a:gd name="T2" fmla="*/ 119280 w 21600"/>
                <a:gd name="T3" fmla="*/ 311245 h 21600"/>
                <a:gd name="T4" fmla="*/ 119280 w 21600"/>
                <a:gd name="T5" fmla="*/ 311245 h 21600"/>
                <a:gd name="T6" fmla="*/ 119280 w 21600"/>
                <a:gd name="T7" fmla="*/ 31124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3" cy="6854039"/>
          </a:xfrm>
        </p:grpSpPr>
        <p:sp>
          <p:nvSpPr>
            <p:cNvPr id="19" name="Freeform 27"/>
            <p:cNvSpPr>
              <a:spLocks noChangeArrowheads="1"/>
            </p:cNvSpPr>
            <p:nvPr/>
          </p:nvSpPr>
          <p:spPr bwMode="auto">
            <a:xfrm>
              <a:off x="0" y="-1"/>
              <a:ext cx="494327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0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6" cy="1580699"/>
            </a:xfrm>
            <a:custGeom>
              <a:avLst/>
              <a:gdLst>
                <a:gd name="T0" fmla="*/ 211718 w 21600"/>
                <a:gd name="T1" fmla="*/ 790350 h 21600"/>
                <a:gd name="T2" fmla="*/ 211718 w 21600"/>
                <a:gd name="T3" fmla="*/ 790350 h 21600"/>
                <a:gd name="T4" fmla="*/ 211718 w 21600"/>
                <a:gd name="T5" fmla="*/ 790350 h 21600"/>
                <a:gd name="T6" fmla="*/ 211718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1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0" cy="990571"/>
            </a:xfrm>
            <a:custGeom>
              <a:avLst/>
              <a:gdLst>
                <a:gd name="T0" fmla="*/ 215550 w 21600"/>
                <a:gd name="T1" fmla="*/ 495286 h 21600"/>
                <a:gd name="T2" fmla="*/ 215550 w 21600"/>
                <a:gd name="T3" fmla="*/ 495286 h 21600"/>
                <a:gd name="T4" fmla="*/ 215550 w 21600"/>
                <a:gd name="T5" fmla="*/ 495286 h 21600"/>
                <a:gd name="T6" fmla="*/ 215550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2" name="Freeform 30"/>
            <p:cNvSpPr>
              <a:spLocks noChangeArrowheads="1"/>
            </p:cNvSpPr>
            <p:nvPr/>
          </p:nvSpPr>
          <p:spPr bwMode="auto">
            <a:xfrm>
              <a:off x="494326" y="4365158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3" name="Freeform 31"/>
            <p:cNvSpPr>
              <a:spLocks noChangeArrowheads="1"/>
            </p:cNvSpPr>
            <p:nvPr/>
          </p:nvSpPr>
          <p:spPr bwMode="auto">
            <a:xfrm>
              <a:off x="444311" y="1289983"/>
              <a:ext cx="170725" cy="3027276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4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0" cy="281653"/>
            </a:xfrm>
            <a:custGeom>
              <a:avLst/>
              <a:gdLst>
                <a:gd name="T0" fmla="*/ 67060 w 21600"/>
                <a:gd name="T1" fmla="*/ 140827 h 21600"/>
                <a:gd name="T2" fmla="*/ 67060 w 21600"/>
                <a:gd name="T3" fmla="*/ 140827 h 21600"/>
                <a:gd name="T4" fmla="*/ 67060 w 21600"/>
                <a:gd name="T5" fmla="*/ 140827 h 21600"/>
                <a:gd name="T6" fmla="*/ 67060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5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6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3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7" name="Freeform 35"/>
            <p:cNvSpPr>
              <a:spLocks noChangeArrowheads="1"/>
            </p:cNvSpPr>
            <p:nvPr/>
          </p:nvSpPr>
          <p:spPr bwMode="auto">
            <a:xfrm>
              <a:off x="1046133" y="6601126"/>
              <a:ext cx="120709" cy="252913"/>
            </a:xfrm>
            <a:custGeom>
              <a:avLst/>
              <a:gdLst>
                <a:gd name="T0" fmla="*/ 60355 w 21600"/>
                <a:gd name="T1" fmla="*/ 126457 h 21600"/>
                <a:gd name="T2" fmla="*/ 60355 w 21600"/>
                <a:gd name="T3" fmla="*/ 126457 h 21600"/>
                <a:gd name="T4" fmla="*/ 60355 w 21600"/>
                <a:gd name="T5" fmla="*/ 126457 h 21600"/>
                <a:gd name="T6" fmla="*/ 60355 w 21600"/>
                <a:gd name="T7" fmla="*/ 1264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8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9" name="Freeform 37"/>
            <p:cNvSpPr>
              <a:spLocks noChangeArrowheads="1"/>
            </p:cNvSpPr>
            <p:nvPr/>
          </p:nvSpPr>
          <p:spPr bwMode="auto">
            <a:xfrm>
              <a:off x="946501" y="5773415"/>
              <a:ext cx="38321" cy="228005"/>
            </a:xfrm>
            <a:custGeom>
              <a:avLst/>
              <a:gdLst>
                <a:gd name="T0" fmla="*/ 19161 w 21600"/>
                <a:gd name="T1" fmla="*/ 114003 h 21600"/>
                <a:gd name="T2" fmla="*/ 19161 w 21600"/>
                <a:gd name="T3" fmla="*/ 114003 h 21600"/>
                <a:gd name="T4" fmla="*/ 19161 w 21600"/>
                <a:gd name="T5" fmla="*/ 114003 h 21600"/>
                <a:gd name="T6" fmla="*/ 19161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30" name="Freeform 38"/>
            <p:cNvSpPr>
              <a:spLocks noChangeArrowheads="1"/>
            </p:cNvSpPr>
            <p:nvPr/>
          </p:nvSpPr>
          <p:spPr bwMode="auto">
            <a:xfrm>
              <a:off x="979074" y="6323307"/>
              <a:ext cx="210760" cy="530733"/>
            </a:xfrm>
            <a:custGeom>
              <a:avLst/>
              <a:gdLst>
                <a:gd name="T0" fmla="*/ 105380 w 21600"/>
                <a:gd name="T1" fmla="*/ 265367 h 21600"/>
                <a:gd name="T2" fmla="*/ 105380 w 21600"/>
                <a:gd name="T3" fmla="*/ 265367 h 21600"/>
                <a:gd name="T4" fmla="*/ 105380 w 21600"/>
                <a:gd name="T5" fmla="*/ 265367 h 21600"/>
                <a:gd name="T6" fmla="*/ 105380 w 21600"/>
                <a:gd name="T7" fmla="*/ 265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2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95438" cy="508000"/>
          </a:xfrm>
          <a:custGeom>
            <a:avLst/>
            <a:gdLst>
              <a:gd name="T0" fmla="*/ 797807 w 21568"/>
              <a:gd name="T1" fmla="*/ 253649 h 21600"/>
              <a:gd name="T2" fmla="*/ 797807 w 21568"/>
              <a:gd name="T3" fmla="*/ 253649 h 21600"/>
              <a:gd name="T4" fmla="*/ 797807 w 21568"/>
              <a:gd name="T5" fmla="*/ 253649 h 21600"/>
              <a:gd name="T6" fmla="*/ 797807 w 21568"/>
              <a:gd name="T7" fmla="*/ 2536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68"/>
              <a:gd name="T13" fmla="*/ 0 h 21600"/>
              <a:gd name="T14" fmla="*/ 21568 w 2156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27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8" cy="128089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7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939372" y="1972703"/>
            <a:ext cx="3992733" cy="5762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SzTx/>
              <a:buFontTx/>
              <a:buNone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spcBef>
                <a:spcPts val="1000"/>
              </a:spcBef>
              <a:buSzTx/>
              <a:buFontTx/>
              <a:buNone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>
              <a:spcBef>
                <a:spcPts val="1000"/>
              </a:spcBef>
              <a:buSzTx/>
              <a:buFontTx/>
              <a:buNone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>
              <a:spcBef>
                <a:spcPts val="1000"/>
              </a:spcBef>
              <a:buSzTx/>
              <a:buFontTx/>
              <a:buNone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06628" y="1969474"/>
            <a:ext cx="3999001" cy="57626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925513" y="782638"/>
            <a:ext cx="385762" cy="374650"/>
          </a:xfr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fld id="{67BA4BA4-1A0E-46AC-A17F-40EC8BC35F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16" cy="6638628"/>
          </a:xfrm>
        </p:grpSpPr>
        <p:sp>
          <p:nvSpPr>
            <p:cNvPr id="4" name="Freeform 11"/>
            <p:cNvSpPr>
              <a:spLocks noChangeArrowheads="1"/>
            </p:cNvSpPr>
            <p:nvPr/>
          </p:nvSpPr>
          <p:spPr bwMode="auto">
            <a:xfrm>
              <a:off x="-1" y="2346443"/>
              <a:ext cx="100643" cy="626217"/>
            </a:xfrm>
            <a:custGeom>
              <a:avLst/>
              <a:gdLst>
                <a:gd name="T0" fmla="*/ 50322 w 21600"/>
                <a:gd name="T1" fmla="*/ 313109 h 21600"/>
                <a:gd name="T2" fmla="*/ 50322 w 21600"/>
                <a:gd name="T3" fmla="*/ 313109 h 21600"/>
                <a:gd name="T4" fmla="*/ 50322 w 21600"/>
                <a:gd name="T5" fmla="*/ 313109 h 21600"/>
                <a:gd name="T6" fmla="*/ 50322 w 21600"/>
                <a:gd name="T7" fmla="*/ 3131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5" name="Freeform 12"/>
            <p:cNvSpPr>
              <a:spLocks noChangeArrowheads="1"/>
            </p:cNvSpPr>
            <p:nvPr/>
          </p:nvSpPr>
          <p:spPr bwMode="auto">
            <a:xfrm>
              <a:off x="128598" y="2927929"/>
              <a:ext cx="646718" cy="2322216"/>
            </a:xfrm>
            <a:custGeom>
              <a:avLst/>
              <a:gdLst>
                <a:gd name="T0" fmla="*/ 323359 w 21600"/>
                <a:gd name="T1" fmla="*/ 1161108 h 21600"/>
                <a:gd name="T2" fmla="*/ 323359 w 21600"/>
                <a:gd name="T3" fmla="*/ 1161108 h 21600"/>
                <a:gd name="T4" fmla="*/ 323359 w 21600"/>
                <a:gd name="T5" fmla="*/ 1161108 h 21600"/>
                <a:gd name="T6" fmla="*/ 323359 w 21600"/>
                <a:gd name="T7" fmla="*/ 1161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6" name="Freeform 13"/>
            <p:cNvSpPr>
              <a:spLocks noChangeArrowheads="1"/>
            </p:cNvSpPr>
            <p:nvPr/>
          </p:nvSpPr>
          <p:spPr bwMode="auto">
            <a:xfrm>
              <a:off x="806998" y="5218460"/>
              <a:ext cx="609443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7" name="Freeform 14"/>
            <p:cNvSpPr>
              <a:spLocks noChangeArrowheads="1"/>
            </p:cNvSpPr>
            <p:nvPr/>
          </p:nvSpPr>
          <p:spPr bwMode="auto">
            <a:xfrm>
              <a:off x="959824" y="6275199"/>
              <a:ext cx="171465" cy="363430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8" name="Freeform 15"/>
            <p:cNvSpPr>
              <a:spLocks noChangeArrowheads="1"/>
            </p:cNvSpPr>
            <p:nvPr/>
          </p:nvSpPr>
          <p:spPr bwMode="auto">
            <a:xfrm>
              <a:off x="100641" y="2972659"/>
              <a:ext cx="821909" cy="3328633"/>
            </a:xfrm>
            <a:custGeom>
              <a:avLst/>
              <a:gdLst>
                <a:gd name="T0" fmla="*/ 410955 w 21600"/>
                <a:gd name="T1" fmla="*/ 1664317 h 21600"/>
                <a:gd name="T2" fmla="*/ 410955 w 21600"/>
                <a:gd name="T3" fmla="*/ 1664317 h 21600"/>
                <a:gd name="T4" fmla="*/ 410955 w 21600"/>
                <a:gd name="T5" fmla="*/ 1664317 h 21600"/>
                <a:gd name="T6" fmla="*/ 410955 w 21600"/>
                <a:gd name="T7" fmla="*/ 16643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9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30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0" name="Freeform 17"/>
            <p:cNvSpPr>
              <a:spLocks noChangeArrowheads="1"/>
            </p:cNvSpPr>
            <p:nvPr/>
          </p:nvSpPr>
          <p:spPr bwMode="auto">
            <a:xfrm>
              <a:off x="78276" y="2715463"/>
              <a:ext cx="78278" cy="493892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1" name="Freeform 18"/>
            <p:cNvSpPr>
              <a:spLocks noChangeArrowheads="1"/>
            </p:cNvSpPr>
            <p:nvPr/>
          </p:nvSpPr>
          <p:spPr bwMode="auto">
            <a:xfrm>
              <a:off x="769723" y="5250144"/>
              <a:ext cx="190102" cy="1025055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775314" y="1170426"/>
              <a:ext cx="2076203" cy="4048035"/>
            </a:xfrm>
            <a:custGeom>
              <a:avLst/>
              <a:gdLst>
                <a:gd name="T0" fmla="*/ 1038102 w 21600"/>
                <a:gd name="T1" fmla="*/ 2024018 h 21600"/>
                <a:gd name="T2" fmla="*/ 1038102 w 21600"/>
                <a:gd name="T3" fmla="*/ 2024018 h 21600"/>
                <a:gd name="T4" fmla="*/ 1038102 w 21600"/>
                <a:gd name="T5" fmla="*/ 2024018 h 21600"/>
                <a:gd name="T6" fmla="*/ 1038102 w 21600"/>
                <a:gd name="T7" fmla="*/ 20240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3" name="Freeform 20"/>
            <p:cNvSpPr>
              <a:spLocks noChangeArrowheads="1"/>
            </p:cNvSpPr>
            <p:nvPr/>
          </p:nvSpPr>
          <p:spPr bwMode="auto">
            <a:xfrm>
              <a:off x="922549" y="6301291"/>
              <a:ext cx="162147" cy="337338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4" name="Freeform 21"/>
            <p:cNvSpPr>
              <a:spLocks noChangeArrowheads="1"/>
            </p:cNvSpPr>
            <p:nvPr/>
          </p:nvSpPr>
          <p:spPr bwMode="auto">
            <a:xfrm>
              <a:off x="769723" y="5130865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5" name="Freeform 22"/>
            <p:cNvSpPr>
              <a:spLocks noChangeArrowheads="1"/>
            </p:cNvSpPr>
            <p:nvPr/>
          </p:nvSpPr>
          <p:spPr bwMode="auto">
            <a:xfrm>
              <a:off x="849863" y="6016138"/>
              <a:ext cx="238559" cy="622489"/>
            </a:xfrm>
            <a:custGeom>
              <a:avLst/>
              <a:gdLst>
                <a:gd name="T0" fmla="*/ 119280 w 21600"/>
                <a:gd name="T1" fmla="*/ 311245 h 21600"/>
                <a:gd name="T2" fmla="*/ 119280 w 21600"/>
                <a:gd name="T3" fmla="*/ 311245 h 21600"/>
                <a:gd name="T4" fmla="*/ 119280 w 21600"/>
                <a:gd name="T5" fmla="*/ 311245 h 21600"/>
                <a:gd name="T6" fmla="*/ 119280 w 21600"/>
                <a:gd name="T7" fmla="*/ 31124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3" cy="6854039"/>
          </a:xfrm>
        </p:grpSpPr>
        <p:sp>
          <p:nvSpPr>
            <p:cNvPr id="17" name="Freeform 27"/>
            <p:cNvSpPr>
              <a:spLocks noChangeArrowheads="1"/>
            </p:cNvSpPr>
            <p:nvPr/>
          </p:nvSpPr>
          <p:spPr bwMode="auto">
            <a:xfrm>
              <a:off x="0" y="-1"/>
              <a:ext cx="494327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8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6" cy="1580699"/>
            </a:xfrm>
            <a:custGeom>
              <a:avLst/>
              <a:gdLst>
                <a:gd name="T0" fmla="*/ 211718 w 21600"/>
                <a:gd name="T1" fmla="*/ 790350 h 21600"/>
                <a:gd name="T2" fmla="*/ 211718 w 21600"/>
                <a:gd name="T3" fmla="*/ 790350 h 21600"/>
                <a:gd name="T4" fmla="*/ 211718 w 21600"/>
                <a:gd name="T5" fmla="*/ 790350 h 21600"/>
                <a:gd name="T6" fmla="*/ 211718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9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0" cy="990571"/>
            </a:xfrm>
            <a:custGeom>
              <a:avLst/>
              <a:gdLst>
                <a:gd name="T0" fmla="*/ 215550 w 21600"/>
                <a:gd name="T1" fmla="*/ 495286 h 21600"/>
                <a:gd name="T2" fmla="*/ 215550 w 21600"/>
                <a:gd name="T3" fmla="*/ 495286 h 21600"/>
                <a:gd name="T4" fmla="*/ 215550 w 21600"/>
                <a:gd name="T5" fmla="*/ 495286 h 21600"/>
                <a:gd name="T6" fmla="*/ 215550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0" name="Freeform 30"/>
            <p:cNvSpPr>
              <a:spLocks noChangeArrowheads="1"/>
            </p:cNvSpPr>
            <p:nvPr/>
          </p:nvSpPr>
          <p:spPr bwMode="auto">
            <a:xfrm>
              <a:off x="494326" y="4365158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1" name="Freeform 31"/>
            <p:cNvSpPr>
              <a:spLocks noChangeArrowheads="1"/>
            </p:cNvSpPr>
            <p:nvPr/>
          </p:nvSpPr>
          <p:spPr bwMode="auto">
            <a:xfrm>
              <a:off x="444311" y="1289983"/>
              <a:ext cx="170725" cy="3027276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2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0" cy="281653"/>
            </a:xfrm>
            <a:custGeom>
              <a:avLst/>
              <a:gdLst>
                <a:gd name="T0" fmla="*/ 67060 w 21600"/>
                <a:gd name="T1" fmla="*/ 140827 h 21600"/>
                <a:gd name="T2" fmla="*/ 67060 w 21600"/>
                <a:gd name="T3" fmla="*/ 140827 h 21600"/>
                <a:gd name="T4" fmla="*/ 67060 w 21600"/>
                <a:gd name="T5" fmla="*/ 140827 h 21600"/>
                <a:gd name="T6" fmla="*/ 67060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3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4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3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5" name="Freeform 35"/>
            <p:cNvSpPr>
              <a:spLocks noChangeArrowheads="1"/>
            </p:cNvSpPr>
            <p:nvPr/>
          </p:nvSpPr>
          <p:spPr bwMode="auto">
            <a:xfrm>
              <a:off x="1046133" y="6601126"/>
              <a:ext cx="120709" cy="252913"/>
            </a:xfrm>
            <a:custGeom>
              <a:avLst/>
              <a:gdLst>
                <a:gd name="T0" fmla="*/ 60355 w 21600"/>
                <a:gd name="T1" fmla="*/ 126457 h 21600"/>
                <a:gd name="T2" fmla="*/ 60355 w 21600"/>
                <a:gd name="T3" fmla="*/ 126457 h 21600"/>
                <a:gd name="T4" fmla="*/ 60355 w 21600"/>
                <a:gd name="T5" fmla="*/ 126457 h 21600"/>
                <a:gd name="T6" fmla="*/ 60355 w 21600"/>
                <a:gd name="T7" fmla="*/ 1264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6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7" name="Freeform 37"/>
            <p:cNvSpPr>
              <a:spLocks noChangeArrowheads="1"/>
            </p:cNvSpPr>
            <p:nvPr/>
          </p:nvSpPr>
          <p:spPr bwMode="auto">
            <a:xfrm>
              <a:off x="946501" y="5773415"/>
              <a:ext cx="38321" cy="228005"/>
            </a:xfrm>
            <a:custGeom>
              <a:avLst/>
              <a:gdLst>
                <a:gd name="T0" fmla="*/ 19161 w 21600"/>
                <a:gd name="T1" fmla="*/ 114003 h 21600"/>
                <a:gd name="T2" fmla="*/ 19161 w 21600"/>
                <a:gd name="T3" fmla="*/ 114003 h 21600"/>
                <a:gd name="T4" fmla="*/ 19161 w 21600"/>
                <a:gd name="T5" fmla="*/ 114003 h 21600"/>
                <a:gd name="T6" fmla="*/ 19161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8" name="Freeform 38"/>
            <p:cNvSpPr>
              <a:spLocks noChangeArrowheads="1"/>
            </p:cNvSpPr>
            <p:nvPr/>
          </p:nvSpPr>
          <p:spPr bwMode="auto">
            <a:xfrm>
              <a:off x="979074" y="6323307"/>
              <a:ext cx="210760" cy="530733"/>
            </a:xfrm>
            <a:custGeom>
              <a:avLst/>
              <a:gdLst>
                <a:gd name="T0" fmla="*/ 105380 w 21600"/>
                <a:gd name="T1" fmla="*/ 265367 h 21600"/>
                <a:gd name="T2" fmla="*/ 105380 w 21600"/>
                <a:gd name="T3" fmla="*/ 265367 h 21600"/>
                <a:gd name="T4" fmla="*/ 105380 w 21600"/>
                <a:gd name="T5" fmla="*/ 265367 h 21600"/>
                <a:gd name="T6" fmla="*/ 105380 w 21600"/>
                <a:gd name="T7" fmla="*/ 265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0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95438" cy="508000"/>
          </a:xfrm>
          <a:custGeom>
            <a:avLst/>
            <a:gdLst>
              <a:gd name="T0" fmla="*/ 797807 w 21568"/>
              <a:gd name="T1" fmla="*/ 253649 h 21600"/>
              <a:gd name="T2" fmla="*/ 797807 w 21568"/>
              <a:gd name="T3" fmla="*/ 253649 h 21600"/>
              <a:gd name="T4" fmla="*/ 797807 w 21568"/>
              <a:gd name="T5" fmla="*/ 253649 h 21600"/>
              <a:gd name="T6" fmla="*/ 797807 w 21568"/>
              <a:gd name="T7" fmla="*/ 2536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68"/>
              <a:gd name="T13" fmla="*/ 0 h 21600"/>
              <a:gd name="T14" fmla="*/ 21568 w 2156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8" cy="128089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925513" y="782638"/>
            <a:ext cx="385762" cy="374650"/>
          </a:xfr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fld id="{E49525E1-B23C-4350-8D29-BA67AB49D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16" cy="6638628"/>
          </a:xfrm>
        </p:grpSpPr>
        <p:sp>
          <p:nvSpPr>
            <p:cNvPr id="3" name="Freeform 11"/>
            <p:cNvSpPr>
              <a:spLocks noChangeArrowheads="1"/>
            </p:cNvSpPr>
            <p:nvPr/>
          </p:nvSpPr>
          <p:spPr bwMode="auto">
            <a:xfrm>
              <a:off x="-1" y="2346443"/>
              <a:ext cx="100643" cy="626217"/>
            </a:xfrm>
            <a:custGeom>
              <a:avLst/>
              <a:gdLst>
                <a:gd name="T0" fmla="*/ 50322 w 21600"/>
                <a:gd name="T1" fmla="*/ 313109 h 21600"/>
                <a:gd name="T2" fmla="*/ 50322 w 21600"/>
                <a:gd name="T3" fmla="*/ 313109 h 21600"/>
                <a:gd name="T4" fmla="*/ 50322 w 21600"/>
                <a:gd name="T5" fmla="*/ 313109 h 21600"/>
                <a:gd name="T6" fmla="*/ 50322 w 21600"/>
                <a:gd name="T7" fmla="*/ 3131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" name="Freeform 12"/>
            <p:cNvSpPr>
              <a:spLocks noChangeArrowheads="1"/>
            </p:cNvSpPr>
            <p:nvPr/>
          </p:nvSpPr>
          <p:spPr bwMode="auto">
            <a:xfrm>
              <a:off x="128598" y="2927929"/>
              <a:ext cx="646718" cy="2322216"/>
            </a:xfrm>
            <a:custGeom>
              <a:avLst/>
              <a:gdLst>
                <a:gd name="T0" fmla="*/ 323359 w 21600"/>
                <a:gd name="T1" fmla="*/ 1161108 h 21600"/>
                <a:gd name="T2" fmla="*/ 323359 w 21600"/>
                <a:gd name="T3" fmla="*/ 1161108 h 21600"/>
                <a:gd name="T4" fmla="*/ 323359 w 21600"/>
                <a:gd name="T5" fmla="*/ 1161108 h 21600"/>
                <a:gd name="T6" fmla="*/ 323359 w 21600"/>
                <a:gd name="T7" fmla="*/ 1161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5" name="Freeform 13"/>
            <p:cNvSpPr>
              <a:spLocks noChangeArrowheads="1"/>
            </p:cNvSpPr>
            <p:nvPr/>
          </p:nvSpPr>
          <p:spPr bwMode="auto">
            <a:xfrm>
              <a:off x="806998" y="5218460"/>
              <a:ext cx="609443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6" name="Freeform 14"/>
            <p:cNvSpPr>
              <a:spLocks noChangeArrowheads="1"/>
            </p:cNvSpPr>
            <p:nvPr/>
          </p:nvSpPr>
          <p:spPr bwMode="auto">
            <a:xfrm>
              <a:off x="959824" y="6275199"/>
              <a:ext cx="171465" cy="363430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7" name="Freeform 15"/>
            <p:cNvSpPr>
              <a:spLocks noChangeArrowheads="1"/>
            </p:cNvSpPr>
            <p:nvPr/>
          </p:nvSpPr>
          <p:spPr bwMode="auto">
            <a:xfrm>
              <a:off x="100641" y="2972659"/>
              <a:ext cx="821909" cy="3328633"/>
            </a:xfrm>
            <a:custGeom>
              <a:avLst/>
              <a:gdLst>
                <a:gd name="T0" fmla="*/ 410955 w 21600"/>
                <a:gd name="T1" fmla="*/ 1664317 h 21600"/>
                <a:gd name="T2" fmla="*/ 410955 w 21600"/>
                <a:gd name="T3" fmla="*/ 1664317 h 21600"/>
                <a:gd name="T4" fmla="*/ 410955 w 21600"/>
                <a:gd name="T5" fmla="*/ 1664317 h 21600"/>
                <a:gd name="T6" fmla="*/ 410955 w 21600"/>
                <a:gd name="T7" fmla="*/ 16643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8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30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9" name="Freeform 17"/>
            <p:cNvSpPr>
              <a:spLocks noChangeArrowheads="1"/>
            </p:cNvSpPr>
            <p:nvPr/>
          </p:nvSpPr>
          <p:spPr bwMode="auto">
            <a:xfrm>
              <a:off x="78276" y="2715463"/>
              <a:ext cx="78278" cy="493892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0" name="Freeform 18"/>
            <p:cNvSpPr>
              <a:spLocks noChangeArrowheads="1"/>
            </p:cNvSpPr>
            <p:nvPr/>
          </p:nvSpPr>
          <p:spPr bwMode="auto">
            <a:xfrm>
              <a:off x="769723" y="5250144"/>
              <a:ext cx="190102" cy="1025055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1" name="Freeform 19"/>
            <p:cNvSpPr>
              <a:spLocks noChangeArrowheads="1"/>
            </p:cNvSpPr>
            <p:nvPr/>
          </p:nvSpPr>
          <p:spPr bwMode="auto">
            <a:xfrm>
              <a:off x="775314" y="1170426"/>
              <a:ext cx="2076203" cy="4048035"/>
            </a:xfrm>
            <a:custGeom>
              <a:avLst/>
              <a:gdLst>
                <a:gd name="T0" fmla="*/ 1038102 w 21600"/>
                <a:gd name="T1" fmla="*/ 2024018 h 21600"/>
                <a:gd name="T2" fmla="*/ 1038102 w 21600"/>
                <a:gd name="T3" fmla="*/ 2024018 h 21600"/>
                <a:gd name="T4" fmla="*/ 1038102 w 21600"/>
                <a:gd name="T5" fmla="*/ 2024018 h 21600"/>
                <a:gd name="T6" fmla="*/ 1038102 w 21600"/>
                <a:gd name="T7" fmla="*/ 20240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2" name="Freeform 20"/>
            <p:cNvSpPr>
              <a:spLocks noChangeArrowheads="1"/>
            </p:cNvSpPr>
            <p:nvPr/>
          </p:nvSpPr>
          <p:spPr bwMode="auto">
            <a:xfrm>
              <a:off x="922549" y="6301291"/>
              <a:ext cx="162147" cy="337338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3" name="Freeform 21"/>
            <p:cNvSpPr>
              <a:spLocks noChangeArrowheads="1"/>
            </p:cNvSpPr>
            <p:nvPr/>
          </p:nvSpPr>
          <p:spPr bwMode="auto">
            <a:xfrm>
              <a:off x="769723" y="5130865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4" name="Freeform 22"/>
            <p:cNvSpPr>
              <a:spLocks noChangeArrowheads="1"/>
            </p:cNvSpPr>
            <p:nvPr/>
          </p:nvSpPr>
          <p:spPr bwMode="auto">
            <a:xfrm>
              <a:off x="849863" y="6016138"/>
              <a:ext cx="238559" cy="622489"/>
            </a:xfrm>
            <a:custGeom>
              <a:avLst/>
              <a:gdLst>
                <a:gd name="T0" fmla="*/ 119280 w 21600"/>
                <a:gd name="T1" fmla="*/ 311245 h 21600"/>
                <a:gd name="T2" fmla="*/ 119280 w 21600"/>
                <a:gd name="T3" fmla="*/ 311245 h 21600"/>
                <a:gd name="T4" fmla="*/ 119280 w 21600"/>
                <a:gd name="T5" fmla="*/ 311245 h 21600"/>
                <a:gd name="T6" fmla="*/ 119280 w 21600"/>
                <a:gd name="T7" fmla="*/ 31124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3" cy="6854039"/>
          </a:xfrm>
        </p:grpSpPr>
        <p:sp>
          <p:nvSpPr>
            <p:cNvPr id="16" name="Freeform 27"/>
            <p:cNvSpPr>
              <a:spLocks noChangeArrowheads="1"/>
            </p:cNvSpPr>
            <p:nvPr/>
          </p:nvSpPr>
          <p:spPr bwMode="auto">
            <a:xfrm>
              <a:off x="0" y="-1"/>
              <a:ext cx="494327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7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6" cy="1580699"/>
            </a:xfrm>
            <a:custGeom>
              <a:avLst/>
              <a:gdLst>
                <a:gd name="T0" fmla="*/ 211718 w 21600"/>
                <a:gd name="T1" fmla="*/ 790350 h 21600"/>
                <a:gd name="T2" fmla="*/ 211718 w 21600"/>
                <a:gd name="T3" fmla="*/ 790350 h 21600"/>
                <a:gd name="T4" fmla="*/ 211718 w 21600"/>
                <a:gd name="T5" fmla="*/ 790350 h 21600"/>
                <a:gd name="T6" fmla="*/ 211718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8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0" cy="990571"/>
            </a:xfrm>
            <a:custGeom>
              <a:avLst/>
              <a:gdLst>
                <a:gd name="T0" fmla="*/ 215550 w 21600"/>
                <a:gd name="T1" fmla="*/ 495286 h 21600"/>
                <a:gd name="T2" fmla="*/ 215550 w 21600"/>
                <a:gd name="T3" fmla="*/ 495286 h 21600"/>
                <a:gd name="T4" fmla="*/ 215550 w 21600"/>
                <a:gd name="T5" fmla="*/ 495286 h 21600"/>
                <a:gd name="T6" fmla="*/ 215550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9" name="Freeform 30"/>
            <p:cNvSpPr>
              <a:spLocks noChangeArrowheads="1"/>
            </p:cNvSpPr>
            <p:nvPr/>
          </p:nvSpPr>
          <p:spPr bwMode="auto">
            <a:xfrm>
              <a:off x="494326" y="4365158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0" name="Freeform 31"/>
            <p:cNvSpPr>
              <a:spLocks noChangeArrowheads="1"/>
            </p:cNvSpPr>
            <p:nvPr/>
          </p:nvSpPr>
          <p:spPr bwMode="auto">
            <a:xfrm>
              <a:off x="444311" y="1289983"/>
              <a:ext cx="170725" cy="3027276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1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0" cy="281653"/>
            </a:xfrm>
            <a:custGeom>
              <a:avLst/>
              <a:gdLst>
                <a:gd name="T0" fmla="*/ 67060 w 21600"/>
                <a:gd name="T1" fmla="*/ 140827 h 21600"/>
                <a:gd name="T2" fmla="*/ 67060 w 21600"/>
                <a:gd name="T3" fmla="*/ 140827 h 21600"/>
                <a:gd name="T4" fmla="*/ 67060 w 21600"/>
                <a:gd name="T5" fmla="*/ 140827 h 21600"/>
                <a:gd name="T6" fmla="*/ 67060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2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3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3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4" name="Freeform 35"/>
            <p:cNvSpPr>
              <a:spLocks noChangeArrowheads="1"/>
            </p:cNvSpPr>
            <p:nvPr/>
          </p:nvSpPr>
          <p:spPr bwMode="auto">
            <a:xfrm>
              <a:off x="1046133" y="6601126"/>
              <a:ext cx="120709" cy="252913"/>
            </a:xfrm>
            <a:custGeom>
              <a:avLst/>
              <a:gdLst>
                <a:gd name="T0" fmla="*/ 60355 w 21600"/>
                <a:gd name="T1" fmla="*/ 126457 h 21600"/>
                <a:gd name="T2" fmla="*/ 60355 w 21600"/>
                <a:gd name="T3" fmla="*/ 126457 h 21600"/>
                <a:gd name="T4" fmla="*/ 60355 w 21600"/>
                <a:gd name="T5" fmla="*/ 126457 h 21600"/>
                <a:gd name="T6" fmla="*/ 60355 w 21600"/>
                <a:gd name="T7" fmla="*/ 1264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5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6" name="Freeform 37"/>
            <p:cNvSpPr>
              <a:spLocks noChangeArrowheads="1"/>
            </p:cNvSpPr>
            <p:nvPr/>
          </p:nvSpPr>
          <p:spPr bwMode="auto">
            <a:xfrm>
              <a:off x="946501" y="5773415"/>
              <a:ext cx="38321" cy="228005"/>
            </a:xfrm>
            <a:custGeom>
              <a:avLst/>
              <a:gdLst>
                <a:gd name="T0" fmla="*/ 19161 w 21600"/>
                <a:gd name="T1" fmla="*/ 114003 h 21600"/>
                <a:gd name="T2" fmla="*/ 19161 w 21600"/>
                <a:gd name="T3" fmla="*/ 114003 h 21600"/>
                <a:gd name="T4" fmla="*/ 19161 w 21600"/>
                <a:gd name="T5" fmla="*/ 114003 h 21600"/>
                <a:gd name="T6" fmla="*/ 19161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7" name="Freeform 38"/>
            <p:cNvSpPr>
              <a:spLocks noChangeArrowheads="1"/>
            </p:cNvSpPr>
            <p:nvPr/>
          </p:nvSpPr>
          <p:spPr bwMode="auto">
            <a:xfrm>
              <a:off x="979074" y="6323307"/>
              <a:ext cx="210760" cy="530733"/>
            </a:xfrm>
            <a:custGeom>
              <a:avLst/>
              <a:gdLst>
                <a:gd name="T0" fmla="*/ 105380 w 21600"/>
                <a:gd name="T1" fmla="*/ 265367 h 21600"/>
                <a:gd name="T2" fmla="*/ 105380 w 21600"/>
                <a:gd name="T3" fmla="*/ 265367 h 21600"/>
                <a:gd name="T4" fmla="*/ 105380 w 21600"/>
                <a:gd name="T5" fmla="*/ 265367 h 21600"/>
                <a:gd name="T6" fmla="*/ 105380 w 21600"/>
                <a:gd name="T7" fmla="*/ 265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29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95438" cy="508000"/>
          </a:xfrm>
          <a:custGeom>
            <a:avLst/>
            <a:gdLst>
              <a:gd name="T0" fmla="*/ 797807 w 21568"/>
              <a:gd name="T1" fmla="*/ 253649 h 21600"/>
              <a:gd name="T2" fmla="*/ 797807 w 21568"/>
              <a:gd name="T3" fmla="*/ 253649 h 21600"/>
              <a:gd name="T4" fmla="*/ 797807 w 21568"/>
              <a:gd name="T5" fmla="*/ 253649 h 21600"/>
              <a:gd name="T6" fmla="*/ 797807 w 21568"/>
              <a:gd name="T7" fmla="*/ 2536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68"/>
              <a:gd name="T13" fmla="*/ 0 h 21600"/>
              <a:gd name="T14" fmla="*/ 21568 w 2156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925513" y="782638"/>
            <a:ext cx="385762" cy="374650"/>
          </a:xfr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fld id="{F471FB1F-D3FA-471C-9C31-B1F92CFE6B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16" cy="6638628"/>
          </a:xfrm>
        </p:grpSpPr>
        <p:sp>
          <p:nvSpPr>
            <p:cNvPr id="6" name="Freeform 11"/>
            <p:cNvSpPr>
              <a:spLocks noChangeArrowheads="1"/>
            </p:cNvSpPr>
            <p:nvPr/>
          </p:nvSpPr>
          <p:spPr bwMode="auto">
            <a:xfrm>
              <a:off x="-1" y="2346443"/>
              <a:ext cx="100643" cy="626217"/>
            </a:xfrm>
            <a:custGeom>
              <a:avLst/>
              <a:gdLst>
                <a:gd name="T0" fmla="*/ 50322 w 21600"/>
                <a:gd name="T1" fmla="*/ 313109 h 21600"/>
                <a:gd name="T2" fmla="*/ 50322 w 21600"/>
                <a:gd name="T3" fmla="*/ 313109 h 21600"/>
                <a:gd name="T4" fmla="*/ 50322 w 21600"/>
                <a:gd name="T5" fmla="*/ 313109 h 21600"/>
                <a:gd name="T6" fmla="*/ 50322 w 21600"/>
                <a:gd name="T7" fmla="*/ 3131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7" name="Freeform 12"/>
            <p:cNvSpPr>
              <a:spLocks noChangeArrowheads="1"/>
            </p:cNvSpPr>
            <p:nvPr/>
          </p:nvSpPr>
          <p:spPr bwMode="auto">
            <a:xfrm>
              <a:off x="128598" y="2927929"/>
              <a:ext cx="646718" cy="2322216"/>
            </a:xfrm>
            <a:custGeom>
              <a:avLst/>
              <a:gdLst>
                <a:gd name="T0" fmla="*/ 323359 w 21600"/>
                <a:gd name="T1" fmla="*/ 1161108 h 21600"/>
                <a:gd name="T2" fmla="*/ 323359 w 21600"/>
                <a:gd name="T3" fmla="*/ 1161108 h 21600"/>
                <a:gd name="T4" fmla="*/ 323359 w 21600"/>
                <a:gd name="T5" fmla="*/ 1161108 h 21600"/>
                <a:gd name="T6" fmla="*/ 323359 w 21600"/>
                <a:gd name="T7" fmla="*/ 1161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8" name="Freeform 13"/>
            <p:cNvSpPr>
              <a:spLocks noChangeArrowheads="1"/>
            </p:cNvSpPr>
            <p:nvPr/>
          </p:nvSpPr>
          <p:spPr bwMode="auto">
            <a:xfrm>
              <a:off x="806998" y="5218460"/>
              <a:ext cx="609443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9" name="Freeform 14"/>
            <p:cNvSpPr>
              <a:spLocks noChangeArrowheads="1"/>
            </p:cNvSpPr>
            <p:nvPr/>
          </p:nvSpPr>
          <p:spPr bwMode="auto">
            <a:xfrm>
              <a:off x="959824" y="6275199"/>
              <a:ext cx="171465" cy="363430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0" name="Freeform 15"/>
            <p:cNvSpPr>
              <a:spLocks noChangeArrowheads="1"/>
            </p:cNvSpPr>
            <p:nvPr/>
          </p:nvSpPr>
          <p:spPr bwMode="auto">
            <a:xfrm>
              <a:off x="100641" y="2972659"/>
              <a:ext cx="821909" cy="3328633"/>
            </a:xfrm>
            <a:custGeom>
              <a:avLst/>
              <a:gdLst>
                <a:gd name="T0" fmla="*/ 410955 w 21600"/>
                <a:gd name="T1" fmla="*/ 1664317 h 21600"/>
                <a:gd name="T2" fmla="*/ 410955 w 21600"/>
                <a:gd name="T3" fmla="*/ 1664317 h 21600"/>
                <a:gd name="T4" fmla="*/ 410955 w 21600"/>
                <a:gd name="T5" fmla="*/ 1664317 h 21600"/>
                <a:gd name="T6" fmla="*/ 410955 w 21600"/>
                <a:gd name="T7" fmla="*/ 16643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1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30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2" name="Freeform 17"/>
            <p:cNvSpPr>
              <a:spLocks noChangeArrowheads="1"/>
            </p:cNvSpPr>
            <p:nvPr/>
          </p:nvSpPr>
          <p:spPr bwMode="auto">
            <a:xfrm>
              <a:off x="78276" y="2715463"/>
              <a:ext cx="78278" cy="493892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3" name="Freeform 18"/>
            <p:cNvSpPr>
              <a:spLocks noChangeArrowheads="1"/>
            </p:cNvSpPr>
            <p:nvPr/>
          </p:nvSpPr>
          <p:spPr bwMode="auto">
            <a:xfrm>
              <a:off x="769723" y="5250144"/>
              <a:ext cx="190102" cy="1025055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4" name="Freeform 19"/>
            <p:cNvSpPr>
              <a:spLocks noChangeArrowheads="1"/>
            </p:cNvSpPr>
            <p:nvPr/>
          </p:nvSpPr>
          <p:spPr bwMode="auto">
            <a:xfrm>
              <a:off x="775314" y="1170426"/>
              <a:ext cx="2076203" cy="4048035"/>
            </a:xfrm>
            <a:custGeom>
              <a:avLst/>
              <a:gdLst>
                <a:gd name="T0" fmla="*/ 1038102 w 21600"/>
                <a:gd name="T1" fmla="*/ 2024018 h 21600"/>
                <a:gd name="T2" fmla="*/ 1038102 w 21600"/>
                <a:gd name="T3" fmla="*/ 2024018 h 21600"/>
                <a:gd name="T4" fmla="*/ 1038102 w 21600"/>
                <a:gd name="T5" fmla="*/ 2024018 h 21600"/>
                <a:gd name="T6" fmla="*/ 1038102 w 21600"/>
                <a:gd name="T7" fmla="*/ 20240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5" name="Freeform 20"/>
            <p:cNvSpPr>
              <a:spLocks noChangeArrowheads="1"/>
            </p:cNvSpPr>
            <p:nvPr/>
          </p:nvSpPr>
          <p:spPr bwMode="auto">
            <a:xfrm>
              <a:off x="922549" y="6301291"/>
              <a:ext cx="162147" cy="337338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6" name="Freeform 21"/>
            <p:cNvSpPr>
              <a:spLocks noChangeArrowheads="1"/>
            </p:cNvSpPr>
            <p:nvPr/>
          </p:nvSpPr>
          <p:spPr bwMode="auto">
            <a:xfrm>
              <a:off x="769723" y="5130865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7" name="Freeform 22"/>
            <p:cNvSpPr>
              <a:spLocks noChangeArrowheads="1"/>
            </p:cNvSpPr>
            <p:nvPr/>
          </p:nvSpPr>
          <p:spPr bwMode="auto">
            <a:xfrm>
              <a:off x="849863" y="6016138"/>
              <a:ext cx="238559" cy="622489"/>
            </a:xfrm>
            <a:custGeom>
              <a:avLst/>
              <a:gdLst>
                <a:gd name="T0" fmla="*/ 119280 w 21600"/>
                <a:gd name="T1" fmla="*/ 311245 h 21600"/>
                <a:gd name="T2" fmla="*/ 119280 w 21600"/>
                <a:gd name="T3" fmla="*/ 311245 h 21600"/>
                <a:gd name="T4" fmla="*/ 119280 w 21600"/>
                <a:gd name="T5" fmla="*/ 311245 h 21600"/>
                <a:gd name="T6" fmla="*/ 119280 w 21600"/>
                <a:gd name="T7" fmla="*/ 31124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3" cy="6854039"/>
          </a:xfrm>
        </p:grpSpPr>
        <p:sp>
          <p:nvSpPr>
            <p:cNvPr id="19" name="Freeform 27"/>
            <p:cNvSpPr>
              <a:spLocks noChangeArrowheads="1"/>
            </p:cNvSpPr>
            <p:nvPr/>
          </p:nvSpPr>
          <p:spPr bwMode="auto">
            <a:xfrm>
              <a:off x="0" y="-1"/>
              <a:ext cx="494327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0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6" cy="1580699"/>
            </a:xfrm>
            <a:custGeom>
              <a:avLst/>
              <a:gdLst>
                <a:gd name="T0" fmla="*/ 211718 w 21600"/>
                <a:gd name="T1" fmla="*/ 790350 h 21600"/>
                <a:gd name="T2" fmla="*/ 211718 w 21600"/>
                <a:gd name="T3" fmla="*/ 790350 h 21600"/>
                <a:gd name="T4" fmla="*/ 211718 w 21600"/>
                <a:gd name="T5" fmla="*/ 790350 h 21600"/>
                <a:gd name="T6" fmla="*/ 211718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1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0" cy="990571"/>
            </a:xfrm>
            <a:custGeom>
              <a:avLst/>
              <a:gdLst>
                <a:gd name="T0" fmla="*/ 215550 w 21600"/>
                <a:gd name="T1" fmla="*/ 495286 h 21600"/>
                <a:gd name="T2" fmla="*/ 215550 w 21600"/>
                <a:gd name="T3" fmla="*/ 495286 h 21600"/>
                <a:gd name="T4" fmla="*/ 215550 w 21600"/>
                <a:gd name="T5" fmla="*/ 495286 h 21600"/>
                <a:gd name="T6" fmla="*/ 215550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2" name="Freeform 30"/>
            <p:cNvSpPr>
              <a:spLocks noChangeArrowheads="1"/>
            </p:cNvSpPr>
            <p:nvPr/>
          </p:nvSpPr>
          <p:spPr bwMode="auto">
            <a:xfrm>
              <a:off x="494326" y="4365158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3" name="Freeform 31"/>
            <p:cNvSpPr>
              <a:spLocks noChangeArrowheads="1"/>
            </p:cNvSpPr>
            <p:nvPr/>
          </p:nvSpPr>
          <p:spPr bwMode="auto">
            <a:xfrm>
              <a:off x="444311" y="1289983"/>
              <a:ext cx="170725" cy="3027276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4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0" cy="281653"/>
            </a:xfrm>
            <a:custGeom>
              <a:avLst/>
              <a:gdLst>
                <a:gd name="T0" fmla="*/ 67060 w 21600"/>
                <a:gd name="T1" fmla="*/ 140827 h 21600"/>
                <a:gd name="T2" fmla="*/ 67060 w 21600"/>
                <a:gd name="T3" fmla="*/ 140827 h 21600"/>
                <a:gd name="T4" fmla="*/ 67060 w 21600"/>
                <a:gd name="T5" fmla="*/ 140827 h 21600"/>
                <a:gd name="T6" fmla="*/ 67060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5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6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3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7" name="Freeform 35"/>
            <p:cNvSpPr>
              <a:spLocks noChangeArrowheads="1"/>
            </p:cNvSpPr>
            <p:nvPr/>
          </p:nvSpPr>
          <p:spPr bwMode="auto">
            <a:xfrm>
              <a:off x="1046133" y="6601126"/>
              <a:ext cx="120709" cy="252913"/>
            </a:xfrm>
            <a:custGeom>
              <a:avLst/>
              <a:gdLst>
                <a:gd name="T0" fmla="*/ 60355 w 21600"/>
                <a:gd name="T1" fmla="*/ 126457 h 21600"/>
                <a:gd name="T2" fmla="*/ 60355 w 21600"/>
                <a:gd name="T3" fmla="*/ 126457 h 21600"/>
                <a:gd name="T4" fmla="*/ 60355 w 21600"/>
                <a:gd name="T5" fmla="*/ 126457 h 21600"/>
                <a:gd name="T6" fmla="*/ 60355 w 21600"/>
                <a:gd name="T7" fmla="*/ 1264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8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9" name="Freeform 37"/>
            <p:cNvSpPr>
              <a:spLocks noChangeArrowheads="1"/>
            </p:cNvSpPr>
            <p:nvPr/>
          </p:nvSpPr>
          <p:spPr bwMode="auto">
            <a:xfrm>
              <a:off x="946501" y="5773415"/>
              <a:ext cx="38321" cy="228005"/>
            </a:xfrm>
            <a:custGeom>
              <a:avLst/>
              <a:gdLst>
                <a:gd name="T0" fmla="*/ 19161 w 21600"/>
                <a:gd name="T1" fmla="*/ 114003 h 21600"/>
                <a:gd name="T2" fmla="*/ 19161 w 21600"/>
                <a:gd name="T3" fmla="*/ 114003 h 21600"/>
                <a:gd name="T4" fmla="*/ 19161 w 21600"/>
                <a:gd name="T5" fmla="*/ 114003 h 21600"/>
                <a:gd name="T6" fmla="*/ 19161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30" name="Freeform 38"/>
            <p:cNvSpPr>
              <a:spLocks noChangeArrowheads="1"/>
            </p:cNvSpPr>
            <p:nvPr/>
          </p:nvSpPr>
          <p:spPr bwMode="auto">
            <a:xfrm>
              <a:off x="979074" y="6323307"/>
              <a:ext cx="210760" cy="530733"/>
            </a:xfrm>
            <a:custGeom>
              <a:avLst/>
              <a:gdLst>
                <a:gd name="T0" fmla="*/ 105380 w 21600"/>
                <a:gd name="T1" fmla="*/ 265367 h 21600"/>
                <a:gd name="T2" fmla="*/ 105380 w 21600"/>
                <a:gd name="T3" fmla="*/ 265367 h 21600"/>
                <a:gd name="T4" fmla="*/ 105380 w 21600"/>
                <a:gd name="T5" fmla="*/ 265367 h 21600"/>
                <a:gd name="T6" fmla="*/ 105380 w 21600"/>
                <a:gd name="T7" fmla="*/ 265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2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95438" cy="508000"/>
          </a:xfrm>
          <a:custGeom>
            <a:avLst/>
            <a:gdLst>
              <a:gd name="T0" fmla="*/ 797807 w 21568"/>
              <a:gd name="T1" fmla="*/ 253649 h 21600"/>
              <a:gd name="T2" fmla="*/ 797807 w 21568"/>
              <a:gd name="T3" fmla="*/ 253649 h 21600"/>
              <a:gd name="T4" fmla="*/ 797807 w 21568"/>
              <a:gd name="T5" fmla="*/ 253649 h 21600"/>
              <a:gd name="T6" fmla="*/ 797807 w 21568"/>
              <a:gd name="T7" fmla="*/ 2536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68"/>
              <a:gd name="T13" fmla="*/ 0 h 21600"/>
              <a:gd name="T14" fmla="*/ 21568 w 2156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89211" y="446087"/>
            <a:ext cx="3505200" cy="976313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323012" y="446087"/>
            <a:ext cx="5181601" cy="541496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1000"/>
              </a:spcBef>
              <a:buClr>
                <a:srgbClr val="A53010"/>
              </a:buClr>
              <a:buFontTx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8668" indent="-321468">
              <a:spcBef>
                <a:spcPts val="1000"/>
              </a:spcBef>
              <a:buClr>
                <a:srgbClr val="A53010"/>
              </a:buClr>
              <a:buFontTx/>
              <a:buChar char="•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8314" indent="-293914">
              <a:spcBef>
                <a:spcPts val="1000"/>
              </a:spcBef>
              <a:buClr>
                <a:srgbClr val="A53010"/>
              </a:buClr>
              <a:buFontTx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14500" indent="-342900">
              <a:spcBef>
                <a:spcPts val="1000"/>
              </a:spcBef>
              <a:buClr>
                <a:srgbClr val="A53010"/>
              </a:buClr>
              <a:buFontTx/>
              <a:buChar char="•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71700" indent="-342900">
              <a:spcBef>
                <a:spcPts val="1000"/>
              </a:spcBef>
              <a:buClr>
                <a:srgbClr val="A53010"/>
              </a:buClr>
              <a:buFontTx/>
              <a:buChar char="•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89211" y="1598612"/>
            <a:ext cx="3505199" cy="42624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925513" y="782638"/>
            <a:ext cx="385762" cy="374650"/>
          </a:xfr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fld id="{9B84FEB9-4BF2-4E6D-9E9F-DF2856A9D7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16" cy="6638628"/>
          </a:xfrm>
        </p:grpSpPr>
        <p:sp>
          <p:nvSpPr>
            <p:cNvPr id="6" name="Freeform 11"/>
            <p:cNvSpPr>
              <a:spLocks noChangeArrowheads="1"/>
            </p:cNvSpPr>
            <p:nvPr/>
          </p:nvSpPr>
          <p:spPr bwMode="auto">
            <a:xfrm>
              <a:off x="-1" y="2346443"/>
              <a:ext cx="100643" cy="626217"/>
            </a:xfrm>
            <a:custGeom>
              <a:avLst/>
              <a:gdLst>
                <a:gd name="T0" fmla="*/ 50322 w 21600"/>
                <a:gd name="T1" fmla="*/ 313109 h 21600"/>
                <a:gd name="T2" fmla="*/ 50322 w 21600"/>
                <a:gd name="T3" fmla="*/ 313109 h 21600"/>
                <a:gd name="T4" fmla="*/ 50322 w 21600"/>
                <a:gd name="T5" fmla="*/ 313109 h 21600"/>
                <a:gd name="T6" fmla="*/ 50322 w 21600"/>
                <a:gd name="T7" fmla="*/ 3131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7" name="Freeform 12"/>
            <p:cNvSpPr>
              <a:spLocks noChangeArrowheads="1"/>
            </p:cNvSpPr>
            <p:nvPr/>
          </p:nvSpPr>
          <p:spPr bwMode="auto">
            <a:xfrm>
              <a:off x="128598" y="2927929"/>
              <a:ext cx="646718" cy="2322216"/>
            </a:xfrm>
            <a:custGeom>
              <a:avLst/>
              <a:gdLst>
                <a:gd name="T0" fmla="*/ 323359 w 21600"/>
                <a:gd name="T1" fmla="*/ 1161108 h 21600"/>
                <a:gd name="T2" fmla="*/ 323359 w 21600"/>
                <a:gd name="T3" fmla="*/ 1161108 h 21600"/>
                <a:gd name="T4" fmla="*/ 323359 w 21600"/>
                <a:gd name="T5" fmla="*/ 1161108 h 21600"/>
                <a:gd name="T6" fmla="*/ 323359 w 21600"/>
                <a:gd name="T7" fmla="*/ 1161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8" name="Freeform 13"/>
            <p:cNvSpPr>
              <a:spLocks noChangeArrowheads="1"/>
            </p:cNvSpPr>
            <p:nvPr/>
          </p:nvSpPr>
          <p:spPr bwMode="auto">
            <a:xfrm>
              <a:off x="806998" y="5218460"/>
              <a:ext cx="609443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9" name="Freeform 14"/>
            <p:cNvSpPr>
              <a:spLocks noChangeArrowheads="1"/>
            </p:cNvSpPr>
            <p:nvPr/>
          </p:nvSpPr>
          <p:spPr bwMode="auto">
            <a:xfrm>
              <a:off x="959824" y="6275199"/>
              <a:ext cx="171465" cy="363430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0" name="Freeform 15"/>
            <p:cNvSpPr>
              <a:spLocks noChangeArrowheads="1"/>
            </p:cNvSpPr>
            <p:nvPr/>
          </p:nvSpPr>
          <p:spPr bwMode="auto">
            <a:xfrm>
              <a:off x="100641" y="2972659"/>
              <a:ext cx="821909" cy="3328633"/>
            </a:xfrm>
            <a:custGeom>
              <a:avLst/>
              <a:gdLst>
                <a:gd name="T0" fmla="*/ 410955 w 21600"/>
                <a:gd name="T1" fmla="*/ 1664317 h 21600"/>
                <a:gd name="T2" fmla="*/ 410955 w 21600"/>
                <a:gd name="T3" fmla="*/ 1664317 h 21600"/>
                <a:gd name="T4" fmla="*/ 410955 w 21600"/>
                <a:gd name="T5" fmla="*/ 1664317 h 21600"/>
                <a:gd name="T6" fmla="*/ 410955 w 21600"/>
                <a:gd name="T7" fmla="*/ 16643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1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30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2" name="Freeform 17"/>
            <p:cNvSpPr>
              <a:spLocks noChangeArrowheads="1"/>
            </p:cNvSpPr>
            <p:nvPr/>
          </p:nvSpPr>
          <p:spPr bwMode="auto">
            <a:xfrm>
              <a:off x="78276" y="2715463"/>
              <a:ext cx="78278" cy="493892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3" name="Freeform 18"/>
            <p:cNvSpPr>
              <a:spLocks noChangeArrowheads="1"/>
            </p:cNvSpPr>
            <p:nvPr/>
          </p:nvSpPr>
          <p:spPr bwMode="auto">
            <a:xfrm>
              <a:off x="769723" y="5250144"/>
              <a:ext cx="190102" cy="1025055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4" name="Freeform 19"/>
            <p:cNvSpPr>
              <a:spLocks noChangeArrowheads="1"/>
            </p:cNvSpPr>
            <p:nvPr/>
          </p:nvSpPr>
          <p:spPr bwMode="auto">
            <a:xfrm>
              <a:off x="775314" y="1170426"/>
              <a:ext cx="2076203" cy="4048035"/>
            </a:xfrm>
            <a:custGeom>
              <a:avLst/>
              <a:gdLst>
                <a:gd name="T0" fmla="*/ 1038102 w 21600"/>
                <a:gd name="T1" fmla="*/ 2024018 h 21600"/>
                <a:gd name="T2" fmla="*/ 1038102 w 21600"/>
                <a:gd name="T3" fmla="*/ 2024018 h 21600"/>
                <a:gd name="T4" fmla="*/ 1038102 w 21600"/>
                <a:gd name="T5" fmla="*/ 2024018 h 21600"/>
                <a:gd name="T6" fmla="*/ 1038102 w 21600"/>
                <a:gd name="T7" fmla="*/ 20240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5" name="Freeform 20"/>
            <p:cNvSpPr>
              <a:spLocks noChangeArrowheads="1"/>
            </p:cNvSpPr>
            <p:nvPr/>
          </p:nvSpPr>
          <p:spPr bwMode="auto">
            <a:xfrm>
              <a:off x="922549" y="6301291"/>
              <a:ext cx="162147" cy="337338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6" name="Freeform 21"/>
            <p:cNvSpPr>
              <a:spLocks noChangeArrowheads="1"/>
            </p:cNvSpPr>
            <p:nvPr/>
          </p:nvSpPr>
          <p:spPr bwMode="auto">
            <a:xfrm>
              <a:off x="769723" y="5130865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7" name="Freeform 22"/>
            <p:cNvSpPr>
              <a:spLocks noChangeArrowheads="1"/>
            </p:cNvSpPr>
            <p:nvPr/>
          </p:nvSpPr>
          <p:spPr bwMode="auto">
            <a:xfrm>
              <a:off x="849863" y="6016138"/>
              <a:ext cx="238559" cy="622489"/>
            </a:xfrm>
            <a:custGeom>
              <a:avLst/>
              <a:gdLst>
                <a:gd name="T0" fmla="*/ 119280 w 21600"/>
                <a:gd name="T1" fmla="*/ 311245 h 21600"/>
                <a:gd name="T2" fmla="*/ 119280 w 21600"/>
                <a:gd name="T3" fmla="*/ 311245 h 21600"/>
                <a:gd name="T4" fmla="*/ 119280 w 21600"/>
                <a:gd name="T5" fmla="*/ 311245 h 21600"/>
                <a:gd name="T6" fmla="*/ 119280 w 21600"/>
                <a:gd name="T7" fmla="*/ 31124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3" cy="6854039"/>
          </a:xfrm>
        </p:grpSpPr>
        <p:sp>
          <p:nvSpPr>
            <p:cNvPr id="19" name="Freeform 27"/>
            <p:cNvSpPr>
              <a:spLocks noChangeArrowheads="1"/>
            </p:cNvSpPr>
            <p:nvPr/>
          </p:nvSpPr>
          <p:spPr bwMode="auto">
            <a:xfrm>
              <a:off x="0" y="-1"/>
              <a:ext cx="494327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0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6" cy="1580699"/>
            </a:xfrm>
            <a:custGeom>
              <a:avLst/>
              <a:gdLst>
                <a:gd name="T0" fmla="*/ 211718 w 21600"/>
                <a:gd name="T1" fmla="*/ 790350 h 21600"/>
                <a:gd name="T2" fmla="*/ 211718 w 21600"/>
                <a:gd name="T3" fmla="*/ 790350 h 21600"/>
                <a:gd name="T4" fmla="*/ 211718 w 21600"/>
                <a:gd name="T5" fmla="*/ 790350 h 21600"/>
                <a:gd name="T6" fmla="*/ 211718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1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0" cy="990571"/>
            </a:xfrm>
            <a:custGeom>
              <a:avLst/>
              <a:gdLst>
                <a:gd name="T0" fmla="*/ 215550 w 21600"/>
                <a:gd name="T1" fmla="*/ 495286 h 21600"/>
                <a:gd name="T2" fmla="*/ 215550 w 21600"/>
                <a:gd name="T3" fmla="*/ 495286 h 21600"/>
                <a:gd name="T4" fmla="*/ 215550 w 21600"/>
                <a:gd name="T5" fmla="*/ 495286 h 21600"/>
                <a:gd name="T6" fmla="*/ 215550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2" name="Freeform 30"/>
            <p:cNvSpPr>
              <a:spLocks noChangeArrowheads="1"/>
            </p:cNvSpPr>
            <p:nvPr/>
          </p:nvSpPr>
          <p:spPr bwMode="auto">
            <a:xfrm>
              <a:off x="494326" y="4365158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3" name="Freeform 31"/>
            <p:cNvSpPr>
              <a:spLocks noChangeArrowheads="1"/>
            </p:cNvSpPr>
            <p:nvPr/>
          </p:nvSpPr>
          <p:spPr bwMode="auto">
            <a:xfrm>
              <a:off x="444311" y="1289983"/>
              <a:ext cx="170725" cy="3027276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4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0" cy="281653"/>
            </a:xfrm>
            <a:custGeom>
              <a:avLst/>
              <a:gdLst>
                <a:gd name="T0" fmla="*/ 67060 w 21600"/>
                <a:gd name="T1" fmla="*/ 140827 h 21600"/>
                <a:gd name="T2" fmla="*/ 67060 w 21600"/>
                <a:gd name="T3" fmla="*/ 140827 h 21600"/>
                <a:gd name="T4" fmla="*/ 67060 w 21600"/>
                <a:gd name="T5" fmla="*/ 140827 h 21600"/>
                <a:gd name="T6" fmla="*/ 67060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5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6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3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7" name="Freeform 35"/>
            <p:cNvSpPr>
              <a:spLocks noChangeArrowheads="1"/>
            </p:cNvSpPr>
            <p:nvPr/>
          </p:nvSpPr>
          <p:spPr bwMode="auto">
            <a:xfrm>
              <a:off x="1046133" y="6601126"/>
              <a:ext cx="120709" cy="252913"/>
            </a:xfrm>
            <a:custGeom>
              <a:avLst/>
              <a:gdLst>
                <a:gd name="T0" fmla="*/ 60355 w 21600"/>
                <a:gd name="T1" fmla="*/ 126457 h 21600"/>
                <a:gd name="T2" fmla="*/ 60355 w 21600"/>
                <a:gd name="T3" fmla="*/ 126457 h 21600"/>
                <a:gd name="T4" fmla="*/ 60355 w 21600"/>
                <a:gd name="T5" fmla="*/ 126457 h 21600"/>
                <a:gd name="T6" fmla="*/ 60355 w 21600"/>
                <a:gd name="T7" fmla="*/ 1264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8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9" name="Freeform 37"/>
            <p:cNvSpPr>
              <a:spLocks noChangeArrowheads="1"/>
            </p:cNvSpPr>
            <p:nvPr/>
          </p:nvSpPr>
          <p:spPr bwMode="auto">
            <a:xfrm>
              <a:off x="946501" y="5773415"/>
              <a:ext cx="38321" cy="228005"/>
            </a:xfrm>
            <a:custGeom>
              <a:avLst/>
              <a:gdLst>
                <a:gd name="T0" fmla="*/ 19161 w 21600"/>
                <a:gd name="T1" fmla="*/ 114003 h 21600"/>
                <a:gd name="T2" fmla="*/ 19161 w 21600"/>
                <a:gd name="T3" fmla="*/ 114003 h 21600"/>
                <a:gd name="T4" fmla="*/ 19161 w 21600"/>
                <a:gd name="T5" fmla="*/ 114003 h 21600"/>
                <a:gd name="T6" fmla="*/ 19161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30" name="Freeform 38"/>
            <p:cNvSpPr>
              <a:spLocks noChangeArrowheads="1"/>
            </p:cNvSpPr>
            <p:nvPr/>
          </p:nvSpPr>
          <p:spPr bwMode="auto">
            <a:xfrm>
              <a:off x="979074" y="6323307"/>
              <a:ext cx="210760" cy="530733"/>
            </a:xfrm>
            <a:custGeom>
              <a:avLst/>
              <a:gdLst>
                <a:gd name="T0" fmla="*/ 105380 w 21600"/>
                <a:gd name="T1" fmla="*/ 265367 h 21600"/>
                <a:gd name="T2" fmla="*/ 105380 w 21600"/>
                <a:gd name="T3" fmla="*/ 265367 h 21600"/>
                <a:gd name="T4" fmla="*/ 105380 w 21600"/>
                <a:gd name="T5" fmla="*/ 265367 h 21600"/>
                <a:gd name="T6" fmla="*/ 105380 w 21600"/>
                <a:gd name="T7" fmla="*/ 265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2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95438" cy="508000"/>
          </a:xfrm>
          <a:custGeom>
            <a:avLst/>
            <a:gdLst>
              <a:gd name="T0" fmla="*/ 797807 w 21568"/>
              <a:gd name="T1" fmla="*/ 253649 h 21600"/>
              <a:gd name="T2" fmla="*/ 797807 w 21568"/>
              <a:gd name="T3" fmla="*/ 253649 h 21600"/>
              <a:gd name="T4" fmla="*/ 797807 w 21568"/>
              <a:gd name="T5" fmla="*/ 253649 h 21600"/>
              <a:gd name="T6" fmla="*/ 797807 w 21568"/>
              <a:gd name="T7" fmla="*/ 2536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68"/>
              <a:gd name="T13" fmla="*/ 0 h 21600"/>
              <a:gd name="T14" fmla="*/ 21568 w 2156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4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1" cy="566738"/>
          </a:xfrm>
          <a:prstGeom prst="rect">
            <a:avLst/>
          </a:prstGeom>
        </p:spPr>
        <p:txBody>
          <a:bodyPr anchor="b"/>
          <a:lstStyle>
            <a:lvl1pPr algn="l">
              <a:def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23" name="Picture Placeholder 2"/>
          <p:cNvSpPr>
            <a:spLocks noGrp="1"/>
          </p:cNvSpPr>
          <p:nvPr>
            <p:ph type="pic" idx="13"/>
          </p:nvPr>
        </p:nvSpPr>
        <p:spPr>
          <a:xfrm>
            <a:off x="2589211" y="634965"/>
            <a:ext cx="8915401" cy="38549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42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89213" y="5367337"/>
            <a:ext cx="8915401" cy="4937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SzTx/>
              <a:buFontTx/>
              <a:buNone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spcBef>
                <a:spcPts val="1000"/>
              </a:spcBef>
              <a:buSzTx/>
              <a:buFontTx/>
              <a:buNone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>
              <a:spcBef>
                <a:spcPts val="1000"/>
              </a:spcBef>
              <a:buSzTx/>
              <a:buFontTx/>
              <a:buNone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>
              <a:spcBef>
                <a:spcPts val="1000"/>
              </a:spcBef>
              <a:buSzTx/>
              <a:buFontTx/>
              <a:buNone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>
              <a:spcBef>
                <a:spcPts val="1000"/>
              </a:spcBef>
              <a:buSzTx/>
              <a:buFontTx/>
              <a:buNone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925513" y="4978400"/>
            <a:ext cx="385762" cy="374650"/>
          </a:xfr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fld id="{607F231E-412B-4B49-9B46-52AA6475AF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F91E5-5EC9-4010-9BF8-A9FE3BA3F6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пись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16" cy="6638628"/>
          </a:xfrm>
        </p:grpSpPr>
        <p:sp>
          <p:nvSpPr>
            <p:cNvPr id="5" name="Freeform 11"/>
            <p:cNvSpPr>
              <a:spLocks noChangeArrowheads="1"/>
            </p:cNvSpPr>
            <p:nvPr/>
          </p:nvSpPr>
          <p:spPr bwMode="auto">
            <a:xfrm>
              <a:off x="-1" y="2346443"/>
              <a:ext cx="100643" cy="626217"/>
            </a:xfrm>
            <a:custGeom>
              <a:avLst/>
              <a:gdLst>
                <a:gd name="T0" fmla="*/ 50322 w 21600"/>
                <a:gd name="T1" fmla="*/ 313109 h 21600"/>
                <a:gd name="T2" fmla="*/ 50322 w 21600"/>
                <a:gd name="T3" fmla="*/ 313109 h 21600"/>
                <a:gd name="T4" fmla="*/ 50322 w 21600"/>
                <a:gd name="T5" fmla="*/ 313109 h 21600"/>
                <a:gd name="T6" fmla="*/ 50322 w 21600"/>
                <a:gd name="T7" fmla="*/ 3131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6" name="Freeform 12"/>
            <p:cNvSpPr>
              <a:spLocks noChangeArrowheads="1"/>
            </p:cNvSpPr>
            <p:nvPr/>
          </p:nvSpPr>
          <p:spPr bwMode="auto">
            <a:xfrm>
              <a:off x="128598" y="2927929"/>
              <a:ext cx="646718" cy="2322216"/>
            </a:xfrm>
            <a:custGeom>
              <a:avLst/>
              <a:gdLst>
                <a:gd name="T0" fmla="*/ 323359 w 21600"/>
                <a:gd name="T1" fmla="*/ 1161108 h 21600"/>
                <a:gd name="T2" fmla="*/ 323359 w 21600"/>
                <a:gd name="T3" fmla="*/ 1161108 h 21600"/>
                <a:gd name="T4" fmla="*/ 323359 w 21600"/>
                <a:gd name="T5" fmla="*/ 1161108 h 21600"/>
                <a:gd name="T6" fmla="*/ 323359 w 21600"/>
                <a:gd name="T7" fmla="*/ 1161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7" name="Freeform 13"/>
            <p:cNvSpPr>
              <a:spLocks noChangeArrowheads="1"/>
            </p:cNvSpPr>
            <p:nvPr/>
          </p:nvSpPr>
          <p:spPr bwMode="auto">
            <a:xfrm>
              <a:off x="806998" y="5218460"/>
              <a:ext cx="609443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8" name="Freeform 14"/>
            <p:cNvSpPr>
              <a:spLocks noChangeArrowheads="1"/>
            </p:cNvSpPr>
            <p:nvPr/>
          </p:nvSpPr>
          <p:spPr bwMode="auto">
            <a:xfrm>
              <a:off x="959824" y="6275199"/>
              <a:ext cx="171465" cy="363430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9" name="Freeform 15"/>
            <p:cNvSpPr>
              <a:spLocks noChangeArrowheads="1"/>
            </p:cNvSpPr>
            <p:nvPr/>
          </p:nvSpPr>
          <p:spPr bwMode="auto">
            <a:xfrm>
              <a:off x="100641" y="2972659"/>
              <a:ext cx="821909" cy="3328633"/>
            </a:xfrm>
            <a:custGeom>
              <a:avLst/>
              <a:gdLst>
                <a:gd name="T0" fmla="*/ 410955 w 21600"/>
                <a:gd name="T1" fmla="*/ 1664317 h 21600"/>
                <a:gd name="T2" fmla="*/ 410955 w 21600"/>
                <a:gd name="T3" fmla="*/ 1664317 h 21600"/>
                <a:gd name="T4" fmla="*/ 410955 w 21600"/>
                <a:gd name="T5" fmla="*/ 1664317 h 21600"/>
                <a:gd name="T6" fmla="*/ 410955 w 21600"/>
                <a:gd name="T7" fmla="*/ 16643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0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30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1" name="Freeform 17"/>
            <p:cNvSpPr>
              <a:spLocks noChangeArrowheads="1"/>
            </p:cNvSpPr>
            <p:nvPr/>
          </p:nvSpPr>
          <p:spPr bwMode="auto">
            <a:xfrm>
              <a:off x="78276" y="2715463"/>
              <a:ext cx="78278" cy="493892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2" name="Freeform 18"/>
            <p:cNvSpPr>
              <a:spLocks noChangeArrowheads="1"/>
            </p:cNvSpPr>
            <p:nvPr/>
          </p:nvSpPr>
          <p:spPr bwMode="auto">
            <a:xfrm>
              <a:off x="769723" y="5250144"/>
              <a:ext cx="190102" cy="1025055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3" name="Freeform 19"/>
            <p:cNvSpPr>
              <a:spLocks noChangeArrowheads="1"/>
            </p:cNvSpPr>
            <p:nvPr/>
          </p:nvSpPr>
          <p:spPr bwMode="auto">
            <a:xfrm>
              <a:off x="775314" y="1170426"/>
              <a:ext cx="2076203" cy="4048035"/>
            </a:xfrm>
            <a:custGeom>
              <a:avLst/>
              <a:gdLst>
                <a:gd name="T0" fmla="*/ 1038102 w 21600"/>
                <a:gd name="T1" fmla="*/ 2024018 h 21600"/>
                <a:gd name="T2" fmla="*/ 1038102 w 21600"/>
                <a:gd name="T3" fmla="*/ 2024018 h 21600"/>
                <a:gd name="T4" fmla="*/ 1038102 w 21600"/>
                <a:gd name="T5" fmla="*/ 2024018 h 21600"/>
                <a:gd name="T6" fmla="*/ 1038102 w 21600"/>
                <a:gd name="T7" fmla="*/ 20240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4" name="Freeform 20"/>
            <p:cNvSpPr>
              <a:spLocks noChangeArrowheads="1"/>
            </p:cNvSpPr>
            <p:nvPr/>
          </p:nvSpPr>
          <p:spPr bwMode="auto">
            <a:xfrm>
              <a:off x="922549" y="6301291"/>
              <a:ext cx="162147" cy="337338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5" name="Freeform 21"/>
            <p:cNvSpPr>
              <a:spLocks noChangeArrowheads="1"/>
            </p:cNvSpPr>
            <p:nvPr/>
          </p:nvSpPr>
          <p:spPr bwMode="auto">
            <a:xfrm>
              <a:off x="769723" y="5130865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6" name="Freeform 22"/>
            <p:cNvSpPr>
              <a:spLocks noChangeArrowheads="1"/>
            </p:cNvSpPr>
            <p:nvPr/>
          </p:nvSpPr>
          <p:spPr bwMode="auto">
            <a:xfrm>
              <a:off x="849863" y="6016138"/>
              <a:ext cx="238559" cy="622489"/>
            </a:xfrm>
            <a:custGeom>
              <a:avLst/>
              <a:gdLst>
                <a:gd name="T0" fmla="*/ 119280 w 21600"/>
                <a:gd name="T1" fmla="*/ 311245 h 21600"/>
                <a:gd name="T2" fmla="*/ 119280 w 21600"/>
                <a:gd name="T3" fmla="*/ 311245 h 21600"/>
                <a:gd name="T4" fmla="*/ 119280 w 21600"/>
                <a:gd name="T5" fmla="*/ 311245 h 21600"/>
                <a:gd name="T6" fmla="*/ 119280 w 21600"/>
                <a:gd name="T7" fmla="*/ 31124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3" cy="6854039"/>
          </a:xfrm>
        </p:grpSpPr>
        <p:sp>
          <p:nvSpPr>
            <p:cNvPr id="18" name="Freeform 27"/>
            <p:cNvSpPr>
              <a:spLocks noChangeArrowheads="1"/>
            </p:cNvSpPr>
            <p:nvPr/>
          </p:nvSpPr>
          <p:spPr bwMode="auto">
            <a:xfrm>
              <a:off x="0" y="-1"/>
              <a:ext cx="494327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9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6" cy="1580699"/>
            </a:xfrm>
            <a:custGeom>
              <a:avLst/>
              <a:gdLst>
                <a:gd name="T0" fmla="*/ 211718 w 21600"/>
                <a:gd name="T1" fmla="*/ 790350 h 21600"/>
                <a:gd name="T2" fmla="*/ 211718 w 21600"/>
                <a:gd name="T3" fmla="*/ 790350 h 21600"/>
                <a:gd name="T4" fmla="*/ 211718 w 21600"/>
                <a:gd name="T5" fmla="*/ 790350 h 21600"/>
                <a:gd name="T6" fmla="*/ 211718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0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0" cy="990571"/>
            </a:xfrm>
            <a:custGeom>
              <a:avLst/>
              <a:gdLst>
                <a:gd name="T0" fmla="*/ 215550 w 21600"/>
                <a:gd name="T1" fmla="*/ 495286 h 21600"/>
                <a:gd name="T2" fmla="*/ 215550 w 21600"/>
                <a:gd name="T3" fmla="*/ 495286 h 21600"/>
                <a:gd name="T4" fmla="*/ 215550 w 21600"/>
                <a:gd name="T5" fmla="*/ 495286 h 21600"/>
                <a:gd name="T6" fmla="*/ 215550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1" name="Freeform 30"/>
            <p:cNvSpPr>
              <a:spLocks noChangeArrowheads="1"/>
            </p:cNvSpPr>
            <p:nvPr/>
          </p:nvSpPr>
          <p:spPr bwMode="auto">
            <a:xfrm>
              <a:off x="494326" y="4365158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2" name="Freeform 31"/>
            <p:cNvSpPr>
              <a:spLocks noChangeArrowheads="1"/>
            </p:cNvSpPr>
            <p:nvPr/>
          </p:nvSpPr>
          <p:spPr bwMode="auto">
            <a:xfrm>
              <a:off x="444311" y="1289983"/>
              <a:ext cx="170725" cy="3027276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3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0" cy="281653"/>
            </a:xfrm>
            <a:custGeom>
              <a:avLst/>
              <a:gdLst>
                <a:gd name="T0" fmla="*/ 67060 w 21600"/>
                <a:gd name="T1" fmla="*/ 140827 h 21600"/>
                <a:gd name="T2" fmla="*/ 67060 w 21600"/>
                <a:gd name="T3" fmla="*/ 140827 h 21600"/>
                <a:gd name="T4" fmla="*/ 67060 w 21600"/>
                <a:gd name="T5" fmla="*/ 140827 h 21600"/>
                <a:gd name="T6" fmla="*/ 67060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4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5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3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6" name="Freeform 35"/>
            <p:cNvSpPr>
              <a:spLocks noChangeArrowheads="1"/>
            </p:cNvSpPr>
            <p:nvPr/>
          </p:nvSpPr>
          <p:spPr bwMode="auto">
            <a:xfrm>
              <a:off x="1046133" y="6601126"/>
              <a:ext cx="120709" cy="252913"/>
            </a:xfrm>
            <a:custGeom>
              <a:avLst/>
              <a:gdLst>
                <a:gd name="T0" fmla="*/ 60355 w 21600"/>
                <a:gd name="T1" fmla="*/ 126457 h 21600"/>
                <a:gd name="T2" fmla="*/ 60355 w 21600"/>
                <a:gd name="T3" fmla="*/ 126457 h 21600"/>
                <a:gd name="T4" fmla="*/ 60355 w 21600"/>
                <a:gd name="T5" fmla="*/ 126457 h 21600"/>
                <a:gd name="T6" fmla="*/ 60355 w 21600"/>
                <a:gd name="T7" fmla="*/ 1264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7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8" name="Freeform 37"/>
            <p:cNvSpPr>
              <a:spLocks noChangeArrowheads="1"/>
            </p:cNvSpPr>
            <p:nvPr/>
          </p:nvSpPr>
          <p:spPr bwMode="auto">
            <a:xfrm>
              <a:off x="946501" y="5773415"/>
              <a:ext cx="38321" cy="228005"/>
            </a:xfrm>
            <a:custGeom>
              <a:avLst/>
              <a:gdLst>
                <a:gd name="T0" fmla="*/ 19161 w 21600"/>
                <a:gd name="T1" fmla="*/ 114003 h 21600"/>
                <a:gd name="T2" fmla="*/ 19161 w 21600"/>
                <a:gd name="T3" fmla="*/ 114003 h 21600"/>
                <a:gd name="T4" fmla="*/ 19161 w 21600"/>
                <a:gd name="T5" fmla="*/ 114003 h 21600"/>
                <a:gd name="T6" fmla="*/ 19161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9" name="Freeform 38"/>
            <p:cNvSpPr>
              <a:spLocks noChangeArrowheads="1"/>
            </p:cNvSpPr>
            <p:nvPr/>
          </p:nvSpPr>
          <p:spPr bwMode="auto">
            <a:xfrm>
              <a:off x="979074" y="6323307"/>
              <a:ext cx="210760" cy="530733"/>
            </a:xfrm>
            <a:custGeom>
              <a:avLst/>
              <a:gdLst>
                <a:gd name="T0" fmla="*/ 105380 w 21600"/>
                <a:gd name="T1" fmla="*/ 265367 h 21600"/>
                <a:gd name="T2" fmla="*/ 105380 w 21600"/>
                <a:gd name="T3" fmla="*/ 265367 h 21600"/>
                <a:gd name="T4" fmla="*/ 105380 w 21600"/>
                <a:gd name="T5" fmla="*/ 265367 h 21600"/>
                <a:gd name="T6" fmla="*/ 105380 w 21600"/>
                <a:gd name="T7" fmla="*/ 265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1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95438" cy="508000"/>
          </a:xfrm>
          <a:custGeom>
            <a:avLst/>
            <a:gdLst>
              <a:gd name="T0" fmla="*/ 797807 w 21568"/>
              <a:gd name="T1" fmla="*/ 253649 h 21600"/>
              <a:gd name="T2" fmla="*/ 797807 w 21568"/>
              <a:gd name="T3" fmla="*/ 253649 h 21600"/>
              <a:gd name="T4" fmla="*/ 797807 w 21568"/>
              <a:gd name="T5" fmla="*/ 253649 h 21600"/>
              <a:gd name="T6" fmla="*/ 797807 w 21568"/>
              <a:gd name="T7" fmla="*/ 2536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68"/>
              <a:gd name="T13" fmla="*/ 0 h 21600"/>
              <a:gd name="T14" fmla="*/ 21568 w 2156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46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89211" y="609600"/>
            <a:ext cx="8915401" cy="311704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6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89211" y="4354045"/>
            <a:ext cx="8915401" cy="155586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925513" y="3238500"/>
            <a:ext cx="385762" cy="376238"/>
          </a:xfr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fld id="{C544D4E4-F203-4CD2-8C5A-80972DAE6F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 с подписью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16" cy="6638628"/>
          </a:xfrm>
        </p:grpSpPr>
        <p:sp>
          <p:nvSpPr>
            <p:cNvPr id="6" name="Freeform 11"/>
            <p:cNvSpPr>
              <a:spLocks noChangeArrowheads="1"/>
            </p:cNvSpPr>
            <p:nvPr/>
          </p:nvSpPr>
          <p:spPr bwMode="auto">
            <a:xfrm>
              <a:off x="-1" y="2346443"/>
              <a:ext cx="100643" cy="626217"/>
            </a:xfrm>
            <a:custGeom>
              <a:avLst/>
              <a:gdLst>
                <a:gd name="T0" fmla="*/ 50322 w 21600"/>
                <a:gd name="T1" fmla="*/ 313109 h 21600"/>
                <a:gd name="T2" fmla="*/ 50322 w 21600"/>
                <a:gd name="T3" fmla="*/ 313109 h 21600"/>
                <a:gd name="T4" fmla="*/ 50322 w 21600"/>
                <a:gd name="T5" fmla="*/ 313109 h 21600"/>
                <a:gd name="T6" fmla="*/ 50322 w 21600"/>
                <a:gd name="T7" fmla="*/ 3131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7" name="Freeform 12"/>
            <p:cNvSpPr>
              <a:spLocks noChangeArrowheads="1"/>
            </p:cNvSpPr>
            <p:nvPr/>
          </p:nvSpPr>
          <p:spPr bwMode="auto">
            <a:xfrm>
              <a:off x="128598" y="2927929"/>
              <a:ext cx="646718" cy="2322216"/>
            </a:xfrm>
            <a:custGeom>
              <a:avLst/>
              <a:gdLst>
                <a:gd name="T0" fmla="*/ 323359 w 21600"/>
                <a:gd name="T1" fmla="*/ 1161108 h 21600"/>
                <a:gd name="T2" fmla="*/ 323359 w 21600"/>
                <a:gd name="T3" fmla="*/ 1161108 h 21600"/>
                <a:gd name="T4" fmla="*/ 323359 w 21600"/>
                <a:gd name="T5" fmla="*/ 1161108 h 21600"/>
                <a:gd name="T6" fmla="*/ 323359 w 21600"/>
                <a:gd name="T7" fmla="*/ 1161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8" name="Freeform 13"/>
            <p:cNvSpPr>
              <a:spLocks noChangeArrowheads="1"/>
            </p:cNvSpPr>
            <p:nvPr/>
          </p:nvSpPr>
          <p:spPr bwMode="auto">
            <a:xfrm>
              <a:off x="806998" y="5218460"/>
              <a:ext cx="609443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9" name="Freeform 14"/>
            <p:cNvSpPr>
              <a:spLocks noChangeArrowheads="1"/>
            </p:cNvSpPr>
            <p:nvPr/>
          </p:nvSpPr>
          <p:spPr bwMode="auto">
            <a:xfrm>
              <a:off x="959824" y="6275199"/>
              <a:ext cx="171465" cy="363430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0" name="Freeform 15"/>
            <p:cNvSpPr>
              <a:spLocks noChangeArrowheads="1"/>
            </p:cNvSpPr>
            <p:nvPr/>
          </p:nvSpPr>
          <p:spPr bwMode="auto">
            <a:xfrm>
              <a:off x="100641" y="2972659"/>
              <a:ext cx="821909" cy="3328633"/>
            </a:xfrm>
            <a:custGeom>
              <a:avLst/>
              <a:gdLst>
                <a:gd name="T0" fmla="*/ 410955 w 21600"/>
                <a:gd name="T1" fmla="*/ 1664317 h 21600"/>
                <a:gd name="T2" fmla="*/ 410955 w 21600"/>
                <a:gd name="T3" fmla="*/ 1664317 h 21600"/>
                <a:gd name="T4" fmla="*/ 410955 w 21600"/>
                <a:gd name="T5" fmla="*/ 1664317 h 21600"/>
                <a:gd name="T6" fmla="*/ 410955 w 21600"/>
                <a:gd name="T7" fmla="*/ 16643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1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30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2" name="Freeform 17"/>
            <p:cNvSpPr>
              <a:spLocks noChangeArrowheads="1"/>
            </p:cNvSpPr>
            <p:nvPr/>
          </p:nvSpPr>
          <p:spPr bwMode="auto">
            <a:xfrm>
              <a:off x="78276" y="2715463"/>
              <a:ext cx="78278" cy="493892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3" name="Freeform 18"/>
            <p:cNvSpPr>
              <a:spLocks noChangeArrowheads="1"/>
            </p:cNvSpPr>
            <p:nvPr/>
          </p:nvSpPr>
          <p:spPr bwMode="auto">
            <a:xfrm>
              <a:off x="769723" y="5250144"/>
              <a:ext cx="190102" cy="1025055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4" name="Freeform 19"/>
            <p:cNvSpPr>
              <a:spLocks noChangeArrowheads="1"/>
            </p:cNvSpPr>
            <p:nvPr/>
          </p:nvSpPr>
          <p:spPr bwMode="auto">
            <a:xfrm>
              <a:off x="775314" y="1170426"/>
              <a:ext cx="2076203" cy="4048035"/>
            </a:xfrm>
            <a:custGeom>
              <a:avLst/>
              <a:gdLst>
                <a:gd name="T0" fmla="*/ 1038102 w 21600"/>
                <a:gd name="T1" fmla="*/ 2024018 h 21600"/>
                <a:gd name="T2" fmla="*/ 1038102 w 21600"/>
                <a:gd name="T3" fmla="*/ 2024018 h 21600"/>
                <a:gd name="T4" fmla="*/ 1038102 w 21600"/>
                <a:gd name="T5" fmla="*/ 2024018 h 21600"/>
                <a:gd name="T6" fmla="*/ 1038102 w 21600"/>
                <a:gd name="T7" fmla="*/ 20240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5" name="Freeform 20"/>
            <p:cNvSpPr>
              <a:spLocks noChangeArrowheads="1"/>
            </p:cNvSpPr>
            <p:nvPr/>
          </p:nvSpPr>
          <p:spPr bwMode="auto">
            <a:xfrm>
              <a:off x="922549" y="6301291"/>
              <a:ext cx="162147" cy="337338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6" name="Freeform 21"/>
            <p:cNvSpPr>
              <a:spLocks noChangeArrowheads="1"/>
            </p:cNvSpPr>
            <p:nvPr/>
          </p:nvSpPr>
          <p:spPr bwMode="auto">
            <a:xfrm>
              <a:off x="769723" y="5130865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7" name="Freeform 22"/>
            <p:cNvSpPr>
              <a:spLocks noChangeArrowheads="1"/>
            </p:cNvSpPr>
            <p:nvPr/>
          </p:nvSpPr>
          <p:spPr bwMode="auto">
            <a:xfrm>
              <a:off x="849863" y="6016138"/>
              <a:ext cx="238559" cy="622489"/>
            </a:xfrm>
            <a:custGeom>
              <a:avLst/>
              <a:gdLst>
                <a:gd name="T0" fmla="*/ 119280 w 21600"/>
                <a:gd name="T1" fmla="*/ 311245 h 21600"/>
                <a:gd name="T2" fmla="*/ 119280 w 21600"/>
                <a:gd name="T3" fmla="*/ 311245 h 21600"/>
                <a:gd name="T4" fmla="*/ 119280 w 21600"/>
                <a:gd name="T5" fmla="*/ 311245 h 21600"/>
                <a:gd name="T6" fmla="*/ 119280 w 21600"/>
                <a:gd name="T7" fmla="*/ 31124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3" cy="6854039"/>
          </a:xfrm>
        </p:grpSpPr>
        <p:sp>
          <p:nvSpPr>
            <p:cNvPr id="19" name="Freeform 27"/>
            <p:cNvSpPr>
              <a:spLocks noChangeArrowheads="1"/>
            </p:cNvSpPr>
            <p:nvPr/>
          </p:nvSpPr>
          <p:spPr bwMode="auto">
            <a:xfrm>
              <a:off x="0" y="-1"/>
              <a:ext cx="494327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0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6" cy="1580699"/>
            </a:xfrm>
            <a:custGeom>
              <a:avLst/>
              <a:gdLst>
                <a:gd name="T0" fmla="*/ 211718 w 21600"/>
                <a:gd name="T1" fmla="*/ 790350 h 21600"/>
                <a:gd name="T2" fmla="*/ 211718 w 21600"/>
                <a:gd name="T3" fmla="*/ 790350 h 21600"/>
                <a:gd name="T4" fmla="*/ 211718 w 21600"/>
                <a:gd name="T5" fmla="*/ 790350 h 21600"/>
                <a:gd name="T6" fmla="*/ 211718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1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0" cy="990571"/>
            </a:xfrm>
            <a:custGeom>
              <a:avLst/>
              <a:gdLst>
                <a:gd name="T0" fmla="*/ 215550 w 21600"/>
                <a:gd name="T1" fmla="*/ 495286 h 21600"/>
                <a:gd name="T2" fmla="*/ 215550 w 21600"/>
                <a:gd name="T3" fmla="*/ 495286 h 21600"/>
                <a:gd name="T4" fmla="*/ 215550 w 21600"/>
                <a:gd name="T5" fmla="*/ 495286 h 21600"/>
                <a:gd name="T6" fmla="*/ 215550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2" name="Freeform 30"/>
            <p:cNvSpPr>
              <a:spLocks noChangeArrowheads="1"/>
            </p:cNvSpPr>
            <p:nvPr/>
          </p:nvSpPr>
          <p:spPr bwMode="auto">
            <a:xfrm>
              <a:off x="494326" y="4365158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3" name="Freeform 31"/>
            <p:cNvSpPr>
              <a:spLocks noChangeArrowheads="1"/>
            </p:cNvSpPr>
            <p:nvPr/>
          </p:nvSpPr>
          <p:spPr bwMode="auto">
            <a:xfrm>
              <a:off x="444311" y="1289983"/>
              <a:ext cx="170725" cy="3027276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4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0" cy="281653"/>
            </a:xfrm>
            <a:custGeom>
              <a:avLst/>
              <a:gdLst>
                <a:gd name="T0" fmla="*/ 67060 w 21600"/>
                <a:gd name="T1" fmla="*/ 140827 h 21600"/>
                <a:gd name="T2" fmla="*/ 67060 w 21600"/>
                <a:gd name="T3" fmla="*/ 140827 h 21600"/>
                <a:gd name="T4" fmla="*/ 67060 w 21600"/>
                <a:gd name="T5" fmla="*/ 140827 h 21600"/>
                <a:gd name="T6" fmla="*/ 67060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5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6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3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7" name="Freeform 35"/>
            <p:cNvSpPr>
              <a:spLocks noChangeArrowheads="1"/>
            </p:cNvSpPr>
            <p:nvPr/>
          </p:nvSpPr>
          <p:spPr bwMode="auto">
            <a:xfrm>
              <a:off x="1046133" y="6601126"/>
              <a:ext cx="120709" cy="252913"/>
            </a:xfrm>
            <a:custGeom>
              <a:avLst/>
              <a:gdLst>
                <a:gd name="T0" fmla="*/ 60355 w 21600"/>
                <a:gd name="T1" fmla="*/ 126457 h 21600"/>
                <a:gd name="T2" fmla="*/ 60355 w 21600"/>
                <a:gd name="T3" fmla="*/ 126457 h 21600"/>
                <a:gd name="T4" fmla="*/ 60355 w 21600"/>
                <a:gd name="T5" fmla="*/ 126457 h 21600"/>
                <a:gd name="T6" fmla="*/ 60355 w 21600"/>
                <a:gd name="T7" fmla="*/ 1264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8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9" name="Freeform 37"/>
            <p:cNvSpPr>
              <a:spLocks noChangeArrowheads="1"/>
            </p:cNvSpPr>
            <p:nvPr/>
          </p:nvSpPr>
          <p:spPr bwMode="auto">
            <a:xfrm>
              <a:off x="946501" y="5773415"/>
              <a:ext cx="38321" cy="228005"/>
            </a:xfrm>
            <a:custGeom>
              <a:avLst/>
              <a:gdLst>
                <a:gd name="T0" fmla="*/ 19161 w 21600"/>
                <a:gd name="T1" fmla="*/ 114003 h 21600"/>
                <a:gd name="T2" fmla="*/ 19161 w 21600"/>
                <a:gd name="T3" fmla="*/ 114003 h 21600"/>
                <a:gd name="T4" fmla="*/ 19161 w 21600"/>
                <a:gd name="T5" fmla="*/ 114003 h 21600"/>
                <a:gd name="T6" fmla="*/ 19161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30" name="Freeform 38"/>
            <p:cNvSpPr>
              <a:spLocks noChangeArrowheads="1"/>
            </p:cNvSpPr>
            <p:nvPr/>
          </p:nvSpPr>
          <p:spPr bwMode="auto">
            <a:xfrm>
              <a:off x="979074" y="6323307"/>
              <a:ext cx="210760" cy="530733"/>
            </a:xfrm>
            <a:custGeom>
              <a:avLst/>
              <a:gdLst>
                <a:gd name="T0" fmla="*/ 105380 w 21600"/>
                <a:gd name="T1" fmla="*/ 265367 h 21600"/>
                <a:gd name="T2" fmla="*/ 105380 w 21600"/>
                <a:gd name="T3" fmla="*/ 265367 h 21600"/>
                <a:gd name="T4" fmla="*/ 105380 w 21600"/>
                <a:gd name="T5" fmla="*/ 265367 h 21600"/>
                <a:gd name="T6" fmla="*/ 105380 w 21600"/>
                <a:gd name="T7" fmla="*/ 265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2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95438" cy="508000"/>
          </a:xfrm>
          <a:custGeom>
            <a:avLst/>
            <a:gdLst>
              <a:gd name="T0" fmla="*/ 797807 w 21568"/>
              <a:gd name="T1" fmla="*/ 253649 h 21600"/>
              <a:gd name="T2" fmla="*/ 797807 w 21568"/>
              <a:gd name="T3" fmla="*/ 253649 h 21600"/>
              <a:gd name="T4" fmla="*/ 797807 w 21568"/>
              <a:gd name="T5" fmla="*/ 253649 h 21600"/>
              <a:gd name="T6" fmla="*/ 797807 w 21568"/>
              <a:gd name="T7" fmla="*/ 2536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68"/>
              <a:gd name="T13" fmla="*/ 0 h 21600"/>
              <a:gd name="T14" fmla="*/ 21568 w 2156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2466975" y="327025"/>
            <a:ext cx="609600" cy="12271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ru-RU" sz="8000">
                <a:solidFill>
                  <a:srgbClr val="A53010"/>
                </a:solidFill>
                <a:sym typeface="Arial" charset="0"/>
              </a:rPr>
              <a:t>“</a:t>
            </a:r>
          </a:p>
        </p:txBody>
      </p:sp>
      <p:sp>
        <p:nvSpPr>
          <p:cNvPr id="34" name="TextBox 14"/>
          <p:cNvSpPr txBox="1">
            <a:spLocks noChangeArrowheads="1"/>
          </p:cNvSpPr>
          <p:nvPr/>
        </p:nvSpPr>
        <p:spPr bwMode="auto">
          <a:xfrm>
            <a:off x="11114088" y="2584450"/>
            <a:ext cx="609600" cy="12271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ru-RU" sz="8000">
                <a:solidFill>
                  <a:srgbClr val="A53010"/>
                </a:solidFill>
                <a:sym typeface="Arial" charset="0"/>
              </a:rPr>
              <a:t>”</a:t>
            </a:r>
          </a:p>
        </p:txBody>
      </p:sp>
      <p:sp>
        <p:nvSpPr>
          <p:cNvPr id="49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49948" y="609600"/>
            <a:ext cx="8393927" cy="289560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9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275012" y="3505200"/>
            <a:ext cx="7536555" cy="3810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000"/>
              </a:spcBef>
              <a:buSzTx/>
              <a:buFontTx/>
              <a:buNone/>
              <a:defRPr sz="16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spcBef>
                <a:spcPts val="1000"/>
              </a:spcBef>
              <a:buSzTx/>
              <a:buFontTx/>
              <a:buNone/>
              <a:defRPr sz="16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>
              <a:spcBef>
                <a:spcPts val="1000"/>
              </a:spcBef>
              <a:buSzTx/>
              <a:buFontTx/>
              <a:buNone/>
              <a:defRPr sz="16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>
              <a:spcBef>
                <a:spcPts val="1000"/>
              </a:spcBef>
              <a:buSzTx/>
              <a:buFontTx/>
              <a:buNone/>
              <a:defRPr sz="16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>
              <a:spcBef>
                <a:spcPts val="1000"/>
              </a:spcBef>
              <a:buSzTx/>
              <a:buFontTx/>
              <a:buNone/>
              <a:defRPr sz="16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89211" y="4354045"/>
            <a:ext cx="8915400" cy="1555865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925513" y="3238500"/>
            <a:ext cx="385762" cy="376238"/>
          </a:xfr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fld id="{8795E09D-FD89-408E-AFBC-DD9F130B19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рточка имени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16" cy="6638628"/>
          </a:xfrm>
        </p:grpSpPr>
        <p:sp>
          <p:nvSpPr>
            <p:cNvPr id="5" name="Freeform 11"/>
            <p:cNvSpPr>
              <a:spLocks noChangeArrowheads="1"/>
            </p:cNvSpPr>
            <p:nvPr/>
          </p:nvSpPr>
          <p:spPr bwMode="auto">
            <a:xfrm>
              <a:off x="-1" y="2346443"/>
              <a:ext cx="100643" cy="626217"/>
            </a:xfrm>
            <a:custGeom>
              <a:avLst/>
              <a:gdLst>
                <a:gd name="T0" fmla="*/ 50322 w 21600"/>
                <a:gd name="T1" fmla="*/ 313109 h 21600"/>
                <a:gd name="T2" fmla="*/ 50322 w 21600"/>
                <a:gd name="T3" fmla="*/ 313109 h 21600"/>
                <a:gd name="T4" fmla="*/ 50322 w 21600"/>
                <a:gd name="T5" fmla="*/ 313109 h 21600"/>
                <a:gd name="T6" fmla="*/ 50322 w 21600"/>
                <a:gd name="T7" fmla="*/ 3131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6" name="Freeform 12"/>
            <p:cNvSpPr>
              <a:spLocks noChangeArrowheads="1"/>
            </p:cNvSpPr>
            <p:nvPr/>
          </p:nvSpPr>
          <p:spPr bwMode="auto">
            <a:xfrm>
              <a:off x="128598" y="2927929"/>
              <a:ext cx="646718" cy="2322216"/>
            </a:xfrm>
            <a:custGeom>
              <a:avLst/>
              <a:gdLst>
                <a:gd name="T0" fmla="*/ 323359 w 21600"/>
                <a:gd name="T1" fmla="*/ 1161108 h 21600"/>
                <a:gd name="T2" fmla="*/ 323359 w 21600"/>
                <a:gd name="T3" fmla="*/ 1161108 h 21600"/>
                <a:gd name="T4" fmla="*/ 323359 w 21600"/>
                <a:gd name="T5" fmla="*/ 1161108 h 21600"/>
                <a:gd name="T6" fmla="*/ 323359 w 21600"/>
                <a:gd name="T7" fmla="*/ 1161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7" name="Freeform 13"/>
            <p:cNvSpPr>
              <a:spLocks noChangeArrowheads="1"/>
            </p:cNvSpPr>
            <p:nvPr/>
          </p:nvSpPr>
          <p:spPr bwMode="auto">
            <a:xfrm>
              <a:off x="806998" y="5218460"/>
              <a:ext cx="609443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8" name="Freeform 14"/>
            <p:cNvSpPr>
              <a:spLocks noChangeArrowheads="1"/>
            </p:cNvSpPr>
            <p:nvPr/>
          </p:nvSpPr>
          <p:spPr bwMode="auto">
            <a:xfrm>
              <a:off x="959824" y="6275199"/>
              <a:ext cx="171465" cy="363430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9" name="Freeform 15"/>
            <p:cNvSpPr>
              <a:spLocks noChangeArrowheads="1"/>
            </p:cNvSpPr>
            <p:nvPr/>
          </p:nvSpPr>
          <p:spPr bwMode="auto">
            <a:xfrm>
              <a:off x="100641" y="2972659"/>
              <a:ext cx="821909" cy="3328633"/>
            </a:xfrm>
            <a:custGeom>
              <a:avLst/>
              <a:gdLst>
                <a:gd name="T0" fmla="*/ 410955 w 21600"/>
                <a:gd name="T1" fmla="*/ 1664317 h 21600"/>
                <a:gd name="T2" fmla="*/ 410955 w 21600"/>
                <a:gd name="T3" fmla="*/ 1664317 h 21600"/>
                <a:gd name="T4" fmla="*/ 410955 w 21600"/>
                <a:gd name="T5" fmla="*/ 1664317 h 21600"/>
                <a:gd name="T6" fmla="*/ 410955 w 21600"/>
                <a:gd name="T7" fmla="*/ 16643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0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30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1" name="Freeform 17"/>
            <p:cNvSpPr>
              <a:spLocks noChangeArrowheads="1"/>
            </p:cNvSpPr>
            <p:nvPr/>
          </p:nvSpPr>
          <p:spPr bwMode="auto">
            <a:xfrm>
              <a:off x="78276" y="2715463"/>
              <a:ext cx="78278" cy="493892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2" name="Freeform 18"/>
            <p:cNvSpPr>
              <a:spLocks noChangeArrowheads="1"/>
            </p:cNvSpPr>
            <p:nvPr/>
          </p:nvSpPr>
          <p:spPr bwMode="auto">
            <a:xfrm>
              <a:off x="769723" y="5250144"/>
              <a:ext cx="190102" cy="1025055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3" name="Freeform 19"/>
            <p:cNvSpPr>
              <a:spLocks noChangeArrowheads="1"/>
            </p:cNvSpPr>
            <p:nvPr/>
          </p:nvSpPr>
          <p:spPr bwMode="auto">
            <a:xfrm>
              <a:off x="775314" y="1170426"/>
              <a:ext cx="2076203" cy="4048035"/>
            </a:xfrm>
            <a:custGeom>
              <a:avLst/>
              <a:gdLst>
                <a:gd name="T0" fmla="*/ 1038102 w 21600"/>
                <a:gd name="T1" fmla="*/ 2024018 h 21600"/>
                <a:gd name="T2" fmla="*/ 1038102 w 21600"/>
                <a:gd name="T3" fmla="*/ 2024018 h 21600"/>
                <a:gd name="T4" fmla="*/ 1038102 w 21600"/>
                <a:gd name="T5" fmla="*/ 2024018 h 21600"/>
                <a:gd name="T6" fmla="*/ 1038102 w 21600"/>
                <a:gd name="T7" fmla="*/ 20240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4" name="Freeform 20"/>
            <p:cNvSpPr>
              <a:spLocks noChangeArrowheads="1"/>
            </p:cNvSpPr>
            <p:nvPr/>
          </p:nvSpPr>
          <p:spPr bwMode="auto">
            <a:xfrm>
              <a:off x="922549" y="6301291"/>
              <a:ext cx="162147" cy="337338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5" name="Freeform 21"/>
            <p:cNvSpPr>
              <a:spLocks noChangeArrowheads="1"/>
            </p:cNvSpPr>
            <p:nvPr/>
          </p:nvSpPr>
          <p:spPr bwMode="auto">
            <a:xfrm>
              <a:off x="769723" y="5130865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6" name="Freeform 22"/>
            <p:cNvSpPr>
              <a:spLocks noChangeArrowheads="1"/>
            </p:cNvSpPr>
            <p:nvPr/>
          </p:nvSpPr>
          <p:spPr bwMode="auto">
            <a:xfrm>
              <a:off x="849863" y="6016138"/>
              <a:ext cx="238559" cy="622489"/>
            </a:xfrm>
            <a:custGeom>
              <a:avLst/>
              <a:gdLst>
                <a:gd name="T0" fmla="*/ 119280 w 21600"/>
                <a:gd name="T1" fmla="*/ 311245 h 21600"/>
                <a:gd name="T2" fmla="*/ 119280 w 21600"/>
                <a:gd name="T3" fmla="*/ 311245 h 21600"/>
                <a:gd name="T4" fmla="*/ 119280 w 21600"/>
                <a:gd name="T5" fmla="*/ 311245 h 21600"/>
                <a:gd name="T6" fmla="*/ 119280 w 21600"/>
                <a:gd name="T7" fmla="*/ 31124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3" cy="6854039"/>
          </a:xfrm>
        </p:grpSpPr>
        <p:sp>
          <p:nvSpPr>
            <p:cNvPr id="18" name="Freeform 27"/>
            <p:cNvSpPr>
              <a:spLocks noChangeArrowheads="1"/>
            </p:cNvSpPr>
            <p:nvPr/>
          </p:nvSpPr>
          <p:spPr bwMode="auto">
            <a:xfrm>
              <a:off x="0" y="-1"/>
              <a:ext cx="494327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9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6" cy="1580699"/>
            </a:xfrm>
            <a:custGeom>
              <a:avLst/>
              <a:gdLst>
                <a:gd name="T0" fmla="*/ 211718 w 21600"/>
                <a:gd name="T1" fmla="*/ 790350 h 21600"/>
                <a:gd name="T2" fmla="*/ 211718 w 21600"/>
                <a:gd name="T3" fmla="*/ 790350 h 21600"/>
                <a:gd name="T4" fmla="*/ 211718 w 21600"/>
                <a:gd name="T5" fmla="*/ 790350 h 21600"/>
                <a:gd name="T6" fmla="*/ 211718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0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0" cy="990571"/>
            </a:xfrm>
            <a:custGeom>
              <a:avLst/>
              <a:gdLst>
                <a:gd name="T0" fmla="*/ 215550 w 21600"/>
                <a:gd name="T1" fmla="*/ 495286 h 21600"/>
                <a:gd name="T2" fmla="*/ 215550 w 21600"/>
                <a:gd name="T3" fmla="*/ 495286 h 21600"/>
                <a:gd name="T4" fmla="*/ 215550 w 21600"/>
                <a:gd name="T5" fmla="*/ 495286 h 21600"/>
                <a:gd name="T6" fmla="*/ 215550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1" name="Freeform 30"/>
            <p:cNvSpPr>
              <a:spLocks noChangeArrowheads="1"/>
            </p:cNvSpPr>
            <p:nvPr/>
          </p:nvSpPr>
          <p:spPr bwMode="auto">
            <a:xfrm>
              <a:off x="494326" y="4365158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2" name="Freeform 31"/>
            <p:cNvSpPr>
              <a:spLocks noChangeArrowheads="1"/>
            </p:cNvSpPr>
            <p:nvPr/>
          </p:nvSpPr>
          <p:spPr bwMode="auto">
            <a:xfrm>
              <a:off x="444311" y="1289983"/>
              <a:ext cx="170725" cy="3027276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3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0" cy="281653"/>
            </a:xfrm>
            <a:custGeom>
              <a:avLst/>
              <a:gdLst>
                <a:gd name="T0" fmla="*/ 67060 w 21600"/>
                <a:gd name="T1" fmla="*/ 140827 h 21600"/>
                <a:gd name="T2" fmla="*/ 67060 w 21600"/>
                <a:gd name="T3" fmla="*/ 140827 h 21600"/>
                <a:gd name="T4" fmla="*/ 67060 w 21600"/>
                <a:gd name="T5" fmla="*/ 140827 h 21600"/>
                <a:gd name="T6" fmla="*/ 67060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4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5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3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6" name="Freeform 35"/>
            <p:cNvSpPr>
              <a:spLocks noChangeArrowheads="1"/>
            </p:cNvSpPr>
            <p:nvPr/>
          </p:nvSpPr>
          <p:spPr bwMode="auto">
            <a:xfrm>
              <a:off x="1046133" y="6601126"/>
              <a:ext cx="120709" cy="252913"/>
            </a:xfrm>
            <a:custGeom>
              <a:avLst/>
              <a:gdLst>
                <a:gd name="T0" fmla="*/ 60355 w 21600"/>
                <a:gd name="T1" fmla="*/ 126457 h 21600"/>
                <a:gd name="T2" fmla="*/ 60355 w 21600"/>
                <a:gd name="T3" fmla="*/ 126457 h 21600"/>
                <a:gd name="T4" fmla="*/ 60355 w 21600"/>
                <a:gd name="T5" fmla="*/ 126457 h 21600"/>
                <a:gd name="T6" fmla="*/ 60355 w 21600"/>
                <a:gd name="T7" fmla="*/ 1264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7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8" name="Freeform 37"/>
            <p:cNvSpPr>
              <a:spLocks noChangeArrowheads="1"/>
            </p:cNvSpPr>
            <p:nvPr/>
          </p:nvSpPr>
          <p:spPr bwMode="auto">
            <a:xfrm>
              <a:off x="946501" y="5773415"/>
              <a:ext cx="38321" cy="228005"/>
            </a:xfrm>
            <a:custGeom>
              <a:avLst/>
              <a:gdLst>
                <a:gd name="T0" fmla="*/ 19161 w 21600"/>
                <a:gd name="T1" fmla="*/ 114003 h 21600"/>
                <a:gd name="T2" fmla="*/ 19161 w 21600"/>
                <a:gd name="T3" fmla="*/ 114003 h 21600"/>
                <a:gd name="T4" fmla="*/ 19161 w 21600"/>
                <a:gd name="T5" fmla="*/ 114003 h 21600"/>
                <a:gd name="T6" fmla="*/ 19161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9" name="Freeform 38"/>
            <p:cNvSpPr>
              <a:spLocks noChangeArrowheads="1"/>
            </p:cNvSpPr>
            <p:nvPr/>
          </p:nvSpPr>
          <p:spPr bwMode="auto">
            <a:xfrm>
              <a:off x="979074" y="6323307"/>
              <a:ext cx="210760" cy="530733"/>
            </a:xfrm>
            <a:custGeom>
              <a:avLst/>
              <a:gdLst>
                <a:gd name="T0" fmla="*/ 105380 w 21600"/>
                <a:gd name="T1" fmla="*/ 265367 h 21600"/>
                <a:gd name="T2" fmla="*/ 105380 w 21600"/>
                <a:gd name="T3" fmla="*/ 265367 h 21600"/>
                <a:gd name="T4" fmla="*/ 105380 w 21600"/>
                <a:gd name="T5" fmla="*/ 265367 h 21600"/>
                <a:gd name="T6" fmla="*/ 105380 w 21600"/>
                <a:gd name="T7" fmla="*/ 265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1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95438" cy="508000"/>
          </a:xfrm>
          <a:custGeom>
            <a:avLst/>
            <a:gdLst>
              <a:gd name="T0" fmla="*/ 797807 w 21568"/>
              <a:gd name="T1" fmla="*/ 253649 h 21600"/>
              <a:gd name="T2" fmla="*/ 797807 w 21568"/>
              <a:gd name="T3" fmla="*/ 253649 h 21600"/>
              <a:gd name="T4" fmla="*/ 797807 w 21568"/>
              <a:gd name="T5" fmla="*/ 253649 h 21600"/>
              <a:gd name="T6" fmla="*/ 797807 w 21568"/>
              <a:gd name="T7" fmla="*/ 2536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68"/>
              <a:gd name="T13" fmla="*/ 0 h 21600"/>
              <a:gd name="T14" fmla="*/ 21568 w 2156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5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1" cy="2724845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89213" y="5181600"/>
            <a:ext cx="8915401" cy="7296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8668" indent="-321468">
              <a:spcBef>
                <a:spcPts val="1000"/>
              </a:spcBef>
              <a:buFontTx/>
              <a:buChar char="•"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8314" indent="-293914">
              <a:spcBef>
                <a:spcPts val="1000"/>
              </a:spcBef>
              <a:buFontTx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14500" indent="-342900">
              <a:spcBef>
                <a:spcPts val="1000"/>
              </a:spcBef>
              <a:buFontTx/>
              <a:buChar char="•"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71700" indent="-342900">
              <a:spcBef>
                <a:spcPts val="1000"/>
              </a:spcBef>
              <a:buFontTx/>
              <a:buChar char="•"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925513" y="4978400"/>
            <a:ext cx="385762" cy="374650"/>
          </a:xfr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fld id="{79304C09-DDA3-4A1F-9FF0-6DEC5FDFCA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 карточки имени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16" cy="6638628"/>
          </a:xfrm>
        </p:grpSpPr>
        <p:sp>
          <p:nvSpPr>
            <p:cNvPr id="6" name="Freeform 11"/>
            <p:cNvSpPr>
              <a:spLocks noChangeArrowheads="1"/>
            </p:cNvSpPr>
            <p:nvPr/>
          </p:nvSpPr>
          <p:spPr bwMode="auto">
            <a:xfrm>
              <a:off x="-1" y="2346443"/>
              <a:ext cx="100643" cy="626217"/>
            </a:xfrm>
            <a:custGeom>
              <a:avLst/>
              <a:gdLst>
                <a:gd name="T0" fmla="*/ 50322 w 21600"/>
                <a:gd name="T1" fmla="*/ 313109 h 21600"/>
                <a:gd name="T2" fmla="*/ 50322 w 21600"/>
                <a:gd name="T3" fmla="*/ 313109 h 21600"/>
                <a:gd name="T4" fmla="*/ 50322 w 21600"/>
                <a:gd name="T5" fmla="*/ 313109 h 21600"/>
                <a:gd name="T6" fmla="*/ 50322 w 21600"/>
                <a:gd name="T7" fmla="*/ 3131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7" name="Freeform 12"/>
            <p:cNvSpPr>
              <a:spLocks noChangeArrowheads="1"/>
            </p:cNvSpPr>
            <p:nvPr/>
          </p:nvSpPr>
          <p:spPr bwMode="auto">
            <a:xfrm>
              <a:off x="128598" y="2927929"/>
              <a:ext cx="646718" cy="2322216"/>
            </a:xfrm>
            <a:custGeom>
              <a:avLst/>
              <a:gdLst>
                <a:gd name="T0" fmla="*/ 323359 w 21600"/>
                <a:gd name="T1" fmla="*/ 1161108 h 21600"/>
                <a:gd name="T2" fmla="*/ 323359 w 21600"/>
                <a:gd name="T3" fmla="*/ 1161108 h 21600"/>
                <a:gd name="T4" fmla="*/ 323359 w 21600"/>
                <a:gd name="T5" fmla="*/ 1161108 h 21600"/>
                <a:gd name="T6" fmla="*/ 323359 w 21600"/>
                <a:gd name="T7" fmla="*/ 1161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8" name="Freeform 13"/>
            <p:cNvSpPr>
              <a:spLocks noChangeArrowheads="1"/>
            </p:cNvSpPr>
            <p:nvPr/>
          </p:nvSpPr>
          <p:spPr bwMode="auto">
            <a:xfrm>
              <a:off x="806998" y="5218460"/>
              <a:ext cx="609443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9" name="Freeform 14"/>
            <p:cNvSpPr>
              <a:spLocks noChangeArrowheads="1"/>
            </p:cNvSpPr>
            <p:nvPr/>
          </p:nvSpPr>
          <p:spPr bwMode="auto">
            <a:xfrm>
              <a:off x="959824" y="6275199"/>
              <a:ext cx="171465" cy="363430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0" name="Freeform 15"/>
            <p:cNvSpPr>
              <a:spLocks noChangeArrowheads="1"/>
            </p:cNvSpPr>
            <p:nvPr/>
          </p:nvSpPr>
          <p:spPr bwMode="auto">
            <a:xfrm>
              <a:off x="100641" y="2972659"/>
              <a:ext cx="821909" cy="3328633"/>
            </a:xfrm>
            <a:custGeom>
              <a:avLst/>
              <a:gdLst>
                <a:gd name="T0" fmla="*/ 410955 w 21600"/>
                <a:gd name="T1" fmla="*/ 1664317 h 21600"/>
                <a:gd name="T2" fmla="*/ 410955 w 21600"/>
                <a:gd name="T3" fmla="*/ 1664317 h 21600"/>
                <a:gd name="T4" fmla="*/ 410955 w 21600"/>
                <a:gd name="T5" fmla="*/ 1664317 h 21600"/>
                <a:gd name="T6" fmla="*/ 410955 w 21600"/>
                <a:gd name="T7" fmla="*/ 16643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1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30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2" name="Freeform 17"/>
            <p:cNvSpPr>
              <a:spLocks noChangeArrowheads="1"/>
            </p:cNvSpPr>
            <p:nvPr/>
          </p:nvSpPr>
          <p:spPr bwMode="auto">
            <a:xfrm>
              <a:off x="78276" y="2715463"/>
              <a:ext cx="78278" cy="493892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3" name="Freeform 18"/>
            <p:cNvSpPr>
              <a:spLocks noChangeArrowheads="1"/>
            </p:cNvSpPr>
            <p:nvPr/>
          </p:nvSpPr>
          <p:spPr bwMode="auto">
            <a:xfrm>
              <a:off x="769723" y="5250144"/>
              <a:ext cx="190102" cy="1025055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4" name="Freeform 19"/>
            <p:cNvSpPr>
              <a:spLocks noChangeArrowheads="1"/>
            </p:cNvSpPr>
            <p:nvPr/>
          </p:nvSpPr>
          <p:spPr bwMode="auto">
            <a:xfrm>
              <a:off x="775314" y="1170426"/>
              <a:ext cx="2076203" cy="4048035"/>
            </a:xfrm>
            <a:custGeom>
              <a:avLst/>
              <a:gdLst>
                <a:gd name="T0" fmla="*/ 1038102 w 21600"/>
                <a:gd name="T1" fmla="*/ 2024018 h 21600"/>
                <a:gd name="T2" fmla="*/ 1038102 w 21600"/>
                <a:gd name="T3" fmla="*/ 2024018 h 21600"/>
                <a:gd name="T4" fmla="*/ 1038102 w 21600"/>
                <a:gd name="T5" fmla="*/ 2024018 h 21600"/>
                <a:gd name="T6" fmla="*/ 1038102 w 21600"/>
                <a:gd name="T7" fmla="*/ 20240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5" name="Freeform 20"/>
            <p:cNvSpPr>
              <a:spLocks noChangeArrowheads="1"/>
            </p:cNvSpPr>
            <p:nvPr/>
          </p:nvSpPr>
          <p:spPr bwMode="auto">
            <a:xfrm>
              <a:off x="922549" y="6301291"/>
              <a:ext cx="162147" cy="337338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6" name="Freeform 21"/>
            <p:cNvSpPr>
              <a:spLocks noChangeArrowheads="1"/>
            </p:cNvSpPr>
            <p:nvPr/>
          </p:nvSpPr>
          <p:spPr bwMode="auto">
            <a:xfrm>
              <a:off x="769723" y="5130865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7" name="Freeform 22"/>
            <p:cNvSpPr>
              <a:spLocks noChangeArrowheads="1"/>
            </p:cNvSpPr>
            <p:nvPr/>
          </p:nvSpPr>
          <p:spPr bwMode="auto">
            <a:xfrm>
              <a:off x="849863" y="6016138"/>
              <a:ext cx="238559" cy="622489"/>
            </a:xfrm>
            <a:custGeom>
              <a:avLst/>
              <a:gdLst>
                <a:gd name="T0" fmla="*/ 119280 w 21600"/>
                <a:gd name="T1" fmla="*/ 311245 h 21600"/>
                <a:gd name="T2" fmla="*/ 119280 w 21600"/>
                <a:gd name="T3" fmla="*/ 311245 h 21600"/>
                <a:gd name="T4" fmla="*/ 119280 w 21600"/>
                <a:gd name="T5" fmla="*/ 311245 h 21600"/>
                <a:gd name="T6" fmla="*/ 119280 w 21600"/>
                <a:gd name="T7" fmla="*/ 31124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3" cy="6854039"/>
          </a:xfrm>
        </p:grpSpPr>
        <p:sp>
          <p:nvSpPr>
            <p:cNvPr id="19" name="Freeform 27"/>
            <p:cNvSpPr>
              <a:spLocks noChangeArrowheads="1"/>
            </p:cNvSpPr>
            <p:nvPr/>
          </p:nvSpPr>
          <p:spPr bwMode="auto">
            <a:xfrm>
              <a:off x="0" y="-1"/>
              <a:ext cx="494327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0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6" cy="1580699"/>
            </a:xfrm>
            <a:custGeom>
              <a:avLst/>
              <a:gdLst>
                <a:gd name="T0" fmla="*/ 211718 w 21600"/>
                <a:gd name="T1" fmla="*/ 790350 h 21600"/>
                <a:gd name="T2" fmla="*/ 211718 w 21600"/>
                <a:gd name="T3" fmla="*/ 790350 h 21600"/>
                <a:gd name="T4" fmla="*/ 211718 w 21600"/>
                <a:gd name="T5" fmla="*/ 790350 h 21600"/>
                <a:gd name="T6" fmla="*/ 211718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1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0" cy="990571"/>
            </a:xfrm>
            <a:custGeom>
              <a:avLst/>
              <a:gdLst>
                <a:gd name="T0" fmla="*/ 215550 w 21600"/>
                <a:gd name="T1" fmla="*/ 495286 h 21600"/>
                <a:gd name="T2" fmla="*/ 215550 w 21600"/>
                <a:gd name="T3" fmla="*/ 495286 h 21600"/>
                <a:gd name="T4" fmla="*/ 215550 w 21600"/>
                <a:gd name="T5" fmla="*/ 495286 h 21600"/>
                <a:gd name="T6" fmla="*/ 215550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2" name="Freeform 30"/>
            <p:cNvSpPr>
              <a:spLocks noChangeArrowheads="1"/>
            </p:cNvSpPr>
            <p:nvPr/>
          </p:nvSpPr>
          <p:spPr bwMode="auto">
            <a:xfrm>
              <a:off x="494326" y="4365158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3" name="Freeform 31"/>
            <p:cNvSpPr>
              <a:spLocks noChangeArrowheads="1"/>
            </p:cNvSpPr>
            <p:nvPr/>
          </p:nvSpPr>
          <p:spPr bwMode="auto">
            <a:xfrm>
              <a:off x="444311" y="1289983"/>
              <a:ext cx="170725" cy="3027276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4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0" cy="281653"/>
            </a:xfrm>
            <a:custGeom>
              <a:avLst/>
              <a:gdLst>
                <a:gd name="T0" fmla="*/ 67060 w 21600"/>
                <a:gd name="T1" fmla="*/ 140827 h 21600"/>
                <a:gd name="T2" fmla="*/ 67060 w 21600"/>
                <a:gd name="T3" fmla="*/ 140827 h 21600"/>
                <a:gd name="T4" fmla="*/ 67060 w 21600"/>
                <a:gd name="T5" fmla="*/ 140827 h 21600"/>
                <a:gd name="T6" fmla="*/ 67060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5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6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3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7" name="Freeform 35"/>
            <p:cNvSpPr>
              <a:spLocks noChangeArrowheads="1"/>
            </p:cNvSpPr>
            <p:nvPr/>
          </p:nvSpPr>
          <p:spPr bwMode="auto">
            <a:xfrm>
              <a:off x="1046133" y="6601126"/>
              <a:ext cx="120709" cy="252913"/>
            </a:xfrm>
            <a:custGeom>
              <a:avLst/>
              <a:gdLst>
                <a:gd name="T0" fmla="*/ 60355 w 21600"/>
                <a:gd name="T1" fmla="*/ 126457 h 21600"/>
                <a:gd name="T2" fmla="*/ 60355 w 21600"/>
                <a:gd name="T3" fmla="*/ 126457 h 21600"/>
                <a:gd name="T4" fmla="*/ 60355 w 21600"/>
                <a:gd name="T5" fmla="*/ 126457 h 21600"/>
                <a:gd name="T6" fmla="*/ 60355 w 21600"/>
                <a:gd name="T7" fmla="*/ 1264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8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9" name="Freeform 37"/>
            <p:cNvSpPr>
              <a:spLocks noChangeArrowheads="1"/>
            </p:cNvSpPr>
            <p:nvPr/>
          </p:nvSpPr>
          <p:spPr bwMode="auto">
            <a:xfrm>
              <a:off x="946501" y="5773415"/>
              <a:ext cx="38321" cy="228005"/>
            </a:xfrm>
            <a:custGeom>
              <a:avLst/>
              <a:gdLst>
                <a:gd name="T0" fmla="*/ 19161 w 21600"/>
                <a:gd name="T1" fmla="*/ 114003 h 21600"/>
                <a:gd name="T2" fmla="*/ 19161 w 21600"/>
                <a:gd name="T3" fmla="*/ 114003 h 21600"/>
                <a:gd name="T4" fmla="*/ 19161 w 21600"/>
                <a:gd name="T5" fmla="*/ 114003 h 21600"/>
                <a:gd name="T6" fmla="*/ 19161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30" name="Freeform 38"/>
            <p:cNvSpPr>
              <a:spLocks noChangeArrowheads="1"/>
            </p:cNvSpPr>
            <p:nvPr/>
          </p:nvSpPr>
          <p:spPr bwMode="auto">
            <a:xfrm>
              <a:off x="979074" y="6323307"/>
              <a:ext cx="210760" cy="530733"/>
            </a:xfrm>
            <a:custGeom>
              <a:avLst/>
              <a:gdLst>
                <a:gd name="T0" fmla="*/ 105380 w 21600"/>
                <a:gd name="T1" fmla="*/ 265367 h 21600"/>
                <a:gd name="T2" fmla="*/ 105380 w 21600"/>
                <a:gd name="T3" fmla="*/ 265367 h 21600"/>
                <a:gd name="T4" fmla="*/ 105380 w 21600"/>
                <a:gd name="T5" fmla="*/ 265367 h 21600"/>
                <a:gd name="T6" fmla="*/ 105380 w 21600"/>
                <a:gd name="T7" fmla="*/ 265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2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95438" cy="508000"/>
          </a:xfrm>
          <a:custGeom>
            <a:avLst/>
            <a:gdLst>
              <a:gd name="T0" fmla="*/ 797807 w 21568"/>
              <a:gd name="T1" fmla="*/ 253649 h 21600"/>
              <a:gd name="T2" fmla="*/ 797807 w 21568"/>
              <a:gd name="T3" fmla="*/ 253649 h 21600"/>
              <a:gd name="T4" fmla="*/ 797807 w 21568"/>
              <a:gd name="T5" fmla="*/ 253649 h 21600"/>
              <a:gd name="T6" fmla="*/ 797807 w 21568"/>
              <a:gd name="T7" fmla="*/ 2536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68"/>
              <a:gd name="T13" fmla="*/ 0 h 21600"/>
              <a:gd name="T14" fmla="*/ 21568 w 2156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3" name="TextBox 16"/>
          <p:cNvSpPr txBox="1">
            <a:spLocks noChangeArrowheads="1"/>
          </p:cNvSpPr>
          <p:nvPr/>
        </p:nvSpPr>
        <p:spPr bwMode="auto">
          <a:xfrm>
            <a:off x="2466975" y="327025"/>
            <a:ext cx="609600" cy="12271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ru-RU" sz="8000">
                <a:solidFill>
                  <a:srgbClr val="A53010"/>
                </a:solidFill>
                <a:sym typeface="Arial" charset="0"/>
              </a:rPr>
              <a:t>“</a:t>
            </a: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11114088" y="2584450"/>
            <a:ext cx="609600" cy="12271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hangingPunct="0"/>
            <a:r>
              <a:rPr lang="ru-RU" sz="8000">
                <a:solidFill>
                  <a:srgbClr val="A53010"/>
                </a:solidFill>
                <a:sym typeface="Arial" charset="0"/>
              </a:rPr>
              <a:t>”</a:t>
            </a:r>
          </a:p>
        </p:txBody>
      </p:sp>
      <p:sp>
        <p:nvSpPr>
          <p:cNvPr id="5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49948" y="609600"/>
            <a:ext cx="8393927" cy="289560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89211" y="4343400"/>
            <a:ext cx="8915401" cy="8382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89213" y="5181600"/>
            <a:ext cx="8915401" cy="7296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925513" y="4978400"/>
            <a:ext cx="385762" cy="374650"/>
          </a:xfr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fld id="{9082A7F3-A97D-4FEB-A9E3-8304BDBF0F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стина или ложь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16" cy="6638628"/>
          </a:xfrm>
        </p:grpSpPr>
        <p:sp>
          <p:nvSpPr>
            <p:cNvPr id="6" name="Freeform 11"/>
            <p:cNvSpPr>
              <a:spLocks noChangeArrowheads="1"/>
            </p:cNvSpPr>
            <p:nvPr/>
          </p:nvSpPr>
          <p:spPr bwMode="auto">
            <a:xfrm>
              <a:off x="-1" y="2346443"/>
              <a:ext cx="100643" cy="626217"/>
            </a:xfrm>
            <a:custGeom>
              <a:avLst/>
              <a:gdLst>
                <a:gd name="T0" fmla="*/ 50322 w 21600"/>
                <a:gd name="T1" fmla="*/ 313109 h 21600"/>
                <a:gd name="T2" fmla="*/ 50322 w 21600"/>
                <a:gd name="T3" fmla="*/ 313109 h 21600"/>
                <a:gd name="T4" fmla="*/ 50322 w 21600"/>
                <a:gd name="T5" fmla="*/ 313109 h 21600"/>
                <a:gd name="T6" fmla="*/ 50322 w 21600"/>
                <a:gd name="T7" fmla="*/ 3131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7" name="Freeform 12"/>
            <p:cNvSpPr>
              <a:spLocks noChangeArrowheads="1"/>
            </p:cNvSpPr>
            <p:nvPr/>
          </p:nvSpPr>
          <p:spPr bwMode="auto">
            <a:xfrm>
              <a:off x="128598" y="2927929"/>
              <a:ext cx="646718" cy="2322216"/>
            </a:xfrm>
            <a:custGeom>
              <a:avLst/>
              <a:gdLst>
                <a:gd name="T0" fmla="*/ 323359 w 21600"/>
                <a:gd name="T1" fmla="*/ 1161108 h 21600"/>
                <a:gd name="T2" fmla="*/ 323359 w 21600"/>
                <a:gd name="T3" fmla="*/ 1161108 h 21600"/>
                <a:gd name="T4" fmla="*/ 323359 w 21600"/>
                <a:gd name="T5" fmla="*/ 1161108 h 21600"/>
                <a:gd name="T6" fmla="*/ 323359 w 21600"/>
                <a:gd name="T7" fmla="*/ 1161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8" name="Freeform 13"/>
            <p:cNvSpPr>
              <a:spLocks noChangeArrowheads="1"/>
            </p:cNvSpPr>
            <p:nvPr/>
          </p:nvSpPr>
          <p:spPr bwMode="auto">
            <a:xfrm>
              <a:off x="806998" y="5218460"/>
              <a:ext cx="609443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9" name="Freeform 14"/>
            <p:cNvSpPr>
              <a:spLocks noChangeArrowheads="1"/>
            </p:cNvSpPr>
            <p:nvPr/>
          </p:nvSpPr>
          <p:spPr bwMode="auto">
            <a:xfrm>
              <a:off x="959824" y="6275199"/>
              <a:ext cx="171465" cy="363430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0" name="Freeform 15"/>
            <p:cNvSpPr>
              <a:spLocks noChangeArrowheads="1"/>
            </p:cNvSpPr>
            <p:nvPr/>
          </p:nvSpPr>
          <p:spPr bwMode="auto">
            <a:xfrm>
              <a:off x="100641" y="2972659"/>
              <a:ext cx="821909" cy="3328633"/>
            </a:xfrm>
            <a:custGeom>
              <a:avLst/>
              <a:gdLst>
                <a:gd name="T0" fmla="*/ 410955 w 21600"/>
                <a:gd name="T1" fmla="*/ 1664317 h 21600"/>
                <a:gd name="T2" fmla="*/ 410955 w 21600"/>
                <a:gd name="T3" fmla="*/ 1664317 h 21600"/>
                <a:gd name="T4" fmla="*/ 410955 w 21600"/>
                <a:gd name="T5" fmla="*/ 1664317 h 21600"/>
                <a:gd name="T6" fmla="*/ 410955 w 21600"/>
                <a:gd name="T7" fmla="*/ 16643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1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30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2" name="Freeform 17"/>
            <p:cNvSpPr>
              <a:spLocks noChangeArrowheads="1"/>
            </p:cNvSpPr>
            <p:nvPr/>
          </p:nvSpPr>
          <p:spPr bwMode="auto">
            <a:xfrm>
              <a:off x="78276" y="2715463"/>
              <a:ext cx="78278" cy="493892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3" name="Freeform 18"/>
            <p:cNvSpPr>
              <a:spLocks noChangeArrowheads="1"/>
            </p:cNvSpPr>
            <p:nvPr/>
          </p:nvSpPr>
          <p:spPr bwMode="auto">
            <a:xfrm>
              <a:off x="769723" y="5250144"/>
              <a:ext cx="190102" cy="1025055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4" name="Freeform 19"/>
            <p:cNvSpPr>
              <a:spLocks noChangeArrowheads="1"/>
            </p:cNvSpPr>
            <p:nvPr/>
          </p:nvSpPr>
          <p:spPr bwMode="auto">
            <a:xfrm>
              <a:off x="775314" y="1170426"/>
              <a:ext cx="2076203" cy="4048035"/>
            </a:xfrm>
            <a:custGeom>
              <a:avLst/>
              <a:gdLst>
                <a:gd name="T0" fmla="*/ 1038102 w 21600"/>
                <a:gd name="T1" fmla="*/ 2024018 h 21600"/>
                <a:gd name="T2" fmla="*/ 1038102 w 21600"/>
                <a:gd name="T3" fmla="*/ 2024018 h 21600"/>
                <a:gd name="T4" fmla="*/ 1038102 w 21600"/>
                <a:gd name="T5" fmla="*/ 2024018 h 21600"/>
                <a:gd name="T6" fmla="*/ 1038102 w 21600"/>
                <a:gd name="T7" fmla="*/ 202401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5" name="Freeform 20"/>
            <p:cNvSpPr>
              <a:spLocks noChangeArrowheads="1"/>
            </p:cNvSpPr>
            <p:nvPr/>
          </p:nvSpPr>
          <p:spPr bwMode="auto">
            <a:xfrm>
              <a:off x="922549" y="6301291"/>
              <a:ext cx="162147" cy="337338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6" name="Freeform 21"/>
            <p:cNvSpPr>
              <a:spLocks noChangeArrowheads="1"/>
            </p:cNvSpPr>
            <p:nvPr/>
          </p:nvSpPr>
          <p:spPr bwMode="auto">
            <a:xfrm>
              <a:off x="769723" y="5130865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17" name="Freeform 22"/>
            <p:cNvSpPr>
              <a:spLocks noChangeArrowheads="1"/>
            </p:cNvSpPr>
            <p:nvPr/>
          </p:nvSpPr>
          <p:spPr bwMode="auto">
            <a:xfrm>
              <a:off x="849863" y="6016138"/>
              <a:ext cx="238559" cy="622489"/>
            </a:xfrm>
            <a:custGeom>
              <a:avLst/>
              <a:gdLst>
                <a:gd name="T0" fmla="*/ 119280 w 21600"/>
                <a:gd name="T1" fmla="*/ 311245 h 21600"/>
                <a:gd name="T2" fmla="*/ 119280 w 21600"/>
                <a:gd name="T3" fmla="*/ 311245 h 21600"/>
                <a:gd name="T4" fmla="*/ 119280 w 21600"/>
                <a:gd name="T5" fmla="*/ 311245 h 21600"/>
                <a:gd name="T6" fmla="*/ 119280 w 21600"/>
                <a:gd name="T7" fmla="*/ 31124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3" cy="6854039"/>
          </a:xfrm>
        </p:grpSpPr>
        <p:sp>
          <p:nvSpPr>
            <p:cNvPr id="19" name="Freeform 27"/>
            <p:cNvSpPr>
              <a:spLocks noChangeArrowheads="1"/>
            </p:cNvSpPr>
            <p:nvPr/>
          </p:nvSpPr>
          <p:spPr bwMode="auto">
            <a:xfrm>
              <a:off x="0" y="-1"/>
              <a:ext cx="494327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0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6" cy="1580699"/>
            </a:xfrm>
            <a:custGeom>
              <a:avLst/>
              <a:gdLst>
                <a:gd name="T0" fmla="*/ 211718 w 21600"/>
                <a:gd name="T1" fmla="*/ 790350 h 21600"/>
                <a:gd name="T2" fmla="*/ 211718 w 21600"/>
                <a:gd name="T3" fmla="*/ 790350 h 21600"/>
                <a:gd name="T4" fmla="*/ 211718 w 21600"/>
                <a:gd name="T5" fmla="*/ 790350 h 21600"/>
                <a:gd name="T6" fmla="*/ 211718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1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0" cy="990571"/>
            </a:xfrm>
            <a:custGeom>
              <a:avLst/>
              <a:gdLst>
                <a:gd name="T0" fmla="*/ 215550 w 21600"/>
                <a:gd name="T1" fmla="*/ 495286 h 21600"/>
                <a:gd name="T2" fmla="*/ 215550 w 21600"/>
                <a:gd name="T3" fmla="*/ 495286 h 21600"/>
                <a:gd name="T4" fmla="*/ 215550 w 21600"/>
                <a:gd name="T5" fmla="*/ 495286 h 21600"/>
                <a:gd name="T6" fmla="*/ 215550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2" name="Freeform 30"/>
            <p:cNvSpPr>
              <a:spLocks noChangeArrowheads="1"/>
            </p:cNvSpPr>
            <p:nvPr/>
          </p:nvSpPr>
          <p:spPr bwMode="auto">
            <a:xfrm>
              <a:off x="494326" y="4365158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3" name="Freeform 31"/>
            <p:cNvSpPr>
              <a:spLocks noChangeArrowheads="1"/>
            </p:cNvSpPr>
            <p:nvPr/>
          </p:nvSpPr>
          <p:spPr bwMode="auto">
            <a:xfrm>
              <a:off x="444311" y="1289983"/>
              <a:ext cx="170725" cy="3027276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4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0" cy="281653"/>
            </a:xfrm>
            <a:custGeom>
              <a:avLst/>
              <a:gdLst>
                <a:gd name="T0" fmla="*/ 67060 w 21600"/>
                <a:gd name="T1" fmla="*/ 140827 h 21600"/>
                <a:gd name="T2" fmla="*/ 67060 w 21600"/>
                <a:gd name="T3" fmla="*/ 140827 h 21600"/>
                <a:gd name="T4" fmla="*/ 67060 w 21600"/>
                <a:gd name="T5" fmla="*/ 140827 h 21600"/>
                <a:gd name="T6" fmla="*/ 67060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5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6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3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7" name="Freeform 35"/>
            <p:cNvSpPr>
              <a:spLocks noChangeArrowheads="1"/>
            </p:cNvSpPr>
            <p:nvPr/>
          </p:nvSpPr>
          <p:spPr bwMode="auto">
            <a:xfrm>
              <a:off x="1046133" y="6601126"/>
              <a:ext cx="120709" cy="252913"/>
            </a:xfrm>
            <a:custGeom>
              <a:avLst/>
              <a:gdLst>
                <a:gd name="T0" fmla="*/ 60355 w 21600"/>
                <a:gd name="T1" fmla="*/ 126457 h 21600"/>
                <a:gd name="T2" fmla="*/ 60355 w 21600"/>
                <a:gd name="T3" fmla="*/ 126457 h 21600"/>
                <a:gd name="T4" fmla="*/ 60355 w 21600"/>
                <a:gd name="T5" fmla="*/ 126457 h 21600"/>
                <a:gd name="T6" fmla="*/ 60355 w 21600"/>
                <a:gd name="T7" fmla="*/ 1264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8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29" name="Freeform 37"/>
            <p:cNvSpPr>
              <a:spLocks noChangeArrowheads="1"/>
            </p:cNvSpPr>
            <p:nvPr/>
          </p:nvSpPr>
          <p:spPr bwMode="auto">
            <a:xfrm>
              <a:off x="946501" y="5773415"/>
              <a:ext cx="38321" cy="228005"/>
            </a:xfrm>
            <a:custGeom>
              <a:avLst/>
              <a:gdLst>
                <a:gd name="T0" fmla="*/ 19161 w 21600"/>
                <a:gd name="T1" fmla="*/ 114003 h 21600"/>
                <a:gd name="T2" fmla="*/ 19161 w 21600"/>
                <a:gd name="T3" fmla="*/ 114003 h 21600"/>
                <a:gd name="T4" fmla="*/ 19161 w 21600"/>
                <a:gd name="T5" fmla="*/ 114003 h 21600"/>
                <a:gd name="T6" fmla="*/ 19161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30" name="Freeform 38"/>
            <p:cNvSpPr>
              <a:spLocks noChangeArrowheads="1"/>
            </p:cNvSpPr>
            <p:nvPr/>
          </p:nvSpPr>
          <p:spPr bwMode="auto">
            <a:xfrm>
              <a:off x="979074" y="6323307"/>
              <a:ext cx="210760" cy="530733"/>
            </a:xfrm>
            <a:custGeom>
              <a:avLst/>
              <a:gdLst>
                <a:gd name="T0" fmla="*/ 105380 w 21600"/>
                <a:gd name="T1" fmla="*/ 265367 h 21600"/>
                <a:gd name="T2" fmla="*/ 105380 w 21600"/>
                <a:gd name="T3" fmla="*/ 265367 h 21600"/>
                <a:gd name="T4" fmla="*/ 105380 w 21600"/>
                <a:gd name="T5" fmla="*/ 265367 h 21600"/>
                <a:gd name="T6" fmla="*/ 105380 w 21600"/>
                <a:gd name="T7" fmla="*/ 265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32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95438" cy="508000"/>
          </a:xfrm>
          <a:custGeom>
            <a:avLst/>
            <a:gdLst>
              <a:gd name="T0" fmla="*/ 797807 w 21568"/>
              <a:gd name="T1" fmla="*/ 253649 h 21600"/>
              <a:gd name="T2" fmla="*/ 797807 w 21568"/>
              <a:gd name="T3" fmla="*/ 253649 h 21600"/>
              <a:gd name="T4" fmla="*/ 797807 w 21568"/>
              <a:gd name="T5" fmla="*/ 253649 h 21600"/>
              <a:gd name="T6" fmla="*/ 797807 w 21568"/>
              <a:gd name="T7" fmla="*/ 2536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68"/>
              <a:gd name="T13" fmla="*/ 0 h 21600"/>
              <a:gd name="T14" fmla="*/ 21568 w 2156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6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89211" y="627407"/>
            <a:ext cx="8915401" cy="288002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1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89211" y="4343400"/>
            <a:ext cx="8915401" cy="8382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89213" y="5181600"/>
            <a:ext cx="8915401" cy="7296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14"/>
          </p:nvPr>
        </p:nvSpPr>
        <p:spPr>
          <a:xfrm>
            <a:off x="925513" y="4978400"/>
            <a:ext cx="385762" cy="374650"/>
          </a:xfr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fld id="{1193DB11-82E7-4BD3-AD1F-3CD2A95795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11318875" y="6403975"/>
            <a:ext cx="263525" cy="269875"/>
          </a:xfrm>
          <a:noFill/>
          <a:ln/>
        </p:spPr>
        <p:txBody>
          <a:bodyPr/>
          <a:lstStyle>
            <a:lvl1pPr>
              <a:defRPr>
                <a:latin typeface="Calibri" pitchFamily="34" charset="0"/>
                <a:sym typeface="Calibri" pitchFamily="34" charset="0"/>
              </a:defRPr>
            </a:lvl1pPr>
          </a:lstStyle>
          <a:p>
            <a:fld id="{909C1916-5A51-4E6F-9256-00A8E2CEC1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B2407-9AE9-49E4-8383-3907E217D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C15F4-E404-4492-8357-000AC9045D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6193366" y="1535112"/>
            <a:ext cx="5389034" cy="63976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BEFB0-A58B-4B52-B326-C500080976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C653D-881F-410B-B4A0-BE7514F0C7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1248C-FBA7-4AFE-AD03-359DCB3EE1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13"/>
          </p:nvPr>
        </p:nvSpPr>
        <p:spPr>
          <a:xfrm>
            <a:off x="609600" y="1435102"/>
            <a:ext cx="4011085" cy="469106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747DB-09A0-4F97-8527-292C0F2349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2389718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9718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2AAEB-4781-4783-9A40-FBD5683F4D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" pitchFamily="34" charset="0"/>
              </a:rPr>
              <a:t>Текст заголовка</a:t>
            </a:r>
          </a:p>
        </p:txBody>
      </p:sp>
      <p:sp>
        <p:nvSpPr>
          <p:cNvPr id="1027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" pitchFamily="34" charset="0"/>
              </a:rPr>
              <a:t>Уровень текста 1</a:t>
            </a:r>
          </a:p>
          <a:p>
            <a:pPr lvl="1"/>
            <a:r>
              <a:rPr lang="ru-RU" smtClean="0">
                <a:sym typeface="Calibri" pitchFamily="34" charset="0"/>
              </a:rPr>
              <a:t>Уровень текста 2</a:t>
            </a:r>
          </a:p>
          <a:p>
            <a:pPr lvl="2"/>
            <a:r>
              <a:rPr lang="ru-RU" smtClean="0">
                <a:sym typeface="Calibri" pitchFamily="34" charset="0"/>
              </a:rPr>
              <a:t>Уровень текста 3</a:t>
            </a:r>
          </a:p>
          <a:p>
            <a:pPr lvl="3"/>
            <a:r>
              <a:rPr lang="ru-RU" smtClean="0">
                <a:sym typeface="Calibri" pitchFamily="34" charset="0"/>
              </a:rPr>
              <a:t>Уровень текста 4</a:t>
            </a:r>
          </a:p>
          <a:p>
            <a:pPr lvl="4"/>
            <a:r>
              <a:rPr lang="ru-RU" smtClean="0">
                <a:sym typeface="Calibri" pitchFamily="34" charset="0"/>
              </a:rPr>
              <a:t>Уровень текста 5</a:t>
            </a:r>
          </a:p>
        </p:txBody>
      </p:sp>
      <p:sp>
        <p:nvSpPr>
          <p:cNvPr id="1028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309350" y="6407150"/>
            <a:ext cx="273050" cy="263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hangingPunct="0">
              <a:defRPr sz="1200">
                <a:solidFill>
                  <a:srgbClr val="898989"/>
                </a:solidFill>
                <a:sym typeface="Arial" charset="0"/>
              </a:defRPr>
            </a:lvl1pPr>
          </a:lstStyle>
          <a:p>
            <a:fld id="{AA4EE56D-856B-4A73-AABD-20CD6BB06D3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marL="782638" indent="-325438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4pPr>
      <a:lvl5pPr marL="21939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»"/>
        <a:defRPr sz="32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prof.ru/about/structur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57"/>
          <p:cNvSpPr>
            <a:spLocks noChangeArrowheads="1"/>
          </p:cNvSpPr>
          <p:nvPr/>
        </p:nvSpPr>
        <p:spPr bwMode="auto">
          <a:xfrm>
            <a:off x="0" y="0"/>
            <a:ext cx="12192000" cy="68532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 hangingPunct="0"/>
            <a:endParaRPr lang="ru-RU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28674" name="Rectangle 159"/>
          <p:cNvSpPr>
            <a:spLocks noChangeArrowheads="1"/>
          </p:cNvSpPr>
          <p:nvPr/>
        </p:nvSpPr>
        <p:spPr bwMode="auto">
          <a:xfrm>
            <a:off x="0" y="0"/>
            <a:ext cx="6111875" cy="6858000"/>
          </a:xfrm>
          <a:prstGeom prst="rect">
            <a:avLst/>
          </a:prstGeom>
          <a:solidFill>
            <a:srgbClr val="3B382A">
              <a:alpha val="90195"/>
            </a:srgbClr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636" name="Заголовок 1"/>
          <p:cNvSpPr txBox="1">
            <a:spLocks noGrp="1"/>
          </p:cNvSpPr>
          <p:nvPr>
            <p:ph type="title"/>
          </p:nvPr>
        </p:nvSpPr>
        <p:spPr>
          <a:xfrm>
            <a:off x="415925" y="271463"/>
            <a:ext cx="5280025" cy="4451350"/>
          </a:xfrm>
        </p:spPr>
        <p:txBody>
          <a:bodyPr>
            <a:normAutofit fontScale="90000"/>
          </a:bodyPr>
          <a:lstStyle>
            <a:lvl1pPr defTabSz="452627">
              <a:defRPr sz="3663" b="1">
                <a:solidFill>
                  <a:srgbClr val="FEFFFF"/>
                </a:solidFill>
                <a:effectLst>
                  <a:outerShdw blurRad="37719" dist="37719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err="1"/>
              <a:t>Независимая</a:t>
            </a:r>
            <a:r>
              <a:rPr dirty="0"/>
              <a:t> </a:t>
            </a:r>
            <a:r>
              <a:rPr dirty="0" err="1"/>
              <a:t>оценка</a:t>
            </a:r>
            <a:r>
              <a:rPr dirty="0"/>
              <a:t> </a:t>
            </a:r>
            <a:r>
              <a:rPr dirty="0" err="1"/>
              <a:t>качества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обязательное</a:t>
            </a:r>
            <a:r>
              <a:rPr dirty="0"/>
              <a:t> </a:t>
            </a:r>
            <a:r>
              <a:rPr dirty="0" err="1"/>
              <a:t>условие</a:t>
            </a:r>
            <a:r>
              <a:rPr dirty="0"/>
              <a:t> </a:t>
            </a:r>
            <a:r>
              <a:rPr dirty="0" err="1"/>
              <a:t>формирования</a:t>
            </a:r>
            <a:r>
              <a:rPr dirty="0"/>
              <a:t> </a:t>
            </a:r>
            <a:r>
              <a:rPr dirty="0" err="1"/>
              <a:t>квалифицированного</a:t>
            </a:r>
            <a:r>
              <a:rPr dirty="0"/>
              <a:t> </a:t>
            </a:r>
            <a:r>
              <a:rPr dirty="0" err="1"/>
              <a:t>рынка</a:t>
            </a:r>
            <a:r>
              <a:rPr dirty="0"/>
              <a:t> </a:t>
            </a:r>
            <a:r>
              <a:rPr dirty="0" err="1"/>
              <a:t>труда</a:t>
            </a:r>
            <a:r>
              <a:rPr dirty="0"/>
              <a:t> </a:t>
            </a:r>
          </a:p>
        </p:txBody>
      </p:sp>
      <p:sp>
        <p:nvSpPr>
          <p:cNvPr id="28676" name="Freeform 27"/>
          <p:cNvSpPr>
            <a:spLocks noChangeArrowheads="1"/>
          </p:cNvSpPr>
          <p:nvPr/>
        </p:nvSpPr>
        <p:spPr bwMode="auto">
          <a:xfrm>
            <a:off x="0" y="5032375"/>
            <a:ext cx="6881813" cy="857250"/>
          </a:xfrm>
          <a:custGeom>
            <a:avLst/>
            <a:gdLst>
              <a:gd name="T0" fmla="*/ 3440604 w 21585"/>
              <a:gd name="T1" fmla="*/ 428524 h 21600"/>
              <a:gd name="T2" fmla="*/ 3440604 w 21585"/>
              <a:gd name="T3" fmla="*/ 428524 h 21600"/>
              <a:gd name="T4" fmla="*/ 3440604 w 21585"/>
              <a:gd name="T5" fmla="*/ 428524 h 21600"/>
              <a:gd name="T6" fmla="*/ 3440604 w 21585"/>
              <a:gd name="T7" fmla="*/ 42852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85"/>
              <a:gd name="T13" fmla="*/ 0 h 21600"/>
              <a:gd name="T14" fmla="*/ 21585 w 2158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85" h="21600" extrusionOk="0">
                <a:moveTo>
                  <a:pt x="0" y="0"/>
                </a:moveTo>
                <a:cubicBezTo>
                  <a:pt x="0" y="0"/>
                  <a:pt x="0" y="0"/>
                  <a:pt x="2050" y="0"/>
                </a:cubicBezTo>
                <a:cubicBezTo>
                  <a:pt x="2050" y="0"/>
                  <a:pt x="2050" y="0"/>
                  <a:pt x="3627" y="0"/>
                </a:cubicBezTo>
                <a:lnTo>
                  <a:pt x="4330" y="0"/>
                </a:lnTo>
                <a:cubicBezTo>
                  <a:pt x="4330" y="0"/>
                  <a:pt x="4330" y="0"/>
                  <a:pt x="4531" y="0"/>
                </a:cubicBezTo>
                <a:lnTo>
                  <a:pt x="5008" y="0"/>
                </a:lnTo>
                <a:cubicBezTo>
                  <a:pt x="5234" y="0"/>
                  <a:pt x="5536" y="0"/>
                  <a:pt x="5938" y="0"/>
                </a:cubicBezTo>
                <a:cubicBezTo>
                  <a:pt x="5938" y="0"/>
                  <a:pt x="5938" y="0"/>
                  <a:pt x="6206" y="0"/>
                </a:cubicBezTo>
                <a:lnTo>
                  <a:pt x="6572" y="0"/>
                </a:lnTo>
                <a:cubicBezTo>
                  <a:pt x="6889" y="0"/>
                  <a:pt x="7364" y="0"/>
                  <a:pt x="8077" y="0"/>
                </a:cubicBezTo>
                <a:lnTo>
                  <a:pt x="11007" y="0"/>
                </a:lnTo>
                <a:cubicBezTo>
                  <a:pt x="11007" y="0"/>
                  <a:pt x="11007" y="0"/>
                  <a:pt x="11036" y="0"/>
                </a:cubicBezTo>
                <a:lnTo>
                  <a:pt x="12859" y="0"/>
                </a:lnTo>
                <a:cubicBezTo>
                  <a:pt x="12859" y="0"/>
                  <a:pt x="12859" y="0"/>
                  <a:pt x="13101" y="0"/>
                </a:cubicBezTo>
                <a:cubicBezTo>
                  <a:pt x="13101" y="0"/>
                  <a:pt x="13101" y="0"/>
                  <a:pt x="13210" y="0"/>
                </a:cubicBezTo>
                <a:lnTo>
                  <a:pt x="13466" y="0"/>
                </a:lnTo>
                <a:cubicBezTo>
                  <a:pt x="13710" y="0"/>
                  <a:pt x="14115" y="0"/>
                  <a:pt x="14791" y="0"/>
                </a:cubicBezTo>
                <a:lnTo>
                  <a:pt x="20022" y="0"/>
                </a:lnTo>
                <a:cubicBezTo>
                  <a:pt x="20052" y="0"/>
                  <a:pt x="20082" y="133"/>
                  <a:pt x="20098" y="265"/>
                </a:cubicBezTo>
                <a:cubicBezTo>
                  <a:pt x="20098" y="265"/>
                  <a:pt x="20113" y="265"/>
                  <a:pt x="20113" y="398"/>
                </a:cubicBezTo>
                <a:cubicBezTo>
                  <a:pt x="20113" y="398"/>
                  <a:pt x="20113" y="398"/>
                  <a:pt x="20115" y="417"/>
                </a:cubicBezTo>
                <a:lnTo>
                  <a:pt x="20119" y="454"/>
                </a:lnTo>
                <a:lnTo>
                  <a:pt x="20133" y="551"/>
                </a:lnTo>
                <a:cubicBezTo>
                  <a:pt x="20200" y="1010"/>
                  <a:pt x="20469" y="2849"/>
                  <a:pt x="21542" y="10204"/>
                </a:cubicBezTo>
                <a:cubicBezTo>
                  <a:pt x="21600" y="10469"/>
                  <a:pt x="21600" y="10999"/>
                  <a:pt x="21542" y="11396"/>
                </a:cubicBezTo>
                <a:cubicBezTo>
                  <a:pt x="21542" y="11396"/>
                  <a:pt x="21542" y="11396"/>
                  <a:pt x="20363" y="19476"/>
                </a:cubicBezTo>
                <a:lnTo>
                  <a:pt x="20119" y="21146"/>
                </a:lnTo>
                <a:lnTo>
                  <a:pt x="20113" y="21202"/>
                </a:lnTo>
                <a:cubicBezTo>
                  <a:pt x="20113" y="21202"/>
                  <a:pt x="20098" y="21202"/>
                  <a:pt x="20098" y="21335"/>
                </a:cubicBezTo>
                <a:cubicBezTo>
                  <a:pt x="20082" y="21467"/>
                  <a:pt x="20052" y="21600"/>
                  <a:pt x="20022" y="21600"/>
                </a:cubicBezTo>
                <a:lnTo>
                  <a:pt x="13101" y="21600"/>
                </a:lnTo>
                <a:cubicBezTo>
                  <a:pt x="13101" y="21600"/>
                  <a:pt x="13101" y="21600"/>
                  <a:pt x="12859" y="21600"/>
                </a:cubicBezTo>
                <a:cubicBezTo>
                  <a:pt x="12859" y="21600"/>
                  <a:pt x="12859" y="21600"/>
                  <a:pt x="12830" y="21600"/>
                </a:cubicBezTo>
                <a:lnTo>
                  <a:pt x="12627" y="21600"/>
                </a:lnTo>
                <a:cubicBezTo>
                  <a:pt x="12511" y="21600"/>
                  <a:pt x="12338" y="21600"/>
                  <a:pt x="12077" y="21600"/>
                </a:cubicBezTo>
                <a:lnTo>
                  <a:pt x="11007" y="21600"/>
                </a:lnTo>
                <a:cubicBezTo>
                  <a:pt x="11007" y="21600"/>
                  <a:pt x="11007" y="21600"/>
                  <a:pt x="10928" y="21600"/>
                </a:cubicBezTo>
                <a:lnTo>
                  <a:pt x="5938" y="21600"/>
                </a:lnTo>
                <a:cubicBezTo>
                  <a:pt x="5938" y="21600"/>
                  <a:pt x="5938" y="21600"/>
                  <a:pt x="5913" y="21600"/>
                </a:cubicBezTo>
                <a:lnTo>
                  <a:pt x="5737" y="21600"/>
                </a:lnTo>
                <a:cubicBezTo>
                  <a:pt x="5536" y="21600"/>
                  <a:pt x="5134" y="21600"/>
                  <a:pt x="4330" y="21600"/>
                </a:cubicBezTo>
                <a:lnTo>
                  <a:pt x="4182" y="21600"/>
                </a:lnTo>
                <a:cubicBezTo>
                  <a:pt x="3564" y="21600"/>
                  <a:pt x="2857" y="21600"/>
                  <a:pt x="2050" y="21600"/>
                </a:cubicBezTo>
                <a:cubicBezTo>
                  <a:pt x="2050" y="21600"/>
                  <a:pt x="2050" y="21600"/>
                  <a:pt x="0" y="21600"/>
                </a:cubicBezTo>
                <a:cubicBezTo>
                  <a:pt x="0" y="21600"/>
                  <a:pt x="0" y="21600"/>
                  <a:pt x="0" y="0"/>
                </a:cubicBez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638" name="Подзаголовок 2"/>
          <p:cNvSpPr txBox="1">
            <a:spLocks noGrp="1"/>
          </p:cNvSpPr>
          <p:nvPr>
            <p:ph type="body" sz="quarter" idx="1"/>
          </p:nvPr>
        </p:nvSpPr>
        <p:spPr>
          <a:xfrm>
            <a:off x="539750" y="4878388"/>
            <a:ext cx="5640388" cy="1166812"/>
          </a:xfrm>
        </p:spPr>
        <p:txBody>
          <a:bodyPr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Маштакеева Диана Каримовна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2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заместитель Председателя СПКФР, генеральный директор СПКФР,</a:t>
            </a:r>
            <a:br>
              <a:rPr sz="12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</a:br>
            <a:r>
              <a:rPr sz="12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член Правления РСПП</a:t>
            </a:r>
          </a:p>
        </p:txBody>
      </p:sp>
      <p:pic>
        <p:nvPicPr>
          <p:cNvPr id="28678" name="Рисунок 16" descr="Рисунок 16"/>
          <p:cNvPicPr>
            <a:picLocks noChangeAspect="1"/>
          </p:cNvPicPr>
          <p:nvPr/>
        </p:nvPicPr>
        <p:blipFill>
          <a:blip r:embed="rId2"/>
          <a:srcRect l="11047"/>
          <a:stretch>
            <a:fillRect/>
          </a:stretch>
        </p:blipFill>
        <p:spPr bwMode="auto">
          <a:xfrm>
            <a:off x="7075488" y="1090613"/>
            <a:ext cx="4152900" cy="46704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Название 1"/>
          <p:cNvGrpSpPr>
            <a:grpSpLocks/>
          </p:cNvGrpSpPr>
          <p:nvPr/>
        </p:nvGrpSpPr>
        <p:grpSpPr bwMode="auto">
          <a:xfrm>
            <a:off x="0" y="-3175"/>
            <a:ext cx="12190413" cy="711200"/>
            <a:chOff x="0" y="0"/>
            <a:chExt cx="12190410" cy="710883"/>
          </a:xfrm>
        </p:grpSpPr>
        <p:sp>
          <p:nvSpPr>
            <p:cNvPr id="37892" name="Прямоугольник"/>
            <p:cNvSpPr>
              <a:spLocks noChangeArrowheads="1"/>
            </p:cNvSpPr>
            <p:nvPr/>
          </p:nvSpPr>
          <p:spPr bwMode="auto">
            <a:xfrm>
              <a:off x="0" y="-1"/>
              <a:ext cx="12190411" cy="710885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1600" b="1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37893" name="Дорожная карта по обеспечению перехода к системе НОК специалистов финансового рынка"/>
            <p:cNvSpPr txBox="1">
              <a:spLocks noChangeArrowheads="1"/>
            </p:cNvSpPr>
            <p:nvPr/>
          </p:nvSpPr>
          <p:spPr bwMode="auto">
            <a:xfrm>
              <a:off x="0" y="198745"/>
              <a:ext cx="12190411" cy="31339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sz="1600" b="1">
                  <a:solidFill>
                    <a:srgbClr val="FFFFFF"/>
                  </a:solidFill>
                  <a:sym typeface="Arial" charset="0"/>
                </a:rPr>
                <a:t>Дорожная карта по обеспечению перехода к системе НОК специалистов финансового рынка</a:t>
              </a:r>
            </a:p>
          </p:txBody>
        </p:sp>
      </p:grpSp>
      <p:pic>
        <p:nvPicPr>
          <p:cNvPr id="37890" name="Рисунок 9" descr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7891" name="Рисунок 60" descr="Рисунок 6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0638" y="-7938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5538" y="1158875"/>
            <a:ext cx="37433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163" y="993775"/>
            <a:ext cx="598646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838" y="3306763"/>
            <a:ext cx="58674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18875" y="6403975"/>
            <a:ext cx="263525" cy="269875"/>
          </a:xfrm>
          <a:noFill/>
        </p:spPr>
        <p:txBody>
          <a:bodyPr/>
          <a:lstStyle/>
          <a:p>
            <a:pPr defTabSz="457200"/>
            <a:fld id="{913245F8-0977-41D2-80E6-EED8B289CF98}" type="slidenum">
              <a:rPr lang="ru-RU">
                <a:latin typeface="Calibri" pitchFamily="34" charset="0"/>
                <a:sym typeface="Calibri" pitchFamily="34" charset="0"/>
              </a:rPr>
              <a:pPr defTabSz="457200"/>
              <a:t>11</a:t>
            </a:fld>
            <a:endParaRPr lang="ru-RU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38914" name="Название 1"/>
          <p:cNvGrpSpPr>
            <a:grpSpLocks/>
          </p:cNvGrpSpPr>
          <p:nvPr/>
        </p:nvGrpSpPr>
        <p:grpSpPr bwMode="auto">
          <a:xfrm>
            <a:off x="0" y="0"/>
            <a:ext cx="12190413" cy="711200"/>
            <a:chOff x="0" y="0"/>
            <a:chExt cx="12190410" cy="710883"/>
          </a:xfrm>
        </p:grpSpPr>
        <p:sp>
          <p:nvSpPr>
            <p:cNvPr id="38929" name="Прямоугольник"/>
            <p:cNvSpPr>
              <a:spLocks noChangeArrowheads="1"/>
            </p:cNvSpPr>
            <p:nvPr/>
          </p:nvSpPr>
          <p:spPr bwMode="auto">
            <a:xfrm>
              <a:off x="0" y="-1"/>
              <a:ext cx="12190411" cy="710885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3200">
                <a:latin typeface="Calibri" pitchFamily="34" charset="0"/>
              </a:endParaRPr>
            </a:p>
          </p:txBody>
        </p:sp>
        <p:sp>
          <p:nvSpPr>
            <p:cNvPr id="38930" name="РЕГИОНАЛЬНАЯ ПОЛИТИКА СПКФР"/>
            <p:cNvSpPr txBox="1">
              <a:spLocks noChangeArrowheads="1"/>
            </p:cNvSpPr>
            <p:nvPr/>
          </p:nvSpPr>
          <p:spPr bwMode="auto">
            <a:xfrm>
              <a:off x="0" y="136907"/>
              <a:ext cx="12190411" cy="43706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sz="2400" b="1">
                  <a:solidFill>
                    <a:srgbClr val="FFFFFF"/>
                  </a:solidFill>
                  <a:sym typeface="Arial" charset="0"/>
                </a:rPr>
                <a:t>РЕГИОНАЛЬНАЯ ПОЛИТИКА СПКФР</a:t>
              </a:r>
            </a:p>
          </p:txBody>
        </p:sp>
      </p:grpSp>
      <p:pic>
        <p:nvPicPr>
          <p:cNvPr id="38915" name="Рисунок 9" descr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8916" name="Рисунок 60" descr="Рисунок 6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0638" y="-7938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8917" name="Рисунок 8" descr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750888"/>
            <a:ext cx="7799387" cy="43957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8918" name="Рисунок 11" descr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7688" y="2287588"/>
            <a:ext cx="942975" cy="941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8919" name="Рисунок 21" descr="Рисунок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1850" y="1598613"/>
            <a:ext cx="644525" cy="644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8920" name="Рисунок 22" descr="Рисунок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21175" y="3128963"/>
            <a:ext cx="1031875" cy="10302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8921" name="Рисунок 23" descr="Рисунок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9775" y="2509838"/>
            <a:ext cx="1031875" cy="1031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8922" name="Рисунок 24" descr="Рисунок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5850" y="1984375"/>
            <a:ext cx="517525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8923" name="Рисунок 25" descr="Рисунок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8925" y="3170238"/>
            <a:ext cx="255588" cy="2555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8924" name="Рисунок 27" descr="Рисунок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7338" y="2409825"/>
            <a:ext cx="515937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8925" name="Рисунок 29" descr="Рисунок 2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01750" y="3540125"/>
            <a:ext cx="255588" cy="2555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8926" name="Рисунок 31" descr="Рисунок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2975" y="2598738"/>
            <a:ext cx="515938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66" name="Прямоугольник 1"/>
          <p:cNvSpPr txBox="1"/>
          <p:nvPr/>
        </p:nvSpPr>
        <p:spPr>
          <a:xfrm>
            <a:off x="8521700" y="1395413"/>
            <a:ext cx="3395663" cy="46180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hangingPunct="0"/>
            <a:r>
              <a:rPr lang="ru-RU" b="1">
                <a:solidFill>
                  <a:srgbClr val="106193"/>
                </a:solidFill>
                <a:sym typeface="Arial" charset="0"/>
              </a:rPr>
              <a:t>Представительства СПКФР:</a:t>
            </a:r>
          </a:p>
          <a:p>
            <a:pPr hangingPunct="0"/>
            <a:endParaRPr lang="ru-RU">
              <a:solidFill>
                <a:srgbClr val="106193"/>
              </a:solidFill>
              <a:sym typeface="Arial" charset="0"/>
            </a:endParaRPr>
          </a:p>
          <a:p>
            <a:pPr hangingPunct="0">
              <a:buSzPct val="100000"/>
              <a:buFont typeface="Arial" charset="0"/>
              <a:buChar char="•"/>
            </a:pPr>
            <a:r>
              <a:rPr lang="ru-RU">
                <a:solidFill>
                  <a:srgbClr val="106193"/>
                </a:solidFill>
                <a:sym typeface="Arial" charset="0"/>
              </a:rPr>
              <a:t>Информационно-разъяснительная работа в регионах Российской Федерации;</a:t>
            </a:r>
          </a:p>
          <a:p>
            <a:pPr hangingPunct="0">
              <a:buSzPct val="100000"/>
              <a:buFont typeface="Arial" charset="0"/>
              <a:buChar char="•"/>
            </a:pPr>
            <a:r>
              <a:rPr lang="ru-RU">
                <a:solidFill>
                  <a:srgbClr val="106193"/>
                </a:solidFill>
                <a:sym typeface="Arial" charset="0"/>
              </a:rPr>
              <a:t>Реализация технической работы;</a:t>
            </a:r>
          </a:p>
          <a:p>
            <a:pPr hangingPunct="0">
              <a:buSzPct val="100000"/>
              <a:buFont typeface="Arial" charset="0"/>
              <a:buChar char="•"/>
            </a:pPr>
            <a:r>
              <a:rPr lang="ru-RU">
                <a:solidFill>
                  <a:srgbClr val="106193"/>
                </a:solidFill>
                <a:sym typeface="Arial" charset="0"/>
              </a:rPr>
              <a:t>Служба СВК;</a:t>
            </a:r>
          </a:p>
          <a:p>
            <a:pPr hangingPunct="0">
              <a:buSzPct val="100000"/>
              <a:buFont typeface="Arial" charset="0"/>
              <a:buChar char="•"/>
            </a:pPr>
            <a:r>
              <a:rPr lang="ru-RU">
                <a:solidFill>
                  <a:srgbClr val="106193"/>
                </a:solidFill>
                <a:sym typeface="Arial" charset="0"/>
              </a:rPr>
              <a:t>Мониторинг и контроль за деятельностью ЦОК;</a:t>
            </a:r>
          </a:p>
          <a:p>
            <a:pPr hangingPunct="0">
              <a:buSzPct val="100000"/>
              <a:buFont typeface="Arial" charset="0"/>
              <a:buChar char="•"/>
            </a:pPr>
            <a:r>
              <a:rPr lang="ru-RU">
                <a:solidFill>
                  <a:srgbClr val="106193"/>
                </a:solidFill>
                <a:sym typeface="Arial" charset="0"/>
              </a:rPr>
              <a:t>Организация взаимодействия административных регионов, образования и работодателей;</a:t>
            </a:r>
          </a:p>
          <a:p>
            <a:pPr hangingPunct="0">
              <a:buSzPct val="100000"/>
              <a:buFont typeface="Arial" charset="0"/>
              <a:buChar char="•"/>
            </a:pPr>
            <a:r>
              <a:rPr lang="ru-RU">
                <a:solidFill>
                  <a:srgbClr val="106193"/>
                </a:solidFill>
                <a:sym typeface="Arial" charset="0"/>
              </a:rPr>
              <a:t>Социальные проекты.</a:t>
            </a:r>
          </a:p>
        </p:txBody>
      </p:sp>
      <p:pic>
        <p:nvPicPr>
          <p:cNvPr id="38928" name="Рисунок 17" descr="Рисунок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4410075"/>
            <a:ext cx="2654300" cy="19907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18875" y="6403975"/>
            <a:ext cx="263525" cy="269875"/>
          </a:xfrm>
          <a:noFill/>
        </p:spPr>
        <p:txBody>
          <a:bodyPr/>
          <a:lstStyle/>
          <a:p>
            <a:pPr defTabSz="457200"/>
            <a:fld id="{A2206D95-9024-4ACF-BF44-1AA4428CB092}" type="slidenum">
              <a:rPr lang="ru-RU">
                <a:latin typeface="Calibri" pitchFamily="34" charset="0"/>
                <a:sym typeface="Calibri" pitchFamily="34" charset="0"/>
              </a:rPr>
              <a:pPr defTabSz="457200"/>
              <a:t>12</a:t>
            </a:fld>
            <a:endParaRPr lang="ru-RU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39938" name="Название 1"/>
          <p:cNvGrpSpPr>
            <a:grpSpLocks/>
          </p:cNvGrpSpPr>
          <p:nvPr/>
        </p:nvGrpSpPr>
        <p:grpSpPr bwMode="auto">
          <a:xfrm>
            <a:off x="0" y="-3175"/>
            <a:ext cx="12190413" cy="711200"/>
            <a:chOff x="0" y="0"/>
            <a:chExt cx="12190410" cy="710883"/>
          </a:xfrm>
        </p:grpSpPr>
        <p:sp>
          <p:nvSpPr>
            <p:cNvPr id="39952" name="Прямоугольник"/>
            <p:cNvSpPr>
              <a:spLocks noChangeArrowheads="1"/>
            </p:cNvSpPr>
            <p:nvPr/>
          </p:nvSpPr>
          <p:spPr bwMode="auto">
            <a:xfrm>
              <a:off x="0" y="-1"/>
              <a:ext cx="12190411" cy="710885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3200">
                <a:latin typeface="Calibri" pitchFamily="34" charset="0"/>
              </a:endParaRPr>
            </a:p>
          </p:txBody>
        </p:sp>
        <p:sp>
          <p:nvSpPr>
            <p:cNvPr id="39953" name="ВЗАИМОДЕЙСТВИЕ В РАМКАХ РАЗВИТИЯ СИСТЕМЫ ПРОФЕССИОНАЛЬНЫХ КВАЛИФИКАЦИЙ…"/>
            <p:cNvSpPr txBox="1">
              <a:spLocks noChangeArrowheads="1"/>
            </p:cNvSpPr>
            <p:nvPr/>
          </p:nvSpPr>
          <p:spPr bwMode="auto">
            <a:xfrm>
              <a:off x="0" y="84445"/>
              <a:ext cx="12190411" cy="54199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sz="1600" b="1">
                  <a:solidFill>
                    <a:srgbClr val="FFFFFF"/>
                  </a:solidFill>
                  <a:sym typeface="Arial" charset="0"/>
                </a:rPr>
                <a:t>ВЗАИМОДЕЙСТВИЕ В РАМКАХ РАЗВИТИЯ СИСТЕМЫ ПРОФЕССИОНАЛЬНЫХ КВАЛИФИКАЦИЙ </a:t>
              </a:r>
              <a:endParaRPr lang="ru-RU" sz="3200" b="1">
                <a:solidFill>
                  <a:srgbClr val="FFFFFF"/>
                </a:solidFill>
                <a:sym typeface="Arial" charset="0"/>
              </a:endParaRPr>
            </a:p>
            <a:p>
              <a:pPr marL="457200" indent="-457200" algn="ctr" defTabSz="457200" hangingPunct="0"/>
              <a:r>
                <a:rPr lang="ru-RU" sz="1600" b="1">
                  <a:solidFill>
                    <a:srgbClr val="FFFFFF"/>
                  </a:solidFill>
                  <a:sym typeface="Arial" charset="0"/>
                </a:rPr>
                <a:t>В МЕЖДУНАРОДНОМ АСПЕКТЕ</a:t>
              </a:r>
            </a:p>
          </p:txBody>
        </p:sp>
      </p:grpSp>
      <p:pic>
        <p:nvPicPr>
          <p:cNvPr id="39939" name="Рисунок 9" descr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9940" name="Рисунок 60" descr="Рисунок 6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0638" y="-7938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295275" y="1089025"/>
            <a:ext cx="11287125" cy="38052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b="1">
                <a:solidFill>
                  <a:srgbClr val="EC3326"/>
                </a:solidFill>
                <a:sym typeface="Arial" charset="0"/>
              </a:rPr>
              <a:t>О МЕТОДИКЕ СБЛИЖЕНИЯ КВАЛИФИКАЦИЙ</a:t>
            </a:r>
          </a:p>
          <a:p>
            <a:pPr algn="ctr" hangingPunct="0"/>
            <a:endParaRPr lang="ru-RU" sz="1600" b="1" u="sng">
              <a:solidFill>
                <a:srgbClr val="002060"/>
              </a:solidFill>
              <a:sym typeface="Arial" charset="0"/>
            </a:endParaRPr>
          </a:p>
          <a:p>
            <a:pPr algn="ctr" hangingPunct="0"/>
            <a:r>
              <a:rPr lang="ru-RU" sz="1600" i="1">
                <a:solidFill>
                  <a:srgbClr val="002060"/>
                </a:solidFill>
                <a:sym typeface="Arial" charset="0"/>
              </a:rPr>
              <a:t>Методика сближения разработана при участии РСПП, Санкт-Петербургским государственным экономическим университетом с учетом экспертизы Евразийско-экономической комиссии. Поддержана деловым советом ЕАЭС в рамках заседания президиума от 27.09.2018 г.</a:t>
            </a:r>
          </a:p>
          <a:p>
            <a:pPr algn="ctr" hangingPunct="0"/>
            <a:endParaRPr lang="ru-RU" sz="1600" b="1" u="sng">
              <a:solidFill>
                <a:srgbClr val="002060"/>
              </a:solidFill>
              <a:sym typeface="Arial" charset="0"/>
            </a:endParaRPr>
          </a:p>
          <a:p>
            <a:pPr hangingPunct="0"/>
            <a:r>
              <a:rPr lang="ru-RU" sz="1400">
                <a:solidFill>
                  <a:srgbClr val="0F6096"/>
                </a:solidFill>
                <a:sym typeface="Arial" charset="0"/>
              </a:rPr>
              <a:t>1. Создание единого справочника терминов и определений. </a:t>
            </a:r>
          </a:p>
          <a:p>
            <a:pPr hangingPunct="0"/>
            <a:r>
              <a:rPr lang="ru-RU" sz="1400">
                <a:solidFill>
                  <a:srgbClr val="0F6096"/>
                </a:solidFill>
                <a:sym typeface="Arial" charset="0"/>
              </a:rPr>
              <a:t>2. Сопоставление элементов рынка труда и образования.</a:t>
            </a:r>
          </a:p>
          <a:p>
            <a:pPr hangingPunct="0"/>
            <a:r>
              <a:rPr lang="ru-RU" sz="1400">
                <a:solidFill>
                  <a:srgbClr val="0F6096"/>
                </a:solidFill>
                <a:sym typeface="Arial" charset="0"/>
              </a:rPr>
              <a:t>3. Проведение мониторинга рынка труда.</a:t>
            </a:r>
          </a:p>
          <a:p>
            <a:pPr hangingPunct="0"/>
            <a:r>
              <a:rPr lang="ru-RU" sz="1400">
                <a:solidFill>
                  <a:srgbClr val="0F6096"/>
                </a:solidFill>
                <a:sym typeface="Arial" charset="0"/>
              </a:rPr>
              <a:t>4. Формирование единых траекторий профессионального развития специалистов.</a:t>
            </a:r>
          </a:p>
          <a:p>
            <a:pPr hangingPunct="0"/>
            <a:r>
              <a:rPr lang="ru-RU" sz="1400">
                <a:solidFill>
                  <a:srgbClr val="0F6096"/>
                </a:solidFill>
                <a:sym typeface="Arial" charset="0"/>
              </a:rPr>
              <a:t>5. Формирование единых стандартов качества образовательных программ.</a:t>
            </a:r>
          </a:p>
          <a:p>
            <a:pPr hangingPunct="0"/>
            <a:r>
              <a:rPr lang="ru-RU" sz="1400">
                <a:solidFill>
                  <a:srgbClr val="0F6096"/>
                </a:solidFill>
                <a:sym typeface="Arial" charset="0"/>
              </a:rPr>
              <a:t>6. Установление единых правил ПОА ОП.</a:t>
            </a:r>
          </a:p>
          <a:p>
            <a:pPr hangingPunct="0"/>
            <a:r>
              <a:rPr lang="ru-RU" sz="1400">
                <a:solidFill>
                  <a:srgbClr val="0F6096"/>
                </a:solidFill>
                <a:sym typeface="Arial" charset="0"/>
              </a:rPr>
              <a:t>7. Проведение и установление НОК.</a:t>
            </a:r>
          </a:p>
          <a:p>
            <a:pPr hangingPunct="0"/>
            <a:endParaRPr lang="ru-RU" sz="1400">
              <a:solidFill>
                <a:srgbClr val="002060"/>
              </a:solidFill>
              <a:sym typeface="Arial" charset="0"/>
            </a:endParaRPr>
          </a:p>
          <a:p>
            <a:pPr hangingPunct="0"/>
            <a:endParaRPr lang="ru-RU" sz="1600">
              <a:solidFill>
                <a:srgbClr val="106193"/>
              </a:solidFill>
              <a:sym typeface="Arial" charset="0"/>
            </a:endParaRPr>
          </a:p>
          <a:p>
            <a:pPr hangingPunct="0"/>
            <a:endParaRPr lang="ru-RU" sz="1600">
              <a:solidFill>
                <a:srgbClr val="106193"/>
              </a:solidFill>
              <a:sym typeface="Arial" charset="0"/>
            </a:endParaRPr>
          </a:p>
        </p:txBody>
      </p:sp>
      <p:sp>
        <p:nvSpPr>
          <p:cNvPr id="976" name="Прямоугольник: скругленные углы 26"/>
          <p:cNvSpPr/>
          <p:nvPr/>
        </p:nvSpPr>
        <p:spPr>
          <a:xfrm>
            <a:off x="4068763" y="4513263"/>
            <a:ext cx="3328987" cy="21796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943" name="TextBox 1"/>
          <p:cNvSpPr txBox="1">
            <a:spLocks noChangeArrowheads="1"/>
          </p:cNvSpPr>
          <p:nvPr/>
        </p:nvSpPr>
        <p:spPr bwMode="auto">
          <a:xfrm>
            <a:off x="4473575" y="4608513"/>
            <a:ext cx="2843213" cy="2193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100">
                <a:solidFill>
                  <a:srgbClr val="002060"/>
                </a:solidFill>
                <a:sym typeface="Arial" charset="0"/>
              </a:rPr>
              <a:t>Международная научно-практическая конференция</a:t>
            </a:r>
          </a:p>
          <a:p>
            <a:pPr algn="ctr" hangingPunct="0"/>
            <a:r>
              <a:rPr lang="ru-RU" sz="1100">
                <a:solidFill>
                  <a:srgbClr val="002060"/>
                </a:solidFill>
                <a:sym typeface="Arial" charset="0"/>
              </a:rPr>
              <a:t>«Финансово-экономическое образование VS рынок труда: от признания результатов обучения</a:t>
            </a:r>
          </a:p>
          <a:p>
            <a:pPr algn="ctr" hangingPunct="0"/>
            <a:r>
              <a:rPr lang="ru-RU" sz="1100">
                <a:solidFill>
                  <a:srgbClr val="002060"/>
                </a:solidFill>
                <a:sym typeface="Arial" charset="0"/>
              </a:rPr>
              <a:t>до сопряжения квалификаций»</a:t>
            </a:r>
          </a:p>
          <a:p>
            <a:pPr algn="ctr" hangingPunct="0"/>
            <a:r>
              <a:rPr lang="ru-RU" sz="1100">
                <a:solidFill>
                  <a:srgbClr val="002060"/>
                </a:solidFill>
                <a:sym typeface="Arial" charset="0"/>
              </a:rPr>
              <a:t>Бишкек • Ереван • Санкт-Петербург • Москва </a:t>
            </a:r>
          </a:p>
          <a:p>
            <a:pPr algn="ctr" hangingPunct="0"/>
            <a:endParaRPr lang="ru-RU" sz="500" b="1">
              <a:solidFill>
                <a:srgbClr val="002060"/>
              </a:solidFill>
              <a:sym typeface="Arial" charset="0"/>
            </a:endParaRPr>
          </a:p>
          <a:p>
            <a:pPr algn="ctr" hangingPunct="0"/>
            <a:r>
              <a:rPr lang="ru-RU" sz="1200" b="1" i="1">
                <a:solidFill>
                  <a:srgbClr val="002060"/>
                </a:solidFill>
                <a:sym typeface="Arial" charset="0"/>
              </a:rPr>
              <a:t>27-28 сентября 2018 года</a:t>
            </a:r>
          </a:p>
          <a:p>
            <a:pPr algn="ctr" hangingPunct="0"/>
            <a:endParaRPr lang="ru-RU" sz="500" b="1" i="1">
              <a:solidFill>
                <a:srgbClr val="002060"/>
              </a:solidFill>
              <a:sym typeface="Arial" charset="0"/>
            </a:endParaRPr>
          </a:p>
          <a:p>
            <a:pPr algn="ctr" hangingPunct="0"/>
            <a:r>
              <a:rPr lang="ru-RU" sz="1100" b="1" i="1">
                <a:solidFill>
                  <a:srgbClr val="002060"/>
                </a:solidFill>
                <a:sym typeface="Arial" charset="0"/>
              </a:rPr>
              <a:t>Открытие  ЭЦ, ЦОК ФБА</a:t>
            </a:r>
          </a:p>
          <a:p>
            <a:pPr algn="ctr" hangingPunct="0"/>
            <a:endParaRPr lang="ru-RU" sz="1400" b="1" i="1">
              <a:solidFill>
                <a:srgbClr val="002060"/>
              </a:solidFill>
              <a:sym typeface="Arial" charset="0"/>
            </a:endParaRPr>
          </a:p>
        </p:txBody>
      </p:sp>
      <p:sp>
        <p:nvSpPr>
          <p:cNvPr id="978" name="Прямоугольник: скругленные углы 28"/>
          <p:cNvSpPr/>
          <p:nvPr/>
        </p:nvSpPr>
        <p:spPr>
          <a:xfrm>
            <a:off x="323850" y="4495800"/>
            <a:ext cx="3328988" cy="2179638"/>
          </a:xfrm>
          <a:prstGeom prst="roundRect">
            <a:avLst>
              <a:gd name="adj" fmla="val 16667"/>
            </a:avLst>
          </a:prstGeom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945" name="TextBox 4"/>
          <p:cNvSpPr txBox="1">
            <a:spLocks noChangeArrowheads="1"/>
          </p:cNvSpPr>
          <p:nvPr/>
        </p:nvSpPr>
        <p:spPr bwMode="auto">
          <a:xfrm>
            <a:off x="719138" y="4624388"/>
            <a:ext cx="2433637" cy="163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200">
                <a:solidFill>
                  <a:srgbClr val="002060"/>
                </a:solidFill>
                <a:sym typeface="Arial" charset="0"/>
              </a:rPr>
              <a:t>Международная научно-практическая конференция</a:t>
            </a:r>
          </a:p>
          <a:p>
            <a:pPr algn="ctr" hangingPunct="0"/>
            <a:r>
              <a:rPr lang="ru-RU" sz="1200">
                <a:solidFill>
                  <a:srgbClr val="002060"/>
                </a:solidFill>
                <a:sym typeface="Arial" charset="0"/>
              </a:rPr>
              <a:t>«Форсайт образования: территория сетевого взаимодействия Евразийского экономического союза»</a:t>
            </a:r>
          </a:p>
          <a:p>
            <a:pPr algn="ctr" hangingPunct="0"/>
            <a:endParaRPr lang="ru-RU" sz="500" b="1" i="1">
              <a:solidFill>
                <a:srgbClr val="002060"/>
              </a:solidFill>
              <a:sym typeface="Arial" charset="0"/>
            </a:endParaRPr>
          </a:p>
          <a:p>
            <a:pPr algn="ctr" hangingPunct="0"/>
            <a:r>
              <a:rPr lang="ru-RU" sz="1200" b="1" i="1">
                <a:solidFill>
                  <a:srgbClr val="002060"/>
                </a:solidFill>
                <a:sym typeface="Arial" charset="0"/>
              </a:rPr>
              <a:t>4-5 октября 2017 года</a:t>
            </a:r>
          </a:p>
          <a:p>
            <a:pPr algn="ctr" hangingPunct="0"/>
            <a:endParaRPr lang="ru-RU" sz="500" b="1" i="1">
              <a:solidFill>
                <a:srgbClr val="002060"/>
              </a:solidFill>
              <a:sym typeface="Arial" charset="0"/>
            </a:endParaRPr>
          </a:p>
          <a:p>
            <a:pPr algn="ctr" hangingPunct="0"/>
            <a:r>
              <a:rPr lang="ru-RU" sz="1100" b="1" i="1">
                <a:solidFill>
                  <a:srgbClr val="002060"/>
                </a:solidFill>
                <a:sym typeface="Arial" charset="0"/>
              </a:rPr>
              <a:t>Открытие ЦОК ЭЦ, ЦОК ФБА</a:t>
            </a:r>
          </a:p>
        </p:txBody>
      </p:sp>
      <p:pic>
        <p:nvPicPr>
          <p:cNvPr id="39946" name="Рисунок 16" descr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97425"/>
            <a:ext cx="514350" cy="5540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9947" name="Рисунок 20" descr="Рисунок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2275" y="4852988"/>
            <a:ext cx="433388" cy="498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82" name="Прямоугольник: скругленные углы 14"/>
          <p:cNvSpPr/>
          <p:nvPr/>
        </p:nvSpPr>
        <p:spPr>
          <a:xfrm>
            <a:off x="7800975" y="4491038"/>
            <a:ext cx="3328988" cy="22082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949" name="TextBox 15"/>
          <p:cNvSpPr txBox="1">
            <a:spLocks noChangeArrowheads="1"/>
          </p:cNvSpPr>
          <p:nvPr/>
        </p:nvSpPr>
        <p:spPr bwMode="auto">
          <a:xfrm>
            <a:off x="8043863" y="4573588"/>
            <a:ext cx="2843212" cy="18002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900">
                <a:solidFill>
                  <a:srgbClr val="002060"/>
                </a:solidFill>
                <a:sym typeface="Arial" charset="0"/>
              </a:rPr>
              <a:t>Bookkeepers summit</a:t>
            </a:r>
          </a:p>
          <a:p>
            <a:pPr algn="ctr" hangingPunct="0"/>
            <a:r>
              <a:rPr lang="ru-RU" sz="900">
                <a:solidFill>
                  <a:srgbClr val="002060"/>
                </a:solidFill>
                <a:sym typeface="Arial" charset="0"/>
              </a:rPr>
              <a:t>Подписано соглашение с Институтом менеджерских бухгалтеров, основанный в Великобритании,</a:t>
            </a:r>
          </a:p>
          <a:p>
            <a:pPr algn="ctr" hangingPunct="0"/>
            <a:r>
              <a:rPr lang="ru-RU" sz="900">
                <a:solidFill>
                  <a:srgbClr val="002060"/>
                </a:solidFill>
                <a:sym typeface="Arial" charset="0"/>
              </a:rPr>
              <a:t>CIMA - Chartered Institute of Management Accountants</a:t>
            </a:r>
            <a:r>
              <a:rPr lang="ru-RU" sz="900">
                <a:sym typeface="Arial" charset="0"/>
              </a:rPr>
              <a:t>.</a:t>
            </a:r>
          </a:p>
          <a:p>
            <a:pPr algn="ctr" hangingPunct="0"/>
            <a:r>
              <a:rPr lang="ru-RU" sz="900">
                <a:solidFill>
                  <a:srgbClr val="002060"/>
                </a:solidFill>
                <a:sym typeface="Arial" charset="0"/>
              </a:rPr>
              <a:t>, ICB-Global</a:t>
            </a:r>
            <a:r>
              <a:rPr lang="ru-RU" sz="900" b="1">
                <a:solidFill>
                  <a:srgbClr val="002060"/>
                </a:solidFill>
                <a:sym typeface="Arial" charset="0"/>
              </a:rPr>
              <a:t>, о взаимном признании квалификаций</a:t>
            </a:r>
          </a:p>
          <a:p>
            <a:pPr algn="ctr" hangingPunct="0"/>
            <a:endParaRPr lang="ru-RU" sz="900" b="1">
              <a:solidFill>
                <a:srgbClr val="002060"/>
              </a:solidFill>
              <a:sym typeface="Arial" charset="0"/>
            </a:endParaRPr>
          </a:p>
          <a:p>
            <a:pPr algn="ctr" hangingPunct="0"/>
            <a:r>
              <a:rPr lang="ru-RU" sz="900" b="1">
                <a:solidFill>
                  <a:srgbClr val="002060"/>
                </a:solidFill>
                <a:sym typeface="Arial" charset="0"/>
              </a:rPr>
              <a:t>Лондон</a:t>
            </a:r>
          </a:p>
          <a:p>
            <a:pPr algn="ctr" hangingPunct="0"/>
            <a:endParaRPr lang="ru-RU" sz="400" b="1">
              <a:solidFill>
                <a:srgbClr val="002060"/>
              </a:solidFill>
              <a:sym typeface="Arial" charset="0"/>
            </a:endParaRPr>
          </a:p>
          <a:p>
            <a:pPr algn="ctr" hangingPunct="0"/>
            <a:r>
              <a:rPr lang="ru-RU" sz="1200" b="1" i="1">
                <a:solidFill>
                  <a:srgbClr val="002060"/>
                </a:solidFill>
                <a:sym typeface="Arial" charset="0"/>
              </a:rPr>
              <a:t>28 ноября 2018 года</a:t>
            </a:r>
            <a:endParaRPr lang="ru-RU" sz="1400" b="1" i="1">
              <a:solidFill>
                <a:srgbClr val="002060"/>
              </a:solidFill>
              <a:sym typeface="Arial" charset="0"/>
            </a:endParaRPr>
          </a:p>
        </p:txBody>
      </p:sp>
      <p:pic>
        <p:nvPicPr>
          <p:cNvPr id="39950" name="Рисунок 5" descr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7163" y="5703888"/>
            <a:ext cx="622300" cy="4302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9951" name="Рисунок 6" descr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8475" y="2738438"/>
            <a:ext cx="2695575" cy="13954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5"/>
          <p:cNvSpPr txBox="1">
            <a:spLocks noChangeArrowheads="1"/>
          </p:cNvSpPr>
          <p:nvPr/>
        </p:nvSpPr>
        <p:spPr bwMode="auto">
          <a:xfrm>
            <a:off x="11552238" y="692150"/>
            <a:ext cx="246062" cy="3762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lang="ru-RU" sz="2000">
                <a:solidFill>
                  <a:srgbClr val="FFFFFF"/>
                </a:solidFill>
                <a:sym typeface="Arial" charset="0"/>
              </a:rPr>
              <a:t>5</a:t>
            </a:r>
          </a:p>
        </p:txBody>
      </p:sp>
      <p:sp>
        <p:nvSpPr>
          <p:cNvPr id="40962" name="Прямоугольник 6"/>
          <p:cNvSpPr txBox="1">
            <a:spLocks noChangeArrowheads="1"/>
          </p:cNvSpPr>
          <p:nvPr/>
        </p:nvSpPr>
        <p:spPr bwMode="auto">
          <a:xfrm>
            <a:off x="3563938" y="912813"/>
            <a:ext cx="5180012" cy="17859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600" b="1">
                <a:solidFill>
                  <a:srgbClr val="1F497D"/>
                </a:solidFill>
                <a:sym typeface="Arial" charset="0"/>
              </a:rPr>
              <a:t>Центр экспертизы и актуализации профессиональных и образовательных стандартов.</a:t>
            </a:r>
          </a:p>
          <a:p>
            <a:pPr algn="ctr" hangingPunct="0"/>
            <a:endParaRPr lang="ru-RU" sz="1400" b="1">
              <a:solidFill>
                <a:srgbClr val="1F497D"/>
              </a:solidFill>
              <a:sym typeface="Arial" charset="0"/>
            </a:endParaRPr>
          </a:p>
          <a:p>
            <a:pPr algn="ctr" hangingPunct="0"/>
            <a:r>
              <a:rPr lang="ru-RU" sz="1400" b="1">
                <a:solidFill>
                  <a:srgbClr val="1F497D"/>
                </a:solidFill>
                <a:sym typeface="Arial" charset="0"/>
              </a:rPr>
              <a:t>Успешный опыт взаимодействия: </a:t>
            </a:r>
          </a:p>
          <a:p>
            <a:pPr algn="ctr" hangingPunct="0"/>
            <a:r>
              <a:rPr lang="ru-RU" sz="1400" b="1">
                <a:solidFill>
                  <a:srgbClr val="1F497D"/>
                </a:solidFill>
                <a:sym typeface="Arial" charset="0"/>
              </a:rPr>
              <a:t>подписаны Соглашения о взаимодействии между ФУМО ВО и СПО «Экономика и управление» и СПК финансового рынка </a:t>
            </a:r>
          </a:p>
        </p:txBody>
      </p:sp>
      <p:pic>
        <p:nvPicPr>
          <p:cNvPr id="40963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0" y="898525"/>
            <a:ext cx="3186113" cy="21256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40964" name="Picture 4" descr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873125"/>
            <a:ext cx="3197225" cy="21256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0965" name="Прямоугольник 11"/>
          <p:cNvSpPr txBox="1">
            <a:spLocks noChangeArrowheads="1"/>
          </p:cNvSpPr>
          <p:nvPr/>
        </p:nvSpPr>
        <p:spPr bwMode="auto">
          <a:xfrm>
            <a:off x="701675" y="3227388"/>
            <a:ext cx="10787063" cy="492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400" b="1">
                <a:sym typeface="Arial" charset="0"/>
              </a:rPr>
              <a:t>Механизм </a:t>
            </a:r>
            <a:r>
              <a:rPr lang="ru-RU" sz="1400" b="1">
                <a:solidFill>
                  <a:srgbClr val="FF0000"/>
                </a:solidFill>
                <a:sym typeface="Arial" charset="0"/>
              </a:rPr>
              <a:t>актуализации и согласования ФГОС и образовательных программ с представителями профессионального сообщества </a:t>
            </a:r>
            <a:r>
              <a:rPr lang="ru-RU" sz="1400" b="1">
                <a:sym typeface="Arial" charset="0"/>
              </a:rPr>
              <a:t>+ </a:t>
            </a:r>
            <a:r>
              <a:rPr lang="ru-RU" sz="1400" b="1">
                <a:solidFill>
                  <a:srgbClr val="006600"/>
                </a:solidFill>
                <a:sym typeface="Arial" charset="0"/>
              </a:rPr>
              <a:t>экспертизы и актуализации разрабатываемых профессиональных стандартов </a:t>
            </a:r>
          </a:p>
        </p:txBody>
      </p:sp>
      <p:sp>
        <p:nvSpPr>
          <p:cNvPr id="992" name="Стрелка вниз 12"/>
          <p:cNvSpPr/>
          <p:nvPr/>
        </p:nvSpPr>
        <p:spPr>
          <a:xfrm>
            <a:off x="5835650" y="2816225"/>
            <a:ext cx="519113" cy="415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3F80CE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0967" name="Прямоугольник 13"/>
          <p:cNvGrpSpPr>
            <a:grpSpLocks/>
          </p:cNvGrpSpPr>
          <p:nvPr/>
        </p:nvGrpSpPr>
        <p:grpSpPr bwMode="auto">
          <a:xfrm>
            <a:off x="377825" y="3937000"/>
            <a:ext cx="5364163" cy="1560513"/>
            <a:chOff x="0" y="0"/>
            <a:chExt cx="5364191" cy="1559813"/>
          </a:xfrm>
        </p:grpSpPr>
        <p:sp>
          <p:nvSpPr>
            <p:cNvPr id="40982" name="Прямоугольник"/>
            <p:cNvSpPr>
              <a:spLocks noChangeArrowheads="1"/>
            </p:cNvSpPr>
            <p:nvPr/>
          </p:nvSpPr>
          <p:spPr bwMode="auto">
            <a:xfrm>
              <a:off x="0" y="0"/>
              <a:ext cx="5364192" cy="1559814"/>
            </a:xfrm>
            <a:prstGeom prst="rect">
              <a:avLst/>
            </a:prstGeom>
            <a:solidFill>
              <a:srgbClr val="1F49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 sz="1600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40983" name="35 утверждено профессиональных стандартов;…"/>
            <p:cNvSpPr txBox="1">
              <a:spLocks noChangeArrowheads="1"/>
            </p:cNvSpPr>
            <p:nvPr/>
          </p:nvSpPr>
          <p:spPr bwMode="auto">
            <a:xfrm>
              <a:off x="0" y="0"/>
              <a:ext cx="5364192" cy="153767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60960" tIns="60960" rIns="60960" bIns="60960">
              <a:spAutoFit/>
            </a:bodyPr>
            <a:lstStyle/>
            <a:p>
              <a:pPr marL="800100" lvl="1" indent="-342900" hangingPunct="0">
                <a:buSzPct val="100000"/>
                <a:buFontTx/>
                <a:buChar char="✓"/>
              </a:pPr>
              <a:endParaRPr lang="ru-RU" sz="1200" b="1">
                <a:solidFill>
                  <a:srgbClr val="FFFFFF"/>
                </a:solidFill>
                <a:sym typeface="Arial" charset="0"/>
              </a:endParaRPr>
            </a:p>
            <a:p>
              <a:pPr marL="800100" lvl="1" indent="-342900" hangingPunct="0">
                <a:buSzPct val="100000"/>
                <a:buFontTx/>
                <a:buChar char="✓"/>
              </a:pPr>
              <a:r>
                <a:rPr lang="ru-RU" sz="1400" b="1">
                  <a:solidFill>
                    <a:srgbClr val="FFFFFF"/>
                  </a:solidFill>
                  <a:sym typeface="Arial" charset="0"/>
                </a:rPr>
                <a:t>35 утверждено </a:t>
              </a:r>
              <a:r>
                <a:rPr lang="ru-RU" sz="1400">
                  <a:solidFill>
                    <a:srgbClr val="FFFFFF"/>
                  </a:solidFill>
                  <a:sym typeface="Arial" charset="0"/>
                </a:rPr>
                <a:t>профессиональных стандартов; </a:t>
              </a:r>
            </a:p>
            <a:p>
              <a:pPr marL="800100" lvl="1" indent="-342900" hangingPunct="0">
                <a:buSzPct val="100000"/>
                <a:buFontTx/>
                <a:buChar char="✓"/>
              </a:pPr>
              <a:r>
                <a:rPr lang="ru-RU" sz="1400" b="1">
                  <a:solidFill>
                    <a:srgbClr val="FFFFFF"/>
                  </a:solidFill>
                  <a:sym typeface="Arial" charset="0"/>
                </a:rPr>
                <a:t>97 </a:t>
              </a:r>
              <a:r>
                <a:rPr lang="ru-RU" sz="1400">
                  <a:solidFill>
                    <a:srgbClr val="FFFFFF"/>
                  </a:solidFill>
                  <a:sym typeface="Arial" charset="0"/>
                </a:rPr>
                <a:t>квалификаций; </a:t>
              </a:r>
            </a:p>
            <a:p>
              <a:pPr marL="800100" lvl="1" indent="-342900" hangingPunct="0">
                <a:buSzPct val="100000"/>
                <a:buFontTx/>
                <a:buChar char="✓"/>
              </a:pPr>
              <a:r>
                <a:rPr lang="ru-RU" sz="1400" b="1">
                  <a:solidFill>
                    <a:srgbClr val="FFFFFF"/>
                  </a:solidFill>
                  <a:sym typeface="Arial" charset="0"/>
                </a:rPr>
                <a:t>68</a:t>
              </a:r>
              <a:r>
                <a:rPr lang="ru-RU" sz="1400">
                  <a:solidFill>
                    <a:srgbClr val="FFFFFF"/>
                  </a:solidFill>
                  <a:sym typeface="Arial" charset="0"/>
                </a:rPr>
                <a:t> комплектов оценочных средств;</a:t>
              </a:r>
            </a:p>
            <a:p>
              <a:pPr marL="800100" lvl="1" indent="-342900" hangingPunct="0">
                <a:buSzPct val="100000"/>
                <a:buFontTx/>
                <a:buChar char="✓"/>
              </a:pPr>
              <a:r>
                <a:rPr lang="ru-RU" sz="1400" b="1">
                  <a:solidFill>
                    <a:srgbClr val="FFFFFF"/>
                  </a:solidFill>
                  <a:sym typeface="Arial" charset="0"/>
                </a:rPr>
                <a:t>19 квалификаций в разработке</a:t>
              </a:r>
              <a:r>
                <a:rPr lang="ru-RU" sz="1400">
                  <a:solidFill>
                    <a:srgbClr val="FFFFFF"/>
                  </a:solidFill>
                  <a:sym typeface="Arial" charset="0"/>
                </a:rPr>
                <a:t>;</a:t>
              </a:r>
            </a:p>
            <a:p>
              <a:pPr marL="800100" lvl="1" indent="-342900" hangingPunct="0">
                <a:buSzPct val="100000"/>
                <a:buFontTx/>
                <a:buChar char="✓"/>
              </a:pPr>
              <a:r>
                <a:rPr lang="ru-RU" sz="1400" b="1">
                  <a:solidFill>
                    <a:srgbClr val="FFFFFF"/>
                  </a:solidFill>
                  <a:sym typeface="Arial" charset="0"/>
                </a:rPr>
                <a:t>28 в разработке КОС</a:t>
              </a:r>
              <a:r>
                <a:rPr lang="ru-RU" sz="1400">
                  <a:solidFill>
                    <a:srgbClr val="FFFFFF"/>
                  </a:solidFill>
                  <a:sym typeface="Arial" charset="0"/>
                </a:rPr>
                <a:t>;</a:t>
              </a:r>
            </a:p>
          </p:txBody>
        </p:sp>
      </p:grpSp>
      <p:pic>
        <p:nvPicPr>
          <p:cNvPr id="40968" name="Picture 2" descr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08450" cy="782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pSp>
        <p:nvGrpSpPr>
          <p:cNvPr id="40969" name="Название 1"/>
          <p:cNvGrpSpPr>
            <a:grpSpLocks/>
          </p:cNvGrpSpPr>
          <p:nvPr/>
        </p:nvGrpSpPr>
        <p:grpSpPr bwMode="auto">
          <a:xfrm>
            <a:off x="0" y="-3175"/>
            <a:ext cx="12190413" cy="711200"/>
            <a:chOff x="0" y="0"/>
            <a:chExt cx="12190410" cy="710883"/>
          </a:xfrm>
        </p:grpSpPr>
        <p:sp>
          <p:nvSpPr>
            <p:cNvPr id="40980" name="Прямоугольник"/>
            <p:cNvSpPr>
              <a:spLocks noChangeArrowheads="1"/>
            </p:cNvSpPr>
            <p:nvPr/>
          </p:nvSpPr>
          <p:spPr bwMode="auto">
            <a:xfrm>
              <a:off x="0" y="-1"/>
              <a:ext cx="12190411" cy="710885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3200">
                <a:latin typeface="Calibri" pitchFamily="34" charset="0"/>
              </a:endParaRPr>
            </a:p>
          </p:txBody>
        </p:sp>
        <p:sp>
          <p:nvSpPr>
            <p:cNvPr id="40981" name="ПРОФЕССИОНАЛЬНЫЕ И ОБРАЗОВАТЕЛЬНЫЕ СТАНДАРТЫ"/>
            <p:cNvSpPr txBox="1">
              <a:spLocks noChangeArrowheads="1"/>
            </p:cNvSpPr>
            <p:nvPr/>
          </p:nvSpPr>
          <p:spPr bwMode="auto">
            <a:xfrm>
              <a:off x="0" y="167826"/>
              <a:ext cx="12190411" cy="37523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sz="2000" b="1">
                  <a:solidFill>
                    <a:srgbClr val="FFFFFF"/>
                  </a:solidFill>
                  <a:sym typeface="Arial" charset="0"/>
                </a:rPr>
                <a:t>ПРОФЕССИОНАЛЬНЫЕ И ОБРАЗОВАТЕЛЬНЫЕ СТАНДАРТЫ</a:t>
              </a:r>
            </a:p>
          </p:txBody>
        </p:sp>
      </p:grpSp>
      <p:pic>
        <p:nvPicPr>
          <p:cNvPr id="40970" name="Рисунок 16" descr="Рисунок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40971" name="Рисунок 17" descr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50638" y="-19050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pSp>
        <p:nvGrpSpPr>
          <p:cNvPr id="40972" name="Прямоугольник 18"/>
          <p:cNvGrpSpPr>
            <a:grpSpLocks/>
          </p:cNvGrpSpPr>
          <p:nvPr/>
        </p:nvGrpSpPr>
        <p:grpSpPr bwMode="auto">
          <a:xfrm>
            <a:off x="6656388" y="3937000"/>
            <a:ext cx="5222875" cy="1560513"/>
            <a:chOff x="0" y="0"/>
            <a:chExt cx="5223827" cy="1559813"/>
          </a:xfrm>
        </p:grpSpPr>
        <p:sp>
          <p:nvSpPr>
            <p:cNvPr id="40978" name="Прямоугольник"/>
            <p:cNvSpPr>
              <a:spLocks noChangeArrowheads="1"/>
            </p:cNvSpPr>
            <p:nvPr/>
          </p:nvSpPr>
          <p:spPr bwMode="auto">
            <a:xfrm>
              <a:off x="-1" y="0"/>
              <a:ext cx="5223829" cy="1559814"/>
            </a:xfrm>
            <a:prstGeom prst="rect">
              <a:avLst/>
            </a:prstGeom>
            <a:solidFill>
              <a:srgbClr val="1F49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0979" name="экспертиза 15 ФГОС ВО и СПО «Экономика и управление»;…"/>
            <p:cNvSpPr txBox="1">
              <a:spLocks noChangeArrowheads="1"/>
            </p:cNvSpPr>
            <p:nvPr/>
          </p:nvSpPr>
          <p:spPr bwMode="auto">
            <a:xfrm>
              <a:off x="-1" y="0"/>
              <a:ext cx="5223829" cy="1106704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60960" tIns="60960" rIns="60960" bIns="60960">
              <a:spAutoFit/>
            </a:bodyPr>
            <a:lstStyle/>
            <a:p>
              <a:pPr marL="800100" lvl="1" indent="-342900" hangingPunct="0">
                <a:buSzPct val="100000"/>
                <a:buFontTx/>
                <a:buChar char="✓"/>
              </a:pPr>
              <a:endParaRPr lang="ru-RU" sz="1200" b="1">
                <a:solidFill>
                  <a:srgbClr val="FFFFFF"/>
                </a:solidFill>
                <a:sym typeface="Arial" charset="0"/>
              </a:endParaRPr>
            </a:p>
            <a:p>
              <a:pPr marL="800100" lvl="1" indent="-342900" hangingPunct="0">
                <a:buSzPct val="100000"/>
                <a:buFontTx/>
                <a:buChar char="✓"/>
              </a:pPr>
              <a:r>
                <a:rPr lang="ru-RU" sz="1400" b="1">
                  <a:solidFill>
                    <a:srgbClr val="FFFFFF"/>
                  </a:solidFill>
                  <a:sym typeface="Arial" charset="0"/>
                </a:rPr>
                <a:t>экспертиза</a:t>
              </a:r>
              <a:r>
                <a:rPr lang="ru-RU" sz="1400">
                  <a:solidFill>
                    <a:srgbClr val="FFFFFF"/>
                  </a:solidFill>
                  <a:sym typeface="Arial" charset="0"/>
                </a:rPr>
                <a:t> </a:t>
              </a:r>
              <a:r>
                <a:rPr lang="ru-RU" sz="1400" b="1">
                  <a:solidFill>
                    <a:srgbClr val="FFFFFF"/>
                  </a:solidFill>
                  <a:sym typeface="Arial" charset="0"/>
                </a:rPr>
                <a:t>15</a:t>
              </a:r>
              <a:r>
                <a:rPr lang="ru-RU" sz="1400">
                  <a:solidFill>
                    <a:srgbClr val="FFFFFF"/>
                  </a:solidFill>
                  <a:sym typeface="Arial" charset="0"/>
                </a:rPr>
                <a:t> ФГОС ВО и СПО «Экономика и управление»;</a:t>
              </a:r>
            </a:p>
            <a:p>
              <a:pPr marL="800100" lvl="1" indent="-342900" hangingPunct="0">
                <a:buSzPct val="100000"/>
                <a:buFontTx/>
                <a:buChar char="✓"/>
              </a:pPr>
              <a:r>
                <a:rPr lang="ru-RU" sz="1400">
                  <a:solidFill>
                    <a:srgbClr val="FFFFFF"/>
                  </a:solidFill>
                  <a:sym typeface="Arial" charset="0"/>
                </a:rPr>
                <a:t>ПОА ОП</a:t>
              </a:r>
              <a:r>
                <a:rPr lang="ru-RU" sz="1400">
                  <a:solidFill>
                    <a:srgbClr val="002060"/>
                  </a:solidFill>
                  <a:sym typeface="Arial" charset="0"/>
                </a:rPr>
                <a:t> </a:t>
              </a:r>
              <a:r>
                <a:rPr lang="ru-RU" sz="1400">
                  <a:solidFill>
                    <a:srgbClr val="FFFFFF"/>
                  </a:solidFill>
                  <a:sym typeface="Arial" charset="0"/>
                </a:rPr>
                <a:t>– 54 образовательных программы</a:t>
              </a:r>
            </a:p>
            <a:p>
              <a:pPr marL="800100" lvl="1" indent="-342900" hangingPunct="0">
                <a:buSzPct val="100000"/>
                <a:buFontTx/>
                <a:buChar char="✓"/>
              </a:pPr>
              <a:r>
                <a:rPr lang="ru-RU" sz="1400">
                  <a:solidFill>
                    <a:srgbClr val="FFFFFF"/>
                  </a:solidFill>
                  <a:sym typeface="Arial" charset="0"/>
                </a:rPr>
                <a:t>Проводится экспертиза ПООП СПО.</a:t>
              </a:r>
            </a:p>
          </p:txBody>
        </p:sp>
      </p:grpSp>
      <p:grpSp>
        <p:nvGrpSpPr>
          <p:cNvPr id="40973" name="Прямоугольник 20"/>
          <p:cNvGrpSpPr>
            <a:grpSpLocks/>
          </p:cNvGrpSpPr>
          <p:nvPr/>
        </p:nvGrpSpPr>
        <p:grpSpPr bwMode="auto">
          <a:xfrm>
            <a:off x="3471863" y="5629275"/>
            <a:ext cx="5364162" cy="1111250"/>
            <a:chOff x="0" y="0"/>
            <a:chExt cx="5364191" cy="1111092"/>
          </a:xfrm>
        </p:grpSpPr>
        <p:sp>
          <p:nvSpPr>
            <p:cNvPr id="40976" name="Прямоугольник"/>
            <p:cNvSpPr>
              <a:spLocks noChangeArrowheads="1"/>
            </p:cNvSpPr>
            <p:nvPr/>
          </p:nvSpPr>
          <p:spPr bwMode="auto">
            <a:xfrm>
              <a:off x="0" y="-1"/>
              <a:ext cx="5364192" cy="1111094"/>
            </a:xfrm>
            <a:prstGeom prst="rect">
              <a:avLst/>
            </a:prstGeom>
            <a:solidFill>
              <a:srgbClr val="1F49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 sz="1600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40977" name="Ведется работа над нормативными документами и рекомендациями.…"/>
            <p:cNvSpPr txBox="1">
              <a:spLocks noChangeArrowheads="1"/>
            </p:cNvSpPr>
            <p:nvPr/>
          </p:nvSpPr>
          <p:spPr bwMode="auto">
            <a:xfrm>
              <a:off x="0" y="-1"/>
              <a:ext cx="5364192" cy="1055074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60960" tIns="60960" rIns="60960" bIns="60960">
              <a:spAutoFit/>
            </a:bodyPr>
            <a:lstStyle/>
            <a:p>
              <a:pPr algn="ctr" hangingPunct="0"/>
              <a:r>
                <a:rPr lang="ru-RU" sz="1200" b="1" i="1">
                  <a:solidFill>
                    <a:srgbClr val="FFFFFF"/>
                  </a:solidFill>
                  <a:sym typeface="Arial" charset="0"/>
                </a:rPr>
                <a:t>Ведется работа над нормативными документами и рекомендациями. </a:t>
              </a:r>
            </a:p>
            <a:p>
              <a:pPr algn="ctr" hangingPunct="0"/>
              <a:r>
                <a:rPr lang="ru-RU" sz="1200" b="1" i="1">
                  <a:solidFill>
                    <a:srgbClr val="FFFFFF"/>
                  </a:solidFill>
                  <a:sym typeface="Arial" charset="0"/>
                </a:rPr>
                <a:t>Формирование отраслевой рамки квалификаций. Разработка стандартов качества образовательных программ  с учетом НОК</a:t>
              </a:r>
            </a:p>
          </p:txBody>
        </p:sp>
      </p:grpSp>
      <p:sp>
        <p:nvSpPr>
          <p:cNvPr id="1008" name="Соединитель: уступ 21"/>
          <p:cNvSpPr/>
          <p:nvPr/>
        </p:nvSpPr>
        <p:spPr>
          <a:xfrm rot="10800000" flipV="1">
            <a:off x="8836025" y="5497513"/>
            <a:ext cx="1711325" cy="776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09" name="Соединитель: уступ 23"/>
          <p:cNvSpPr/>
          <p:nvPr/>
        </p:nvSpPr>
        <p:spPr>
          <a:xfrm>
            <a:off x="1976438" y="5497513"/>
            <a:ext cx="1495425" cy="776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18875" y="6403975"/>
            <a:ext cx="263525" cy="269875"/>
          </a:xfrm>
          <a:noFill/>
        </p:spPr>
        <p:txBody>
          <a:bodyPr/>
          <a:lstStyle/>
          <a:p>
            <a:pPr defTabSz="457200"/>
            <a:fld id="{80CAA8D6-40CB-47C6-8E13-B75DE258E86E}" type="slidenum">
              <a:rPr lang="ru-RU">
                <a:latin typeface="Calibri" pitchFamily="34" charset="0"/>
                <a:sym typeface="Calibri" pitchFamily="34" charset="0"/>
              </a:rPr>
              <a:pPr defTabSz="457200"/>
              <a:t>14</a:t>
            </a:fld>
            <a:endParaRPr lang="ru-RU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41986" name="Название 1"/>
          <p:cNvGrpSpPr>
            <a:grpSpLocks/>
          </p:cNvGrpSpPr>
          <p:nvPr/>
        </p:nvGrpSpPr>
        <p:grpSpPr bwMode="auto">
          <a:xfrm>
            <a:off x="0" y="-3175"/>
            <a:ext cx="12190413" cy="711200"/>
            <a:chOff x="0" y="0"/>
            <a:chExt cx="12190410" cy="710883"/>
          </a:xfrm>
        </p:grpSpPr>
        <p:sp>
          <p:nvSpPr>
            <p:cNvPr id="41996" name="Прямоугольник"/>
            <p:cNvSpPr>
              <a:spLocks noChangeArrowheads="1"/>
            </p:cNvSpPr>
            <p:nvPr/>
          </p:nvSpPr>
          <p:spPr bwMode="auto">
            <a:xfrm>
              <a:off x="0" y="-1"/>
              <a:ext cx="12190411" cy="710885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3200">
                <a:latin typeface="Calibri" pitchFamily="34" charset="0"/>
              </a:endParaRPr>
            </a:p>
          </p:txBody>
        </p:sp>
        <p:sp>
          <p:nvSpPr>
            <p:cNvPr id="41997" name="Требования к программам непрерывного образования от лица работодателей"/>
            <p:cNvSpPr txBox="1">
              <a:spLocks noChangeArrowheads="1"/>
            </p:cNvSpPr>
            <p:nvPr/>
          </p:nvSpPr>
          <p:spPr bwMode="auto">
            <a:xfrm>
              <a:off x="0" y="180110"/>
              <a:ext cx="12190411" cy="35066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b="1">
                  <a:solidFill>
                    <a:srgbClr val="FFFFFF"/>
                  </a:solidFill>
                  <a:sym typeface="Arial" charset="0"/>
                </a:rPr>
                <a:t>Требования к программам непрерывного образования от лица работодателей</a:t>
              </a:r>
            </a:p>
          </p:txBody>
        </p:sp>
      </p:grpSp>
      <p:pic>
        <p:nvPicPr>
          <p:cNvPr id="41987" name="Рисунок 9" descr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41988" name="Рисунок 60" descr="Рисунок 6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0638" y="-7938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17" name="TextBox 7"/>
          <p:cNvSpPr txBox="1"/>
          <p:nvPr/>
        </p:nvSpPr>
        <p:spPr>
          <a:xfrm>
            <a:off x="266700" y="1209675"/>
            <a:ext cx="11657013" cy="33480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marL="285750" indent="-285750" algn="just" hangingPunct="0">
              <a:buSzPct val="100000"/>
              <a:buFontTx/>
              <a:buChar char="✓"/>
            </a:pPr>
            <a:r>
              <a:rPr lang="ru-RU" sz="1600">
                <a:solidFill>
                  <a:srgbClr val="002060"/>
                </a:solidFill>
                <a:sym typeface="Arial" charset="0"/>
              </a:rPr>
              <a:t>Образовательные программы (ОП) должны быть ориентированы на </a:t>
            </a:r>
            <a:r>
              <a:rPr lang="ru-RU" sz="1600" b="1">
                <a:solidFill>
                  <a:srgbClr val="EC3326"/>
                </a:solidFill>
                <a:sym typeface="Arial" charset="0"/>
              </a:rPr>
              <a:t>перечень перспективных профессий.</a:t>
            </a:r>
          </a:p>
          <a:p>
            <a:pPr marL="285750" indent="-285750" algn="just" hangingPunct="0">
              <a:buSzPct val="100000"/>
              <a:buFontTx/>
              <a:buChar char="✓"/>
            </a:pPr>
            <a:r>
              <a:rPr lang="ru-RU" sz="1600">
                <a:solidFill>
                  <a:srgbClr val="002060"/>
                </a:solidFill>
                <a:sym typeface="Arial" charset="0"/>
              </a:rPr>
              <a:t>Соответствие ОП требованиям </a:t>
            </a:r>
            <a:r>
              <a:rPr lang="ru-RU" sz="1600" b="1">
                <a:solidFill>
                  <a:srgbClr val="EC3326"/>
                </a:solidFill>
                <a:sym typeface="Arial" charset="0"/>
              </a:rPr>
              <a:t>профессиональных стандартов. </a:t>
            </a:r>
          </a:p>
          <a:p>
            <a:pPr marL="285750" indent="-285750" algn="just" hangingPunct="0">
              <a:buSzPct val="100000"/>
              <a:buFontTx/>
              <a:buChar char="✓"/>
            </a:pPr>
            <a:r>
              <a:rPr lang="ru-RU" sz="1600" b="1">
                <a:solidFill>
                  <a:srgbClr val="EC3326"/>
                </a:solidFill>
                <a:sym typeface="Arial" charset="0"/>
              </a:rPr>
              <a:t>Практико</a:t>
            </a:r>
            <a:r>
              <a:rPr lang="ru-RU" sz="1600">
                <a:solidFill>
                  <a:srgbClr val="002060"/>
                </a:solidFill>
                <a:sym typeface="Arial" charset="0"/>
              </a:rPr>
              <a:t>ориентированность ОП. </a:t>
            </a:r>
            <a:endParaRPr lang="ru-RU" sz="1600" b="1">
              <a:solidFill>
                <a:srgbClr val="002060"/>
              </a:solidFill>
              <a:sym typeface="Arial" charset="0"/>
            </a:endParaRPr>
          </a:p>
          <a:p>
            <a:pPr marL="285750" indent="-285750" algn="just" hangingPunct="0">
              <a:buSzPct val="100000"/>
              <a:buFontTx/>
              <a:buChar char="✓"/>
            </a:pPr>
            <a:r>
              <a:rPr lang="ru-RU" sz="1600">
                <a:solidFill>
                  <a:srgbClr val="002060"/>
                </a:solidFill>
                <a:sym typeface="Arial" charset="0"/>
              </a:rPr>
              <a:t>Перечень ОП, которые прошли </a:t>
            </a:r>
            <a:r>
              <a:rPr lang="ru-RU" sz="1600" b="1">
                <a:solidFill>
                  <a:srgbClr val="EC3326"/>
                </a:solidFill>
                <a:sym typeface="Arial" charset="0"/>
              </a:rPr>
              <a:t>профессионально-общественную аккредитацию.</a:t>
            </a:r>
            <a:r>
              <a:rPr lang="ru-RU" sz="1600">
                <a:solidFill>
                  <a:srgbClr val="002060"/>
                </a:solidFill>
                <a:sym typeface="Arial" charset="0"/>
              </a:rPr>
              <a:t> Это даст возможность засчитывать теоретическую часть профессионального экзамена (и/или) практическую часть с выдачей </a:t>
            </a:r>
            <a:r>
              <a:rPr lang="ru-RU" sz="1600" b="1">
                <a:solidFill>
                  <a:srgbClr val="EC3326"/>
                </a:solidFill>
                <a:sym typeface="Arial" charset="0"/>
              </a:rPr>
              <a:t>свидетельства о квалификации.</a:t>
            </a:r>
          </a:p>
          <a:p>
            <a:pPr marL="285750" indent="-285750" algn="just" hangingPunct="0">
              <a:buSzPct val="100000"/>
              <a:buFontTx/>
              <a:buChar char="✓"/>
            </a:pPr>
            <a:r>
              <a:rPr lang="ru-RU" sz="1600">
                <a:solidFill>
                  <a:srgbClr val="002060"/>
                </a:solidFill>
                <a:sym typeface="Arial" charset="0"/>
              </a:rPr>
              <a:t>Овладение компетенциями в области </a:t>
            </a:r>
            <a:r>
              <a:rPr lang="ru-RU" sz="1600" b="1">
                <a:solidFill>
                  <a:srgbClr val="EC3326"/>
                </a:solidFill>
                <a:sym typeface="Arial" charset="0"/>
              </a:rPr>
              <a:t>цифровой экономики. </a:t>
            </a:r>
          </a:p>
          <a:p>
            <a:pPr marL="285750" indent="-285750" algn="just" hangingPunct="0">
              <a:buSzPct val="100000"/>
              <a:buFontTx/>
              <a:buChar char="✓"/>
            </a:pPr>
            <a:r>
              <a:rPr lang="ru-RU" sz="1600">
                <a:solidFill>
                  <a:srgbClr val="002060"/>
                </a:solidFill>
                <a:sym typeface="Arial" charset="0"/>
              </a:rPr>
              <a:t>Реализация итоговой аттестации по программам ДПО в форме независимой оценки квалификаций (НОК).</a:t>
            </a:r>
          </a:p>
          <a:p>
            <a:pPr marL="285750" indent="-285750" algn="just" hangingPunct="0">
              <a:buSzPct val="100000"/>
              <a:buFontTx/>
              <a:buChar char="✓"/>
            </a:pPr>
            <a:endParaRPr lang="ru-RU" sz="1600">
              <a:solidFill>
                <a:srgbClr val="002060"/>
              </a:solidFill>
              <a:sym typeface="Arial" charset="0"/>
            </a:endParaRPr>
          </a:p>
          <a:p>
            <a:pPr marL="285750" indent="-285750" algn="just" hangingPunct="0"/>
            <a:r>
              <a:rPr lang="ru-RU" sz="1600">
                <a:solidFill>
                  <a:srgbClr val="002060"/>
                </a:solidFill>
                <a:sym typeface="Arial" charset="0"/>
              </a:rPr>
              <a:t>Ок </a:t>
            </a:r>
          </a:p>
          <a:p>
            <a:pPr marL="285750" indent="-285750" hangingPunct="0"/>
            <a:endParaRPr lang="ru-RU" sz="1600">
              <a:solidFill>
                <a:srgbClr val="106193"/>
              </a:solidFill>
              <a:sym typeface="Arial" charset="0"/>
            </a:endParaRPr>
          </a:p>
          <a:p>
            <a:pPr marL="285750" indent="-285750" hangingPunct="0">
              <a:buSzPct val="100000"/>
              <a:buFontTx/>
              <a:buAutoNum type="arabicPeriod"/>
            </a:pPr>
            <a:endParaRPr lang="ru-RU" sz="1600">
              <a:solidFill>
                <a:srgbClr val="106193"/>
              </a:solidFill>
              <a:sym typeface="Arial" charset="0"/>
            </a:endParaRPr>
          </a:p>
          <a:p>
            <a:pPr marL="285750" indent="-285750" hangingPunct="0"/>
            <a:endParaRPr lang="ru-RU" sz="1600">
              <a:solidFill>
                <a:srgbClr val="106193"/>
              </a:solidFill>
              <a:sym typeface="Arial" charset="0"/>
            </a:endParaRPr>
          </a:p>
        </p:txBody>
      </p:sp>
      <p:sp>
        <p:nvSpPr>
          <p:cNvPr id="1018" name="Прямоугольник: скругленные углы 10"/>
          <p:cNvSpPr/>
          <p:nvPr/>
        </p:nvSpPr>
        <p:spPr>
          <a:xfrm>
            <a:off x="819150" y="3659188"/>
            <a:ext cx="3125788" cy="2179637"/>
          </a:xfrm>
          <a:prstGeom prst="roundRect">
            <a:avLst>
              <a:gd name="adj" fmla="val 16667"/>
            </a:avLst>
          </a:prstGeom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1991" name="TextBox 1"/>
          <p:cNvSpPr txBox="1">
            <a:spLocks noChangeArrowheads="1"/>
          </p:cNvSpPr>
          <p:nvPr/>
        </p:nvSpPr>
        <p:spPr bwMode="auto">
          <a:xfrm>
            <a:off x="889000" y="3581400"/>
            <a:ext cx="3125788" cy="2425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endParaRPr lang="ru-RU" sz="300" b="1" i="1" u="sng">
              <a:solidFill>
                <a:srgbClr val="EC3326"/>
              </a:solidFill>
              <a:sym typeface="Arial" charset="0"/>
            </a:endParaRPr>
          </a:p>
          <a:p>
            <a:pPr algn="ctr" hangingPunct="0"/>
            <a:endParaRPr lang="ru-RU" sz="1200" b="1" i="1" u="sng">
              <a:solidFill>
                <a:srgbClr val="EC3326"/>
              </a:solidFill>
              <a:sym typeface="Arial" charset="0"/>
            </a:endParaRPr>
          </a:p>
          <a:p>
            <a:pPr algn="ctr" hangingPunct="0"/>
            <a:endParaRPr lang="ru-RU" sz="1200" b="1" i="1" u="sng">
              <a:solidFill>
                <a:srgbClr val="EC3326"/>
              </a:solidFill>
              <a:sym typeface="Arial" charset="0"/>
            </a:endParaRPr>
          </a:p>
          <a:p>
            <a:pPr algn="ctr" hangingPunct="0"/>
            <a:r>
              <a:rPr lang="ru-RU" sz="2000" b="1" i="1" u="sng">
                <a:solidFill>
                  <a:srgbClr val="EC3326"/>
                </a:solidFill>
                <a:sym typeface="Arial" charset="0"/>
              </a:rPr>
              <a:t>Перечень </a:t>
            </a:r>
          </a:p>
          <a:p>
            <a:pPr algn="ctr" hangingPunct="0"/>
            <a:r>
              <a:rPr lang="ru-RU" sz="2000" b="1" i="1" u="sng">
                <a:solidFill>
                  <a:srgbClr val="EC3326"/>
                </a:solidFill>
                <a:sym typeface="Arial" charset="0"/>
              </a:rPr>
              <a:t>перспективных профессий</a:t>
            </a:r>
            <a:endParaRPr lang="ru-RU" sz="2000" b="1" i="1" u="sng">
              <a:solidFill>
                <a:srgbClr val="106193"/>
              </a:solidFill>
              <a:sym typeface="Arial" charset="0"/>
            </a:endParaRPr>
          </a:p>
          <a:p>
            <a:pPr algn="ctr" hangingPunct="0"/>
            <a:endParaRPr lang="ru-RU" sz="3600" b="1" i="1">
              <a:solidFill>
                <a:srgbClr val="106193"/>
              </a:solidFill>
              <a:sym typeface="Arial" charset="0"/>
            </a:endParaRPr>
          </a:p>
        </p:txBody>
      </p:sp>
      <p:sp>
        <p:nvSpPr>
          <p:cNvPr id="1020" name="Прямоугольник: скругленные углы 13"/>
          <p:cNvSpPr/>
          <p:nvPr/>
        </p:nvSpPr>
        <p:spPr>
          <a:xfrm>
            <a:off x="4495800" y="3373438"/>
            <a:ext cx="3127375" cy="2179637"/>
          </a:xfrm>
          <a:prstGeom prst="roundRect">
            <a:avLst>
              <a:gd name="adj" fmla="val 16667"/>
            </a:avLst>
          </a:prstGeom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21" name="Прямоугольник: скругленные углы 14"/>
          <p:cNvSpPr/>
          <p:nvPr/>
        </p:nvSpPr>
        <p:spPr>
          <a:xfrm>
            <a:off x="8174038" y="3608388"/>
            <a:ext cx="3125787" cy="21796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1994" name="TextBox 2"/>
          <p:cNvSpPr txBox="1">
            <a:spLocks noChangeArrowheads="1"/>
          </p:cNvSpPr>
          <p:nvPr/>
        </p:nvSpPr>
        <p:spPr bwMode="auto">
          <a:xfrm>
            <a:off x="8315325" y="3514725"/>
            <a:ext cx="2843213" cy="160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endParaRPr lang="ru-RU" sz="1200" b="1" i="1" u="sng">
              <a:solidFill>
                <a:srgbClr val="EC3326"/>
              </a:solidFill>
              <a:sym typeface="Arial" charset="0"/>
            </a:endParaRPr>
          </a:p>
          <a:p>
            <a:pPr algn="ctr" hangingPunct="0"/>
            <a:endParaRPr lang="ru-RU" sz="1200" b="1" i="1" u="sng">
              <a:solidFill>
                <a:srgbClr val="EC3326"/>
              </a:solidFill>
              <a:sym typeface="Arial" charset="0"/>
            </a:endParaRPr>
          </a:p>
          <a:p>
            <a:pPr algn="ctr" hangingPunct="0"/>
            <a:r>
              <a:rPr lang="ru-RU" sz="2000" b="1" i="1" u="sng">
                <a:solidFill>
                  <a:srgbClr val="EC3326"/>
                </a:solidFill>
                <a:sym typeface="Arial" charset="0"/>
              </a:rPr>
              <a:t>Итоговая аттестация </a:t>
            </a:r>
          </a:p>
          <a:p>
            <a:pPr algn="ctr" hangingPunct="0"/>
            <a:r>
              <a:rPr lang="ru-RU" sz="2000" b="1" i="1" u="sng">
                <a:solidFill>
                  <a:srgbClr val="EC3326"/>
                </a:solidFill>
                <a:sym typeface="Arial" charset="0"/>
              </a:rPr>
              <a:t>в форме НОК</a:t>
            </a:r>
          </a:p>
        </p:txBody>
      </p:sp>
      <p:sp>
        <p:nvSpPr>
          <p:cNvPr id="41995" name="TextBox 4"/>
          <p:cNvSpPr txBox="1">
            <a:spLocks noChangeArrowheads="1"/>
          </p:cNvSpPr>
          <p:nvPr/>
        </p:nvSpPr>
        <p:spPr bwMode="auto">
          <a:xfrm>
            <a:off x="4943475" y="3608388"/>
            <a:ext cx="2317750" cy="1457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600" b="1" i="1" u="sng">
                <a:solidFill>
                  <a:srgbClr val="EC3326"/>
                </a:solidFill>
                <a:sym typeface="Arial" charset="0"/>
              </a:rPr>
              <a:t>Профессиональные стандарты</a:t>
            </a:r>
            <a:endParaRPr lang="ru-RU" sz="1600" b="1" i="1" u="sng">
              <a:solidFill>
                <a:srgbClr val="002060"/>
              </a:solidFill>
              <a:sym typeface="Arial" charset="0"/>
            </a:endParaRPr>
          </a:p>
          <a:p>
            <a:pPr algn="ctr" hangingPunct="0"/>
            <a:endParaRPr lang="ru-RU" sz="1600" b="1">
              <a:solidFill>
                <a:srgbClr val="002060"/>
              </a:solidFill>
              <a:sym typeface="Arial" charset="0"/>
            </a:endParaRPr>
          </a:p>
          <a:p>
            <a:pPr algn="ctr" hangingPunct="0"/>
            <a:r>
              <a:rPr lang="ru-RU" sz="1600" b="1" i="1" u="sng">
                <a:solidFill>
                  <a:srgbClr val="002060"/>
                </a:solidFill>
                <a:sym typeface="Arial" charset="0"/>
              </a:rPr>
              <a:t>Профессионально-общественная аккредитация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18875" y="6403975"/>
            <a:ext cx="263525" cy="269875"/>
          </a:xfrm>
          <a:noFill/>
        </p:spPr>
        <p:txBody>
          <a:bodyPr/>
          <a:lstStyle/>
          <a:p>
            <a:pPr defTabSz="457200"/>
            <a:fld id="{8F178002-810F-4656-94DD-2268916C27EB}" type="slidenum">
              <a:rPr lang="ru-RU">
                <a:latin typeface="Calibri" pitchFamily="34" charset="0"/>
                <a:sym typeface="Calibri" pitchFamily="34" charset="0"/>
              </a:rPr>
              <a:pPr defTabSz="457200"/>
              <a:t>15</a:t>
            </a:fld>
            <a:endParaRPr lang="ru-RU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6" name="TextBox 18"/>
          <p:cNvSpPr txBox="1"/>
          <p:nvPr/>
        </p:nvSpPr>
        <p:spPr>
          <a:xfrm>
            <a:off x="185738" y="950913"/>
            <a:ext cx="4938712" cy="30813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defTabSz="1828800" hangingPunct="0"/>
            <a:r>
              <a:rPr lang="ru-RU" sz="1400" b="1">
                <a:solidFill>
                  <a:srgbClr val="002060"/>
                </a:solidFill>
                <a:latin typeface="Helvetica"/>
                <a:cs typeface="Helvetica"/>
                <a:sym typeface="Helvetica"/>
              </a:rPr>
              <a:t>Формирование целостного </a:t>
            </a:r>
            <a:endParaRPr lang="ru-RU" sz="2300" b="1">
              <a:solidFill>
                <a:srgbClr val="A6A7AC"/>
              </a:solidFill>
              <a:latin typeface="Helvetica"/>
              <a:cs typeface="Helvetica"/>
              <a:sym typeface="Helvetica"/>
            </a:endParaRPr>
          </a:p>
          <a:p>
            <a:pPr defTabSz="1828800" hangingPunct="0"/>
            <a:r>
              <a:rPr lang="ru-RU" sz="1400" b="1">
                <a:solidFill>
                  <a:srgbClr val="002060"/>
                </a:solidFill>
                <a:latin typeface="Helvetica"/>
                <a:cs typeface="Helvetica"/>
                <a:sym typeface="Helvetica"/>
              </a:rPr>
              <a:t>механизма стратегического </a:t>
            </a:r>
            <a:endParaRPr lang="ru-RU" sz="2300" b="1">
              <a:solidFill>
                <a:srgbClr val="A6A7AC"/>
              </a:solidFill>
              <a:latin typeface="Helvetica"/>
              <a:cs typeface="Helvetica"/>
              <a:sym typeface="Helvetica"/>
            </a:endParaRPr>
          </a:p>
          <a:p>
            <a:pPr defTabSz="1828800" hangingPunct="0"/>
            <a:r>
              <a:rPr lang="ru-RU" sz="1400" b="1">
                <a:solidFill>
                  <a:srgbClr val="002060"/>
                </a:solidFill>
                <a:latin typeface="Helvetica"/>
                <a:cs typeface="Helvetica"/>
                <a:sym typeface="Helvetica"/>
              </a:rPr>
              <a:t>и оперативного управления НСК</a:t>
            </a:r>
            <a:endParaRPr lang="ru-RU" sz="1400" b="1" i="1">
              <a:solidFill>
                <a:srgbClr val="002060"/>
              </a:solidFill>
              <a:latin typeface="Helvetica"/>
              <a:cs typeface="Helvetica"/>
              <a:sym typeface="Helvetica"/>
            </a:endParaRPr>
          </a:p>
          <a:p>
            <a:pPr defTabSz="1828800" hangingPunct="0">
              <a:buSzPct val="100000"/>
              <a:buFontTx/>
              <a:buChar char="•"/>
            </a:pPr>
            <a:endParaRPr lang="ru-RU" sz="1400" i="1">
              <a:solidFill>
                <a:srgbClr val="002060"/>
              </a:solidFill>
              <a:sym typeface="Arial" charset="0"/>
            </a:endParaRPr>
          </a:p>
          <a:p>
            <a:pPr defTabSz="1828800" hangingPunct="0">
              <a:buSzPct val="100000"/>
              <a:buFontTx/>
              <a:buChar char="•"/>
            </a:pPr>
            <a:r>
              <a:rPr lang="ru-RU" i="1">
                <a:solidFill>
                  <a:srgbClr val="002060"/>
                </a:solidFill>
                <a:sym typeface="Arial" charset="0"/>
              </a:rPr>
              <a:t> </a:t>
            </a:r>
            <a:r>
              <a:rPr lang="ru-RU">
                <a:solidFill>
                  <a:srgbClr val="002060"/>
                </a:solidFill>
                <a:sym typeface="Arial" charset="0"/>
              </a:rPr>
              <a:t>Образование</a:t>
            </a:r>
            <a:endParaRPr lang="ru-RU" sz="2300" i="1">
              <a:solidFill>
                <a:srgbClr val="A6A7AC"/>
              </a:solidFill>
              <a:latin typeface="Helvetica"/>
              <a:cs typeface="Helvetica"/>
              <a:sym typeface="Helvetica"/>
            </a:endParaRPr>
          </a:p>
          <a:p>
            <a:pPr defTabSz="1828800" hangingPunct="0"/>
            <a:r>
              <a:rPr lang="ru-RU" sz="1400" i="1">
                <a:solidFill>
                  <a:srgbClr val="002060"/>
                </a:solidFill>
                <a:sym typeface="Arial" charset="0"/>
              </a:rPr>
              <a:t>(промежуточная и итоговая аттестация);</a:t>
            </a:r>
            <a:endParaRPr lang="ru-RU" sz="2300" i="1">
              <a:solidFill>
                <a:srgbClr val="A6A7AC"/>
              </a:solidFill>
              <a:latin typeface="Helvetica"/>
              <a:cs typeface="Helvetica"/>
              <a:sym typeface="Helvetica"/>
            </a:endParaRPr>
          </a:p>
          <a:p>
            <a:pPr defTabSz="1828800" hangingPunct="0"/>
            <a:endParaRPr lang="ru-RU" sz="2300" i="1">
              <a:solidFill>
                <a:srgbClr val="A6A7AC"/>
              </a:solidFill>
              <a:latin typeface="Helvetica"/>
              <a:cs typeface="Helvetica"/>
              <a:sym typeface="Helvetica"/>
            </a:endParaRPr>
          </a:p>
          <a:p>
            <a:pPr defTabSz="1828800" hangingPunct="0">
              <a:buSzPct val="100000"/>
              <a:buFontTx/>
              <a:buChar char="•"/>
            </a:pPr>
            <a:r>
              <a:rPr lang="ru-RU" i="1">
                <a:solidFill>
                  <a:srgbClr val="002060"/>
                </a:solidFill>
                <a:sym typeface="Arial" charset="0"/>
              </a:rPr>
              <a:t> Рынок труда</a:t>
            </a:r>
            <a:endParaRPr lang="ru-RU" sz="2300" i="1">
              <a:solidFill>
                <a:srgbClr val="A6A7AC"/>
              </a:solidFill>
              <a:latin typeface="Helvetica"/>
              <a:cs typeface="Helvetica"/>
              <a:sym typeface="Helvetica"/>
            </a:endParaRPr>
          </a:p>
          <a:p>
            <a:pPr defTabSz="1828800" hangingPunct="0"/>
            <a:r>
              <a:rPr lang="ru-RU" sz="1400" i="1">
                <a:solidFill>
                  <a:srgbClr val="002060"/>
                </a:solidFill>
                <a:sym typeface="Arial" charset="0"/>
              </a:rPr>
              <a:t>(аттестация персонала);</a:t>
            </a:r>
            <a:endParaRPr lang="ru-RU" sz="2300" i="1">
              <a:solidFill>
                <a:srgbClr val="A6A7AC"/>
              </a:solidFill>
              <a:latin typeface="Helvetica"/>
              <a:cs typeface="Helvetica"/>
              <a:sym typeface="Helvetica"/>
            </a:endParaRPr>
          </a:p>
          <a:p>
            <a:pPr defTabSz="1828800" hangingPunct="0"/>
            <a:endParaRPr lang="ru-RU" sz="2300" i="1">
              <a:solidFill>
                <a:srgbClr val="A6A7AC"/>
              </a:solidFill>
              <a:latin typeface="Helvetica"/>
              <a:cs typeface="Helvetica"/>
              <a:sym typeface="Helvetica"/>
            </a:endParaRPr>
          </a:p>
          <a:p>
            <a:pPr defTabSz="1828800" hangingPunct="0">
              <a:buSzPct val="100000"/>
              <a:buFontTx/>
              <a:buChar char="•"/>
            </a:pPr>
            <a:r>
              <a:rPr lang="ru-RU" i="1">
                <a:solidFill>
                  <a:srgbClr val="002060"/>
                </a:solidFill>
                <a:sym typeface="Arial" charset="0"/>
              </a:rPr>
              <a:t> Международная компонента.</a:t>
            </a:r>
            <a:endParaRPr lang="ru-RU" sz="2300" i="1">
              <a:solidFill>
                <a:srgbClr val="A6A7AC"/>
              </a:solidFill>
              <a:latin typeface="Helvetica"/>
              <a:cs typeface="Helvetica"/>
              <a:sym typeface="Helvetica"/>
            </a:endParaRPr>
          </a:p>
          <a:p>
            <a:pPr defTabSz="1828800" hangingPunct="0">
              <a:buSzPct val="100000"/>
              <a:buFontTx/>
              <a:buChar char="•"/>
            </a:pPr>
            <a:endParaRPr lang="ru-RU" sz="2300" i="1">
              <a:solidFill>
                <a:srgbClr val="A6A7AC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027" name="TextBox 18"/>
          <p:cNvSpPr txBox="1"/>
          <p:nvPr/>
        </p:nvSpPr>
        <p:spPr>
          <a:xfrm>
            <a:off x="3800475" y="1957388"/>
            <a:ext cx="4937125" cy="8969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defTabSz="1828800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206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kern="0">
                <a:solidFill>
                  <a:srgbClr val="002060"/>
                </a:solidFill>
                <a:latin typeface="+mn-lt"/>
                <a:cs typeface="+mn-cs"/>
                <a:sym typeface="Helvetica"/>
              </a:rPr>
              <a:t>КВАЛИФИКАЦИИ</a:t>
            </a:r>
            <a:endParaRPr b="1" i="1" ker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828800" fontAlgn="auto" hangingPunct="0"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endParaRPr i="1" ker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TextBox 18"/>
          <p:cNvSpPr txBox="1"/>
          <p:nvPr/>
        </p:nvSpPr>
        <p:spPr>
          <a:xfrm>
            <a:off x="5210175" y="950913"/>
            <a:ext cx="4937125" cy="12779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defTabSz="1828800" fontAlgn="auto" hangingPunct="0">
              <a:spcBef>
                <a:spcPts val="0"/>
              </a:spcBef>
              <a:spcAft>
                <a:spcPts val="0"/>
              </a:spcAft>
              <a:defRPr sz="1400" b="1" u="sng">
                <a:solidFill>
                  <a:srgbClr val="00206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400" b="1" u="sng" kern="0">
                <a:solidFill>
                  <a:srgbClr val="002060"/>
                </a:solidFill>
                <a:latin typeface="+mn-lt"/>
                <a:cs typeface="+mn-cs"/>
                <a:sym typeface="Helvetica"/>
              </a:rPr>
              <a:t>Цифра</a:t>
            </a:r>
            <a:endParaRPr sz="2300" b="1" u="sng" kern="0">
              <a:solidFill>
                <a:srgbClr val="A6A7AC"/>
              </a:solidFill>
              <a:latin typeface="+mn-lt"/>
              <a:cs typeface="+mn-cs"/>
              <a:sym typeface="Helvetica"/>
            </a:endParaRPr>
          </a:p>
          <a:p>
            <a:pPr algn="ctr" defTabSz="1828800" fontAlgn="auto" hangingPunct="0">
              <a:spcBef>
                <a:spcPts val="0"/>
              </a:spcBef>
              <a:spcAft>
                <a:spcPts val="0"/>
              </a:spcAft>
              <a:defRPr sz="1400" b="1" u="sng">
                <a:solidFill>
                  <a:srgbClr val="00206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300" b="1" u="sng" kern="0">
              <a:solidFill>
                <a:srgbClr val="A6A7AC"/>
              </a:solidFill>
              <a:latin typeface="+mn-lt"/>
              <a:cs typeface="+mn-cs"/>
              <a:sym typeface="Helvetica"/>
            </a:endParaRPr>
          </a:p>
          <a:p>
            <a:pPr algn="ctr" defTabSz="1828800" fontAlgn="auto" hangingPunct="0">
              <a:spcBef>
                <a:spcPts val="0"/>
              </a:spcBef>
              <a:spcAft>
                <a:spcPts val="0"/>
              </a:spcAft>
              <a:defRPr sz="16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300" i="1" kern="0">
              <a:solidFill>
                <a:srgbClr val="A6A7AC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828800" fontAlgn="auto" hangingPunct="0"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300" i="1" kern="0">
              <a:solidFill>
                <a:srgbClr val="A6A7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TextBox 18"/>
          <p:cNvSpPr txBox="1"/>
          <p:nvPr/>
        </p:nvSpPr>
        <p:spPr>
          <a:xfrm>
            <a:off x="7677150" y="1195388"/>
            <a:ext cx="4938713" cy="15192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defTabSz="1828800" hangingPunct="0"/>
            <a:endParaRPr lang="ru-RU" b="1">
              <a:solidFill>
                <a:srgbClr val="002060"/>
              </a:solidFill>
              <a:latin typeface="Helvetica"/>
              <a:cs typeface="Helvetica"/>
              <a:sym typeface="Helvetica"/>
            </a:endParaRPr>
          </a:p>
          <a:p>
            <a:pPr algn="ctr" defTabSz="1828800" hangingPunct="0"/>
            <a:r>
              <a:rPr lang="ru-RU" sz="1400" b="1" u="sng">
                <a:solidFill>
                  <a:srgbClr val="002060"/>
                </a:solidFill>
                <a:latin typeface="Helvetica"/>
                <a:cs typeface="Helvetica"/>
                <a:sym typeface="Helvetica"/>
              </a:rPr>
              <a:t>Адаптивный учет квалификаций</a:t>
            </a:r>
            <a:endParaRPr lang="ru-RU" sz="1400" b="1" i="1" u="sng">
              <a:solidFill>
                <a:srgbClr val="002060"/>
              </a:solidFill>
              <a:latin typeface="Helvetica"/>
              <a:cs typeface="Helvetica"/>
              <a:sym typeface="Helvetica"/>
            </a:endParaRPr>
          </a:p>
          <a:p>
            <a:pPr algn="ctr" defTabSz="1828800" hangingPunct="0"/>
            <a:r>
              <a:rPr lang="ru-RU" sz="1100" b="1" i="1">
                <a:solidFill>
                  <a:srgbClr val="002060"/>
                </a:solidFill>
                <a:latin typeface="Helvetica"/>
                <a:cs typeface="Helvetica"/>
                <a:sym typeface="Helvetica"/>
              </a:rPr>
              <a:t>(ЛОВ</a:t>
            </a:r>
            <a:r>
              <a:rPr lang="ru-RU" sz="1400" i="1">
                <a:solidFill>
                  <a:srgbClr val="002060"/>
                </a:solidFill>
                <a:sym typeface="Arial" charset="0"/>
              </a:rPr>
              <a:t>, универсальная и (или) межотраслевая квалификация)</a:t>
            </a:r>
            <a:endParaRPr lang="ru-RU" sz="2300" b="1" i="1">
              <a:solidFill>
                <a:srgbClr val="A6A7AC"/>
              </a:solidFill>
              <a:latin typeface="Helvetica"/>
              <a:cs typeface="Helvetica"/>
              <a:sym typeface="Helvetica"/>
            </a:endParaRPr>
          </a:p>
          <a:p>
            <a:pPr defTabSz="1828800" hangingPunct="0">
              <a:buSzPct val="100000"/>
              <a:buFontTx/>
              <a:buChar char="•"/>
            </a:pPr>
            <a:endParaRPr lang="ru-RU" sz="2300" i="1">
              <a:solidFill>
                <a:srgbClr val="A6A7AC"/>
              </a:solidFill>
              <a:sym typeface="Arial" charset="0"/>
            </a:endParaRPr>
          </a:p>
        </p:txBody>
      </p:sp>
      <p:sp>
        <p:nvSpPr>
          <p:cNvPr id="1030" name="TextBox 18"/>
          <p:cNvSpPr txBox="1"/>
          <p:nvPr/>
        </p:nvSpPr>
        <p:spPr>
          <a:xfrm>
            <a:off x="6645275" y="2141538"/>
            <a:ext cx="4937125" cy="15319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defTabSz="1828800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206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b="1" kern="0">
              <a:solidFill>
                <a:srgbClr val="002060"/>
              </a:solidFill>
              <a:latin typeface="+mn-lt"/>
              <a:cs typeface="+mn-cs"/>
              <a:sym typeface="Helvetica"/>
            </a:endParaRPr>
          </a:p>
          <a:p>
            <a:pPr algn="ctr" defTabSz="1828800" fontAlgn="auto" hangingPunct="0">
              <a:spcBef>
                <a:spcPts val="0"/>
              </a:spcBef>
              <a:spcAft>
                <a:spcPts val="0"/>
              </a:spcAft>
              <a:defRPr sz="1400" b="1" u="sng">
                <a:solidFill>
                  <a:srgbClr val="00206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400" b="1" u="sng" kern="0">
                <a:solidFill>
                  <a:srgbClr val="002060"/>
                </a:solidFill>
                <a:latin typeface="+mn-lt"/>
                <a:cs typeface="+mn-cs"/>
                <a:sym typeface="Helvetica"/>
              </a:rPr>
              <a:t>Входная квалификация</a:t>
            </a:r>
            <a:endParaRPr sz="2300" b="1" u="sng" kern="0">
              <a:solidFill>
                <a:srgbClr val="A6A7AC"/>
              </a:solidFill>
              <a:latin typeface="+mn-lt"/>
              <a:cs typeface="+mn-cs"/>
              <a:sym typeface="Helvetica"/>
            </a:endParaRPr>
          </a:p>
          <a:p>
            <a:pPr algn="ctr" defTabSz="1828800" fontAlgn="auto" hangingPunct="0">
              <a:spcBef>
                <a:spcPts val="0"/>
              </a:spcBef>
              <a:spcAft>
                <a:spcPts val="0"/>
              </a:spcAft>
              <a:defRPr sz="1400" b="1" i="1">
                <a:solidFill>
                  <a:srgbClr val="00206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400" b="1" i="1" kern="0">
                <a:solidFill>
                  <a:srgbClr val="002060"/>
                </a:solidFill>
                <a:latin typeface="+mn-lt"/>
                <a:cs typeface="+mn-cs"/>
                <a:sym typeface="Helvetica"/>
              </a:rPr>
              <a:t>(3-й уровень)</a:t>
            </a:r>
            <a:endParaRPr sz="2300" b="1" i="1" kern="0">
              <a:solidFill>
                <a:srgbClr val="A6A7AC"/>
              </a:solidFill>
              <a:latin typeface="+mn-lt"/>
              <a:cs typeface="+mn-cs"/>
              <a:sym typeface="Helvetica"/>
            </a:endParaRPr>
          </a:p>
          <a:p>
            <a:pPr algn="ctr" defTabSz="1828800" fontAlgn="auto" hangingPunct="0">
              <a:spcBef>
                <a:spcPts val="0"/>
              </a:spcBef>
              <a:spcAft>
                <a:spcPts val="0"/>
              </a:spcAft>
              <a:defRPr sz="14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300" i="1" kern="0">
              <a:solidFill>
                <a:srgbClr val="A6A7AC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828800" fontAlgn="auto" hangingPunct="0"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300" i="1" kern="0">
              <a:solidFill>
                <a:srgbClr val="A6A7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TextBox 18"/>
          <p:cNvSpPr txBox="1"/>
          <p:nvPr/>
        </p:nvSpPr>
        <p:spPr>
          <a:xfrm>
            <a:off x="4043363" y="2981325"/>
            <a:ext cx="4938712" cy="11255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defTabSz="1828800" fontAlgn="auto" hangingPunct="0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206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400" b="1" kern="0">
              <a:solidFill>
                <a:srgbClr val="002060"/>
              </a:solidFill>
              <a:latin typeface="+mn-lt"/>
              <a:cs typeface="+mn-cs"/>
              <a:sym typeface="Helvetica"/>
            </a:endParaRPr>
          </a:p>
          <a:p>
            <a:pPr algn="ctr" defTabSz="1828800" fontAlgn="auto" hangingPunct="0">
              <a:spcBef>
                <a:spcPts val="0"/>
              </a:spcBef>
              <a:spcAft>
                <a:spcPts val="0"/>
              </a:spcAft>
              <a:defRPr sz="1400" b="1" u="sng">
                <a:solidFill>
                  <a:srgbClr val="00206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400" b="1" u="sng" kern="0">
                <a:solidFill>
                  <a:srgbClr val="002060"/>
                </a:solidFill>
                <a:latin typeface="+mn-lt"/>
                <a:cs typeface="+mn-cs"/>
                <a:sym typeface="Helvetica"/>
              </a:rPr>
              <a:t>ПОА ОП как основа признания Квалификации</a:t>
            </a:r>
            <a:endParaRPr sz="1400" b="1" i="1" u="sng" kern="0">
              <a:solidFill>
                <a:srgbClr val="002060"/>
              </a:solidFill>
              <a:latin typeface="+mn-lt"/>
              <a:cs typeface="+mn-cs"/>
              <a:sym typeface="Helvetica"/>
            </a:endParaRPr>
          </a:p>
          <a:p>
            <a:pPr algn="ctr" defTabSz="1828800" fontAlgn="auto" hangingPunct="0">
              <a:spcBef>
                <a:spcPts val="0"/>
              </a:spcBef>
              <a:spcAft>
                <a:spcPts val="0"/>
              </a:spcAft>
              <a:defRPr sz="14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i="1" ker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828800" fontAlgn="auto" hangingPunct="0"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sz="14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i="1" ker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TextBox 18"/>
          <p:cNvSpPr txBox="1"/>
          <p:nvPr/>
        </p:nvSpPr>
        <p:spPr>
          <a:xfrm>
            <a:off x="7254875" y="3698875"/>
            <a:ext cx="4937125" cy="15573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defTabSz="1828800" fontAlgn="auto" hangingPunct="0">
              <a:spcBef>
                <a:spcPts val="0"/>
              </a:spcBef>
              <a:spcAft>
                <a:spcPts val="0"/>
              </a:spcAft>
              <a:defRPr sz="1400" b="1" u="sng">
                <a:solidFill>
                  <a:srgbClr val="00206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400" b="1" u="sng" kern="0">
                <a:solidFill>
                  <a:srgbClr val="002060"/>
                </a:solidFill>
                <a:latin typeface="+mn-lt"/>
                <a:cs typeface="+mn-cs"/>
                <a:sym typeface="Helvetica"/>
              </a:rPr>
              <a:t>Альтернативное признание квалификации</a:t>
            </a:r>
            <a:endParaRPr sz="2300" b="1" u="sng" kern="0">
              <a:solidFill>
                <a:srgbClr val="A6A7AC"/>
              </a:solidFill>
              <a:latin typeface="+mn-lt"/>
              <a:cs typeface="+mn-cs"/>
              <a:sym typeface="Helvetica"/>
            </a:endParaRPr>
          </a:p>
          <a:p>
            <a:pPr algn="ctr" defTabSz="1828800" fontAlgn="auto" hangingPunct="0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206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400" b="1" kern="0">
                <a:solidFill>
                  <a:srgbClr val="002060"/>
                </a:solidFill>
                <a:latin typeface="+mn-lt"/>
                <a:cs typeface="+mn-cs"/>
                <a:sym typeface="Helvetica"/>
              </a:rPr>
              <a:t>(</a:t>
            </a:r>
            <a:r>
              <a:rPr sz="1400" b="1" i="1" kern="0">
                <a:solidFill>
                  <a:srgbClr val="002060"/>
                </a:solidFill>
                <a:latin typeface="+mn-lt"/>
                <a:cs typeface="+mn-cs"/>
                <a:sym typeface="Helvetica"/>
              </a:rPr>
              <a:t>профессиональное обучение, информального, неформального и спонтанного обучения)</a:t>
            </a:r>
            <a:endParaRPr sz="2300" b="1" kern="0">
              <a:solidFill>
                <a:srgbClr val="A6A7AC"/>
              </a:solidFill>
              <a:latin typeface="+mn-lt"/>
              <a:cs typeface="+mn-cs"/>
              <a:sym typeface="Helvetica"/>
            </a:endParaRPr>
          </a:p>
          <a:p>
            <a:pPr algn="ctr" defTabSz="1828800" fontAlgn="auto" hangingPunct="0">
              <a:spcBef>
                <a:spcPts val="0"/>
              </a:spcBef>
              <a:spcAft>
                <a:spcPts val="0"/>
              </a:spcAft>
              <a:defRPr sz="1400" b="1" i="1">
                <a:solidFill>
                  <a:srgbClr val="00206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300" b="1" i="1" kern="0">
              <a:solidFill>
                <a:srgbClr val="A6A7AC"/>
              </a:solidFill>
              <a:latin typeface="+mn-lt"/>
              <a:cs typeface="+mn-cs"/>
              <a:sym typeface="Helvetica"/>
            </a:endParaRPr>
          </a:p>
          <a:p>
            <a:pPr algn="ctr" defTabSz="1828800" fontAlgn="auto" hangingPunct="0">
              <a:spcBef>
                <a:spcPts val="0"/>
              </a:spcBef>
              <a:spcAft>
                <a:spcPts val="0"/>
              </a:spcAft>
              <a:defRPr sz="14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300" i="1" kern="0">
              <a:solidFill>
                <a:srgbClr val="A6A7AC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828800" fontAlgn="auto" hangingPunct="0"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sz="14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300" i="1" kern="0">
              <a:solidFill>
                <a:srgbClr val="A6A7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TextBox 18"/>
          <p:cNvSpPr txBox="1"/>
          <p:nvPr/>
        </p:nvSpPr>
        <p:spPr>
          <a:xfrm>
            <a:off x="741363" y="4800600"/>
            <a:ext cx="12188825" cy="16017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defTabSz="1828800" hangingPunct="0"/>
            <a:r>
              <a:rPr lang="ru-RU" b="1">
                <a:solidFill>
                  <a:srgbClr val="002060"/>
                </a:solidFill>
                <a:latin typeface="Helvetica"/>
                <a:cs typeface="Helvetica"/>
                <a:sym typeface="Helvetica"/>
              </a:rPr>
              <a:t>Безопасность и доступность:</a:t>
            </a:r>
            <a:endParaRPr lang="ru-RU" b="1" i="1">
              <a:solidFill>
                <a:srgbClr val="002060"/>
              </a:solidFill>
              <a:latin typeface="Helvetica"/>
              <a:cs typeface="Helvetica"/>
              <a:sym typeface="Helvetica"/>
            </a:endParaRPr>
          </a:p>
          <a:p>
            <a:pPr defTabSz="1828800" hangingPunct="0">
              <a:buSzPct val="100000"/>
              <a:buFontTx/>
              <a:buChar char="•"/>
            </a:pPr>
            <a:endParaRPr lang="ru-RU" i="1">
              <a:solidFill>
                <a:srgbClr val="002060"/>
              </a:solidFill>
              <a:sym typeface="Arial" charset="0"/>
            </a:endParaRPr>
          </a:p>
          <a:p>
            <a:pPr defTabSz="1828800" hangingPunct="0">
              <a:buSzPct val="100000"/>
              <a:buFontTx/>
              <a:buChar char="•"/>
            </a:pPr>
            <a:r>
              <a:rPr lang="ru-RU" sz="1400" i="1">
                <a:solidFill>
                  <a:srgbClr val="002060"/>
                </a:solidFill>
                <a:sym typeface="Arial" charset="0"/>
              </a:rPr>
              <a:t> цифровизация сервисов СПКФР;</a:t>
            </a:r>
            <a:endParaRPr lang="ru-RU" sz="2300" i="1">
              <a:solidFill>
                <a:srgbClr val="A6A7AC"/>
              </a:solidFill>
              <a:latin typeface="Helvetica"/>
              <a:cs typeface="Helvetica"/>
              <a:sym typeface="Helvetica"/>
            </a:endParaRPr>
          </a:p>
          <a:p>
            <a:pPr defTabSz="1828800" hangingPunct="0">
              <a:buSzPct val="100000"/>
              <a:buFontTx/>
              <a:buChar char="•"/>
            </a:pPr>
            <a:r>
              <a:rPr lang="ru-RU" sz="1400" i="1">
                <a:solidFill>
                  <a:srgbClr val="002060"/>
                </a:solidFill>
                <a:sym typeface="Arial" charset="0"/>
              </a:rPr>
              <a:t> развитие службы СВК СПКФР;</a:t>
            </a:r>
            <a:endParaRPr lang="ru-RU" sz="2300" i="1">
              <a:solidFill>
                <a:srgbClr val="A6A7AC"/>
              </a:solidFill>
              <a:latin typeface="Helvetica"/>
              <a:cs typeface="Helvetica"/>
              <a:sym typeface="Helvetica"/>
            </a:endParaRPr>
          </a:p>
          <a:p>
            <a:pPr defTabSz="1828800" hangingPunct="0">
              <a:buSzPct val="100000"/>
              <a:buFontTx/>
              <a:buChar char="•"/>
            </a:pPr>
            <a:r>
              <a:rPr lang="ru-RU" sz="1400" i="1">
                <a:solidFill>
                  <a:srgbClr val="002060"/>
                </a:solidFill>
                <a:sym typeface="Arial" charset="0"/>
              </a:rPr>
              <a:t> присутствие ЦОК (ЭЦ) на территории РФ и международном пространстве.</a:t>
            </a:r>
            <a:endParaRPr lang="ru-RU" sz="2300" i="1">
              <a:solidFill>
                <a:srgbClr val="A6A7AC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3018" name="Line 24"/>
          <p:cNvSpPr>
            <a:spLocks noChangeShapeType="1"/>
          </p:cNvSpPr>
          <p:nvPr/>
        </p:nvSpPr>
        <p:spPr bwMode="auto">
          <a:xfrm flipV="1">
            <a:off x="7253288" y="1306513"/>
            <a:ext cx="322262" cy="650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45719" rIns="45719"/>
          <a:lstStyle/>
          <a:p>
            <a:endParaRPr lang="ru-RU"/>
          </a:p>
        </p:txBody>
      </p:sp>
      <p:sp>
        <p:nvSpPr>
          <p:cNvPr id="43019" name="Line 25"/>
          <p:cNvSpPr>
            <a:spLocks noChangeShapeType="1"/>
          </p:cNvSpPr>
          <p:nvPr/>
        </p:nvSpPr>
        <p:spPr bwMode="auto">
          <a:xfrm flipV="1">
            <a:off x="7362825" y="1957388"/>
            <a:ext cx="804863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45719" rIns="45719"/>
          <a:lstStyle/>
          <a:p>
            <a:endParaRPr lang="ru-RU"/>
          </a:p>
        </p:txBody>
      </p:sp>
      <p:sp>
        <p:nvSpPr>
          <p:cNvPr id="43020" name="Line 26"/>
          <p:cNvSpPr>
            <a:spLocks noChangeShapeType="1"/>
          </p:cNvSpPr>
          <p:nvPr/>
        </p:nvSpPr>
        <p:spPr bwMode="auto">
          <a:xfrm>
            <a:off x="7254875" y="2263775"/>
            <a:ext cx="644525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45719" rIns="45719"/>
          <a:lstStyle/>
          <a:p>
            <a:endParaRPr lang="ru-RU"/>
          </a:p>
        </p:txBody>
      </p:sp>
      <p:sp>
        <p:nvSpPr>
          <p:cNvPr id="43021" name="Line 27"/>
          <p:cNvSpPr>
            <a:spLocks noChangeShapeType="1"/>
          </p:cNvSpPr>
          <p:nvPr/>
        </p:nvSpPr>
        <p:spPr bwMode="auto">
          <a:xfrm>
            <a:off x="6645275" y="2466975"/>
            <a:ext cx="322263" cy="514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45719" rIns="45719"/>
          <a:lstStyle/>
          <a:p>
            <a:endParaRPr lang="ru-RU"/>
          </a:p>
        </p:txBody>
      </p:sp>
      <p:sp>
        <p:nvSpPr>
          <p:cNvPr id="43022" name="Line 28"/>
          <p:cNvSpPr>
            <a:spLocks noChangeShapeType="1"/>
          </p:cNvSpPr>
          <p:nvPr/>
        </p:nvSpPr>
        <p:spPr bwMode="auto">
          <a:xfrm>
            <a:off x="6965950" y="2466975"/>
            <a:ext cx="3181350" cy="1231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45719" rIns="45719"/>
          <a:lstStyle/>
          <a:p>
            <a:endParaRPr lang="ru-RU"/>
          </a:p>
        </p:txBody>
      </p:sp>
      <p:sp>
        <p:nvSpPr>
          <p:cNvPr id="43023" name="AutoShape 29"/>
          <p:cNvSpPr>
            <a:spLocks noChangeShapeType="1"/>
          </p:cNvSpPr>
          <p:nvPr/>
        </p:nvSpPr>
        <p:spPr bwMode="auto">
          <a:xfrm flipH="1">
            <a:off x="4248150" y="950913"/>
            <a:ext cx="0" cy="36195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lIns="45719" rIns="45719"/>
          <a:lstStyle/>
          <a:p>
            <a:endParaRPr lang="ru-RU"/>
          </a:p>
        </p:txBody>
      </p:sp>
      <p:sp>
        <p:nvSpPr>
          <p:cNvPr id="43024" name="AutoShape 31"/>
          <p:cNvSpPr>
            <a:spLocks noChangeShapeType="1"/>
          </p:cNvSpPr>
          <p:nvPr/>
        </p:nvSpPr>
        <p:spPr bwMode="auto">
          <a:xfrm>
            <a:off x="393700" y="4800600"/>
            <a:ext cx="11615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45719" rIns="45719"/>
          <a:lstStyle/>
          <a:p>
            <a:endParaRPr lang="ru-RU"/>
          </a:p>
        </p:txBody>
      </p:sp>
      <p:grpSp>
        <p:nvGrpSpPr>
          <p:cNvPr id="43025" name="Название 1"/>
          <p:cNvGrpSpPr>
            <a:grpSpLocks/>
          </p:cNvGrpSpPr>
          <p:nvPr/>
        </p:nvGrpSpPr>
        <p:grpSpPr bwMode="auto">
          <a:xfrm>
            <a:off x="0" y="-203200"/>
            <a:ext cx="12190413" cy="1133475"/>
            <a:chOff x="0" y="0"/>
            <a:chExt cx="12190412" cy="1132839"/>
          </a:xfrm>
        </p:grpSpPr>
        <p:sp>
          <p:nvSpPr>
            <p:cNvPr id="43028" name="Прямоугольник"/>
            <p:cNvSpPr>
              <a:spLocks noChangeArrowheads="1"/>
            </p:cNvSpPr>
            <p:nvPr/>
          </p:nvSpPr>
          <p:spPr bwMode="auto">
            <a:xfrm>
              <a:off x="0" y="194736"/>
              <a:ext cx="12190413" cy="743368"/>
            </a:xfrm>
            <a:prstGeom prst="rect">
              <a:avLst/>
            </a:prstGeom>
            <a:solidFill>
              <a:srgbClr val="0F6096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914400" indent="-914400" algn="ctr" defTabSz="457200" hangingPunct="0"/>
              <a:endParaRPr lang="ru-RU" sz="2000" b="1">
                <a:solidFill>
                  <a:srgbClr val="FFFFFF"/>
                </a:solidFill>
                <a:latin typeface="Montserrat-SemiBold"/>
                <a:ea typeface="Montserrat-SemiBold"/>
                <a:cs typeface="Montserrat-SemiBold"/>
                <a:sym typeface="Montserrat-SemiBold"/>
              </a:endParaRPr>
            </a:p>
          </p:txBody>
        </p:sp>
        <p:sp>
          <p:nvSpPr>
            <p:cNvPr id="1042" name="РАЗВИТИЕ СИСТЕМЫ НОК…"/>
            <p:cNvSpPr txBox="1"/>
            <p:nvPr/>
          </p:nvSpPr>
          <p:spPr>
            <a:xfrm>
              <a:off x="0" y="0"/>
              <a:ext cx="12190412" cy="1132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 anchor="ctr">
              <a:spAutoFit/>
            </a:bodyPr>
            <a:lstStyle/>
            <a:p>
              <a:pPr marL="914400" indent="-914400" algn="ctr" defTabSz="457200" fontAlgn="auto" hangingPunct="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rgbClr val="FFFFFF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pPr>
              <a:endParaRPr sz="2000" b="1" kern="0">
                <a:solidFill>
                  <a:srgbClr val="FFFFFF"/>
                </a:solidFill>
                <a:latin typeface="Montserrat-SemiBold"/>
                <a:ea typeface="Montserrat-SemiBold"/>
                <a:cs typeface="Montserrat-SemiBold"/>
                <a:sym typeface="Montserrat-SemiBold"/>
              </a:endParaRPr>
            </a:p>
            <a:p>
              <a:pPr marL="914400" indent="-914400" algn="ctr" defTabSz="457200" fontAlgn="auto" hangingPunct="0">
                <a:spcBef>
                  <a:spcPts val="0"/>
                </a:spcBef>
                <a:spcAft>
                  <a:spcPts val="0"/>
                </a:spcAft>
                <a:defRPr sz="1600" b="1">
                  <a:solidFill>
                    <a:srgbClr val="FFFFFF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pPr>
              <a:r>
                <a:rPr sz="1600" b="1" kern="0">
                  <a:solidFill>
                    <a:srgbClr val="FFFFFF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rPr>
                <a:t>РАЗВИТИЕ СИСТЕМЫ НОК</a:t>
              </a:r>
              <a:endParaRPr sz="2300" b="1" kern="0">
                <a:solidFill>
                  <a:srgbClr val="A6A7AC"/>
                </a:solidFill>
                <a:latin typeface="+mn-lt"/>
                <a:cs typeface="+mn-cs"/>
                <a:sym typeface="Helvetica"/>
              </a:endParaRPr>
            </a:p>
            <a:p>
              <a:pPr marL="914400" indent="-914400" algn="ctr" defTabSz="457200" fontAlgn="auto" hangingPunct="0">
                <a:spcBef>
                  <a:spcPts val="0"/>
                </a:spcBef>
                <a:spcAft>
                  <a:spcPts val="0"/>
                </a:spcAft>
                <a:defRPr sz="11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1100" b="1" kern="0">
                  <a:solidFill>
                    <a:srgbClr val="FFFFFF"/>
                  </a:solidFill>
                  <a:latin typeface="+mn-lt"/>
                  <a:cs typeface="+mn-cs"/>
                  <a:sym typeface="Helvetica"/>
                </a:rPr>
                <a:t>Дорожная карта системы НОК </a:t>
              </a:r>
              <a:r>
                <a:rPr sz="1100" kern="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rPr>
                <a:t>утверждена Национальным советом при Президенте Российской Федерации по профессиональным квалификациям.</a:t>
              </a:r>
              <a:r>
                <a:rPr sz="1100" b="1" kern="0">
                  <a:solidFill>
                    <a:srgbClr val="FFFFFF"/>
                  </a:solidFill>
                  <a:latin typeface="+mn-lt"/>
                  <a:cs typeface="+mn-cs"/>
                  <a:sym typeface="Helvetica"/>
                </a:rPr>
                <a:t> </a:t>
              </a:r>
              <a:endParaRPr sz="2300" b="1" kern="0">
                <a:solidFill>
                  <a:srgbClr val="A6A7AC"/>
                </a:solidFill>
                <a:latin typeface="+mn-lt"/>
                <a:cs typeface="+mn-cs"/>
                <a:sym typeface="Helvetica"/>
              </a:endParaRPr>
            </a:p>
            <a:p>
              <a:pPr marL="914400" indent="-914400" algn="ctr" defTabSz="457200" fontAlgn="auto" hangingPunct="0">
                <a:spcBef>
                  <a:spcPts val="0"/>
                </a:spcBef>
                <a:spcAft>
                  <a:spcPts val="0"/>
                </a:spcAft>
                <a:defRPr sz="1100" b="1" i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1100" b="1" i="1" kern="0">
                  <a:solidFill>
                    <a:srgbClr val="FFFFFF"/>
                  </a:solidFill>
                  <a:latin typeface="+mn-lt"/>
                  <a:cs typeface="+mn-cs"/>
                  <a:sym typeface="Helvetica"/>
                </a:rPr>
                <a:t>(Протокол от 19 октября 2018 г. №30)</a:t>
              </a:r>
            </a:p>
          </p:txBody>
        </p:sp>
      </p:grpSp>
      <p:pic>
        <p:nvPicPr>
          <p:cNvPr id="43026" name="Рисунок 60" descr="Рисунок 6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0638" y="-7938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43027" name="Рисунок 20" descr="Рисунок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Номер слайда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457200"/>
            <a:fld id="{AFDF803B-554F-48FC-A9D6-211A76BB2FA5}" type="slidenum">
              <a:rPr lang="ru-RU"/>
              <a:pPr defTabSz="457200"/>
              <a:t>16</a:t>
            </a:fld>
            <a:endParaRPr lang="ru-RU"/>
          </a:p>
        </p:txBody>
      </p:sp>
      <p:grpSp>
        <p:nvGrpSpPr>
          <p:cNvPr id="44034" name="Сгруппировать"/>
          <p:cNvGrpSpPr>
            <a:grpSpLocks/>
          </p:cNvGrpSpPr>
          <p:nvPr/>
        </p:nvGrpSpPr>
        <p:grpSpPr bwMode="auto">
          <a:xfrm>
            <a:off x="0" y="-123825"/>
            <a:ext cx="12190413" cy="990600"/>
            <a:chOff x="0" y="0"/>
            <a:chExt cx="12190412" cy="989400"/>
          </a:xfrm>
        </p:grpSpPr>
        <p:sp>
          <p:nvSpPr>
            <p:cNvPr id="44075" name="Прямоугольник"/>
            <p:cNvSpPr>
              <a:spLocks noChangeArrowheads="1"/>
            </p:cNvSpPr>
            <p:nvPr/>
          </p:nvSpPr>
          <p:spPr bwMode="auto">
            <a:xfrm>
              <a:off x="0" y="120050"/>
              <a:ext cx="12190413" cy="749301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2000" b="1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44076" name="Организация механизма функционирования ОТК «Профиль»"/>
            <p:cNvSpPr txBox="1">
              <a:spLocks noChangeArrowheads="1"/>
            </p:cNvSpPr>
            <p:nvPr/>
          </p:nvSpPr>
          <p:spPr bwMode="auto">
            <a:xfrm>
              <a:off x="0" y="0"/>
              <a:ext cx="12190413" cy="98940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endParaRPr lang="ru-RU" sz="2000" b="1">
                <a:solidFill>
                  <a:srgbClr val="FFFFFF"/>
                </a:solidFill>
                <a:sym typeface="Arial" charset="0"/>
              </a:endParaRPr>
            </a:p>
            <a:p>
              <a:pPr marL="457200" indent="-457200" algn="ctr" defTabSz="457200" hangingPunct="0"/>
              <a:r>
                <a:rPr lang="ru-RU" sz="2400" b="1">
                  <a:solidFill>
                    <a:srgbClr val="FFFFFF"/>
                  </a:solidFill>
                  <a:sym typeface="Arial" charset="0"/>
                </a:rPr>
                <a:t>Организация механизма функционирования ОТК «Профиль»</a:t>
              </a:r>
            </a:p>
            <a:p>
              <a:pPr marL="457200" indent="-457200" algn="ctr" defTabSz="457200" hangingPunct="0"/>
              <a:endParaRPr lang="ru-RU" sz="900" b="1">
                <a:solidFill>
                  <a:srgbClr val="FFFFFF"/>
                </a:solidFill>
                <a:sym typeface="Arial" charset="0"/>
              </a:endParaRPr>
            </a:p>
          </p:txBody>
        </p:sp>
      </p:grpSp>
      <p:pic>
        <p:nvPicPr>
          <p:cNvPr id="44035" name="image4.jpeg" descr="image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896938" cy="898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44036" name="image4.jpeg" descr="image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5063" y="-7938"/>
            <a:ext cx="896937" cy="8969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53" name="Сквиркл"/>
          <p:cNvSpPr/>
          <p:nvPr/>
        </p:nvSpPr>
        <p:spPr>
          <a:xfrm>
            <a:off x="2714625" y="1420813"/>
            <a:ext cx="1928813" cy="1071562"/>
          </a:xfrm>
          <a:prstGeom prst="roundRect">
            <a:avLst>
              <a:gd name="adj" fmla="val 16667"/>
            </a:avLst>
          </a:prstGeom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4038" name="Образовательные программы"/>
          <p:cNvSpPr txBox="1">
            <a:spLocks noChangeArrowheads="1"/>
          </p:cNvSpPr>
          <p:nvPr/>
        </p:nvSpPr>
        <p:spPr bwMode="auto">
          <a:xfrm>
            <a:off x="2746375" y="1014413"/>
            <a:ext cx="4141788" cy="295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defTabSz="457200" hangingPunct="0"/>
            <a:r>
              <a:rPr lang="ru-RU" sz="1400" b="1">
                <a:solidFill>
                  <a:srgbClr val="002060"/>
                </a:solidFill>
                <a:latin typeface="Calibri" pitchFamily="34" charset="0"/>
              </a:rPr>
              <a:t>Образовательные программы</a:t>
            </a:r>
          </a:p>
        </p:txBody>
      </p:sp>
      <p:sp>
        <p:nvSpPr>
          <p:cNvPr id="1055" name="Сквиркл"/>
          <p:cNvSpPr/>
          <p:nvPr/>
        </p:nvSpPr>
        <p:spPr>
          <a:xfrm>
            <a:off x="5002213" y="1447800"/>
            <a:ext cx="1897062" cy="1044575"/>
          </a:xfrm>
          <a:prstGeom prst="roundRect">
            <a:avLst>
              <a:gd name="adj" fmla="val 16667"/>
            </a:avLst>
          </a:prstGeom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4040" name="МОНИТОРИНГ"/>
          <p:cNvSpPr txBox="1">
            <a:spLocks noChangeArrowheads="1"/>
          </p:cNvSpPr>
          <p:nvPr/>
        </p:nvSpPr>
        <p:spPr bwMode="auto">
          <a:xfrm>
            <a:off x="365125" y="1649413"/>
            <a:ext cx="2185988" cy="295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defTabSz="457200" hangingPunct="0"/>
            <a:r>
              <a:rPr lang="ru-RU" sz="1400" b="1">
                <a:solidFill>
                  <a:srgbClr val="002060"/>
                </a:solidFill>
                <a:latin typeface="Calibri" pitchFamily="34" charset="0"/>
              </a:rPr>
              <a:t>МОНИТОРИНГ</a:t>
            </a:r>
          </a:p>
        </p:txBody>
      </p:sp>
      <p:sp>
        <p:nvSpPr>
          <p:cNvPr id="1057" name="Фигура"/>
          <p:cNvSpPr/>
          <p:nvPr/>
        </p:nvSpPr>
        <p:spPr>
          <a:xfrm rot="10800000">
            <a:off x="3482975" y="2738438"/>
            <a:ext cx="260350" cy="246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4042" name="Сгруппировать"/>
          <p:cNvGrpSpPr>
            <a:grpSpLocks/>
          </p:cNvGrpSpPr>
          <p:nvPr/>
        </p:nvGrpSpPr>
        <p:grpSpPr bwMode="auto">
          <a:xfrm>
            <a:off x="896938" y="3016250"/>
            <a:ext cx="6346825" cy="1058863"/>
            <a:chOff x="0" y="0"/>
            <a:chExt cx="6346825" cy="1058862"/>
          </a:xfrm>
        </p:grpSpPr>
        <p:sp>
          <p:nvSpPr>
            <p:cNvPr id="1058" name="Сквиркл"/>
            <p:cNvSpPr/>
            <p:nvPr/>
          </p:nvSpPr>
          <p:spPr>
            <a:xfrm>
              <a:off x="0" y="0"/>
              <a:ext cx="6346825" cy="105886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defTabSz="457200" fontAlgn="auto" hangingPunct="0">
                <a:spcBef>
                  <a:spcPts val="0"/>
                </a:spcBef>
                <a:spcAft>
                  <a:spcPts val="0"/>
                </a:spcAft>
                <a:defRPr sz="3200" b="1">
                  <a:solidFill>
                    <a:srgbClr val="FFFFFF"/>
                  </a:solidFill>
                </a:defRPr>
              </a:pPr>
              <a:endParaRPr sz="3200" b="1"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4074" name="ОТК «Профиль»…"/>
            <p:cNvSpPr txBox="1">
              <a:spLocks noChangeArrowheads="1"/>
            </p:cNvSpPr>
            <p:nvPr/>
          </p:nvSpPr>
          <p:spPr bwMode="auto">
            <a:xfrm>
              <a:off x="51668" y="13811"/>
              <a:ext cx="6243489" cy="103124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algn="ctr" defTabSz="457200" hangingPunct="0"/>
              <a:r>
                <a:rPr lang="ru-RU" sz="3200" b="1">
                  <a:solidFill>
                    <a:srgbClr val="FFFFFF"/>
                  </a:solidFill>
                  <a:latin typeface="Calibri" pitchFamily="34" charset="0"/>
                </a:rPr>
                <a:t>ОТК «Профиль»</a:t>
              </a:r>
            </a:p>
            <a:p>
              <a:pPr algn="ctr" defTabSz="457200" hangingPunct="0"/>
              <a:r>
                <a:rPr lang="ru-RU" sz="3200" b="1">
                  <a:solidFill>
                    <a:srgbClr val="FFFFFF"/>
                  </a:solidFill>
                  <a:latin typeface="Calibri" pitchFamily="34" charset="0"/>
                </a:rPr>
                <a:t>(РСПП, СПКФР)</a:t>
              </a:r>
            </a:p>
          </p:txBody>
        </p:sp>
      </p:grpSp>
      <p:sp>
        <p:nvSpPr>
          <p:cNvPr id="1061" name="Сквиркл"/>
          <p:cNvSpPr/>
          <p:nvPr/>
        </p:nvSpPr>
        <p:spPr>
          <a:xfrm>
            <a:off x="9918700" y="1609725"/>
            <a:ext cx="1898650" cy="711200"/>
          </a:xfrm>
          <a:prstGeom prst="roundRect">
            <a:avLst>
              <a:gd name="adj" fmla="val 16667"/>
            </a:avLst>
          </a:prstGeom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4044" name="Специалисты"/>
          <p:cNvSpPr txBox="1">
            <a:spLocks noChangeArrowheads="1"/>
          </p:cNvSpPr>
          <p:nvPr/>
        </p:nvSpPr>
        <p:spPr bwMode="auto">
          <a:xfrm>
            <a:off x="9661525" y="1806575"/>
            <a:ext cx="2432050" cy="295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defTabSz="457200" hangingPunct="0"/>
            <a:r>
              <a:rPr lang="ru-RU" sz="1400" b="1">
                <a:solidFill>
                  <a:srgbClr val="002060"/>
                </a:solidFill>
                <a:latin typeface="Calibri" pitchFamily="34" charset="0"/>
              </a:rPr>
              <a:t>Специалисты</a:t>
            </a:r>
          </a:p>
        </p:txBody>
      </p:sp>
      <p:sp>
        <p:nvSpPr>
          <p:cNvPr id="1063" name="Сквиркл"/>
          <p:cNvSpPr/>
          <p:nvPr/>
        </p:nvSpPr>
        <p:spPr>
          <a:xfrm>
            <a:off x="9913938" y="2574925"/>
            <a:ext cx="1898650" cy="711200"/>
          </a:xfrm>
          <a:prstGeom prst="roundRect">
            <a:avLst>
              <a:gd name="adj" fmla="val 16667"/>
            </a:avLst>
          </a:prstGeom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4046" name="Работодатели"/>
          <p:cNvSpPr txBox="1">
            <a:spLocks noChangeArrowheads="1"/>
          </p:cNvSpPr>
          <p:nvPr/>
        </p:nvSpPr>
        <p:spPr bwMode="auto">
          <a:xfrm>
            <a:off x="9647238" y="2776538"/>
            <a:ext cx="2432050" cy="295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defTabSz="457200" hangingPunct="0"/>
            <a:r>
              <a:rPr lang="ru-RU" sz="1400" b="1">
                <a:solidFill>
                  <a:srgbClr val="002060"/>
                </a:solidFill>
                <a:latin typeface="Calibri" pitchFamily="34" charset="0"/>
              </a:rPr>
              <a:t>Работодатели</a:t>
            </a:r>
          </a:p>
        </p:txBody>
      </p:sp>
      <p:sp>
        <p:nvSpPr>
          <p:cNvPr id="1065" name="Сквиркл"/>
          <p:cNvSpPr/>
          <p:nvPr/>
        </p:nvSpPr>
        <p:spPr>
          <a:xfrm>
            <a:off x="9913938" y="3540125"/>
            <a:ext cx="1898650" cy="711200"/>
          </a:xfrm>
          <a:prstGeom prst="roundRect">
            <a:avLst>
              <a:gd name="adj" fmla="val 16667"/>
            </a:avLst>
          </a:prstGeom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4048" name="Образовательные организации"/>
          <p:cNvSpPr txBox="1">
            <a:spLocks noChangeArrowheads="1"/>
          </p:cNvSpPr>
          <p:nvPr/>
        </p:nvSpPr>
        <p:spPr bwMode="auto">
          <a:xfrm>
            <a:off x="9647238" y="3632200"/>
            <a:ext cx="2432050" cy="498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defTabSz="457200" hangingPunct="0"/>
            <a:r>
              <a:rPr lang="ru-RU" sz="1400" b="1">
                <a:solidFill>
                  <a:srgbClr val="002060"/>
                </a:solidFill>
                <a:latin typeface="Calibri" pitchFamily="34" charset="0"/>
              </a:rPr>
              <a:t>Образовательные организации</a:t>
            </a:r>
          </a:p>
        </p:txBody>
      </p:sp>
      <p:sp>
        <p:nvSpPr>
          <p:cNvPr id="1067" name="Стрелка"/>
          <p:cNvSpPr/>
          <p:nvPr/>
        </p:nvSpPr>
        <p:spPr>
          <a:xfrm rot="10072630">
            <a:off x="7507288" y="1982788"/>
            <a:ext cx="2306637" cy="334962"/>
          </a:xfrm>
          <a:prstGeom prst="rightArrow">
            <a:avLst>
              <a:gd name="adj1" fmla="val 50000"/>
              <a:gd name="adj2" fmla="val 50149"/>
            </a:avLst>
          </a:prstGeom>
          <a:solidFill>
            <a:srgbClr val="FFFFFF"/>
          </a:solidFill>
          <a:ln w="19050">
            <a:solidFill>
              <a:srgbClr val="00206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4050" name="Сгруппировать"/>
          <p:cNvGrpSpPr>
            <a:grpSpLocks/>
          </p:cNvGrpSpPr>
          <p:nvPr/>
        </p:nvGrpSpPr>
        <p:grpSpPr bwMode="auto">
          <a:xfrm>
            <a:off x="831850" y="4300538"/>
            <a:ext cx="5821363" cy="2420937"/>
            <a:chOff x="0" y="0"/>
            <a:chExt cx="5821362" cy="2420937"/>
          </a:xfrm>
        </p:grpSpPr>
        <p:sp>
          <p:nvSpPr>
            <p:cNvPr id="1068" name="Сквиркл"/>
            <p:cNvSpPr/>
            <p:nvPr/>
          </p:nvSpPr>
          <p:spPr>
            <a:xfrm>
              <a:off x="0" y="0"/>
              <a:ext cx="5821362" cy="242093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defTabSz="457200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4072" name="Обучение граждан, обратившихся в органы                 занятости населения и получивших направление  в организации…"/>
            <p:cNvSpPr txBox="1">
              <a:spLocks noChangeArrowheads="1"/>
            </p:cNvSpPr>
            <p:nvPr/>
          </p:nvSpPr>
          <p:spPr bwMode="auto">
            <a:xfrm>
              <a:off x="118133" y="9048"/>
              <a:ext cx="5585097" cy="240284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algn="ctr" defTabSz="457200" hangingPunct="0"/>
              <a:r>
                <a:rPr lang="ru-RU" sz="1200" b="1">
                  <a:latin typeface="Calibri" pitchFamily="34" charset="0"/>
                </a:rPr>
                <a:t>		</a:t>
              </a:r>
            </a:p>
            <a:p>
              <a:pPr algn="ctr" defTabSz="457200" hangingPunct="0"/>
              <a:r>
                <a:rPr lang="ru-RU" sz="1200" b="1">
                  <a:latin typeface="Calibri" pitchFamily="34" charset="0"/>
                </a:rPr>
                <a:t>                        Обучение граждан, обратившихся в органы</a:t>
              </a:r>
              <a:br>
                <a:rPr lang="ru-RU" sz="1200" b="1">
                  <a:latin typeface="Calibri" pitchFamily="34" charset="0"/>
                </a:rPr>
              </a:br>
              <a:r>
                <a:rPr lang="ru-RU" sz="1200" b="1">
                  <a:latin typeface="Calibri" pitchFamily="34" charset="0"/>
                </a:rPr>
                <a:t>	               занятости населения и получивших направление </a:t>
              </a:r>
              <a:br>
                <a:rPr lang="ru-RU" sz="1200" b="1">
                  <a:latin typeface="Calibri" pitchFamily="34" charset="0"/>
                </a:rPr>
              </a:br>
              <a:r>
                <a:rPr lang="ru-RU" sz="1200" b="1">
                  <a:latin typeface="Calibri" pitchFamily="34" charset="0"/>
                </a:rPr>
                <a:t>в организации</a:t>
              </a:r>
              <a:br>
                <a:rPr lang="ru-RU" sz="1200" b="1">
                  <a:latin typeface="Calibri" pitchFamily="34" charset="0"/>
                </a:rPr>
              </a:br>
              <a:endParaRPr lang="ru-RU" sz="1200" b="1">
                <a:latin typeface="Calibri" pitchFamily="34" charset="0"/>
              </a:endParaRPr>
            </a:p>
            <a:p>
              <a:pPr algn="ctr" defTabSz="457200" hangingPunct="0"/>
              <a:r>
                <a:rPr lang="ru-RU" sz="1200" b="1">
                  <a:latin typeface="Calibri" pitchFamily="34" charset="0"/>
                </a:rPr>
                <a:t>	Обучение работников предпенсионного возраста по направлению работодателей                         </a:t>
              </a:r>
            </a:p>
            <a:p>
              <a:pPr algn="ctr" defTabSz="457200" hangingPunct="0"/>
              <a:r>
                <a:rPr lang="ru-RU" sz="1200" b="1">
                  <a:solidFill>
                    <a:srgbClr val="10253F"/>
                  </a:solidFill>
                  <a:latin typeface="Calibri" pitchFamily="34" charset="0"/>
                </a:rPr>
                <a:t/>
              </a:r>
              <a:br>
                <a:rPr lang="ru-RU" sz="1200" b="1">
                  <a:solidFill>
                    <a:srgbClr val="10253F"/>
                  </a:solidFill>
                  <a:latin typeface="Calibri" pitchFamily="34" charset="0"/>
                </a:rPr>
              </a:br>
              <a:r>
                <a:rPr lang="ru-RU" sz="1200" b="1">
                  <a:latin typeface="Calibri" pitchFamily="34" charset="0"/>
                </a:rPr>
                <a:t>Организация процесса обучения граждан</a:t>
              </a:r>
              <a:br>
                <a:rPr lang="ru-RU" sz="1200" b="1">
                  <a:latin typeface="Calibri" pitchFamily="34" charset="0"/>
                </a:rPr>
              </a:br>
              <a:r>
                <a:rPr lang="ru-RU" sz="1200" b="1">
                  <a:latin typeface="Calibri" pitchFamily="34" charset="0"/>
                </a:rPr>
                <a:t> предпенсионного возраста по международным</a:t>
              </a:r>
              <a:br>
                <a:rPr lang="ru-RU" sz="1200" b="1">
                  <a:latin typeface="Calibri" pitchFamily="34" charset="0"/>
                </a:rPr>
              </a:br>
              <a:r>
                <a:rPr lang="ru-RU" sz="1200" b="1">
                  <a:latin typeface="Calibri" pitchFamily="34" charset="0"/>
                </a:rPr>
                <a:t>    профессиональным стандартам с использованием инфраструктуры Союза «Ворлдскиллс Россия»      </a:t>
              </a:r>
            </a:p>
          </p:txBody>
        </p:sp>
      </p:grpSp>
      <p:sp>
        <p:nvSpPr>
          <p:cNvPr id="1071" name="Фигура"/>
          <p:cNvSpPr/>
          <p:nvPr/>
        </p:nvSpPr>
        <p:spPr>
          <a:xfrm>
            <a:off x="1973263" y="4365625"/>
            <a:ext cx="479425" cy="654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684"/>
                </a:moveTo>
                <a:lnTo>
                  <a:pt x="5400" y="13684"/>
                </a:lnTo>
                <a:lnTo>
                  <a:pt x="5400" y="0"/>
                </a:lnTo>
                <a:lnTo>
                  <a:pt x="16200" y="0"/>
                </a:lnTo>
                <a:lnTo>
                  <a:pt x="16200" y="13684"/>
                </a:lnTo>
                <a:lnTo>
                  <a:pt x="21600" y="1368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254061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72" name="Фигура"/>
          <p:cNvSpPr/>
          <p:nvPr/>
        </p:nvSpPr>
        <p:spPr>
          <a:xfrm>
            <a:off x="1465263" y="4360863"/>
            <a:ext cx="479425" cy="127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556"/>
                </a:moveTo>
                <a:lnTo>
                  <a:pt x="5400" y="17556"/>
                </a:lnTo>
                <a:lnTo>
                  <a:pt x="5400" y="0"/>
                </a:lnTo>
                <a:lnTo>
                  <a:pt x="16200" y="0"/>
                </a:lnTo>
                <a:lnTo>
                  <a:pt x="16200" y="17556"/>
                </a:lnTo>
                <a:lnTo>
                  <a:pt x="21600" y="1755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254061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73" name="Фигура"/>
          <p:cNvSpPr/>
          <p:nvPr/>
        </p:nvSpPr>
        <p:spPr>
          <a:xfrm>
            <a:off x="952500" y="4360863"/>
            <a:ext cx="479425" cy="1858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815"/>
                </a:moveTo>
                <a:lnTo>
                  <a:pt x="5400" y="18815"/>
                </a:lnTo>
                <a:lnTo>
                  <a:pt x="5400" y="0"/>
                </a:lnTo>
                <a:lnTo>
                  <a:pt x="16200" y="0"/>
                </a:lnTo>
                <a:lnTo>
                  <a:pt x="16200" y="18815"/>
                </a:lnTo>
                <a:lnTo>
                  <a:pt x="21600" y="1881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254061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74" name="Стрелка"/>
          <p:cNvSpPr/>
          <p:nvPr/>
        </p:nvSpPr>
        <p:spPr>
          <a:xfrm rot="10800000">
            <a:off x="7550150" y="2801938"/>
            <a:ext cx="2254250" cy="282575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FFFFFF"/>
          </a:solidFill>
          <a:ln w="19050">
            <a:solidFill>
              <a:srgbClr val="00206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75" name="Стрелка"/>
          <p:cNvSpPr/>
          <p:nvPr/>
        </p:nvSpPr>
        <p:spPr>
          <a:xfrm rot="11515421">
            <a:off x="7456488" y="3619500"/>
            <a:ext cx="2322512" cy="252413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FFFFFF"/>
          </a:solidFill>
          <a:ln w="19050">
            <a:solidFill>
              <a:srgbClr val="00206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4056" name="НОК  +…"/>
          <p:cNvSpPr txBox="1">
            <a:spLocks noChangeArrowheads="1"/>
          </p:cNvSpPr>
          <p:nvPr/>
        </p:nvSpPr>
        <p:spPr bwMode="auto">
          <a:xfrm>
            <a:off x="2768600" y="1438275"/>
            <a:ext cx="1851025" cy="981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defTabSz="457200" hangingPunct="0"/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НОК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 </a:t>
            </a:r>
            <a:br>
              <a:rPr lang="ru-RU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+ </a:t>
            </a:r>
          </a:p>
          <a:p>
            <a:pPr algn="ctr" defTabSz="457200" hangingPunct="0"/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Демонстрационный экзамен</a:t>
            </a:r>
          </a:p>
        </p:txBody>
      </p:sp>
      <p:grpSp>
        <p:nvGrpSpPr>
          <p:cNvPr id="44057" name="Сгруппировать"/>
          <p:cNvGrpSpPr>
            <a:grpSpLocks/>
          </p:cNvGrpSpPr>
          <p:nvPr/>
        </p:nvGrpSpPr>
        <p:grpSpPr bwMode="auto">
          <a:xfrm>
            <a:off x="7454900" y="5340350"/>
            <a:ext cx="1741488" cy="1284288"/>
            <a:chOff x="0" y="0"/>
            <a:chExt cx="1741487" cy="1284287"/>
          </a:xfrm>
        </p:grpSpPr>
        <p:sp>
          <p:nvSpPr>
            <p:cNvPr id="1077" name="Сквиркл"/>
            <p:cNvSpPr/>
            <p:nvPr/>
          </p:nvSpPr>
          <p:spPr>
            <a:xfrm>
              <a:off x="0" y="0"/>
              <a:ext cx="1741487" cy="1284287"/>
            </a:xfrm>
            <a:prstGeom prst="roundRect">
              <a:avLst>
                <a:gd name="adj" fmla="val 16667"/>
              </a:avLst>
            </a:prstGeom>
            <a:solidFill>
              <a:srgbClr val="C36518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7998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marL="457200" indent="-457200" algn="ctr" defTabSz="457200" fontAlgn="auto" hangingPunct="0">
                <a:spcBef>
                  <a:spcPts val="0"/>
                </a:spcBef>
                <a:spcAft>
                  <a:spcPts val="0"/>
                </a:spcAft>
                <a:defRPr sz="1200" b="1">
                  <a:solidFill>
                    <a:srgbClr val="FFFFFF"/>
                  </a:solidFill>
                </a:defRPr>
              </a:pPr>
              <a:endParaRPr sz="1200" b="1"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4070" name="Федеральный проект…"/>
            <p:cNvSpPr txBox="1">
              <a:spLocks noChangeArrowheads="1"/>
            </p:cNvSpPr>
            <p:nvPr/>
          </p:nvSpPr>
          <p:spPr bwMode="auto">
            <a:xfrm>
              <a:off x="62669" y="151923"/>
              <a:ext cx="1616149" cy="98044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sz="1200" b="1">
                  <a:solidFill>
                    <a:srgbClr val="FFFFFF"/>
                  </a:solidFill>
                  <a:latin typeface="Calibri" pitchFamily="34" charset="0"/>
                </a:rPr>
                <a:t>Федеральный проект</a:t>
              </a:r>
            </a:p>
            <a:p>
              <a:pPr marL="457200" indent="-457200" algn="ctr" defTabSz="457200" hangingPunct="0"/>
              <a:r>
                <a:rPr lang="ru-RU" sz="1200" b="1">
                  <a:solidFill>
                    <a:srgbClr val="FFFFFF"/>
                  </a:solidFill>
                  <a:latin typeface="Calibri" pitchFamily="34" charset="0"/>
                </a:rPr>
                <a:t>«Новые</a:t>
              </a:r>
            </a:p>
            <a:p>
              <a:pPr marL="457200" indent="-457200" algn="ctr" defTabSz="457200" hangingPunct="0"/>
              <a:r>
                <a:rPr lang="ru-RU" sz="1200" b="1">
                  <a:solidFill>
                    <a:srgbClr val="FFFFFF"/>
                  </a:solidFill>
                  <a:latin typeface="Calibri" pitchFamily="34" charset="0"/>
                </a:rPr>
                <a:t>возможности для</a:t>
              </a:r>
            </a:p>
            <a:p>
              <a:pPr marL="457200" indent="-457200" algn="ctr" defTabSz="457200" hangingPunct="0"/>
              <a:r>
                <a:rPr lang="ru-RU" sz="1200" b="1">
                  <a:solidFill>
                    <a:srgbClr val="FFFFFF"/>
                  </a:solidFill>
                  <a:latin typeface="Calibri" pitchFamily="34" charset="0"/>
                </a:rPr>
                <a:t>каждого»</a:t>
              </a:r>
            </a:p>
          </p:txBody>
        </p:sp>
      </p:grpSp>
      <p:grpSp>
        <p:nvGrpSpPr>
          <p:cNvPr id="44058" name="Сгруппировать"/>
          <p:cNvGrpSpPr>
            <a:grpSpLocks/>
          </p:cNvGrpSpPr>
          <p:nvPr/>
        </p:nvGrpSpPr>
        <p:grpSpPr bwMode="auto">
          <a:xfrm>
            <a:off x="7334250" y="4583113"/>
            <a:ext cx="4408488" cy="522287"/>
            <a:chOff x="0" y="0"/>
            <a:chExt cx="4408487" cy="522287"/>
          </a:xfrm>
        </p:grpSpPr>
        <p:sp>
          <p:nvSpPr>
            <p:cNvPr id="1080" name="Сквиркл"/>
            <p:cNvSpPr/>
            <p:nvPr/>
          </p:nvSpPr>
          <p:spPr>
            <a:xfrm>
              <a:off x="0" y="0"/>
              <a:ext cx="4408487" cy="522287"/>
            </a:xfrm>
            <a:prstGeom prst="roundRect">
              <a:avLst>
                <a:gd name="adj" fmla="val 16667"/>
              </a:avLst>
            </a:prstGeom>
            <a:solidFill>
              <a:srgbClr val="C36518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7998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marL="457200" indent="-457200" algn="ctr" defTabSz="457200" fontAlgn="auto" hangingPunct="0">
                <a:spcBef>
                  <a:spcPts val="0"/>
                </a:spcBef>
                <a:spcAft>
                  <a:spcPts val="0"/>
                </a:spcAft>
                <a:defRPr b="1"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4068" name="Нормативное обеспечение"/>
            <p:cNvSpPr txBox="1">
              <a:spLocks noChangeArrowheads="1"/>
            </p:cNvSpPr>
            <p:nvPr/>
          </p:nvSpPr>
          <p:spPr bwMode="auto">
            <a:xfrm>
              <a:off x="25485" y="82073"/>
              <a:ext cx="4357517" cy="35814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b="1">
                  <a:solidFill>
                    <a:srgbClr val="FFFFFF"/>
                  </a:solidFill>
                  <a:latin typeface="Calibri" pitchFamily="34" charset="0"/>
                </a:rPr>
                <a:t>Нормативное обеспечение</a:t>
              </a:r>
            </a:p>
          </p:txBody>
        </p:sp>
      </p:grpSp>
      <p:sp>
        <p:nvSpPr>
          <p:cNvPr id="1083" name="Сквиркл"/>
          <p:cNvSpPr/>
          <p:nvPr/>
        </p:nvSpPr>
        <p:spPr>
          <a:xfrm>
            <a:off x="2365375" y="1009650"/>
            <a:ext cx="4968875" cy="1695450"/>
          </a:xfrm>
          <a:prstGeom prst="roundRect">
            <a:avLst>
              <a:gd name="adj" fmla="val 16667"/>
            </a:avLst>
          </a:prstGeom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4060" name="Очная форма с применением дистанционных технологий"/>
          <p:cNvSpPr txBox="1">
            <a:spLocks noChangeArrowheads="1"/>
          </p:cNvSpPr>
          <p:nvPr/>
        </p:nvSpPr>
        <p:spPr bwMode="auto">
          <a:xfrm>
            <a:off x="5056188" y="1477963"/>
            <a:ext cx="1938337" cy="803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defTabSz="457200" hangingPunct="0"/>
            <a:r>
              <a:rPr lang="ru-RU" sz="1200" b="1">
                <a:solidFill>
                  <a:srgbClr val="002060"/>
                </a:solidFill>
                <a:latin typeface="Calibri" pitchFamily="34" charset="0"/>
              </a:rPr>
              <a:t>Очная форма с применением дистанционных технологий</a:t>
            </a:r>
          </a:p>
        </p:txBody>
      </p:sp>
      <p:grpSp>
        <p:nvGrpSpPr>
          <p:cNvPr id="44061" name="Сгруппировать"/>
          <p:cNvGrpSpPr>
            <a:grpSpLocks/>
          </p:cNvGrpSpPr>
          <p:nvPr/>
        </p:nvGrpSpPr>
        <p:grpSpPr bwMode="auto">
          <a:xfrm>
            <a:off x="9972675" y="5340350"/>
            <a:ext cx="1741488" cy="1284288"/>
            <a:chOff x="0" y="0"/>
            <a:chExt cx="1741487" cy="1284287"/>
          </a:xfrm>
        </p:grpSpPr>
        <p:sp>
          <p:nvSpPr>
            <p:cNvPr id="1085" name="Сквиркл"/>
            <p:cNvSpPr/>
            <p:nvPr/>
          </p:nvSpPr>
          <p:spPr>
            <a:xfrm>
              <a:off x="0" y="0"/>
              <a:ext cx="1741487" cy="1284287"/>
            </a:xfrm>
            <a:prstGeom prst="roundRect">
              <a:avLst>
                <a:gd name="adj" fmla="val 16667"/>
              </a:avLst>
            </a:prstGeom>
            <a:solidFill>
              <a:srgbClr val="C36518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7998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marL="457200" indent="-457200" algn="ctr" defTabSz="457200" fontAlgn="auto" hangingPunct="0">
                <a:spcBef>
                  <a:spcPts val="0"/>
                </a:spcBef>
                <a:spcAft>
                  <a:spcPts val="0"/>
                </a:spcAft>
                <a:defRPr sz="1200" b="1">
                  <a:solidFill>
                    <a:srgbClr val="FFFFFF"/>
                  </a:solidFill>
                </a:defRPr>
              </a:pPr>
              <a:endParaRPr sz="1200" b="1"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4066" name="Федеральный…"/>
            <p:cNvSpPr txBox="1">
              <a:spLocks noChangeArrowheads="1"/>
            </p:cNvSpPr>
            <p:nvPr/>
          </p:nvSpPr>
          <p:spPr bwMode="auto">
            <a:xfrm>
              <a:off x="62669" y="63023"/>
              <a:ext cx="1616149" cy="115824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sz="1200" b="1">
                  <a:solidFill>
                    <a:srgbClr val="FFFFFF"/>
                  </a:solidFill>
                  <a:latin typeface="Calibri" pitchFamily="34" charset="0"/>
                </a:rPr>
                <a:t>Федеральный</a:t>
              </a:r>
            </a:p>
            <a:p>
              <a:pPr marL="457200" indent="-457200" algn="ctr" defTabSz="457200" hangingPunct="0"/>
              <a:r>
                <a:rPr lang="ru-RU" sz="1200" b="1">
                  <a:solidFill>
                    <a:srgbClr val="FFFFFF"/>
                  </a:solidFill>
                  <a:latin typeface="Calibri" pitchFamily="34" charset="0"/>
                </a:rPr>
                <a:t>Проект «Старшее</a:t>
              </a:r>
            </a:p>
            <a:p>
              <a:pPr marL="457200" indent="-457200" algn="ctr" defTabSz="457200" hangingPunct="0"/>
              <a:r>
                <a:rPr lang="ru-RU" sz="1200" b="1">
                  <a:solidFill>
                    <a:srgbClr val="FFFFFF"/>
                  </a:solidFill>
                  <a:latin typeface="Calibri" pitchFamily="34" charset="0"/>
                </a:rPr>
                <a:t>поколение»</a:t>
              </a:r>
            </a:p>
            <a:p>
              <a:pPr marL="457200" indent="-457200" algn="ctr" defTabSz="457200" hangingPunct="0"/>
              <a:r>
                <a:rPr lang="ru-RU" sz="1200" b="1">
                  <a:solidFill>
                    <a:srgbClr val="FFFFFF"/>
                  </a:solidFill>
                  <a:latin typeface="Calibri" pitchFamily="34" charset="0"/>
                </a:rPr>
                <a:t>Национального</a:t>
              </a:r>
            </a:p>
            <a:p>
              <a:pPr marL="457200" indent="-457200" algn="ctr" defTabSz="457200" hangingPunct="0"/>
              <a:r>
                <a:rPr lang="ru-RU" sz="1200" b="1">
                  <a:solidFill>
                    <a:srgbClr val="FFFFFF"/>
                  </a:solidFill>
                  <a:latin typeface="Calibri" pitchFamily="34" charset="0"/>
                </a:rPr>
                <a:t>Проекта</a:t>
              </a:r>
            </a:p>
            <a:p>
              <a:pPr marL="457200" indent="-457200" algn="ctr" defTabSz="457200" hangingPunct="0"/>
              <a:r>
                <a:rPr lang="ru-RU" sz="1200" b="1">
                  <a:solidFill>
                    <a:srgbClr val="FFFFFF"/>
                  </a:solidFill>
                  <a:latin typeface="Calibri" pitchFamily="34" charset="0"/>
                </a:rPr>
                <a:t>«Демография»</a:t>
              </a:r>
            </a:p>
          </p:txBody>
        </p:sp>
      </p:grpSp>
      <p:sp>
        <p:nvSpPr>
          <p:cNvPr id="1088" name="Сквиркл"/>
          <p:cNvSpPr/>
          <p:nvPr/>
        </p:nvSpPr>
        <p:spPr>
          <a:xfrm>
            <a:off x="712788" y="1009650"/>
            <a:ext cx="1514475" cy="1649413"/>
          </a:xfrm>
          <a:prstGeom prst="roundRect">
            <a:avLst>
              <a:gd name="adj" fmla="val 16667"/>
            </a:avLst>
          </a:prstGeom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89" name="Фигура"/>
          <p:cNvSpPr/>
          <p:nvPr/>
        </p:nvSpPr>
        <p:spPr>
          <a:xfrm rot="10800000">
            <a:off x="1335088" y="2692400"/>
            <a:ext cx="260350" cy="246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90" name="Фигура"/>
          <p:cNvSpPr/>
          <p:nvPr/>
        </p:nvSpPr>
        <p:spPr>
          <a:xfrm rot="10800000">
            <a:off x="5819775" y="2732088"/>
            <a:ext cx="260350" cy="246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https://www.shalomlearning.org/wp-content/uploads/2017/05/agree_converge_cartoon.jpg" descr="https://www.shalomlearning.org/wp-content/uploads/2017/05/agree_converge_carto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4788" y="3543300"/>
            <a:ext cx="1570037" cy="1177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93" name="Сквиркл"/>
          <p:cNvSpPr/>
          <p:nvPr/>
        </p:nvSpPr>
        <p:spPr>
          <a:xfrm>
            <a:off x="6702425" y="3995738"/>
            <a:ext cx="5094288" cy="2613025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38100">
            <a:solidFill>
              <a:srgbClr val="E46C0A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94" name="Сквиркл"/>
          <p:cNvSpPr/>
          <p:nvPr/>
        </p:nvSpPr>
        <p:spPr>
          <a:xfrm>
            <a:off x="576263" y="3933825"/>
            <a:ext cx="4792662" cy="2613025"/>
          </a:xfrm>
          <a:prstGeom prst="roundRect">
            <a:avLst>
              <a:gd name="adj" fmla="val 16667"/>
            </a:avLst>
          </a:prstGeom>
          <a:ln w="38100">
            <a:solidFill>
              <a:srgbClr val="92D050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5060" name="Номер слайда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457200"/>
            <a:fld id="{F8973D34-129C-47A3-9677-0403CCAED2B0}" type="slidenum">
              <a:rPr lang="ru-RU"/>
              <a:pPr defTabSz="457200"/>
              <a:t>17</a:t>
            </a:fld>
            <a:endParaRPr lang="ru-RU"/>
          </a:p>
        </p:txBody>
      </p:sp>
      <p:grpSp>
        <p:nvGrpSpPr>
          <p:cNvPr id="45061" name="Сгруппировать"/>
          <p:cNvGrpSpPr>
            <a:grpSpLocks/>
          </p:cNvGrpSpPr>
          <p:nvPr/>
        </p:nvGrpSpPr>
        <p:grpSpPr bwMode="auto">
          <a:xfrm>
            <a:off x="0" y="-3175"/>
            <a:ext cx="12190413" cy="711200"/>
            <a:chOff x="0" y="0"/>
            <a:chExt cx="12190412" cy="711199"/>
          </a:xfrm>
        </p:grpSpPr>
        <p:sp>
          <p:nvSpPr>
            <p:cNvPr id="45080" name="Прямоугольник"/>
            <p:cNvSpPr>
              <a:spLocks noChangeArrowheads="1"/>
            </p:cNvSpPr>
            <p:nvPr/>
          </p:nvSpPr>
          <p:spPr bwMode="auto">
            <a:xfrm>
              <a:off x="0" y="0"/>
              <a:ext cx="12190413" cy="711200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2000" b="1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45081" name="УНИКАЛЬНОСТЬ ПРОЕКТА"/>
            <p:cNvSpPr txBox="1">
              <a:spLocks noChangeArrowheads="1"/>
            </p:cNvSpPr>
            <p:nvPr/>
          </p:nvSpPr>
          <p:spPr bwMode="auto">
            <a:xfrm>
              <a:off x="0" y="167984"/>
              <a:ext cx="12190413" cy="375232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sz="2000" b="1">
                  <a:solidFill>
                    <a:srgbClr val="FFFFFF"/>
                  </a:solidFill>
                  <a:sym typeface="Arial" charset="0"/>
                </a:rPr>
                <a:t>УНИКАЛЬНОСТЬ ПРОЕКТА</a:t>
              </a:r>
            </a:p>
          </p:txBody>
        </p:sp>
      </p:grpSp>
      <p:pic>
        <p:nvPicPr>
          <p:cNvPr id="45062" name="image4.jpeg" descr="image4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45063" name="image4.jpeg" descr="image4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50638" y="-7938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45064" name="image.png" descr="imag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5016500"/>
            <a:ext cx="4379912" cy="13589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45065" name="image.png" descr="imag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332288"/>
            <a:ext cx="4165600" cy="189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45066" name="image.png" descr="imag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3850" y="4100513"/>
            <a:ext cx="1314450" cy="844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45067" name="image.png" descr="imag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35638" y="4927600"/>
            <a:ext cx="719137" cy="625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pSp>
        <p:nvGrpSpPr>
          <p:cNvPr id="45068" name="Сгруппировать"/>
          <p:cNvGrpSpPr>
            <a:grpSpLocks/>
          </p:cNvGrpSpPr>
          <p:nvPr/>
        </p:nvGrpSpPr>
        <p:grpSpPr bwMode="auto">
          <a:xfrm>
            <a:off x="93663" y="808038"/>
            <a:ext cx="4652962" cy="990600"/>
            <a:chOff x="0" y="0"/>
            <a:chExt cx="4652962" cy="990600"/>
          </a:xfrm>
        </p:grpSpPr>
        <p:sp>
          <p:nvSpPr>
            <p:cNvPr id="1105" name="Сквиркл"/>
            <p:cNvSpPr/>
            <p:nvPr/>
          </p:nvSpPr>
          <p:spPr>
            <a:xfrm>
              <a:off x="0" y="0"/>
              <a:ext cx="4652962" cy="9906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defTabSz="457200" fontAlgn="auto" hangingPunct="0">
                <a:spcBef>
                  <a:spcPts val="0"/>
                </a:spcBef>
                <a:spcAft>
                  <a:spcPts val="0"/>
                </a:spcAft>
                <a:defRPr b="1"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5079" name="Банк востребованных профессий на основе требований работодателей"/>
            <p:cNvSpPr txBox="1">
              <a:spLocks noChangeArrowheads="1"/>
            </p:cNvSpPr>
            <p:nvPr/>
          </p:nvSpPr>
          <p:spPr bwMode="auto">
            <a:xfrm>
              <a:off x="48337" y="182879"/>
              <a:ext cx="4556288" cy="62484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algn="ctr" defTabSz="457200" hangingPunct="0"/>
              <a:r>
                <a:rPr lang="ru-RU" b="1">
                  <a:solidFill>
                    <a:srgbClr val="FFFFFF"/>
                  </a:solidFill>
                  <a:latin typeface="Calibri" pitchFamily="34" charset="0"/>
                </a:rPr>
                <a:t>Банк востребованных профессий на основе требований работодателей</a:t>
              </a:r>
            </a:p>
          </p:txBody>
        </p:sp>
      </p:grpSp>
      <p:grpSp>
        <p:nvGrpSpPr>
          <p:cNvPr id="45069" name="Сгруппировать"/>
          <p:cNvGrpSpPr>
            <a:grpSpLocks/>
          </p:cNvGrpSpPr>
          <p:nvPr/>
        </p:nvGrpSpPr>
        <p:grpSpPr bwMode="auto">
          <a:xfrm>
            <a:off x="7445375" y="820738"/>
            <a:ext cx="4652963" cy="1011237"/>
            <a:chOff x="0" y="0"/>
            <a:chExt cx="4652962" cy="1011237"/>
          </a:xfrm>
        </p:grpSpPr>
        <p:sp>
          <p:nvSpPr>
            <p:cNvPr id="1108" name="Сквиркл"/>
            <p:cNvSpPr/>
            <p:nvPr/>
          </p:nvSpPr>
          <p:spPr>
            <a:xfrm>
              <a:off x="0" y="0"/>
              <a:ext cx="4652962" cy="101123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defTabSz="457200" fontAlgn="auto" hangingPunct="0">
                <a:spcBef>
                  <a:spcPts val="0"/>
                </a:spcBef>
                <a:spcAft>
                  <a:spcPts val="0"/>
                </a:spcAft>
                <a:defRPr b="1"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5077" name="Механизм сбора целевых заявок на прохождение обучения для всех категорий слушателей"/>
            <p:cNvSpPr txBox="1">
              <a:spLocks noChangeArrowheads="1"/>
            </p:cNvSpPr>
            <p:nvPr/>
          </p:nvSpPr>
          <p:spPr bwMode="auto">
            <a:xfrm>
              <a:off x="49344" y="59848"/>
              <a:ext cx="4554274" cy="89154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algn="ctr" defTabSz="457200" hangingPunct="0"/>
              <a:r>
                <a:rPr lang="ru-RU" b="1">
                  <a:solidFill>
                    <a:srgbClr val="FFFFFF"/>
                  </a:solidFill>
                  <a:latin typeface="Calibri" pitchFamily="34" charset="0"/>
                </a:rPr>
                <a:t>Механизм сбора целевых заявок на прохождение обучения для всех категорий слушателей</a:t>
              </a:r>
            </a:p>
          </p:txBody>
        </p:sp>
      </p:grpSp>
      <p:grpSp>
        <p:nvGrpSpPr>
          <p:cNvPr id="45070" name="Сгруппировать"/>
          <p:cNvGrpSpPr>
            <a:grpSpLocks/>
          </p:cNvGrpSpPr>
          <p:nvPr/>
        </p:nvGrpSpPr>
        <p:grpSpPr bwMode="auto">
          <a:xfrm>
            <a:off x="4694238" y="1958975"/>
            <a:ext cx="2751137" cy="625475"/>
            <a:chOff x="0" y="0"/>
            <a:chExt cx="2751137" cy="625475"/>
          </a:xfrm>
        </p:grpSpPr>
        <p:sp>
          <p:nvSpPr>
            <p:cNvPr id="1111" name="Сквиркл"/>
            <p:cNvSpPr/>
            <p:nvPr/>
          </p:nvSpPr>
          <p:spPr>
            <a:xfrm>
              <a:off x="0" y="0"/>
              <a:ext cx="2751137" cy="62547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defTabSz="457200" fontAlgn="auto" hangingPunct="0">
                <a:spcBef>
                  <a:spcPts val="0"/>
                </a:spcBef>
                <a:spcAft>
                  <a:spcPts val="0"/>
                </a:spcAft>
                <a:defRPr b="1"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5075" name="ОБУЧЕНИЕ"/>
            <p:cNvSpPr txBox="1">
              <a:spLocks noChangeArrowheads="1"/>
            </p:cNvSpPr>
            <p:nvPr/>
          </p:nvSpPr>
          <p:spPr bwMode="auto">
            <a:xfrm>
              <a:off x="30520" y="133667"/>
              <a:ext cx="2690097" cy="35814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algn="ctr" defTabSz="457200" hangingPunct="0"/>
              <a:r>
                <a:rPr lang="ru-RU" b="1">
                  <a:solidFill>
                    <a:srgbClr val="FFFFFF"/>
                  </a:solidFill>
                  <a:latin typeface="Calibri" pitchFamily="34" charset="0"/>
                </a:rPr>
                <a:t>ОБУЧЕНИЕ</a:t>
              </a:r>
            </a:p>
          </p:txBody>
        </p:sp>
      </p:grpSp>
      <p:grpSp>
        <p:nvGrpSpPr>
          <p:cNvPr id="45071" name="Сгруппировать"/>
          <p:cNvGrpSpPr>
            <a:grpSpLocks/>
          </p:cNvGrpSpPr>
          <p:nvPr/>
        </p:nvGrpSpPr>
        <p:grpSpPr bwMode="auto">
          <a:xfrm>
            <a:off x="2919413" y="2733675"/>
            <a:ext cx="6351587" cy="892175"/>
            <a:chOff x="0" y="0"/>
            <a:chExt cx="6351587" cy="891539"/>
          </a:xfrm>
        </p:grpSpPr>
        <p:sp>
          <p:nvSpPr>
            <p:cNvPr id="1114" name="Сквиркл"/>
            <p:cNvSpPr/>
            <p:nvPr/>
          </p:nvSpPr>
          <p:spPr>
            <a:xfrm>
              <a:off x="0" y="65042"/>
              <a:ext cx="6351587" cy="76145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defTabSz="457200" fontAlgn="auto" hangingPunct="0">
                <a:spcBef>
                  <a:spcPts val="0"/>
                </a:spcBef>
                <a:spcAft>
                  <a:spcPts val="0"/>
                </a:spcAft>
                <a:defRPr b="1">
                  <a:solidFill>
                    <a:srgbClr val="FFFFFF"/>
                  </a:solidFill>
                </a:defRPr>
              </a:pPr>
              <a:endParaRPr b="1"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5073" name="Сопряжение демонстрационного экзамена Ворлдскиллс и профессионального экзамена НОК СПКРФ"/>
            <p:cNvSpPr txBox="1">
              <a:spLocks noChangeArrowheads="1"/>
            </p:cNvSpPr>
            <p:nvPr/>
          </p:nvSpPr>
          <p:spPr bwMode="auto">
            <a:xfrm>
              <a:off x="37182" y="-1"/>
              <a:ext cx="6277223" cy="89154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algn="ctr" defTabSz="457200" hangingPunct="0"/>
              <a:r>
                <a:rPr lang="ru-RU" b="1">
                  <a:solidFill>
                    <a:srgbClr val="FFFFFF"/>
                  </a:solidFill>
                  <a:latin typeface="Calibri" pitchFamily="34" charset="0"/>
                </a:rPr>
                <a:t>Сопряжение демонстрационного экзамена Ворлдскиллс и профессионального экзамена НОК СПКРФ</a:t>
              </a: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18875" y="6403975"/>
            <a:ext cx="263525" cy="269875"/>
          </a:xfrm>
          <a:noFill/>
        </p:spPr>
        <p:txBody>
          <a:bodyPr/>
          <a:lstStyle/>
          <a:p>
            <a:pPr defTabSz="457200"/>
            <a:fld id="{A776CD5E-5445-4AD2-B6C4-ACAFD145C060}" type="slidenum">
              <a:rPr lang="ru-RU">
                <a:latin typeface="Calibri" pitchFamily="34" charset="0"/>
                <a:sym typeface="Calibri" pitchFamily="34" charset="0"/>
              </a:rPr>
              <a:pPr defTabSz="457200"/>
              <a:t>18</a:t>
            </a:fld>
            <a:endParaRPr lang="ru-RU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46082" name="Название 1"/>
          <p:cNvGrpSpPr>
            <a:grpSpLocks/>
          </p:cNvGrpSpPr>
          <p:nvPr/>
        </p:nvGrpSpPr>
        <p:grpSpPr bwMode="auto">
          <a:xfrm>
            <a:off x="0" y="-3175"/>
            <a:ext cx="12190413" cy="711200"/>
            <a:chOff x="0" y="0"/>
            <a:chExt cx="12190410" cy="710883"/>
          </a:xfrm>
        </p:grpSpPr>
        <p:sp>
          <p:nvSpPr>
            <p:cNvPr id="46095" name="Прямоугольник"/>
            <p:cNvSpPr>
              <a:spLocks noChangeArrowheads="1"/>
            </p:cNvSpPr>
            <p:nvPr/>
          </p:nvSpPr>
          <p:spPr bwMode="auto">
            <a:xfrm>
              <a:off x="0" y="-1"/>
              <a:ext cx="12190411" cy="710885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3200">
                <a:latin typeface="Calibri" pitchFamily="34" charset="0"/>
              </a:endParaRPr>
            </a:p>
          </p:txBody>
        </p:sp>
        <p:sp>
          <p:nvSpPr>
            <p:cNvPr id="46096" name="ПРЕДЛОЖЕНИЯ ПО ПОПУЛЯРИЗАЦИИ СИСТЕМЫ НЕЗАВИСИМОЙ ОЦЕНКИ КВАЛИФИКАЦИЙ"/>
            <p:cNvSpPr txBox="1">
              <a:spLocks noChangeArrowheads="1"/>
            </p:cNvSpPr>
            <p:nvPr/>
          </p:nvSpPr>
          <p:spPr bwMode="auto">
            <a:xfrm>
              <a:off x="0" y="180110"/>
              <a:ext cx="12190411" cy="35066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b="1">
                  <a:solidFill>
                    <a:srgbClr val="FFFFFF"/>
                  </a:solidFill>
                  <a:sym typeface="Arial" charset="0"/>
                </a:rPr>
                <a:t>ПРЕДЛОЖЕНИЯ ПО ПОПУЛЯРИЗАЦИИ СИСТЕМЫ НЕЗАВИСИМОЙ ОЦЕНКИ КВАЛИФИКАЦИЙ</a:t>
              </a:r>
            </a:p>
          </p:txBody>
        </p:sp>
      </p:grpSp>
      <p:pic>
        <p:nvPicPr>
          <p:cNvPr id="46083" name="Рисунок 9" descr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46084" name="Рисунок 60" descr="Рисунок 6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0638" y="-7938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185" name="TextBox 7"/>
          <p:cNvSpPr txBox="1"/>
          <p:nvPr/>
        </p:nvSpPr>
        <p:spPr>
          <a:xfrm>
            <a:off x="266700" y="1209675"/>
            <a:ext cx="11657013" cy="33226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marL="285750" indent="-285750" algn="just" hangingPunct="0">
              <a:buSzPct val="100000"/>
              <a:buFontTx/>
              <a:buChar char="✓"/>
            </a:pPr>
            <a:r>
              <a:rPr lang="ru-RU" sz="1600">
                <a:solidFill>
                  <a:srgbClr val="002060"/>
                </a:solidFill>
                <a:sym typeface="Arial" charset="0"/>
              </a:rPr>
              <a:t>Проведение международных, национальных и региональных</a:t>
            </a:r>
            <a:r>
              <a:rPr lang="ru-RU" sz="1600">
                <a:solidFill>
                  <a:srgbClr val="106193"/>
                </a:solidFill>
                <a:sym typeface="Arial" charset="0"/>
              </a:rPr>
              <a:t> </a:t>
            </a:r>
            <a:r>
              <a:rPr lang="ru-RU" sz="1600" b="1">
                <a:solidFill>
                  <a:srgbClr val="EC3326"/>
                </a:solidFill>
                <a:sym typeface="Arial" charset="0"/>
              </a:rPr>
              <a:t>научно-практических конференций.</a:t>
            </a:r>
          </a:p>
          <a:p>
            <a:pPr marL="285750" indent="-285750" algn="just" hangingPunct="0">
              <a:buSzPct val="100000"/>
              <a:buFontTx/>
              <a:buChar char="✓"/>
            </a:pPr>
            <a:r>
              <a:rPr lang="ru-RU" sz="1600">
                <a:solidFill>
                  <a:srgbClr val="002060"/>
                </a:solidFill>
                <a:sym typeface="Arial" charset="0"/>
              </a:rPr>
              <a:t>Проведение</a:t>
            </a:r>
            <a:r>
              <a:rPr lang="ru-RU" sz="1600">
                <a:solidFill>
                  <a:srgbClr val="106193"/>
                </a:solidFill>
                <a:sym typeface="Arial" charset="0"/>
              </a:rPr>
              <a:t> </a:t>
            </a:r>
            <a:r>
              <a:rPr lang="ru-RU" sz="1600" b="1">
                <a:solidFill>
                  <a:srgbClr val="EC3326"/>
                </a:solidFill>
                <a:sym typeface="Arial" charset="0"/>
              </a:rPr>
              <a:t>тематических круглых столов </a:t>
            </a:r>
            <a:r>
              <a:rPr lang="ru-RU" sz="1600">
                <a:solidFill>
                  <a:srgbClr val="002060"/>
                </a:solidFill>
                <a:sym typeface="Arial" charset="0"/>
              </a:rPr>
              <a:t>по профессиональным квалификациям специалистов финансового рынка.</a:t>
            </a:r>
          </a:p>
          <a:p>
            <a:pPr marL="285750" indent="-285750" algn="just" hangingPunct="0">
              <a:buSzPct val="100000"/>
              <a:buFontTx/>
              <a:buChar char="✓"/>
            </a:pPr>
            <a:r>
              <a:rPr lang="ru-RU" sz="1600" b="1">
                <a:solidFill>
                  <a:srgbClr val="EC3326"/>
                </a:solidFill>
                <a:sym typeface="Arial" charset="0"/>
              </a:rPr>
              <a:t>Проведение конкурса «Финскиллс»</a:t>
            </a:r>
            <a:r>
              <a:rPr lang="ru-RU" sz="1600" b="1">
                <a:solidFill>
                  <a:srgbClr val="106193"/>
                </a:solidFill>
                <a:sym typeface="Arial" charset="0"/>
              </a:rPr>
              <a:t>, </a:t>
            </a:r>
            <a:r>
              <a:rPr lang="ru-RU" sz="1600">
                <a:solidFill>
                  <a:srgbClr val="002060"/>
                </a:solidFill>
                <a:sym typeface="Arial" charset="0"/>
              </a:rPr>
              <a:t>направленного на популяризацию современных финансовых профессий, повышение их престижа в обществе, привлечение молодых инициативных людей к получению финансовых профессий, привлечение органов власти, профессиональной общественности и бизнес-сообщества к решению стратегических задач развития профессионального образования на территории нашей страны.</a:t>
            </a:r>
          </a:p>
          <a:p>
            <a:pPr marL="285750" indent="-285750" algn="just" hangingPunct="0">
              <a:buSzPct val="100000"/>
              <a:buFontTx/>
              <a:buChar char="✓"/>
            </a:pPr>
            <a:r>
              <a:rPr lang="ru-RU" sz="1600">
                <a:solidFill>
                  <a:srgbClr val="002060"/>
                </a:solidFill>
                <a:sym typeface="Arial" charset="0"/>
              </a:rPr>
              <a:t>Проведение праздника</a:t>
            </a:r>
            <a:r>
              <a:rPr lang="ru-RU" sz="1600" b="1">
                <a:solidFill>
                  <a:srgbClr val="106193"/>
                </a:solidFill>
                <a:sym typeface="Arial" charset="0"/>
              </a:rPr>
              <a:t> </a:t>
            </a:r>
            <a:r>
              <a:rPr lang="ru-RU" sz="1600" b="1">
                <a:solidFill>
                  <a:srgbClr val="EC3326"/>
                </a:solidFill>
                <a:sym typeface="Arial" charset="0"/>
              </a:rPr>
              <a:t>«День Рубля»</a:t>
            </a:r>
            <a:r>
              <a:rPr lang="ru-RU" sz="1600" b="1">
                <a:solidFill>
                  <a:srgbClr val="002060"/>
                </a:solidFill>
                <a:sym typeface="Arial" charset="0"/>
              </a:rPr>
              <a:t>,</a:t>
            </a:r>
            <a:r>
              <a:rPr lang="ru-RU" sz="1600" b="1">
                <a:solidFill>
                  <a:srgbClr val="106193"/>
                </a:solidFill>
                <a:sym typeface="Arial" charset="0"/>
              </a:rPr>
              <a:t> </a:t>
            </a:r>
            <a:r>
              <a:rPr lang="ru-RU" sz="1600">
                <a:solidFill>
                  <a:srgbClr val="002060"/>
                </a:solidFill>
                <a:sym typeface="Arial" charset="0"/>
              </a:rPr>
              <a:t>целью которого является распространение и повышение финансовых знаний, популяризация среди молодежи национальной валюты России, укрепление национальной денежной системы России.</a:t>
            </a:r>
          </a:p>
          <a:p>
            <a:pPr marL="285750" indent="-285750" algn="just" hangingPunct="0"/>
            <a:endParaRPr lang="ru-RU" sz="1400">
              <a:solidFill>
                <a:srgbClr val="002060"/>
              </a:solidFill>
              <a:sym typeface="Arial" charset="0"/>
            </a:endParaRPr>
          </a:p>
          <a:p>
            <a:pPr marL="285750" indent="-285750" hangingPunct="0"/>
            <a:endParaRPr lang="ru-RU" sz="2000">
              <a:solidFill>
                <a:srgbClr val="106193"/>
              </a:solidFill>
              <a:sym typeface="Arial" charset="0"/>
            </a:endParaRPr>
          </a:p>
          <a:p>
            <a:pPr marL="285750" indent="-285750" hangingPunct="0">
              <a:buSzPct val="100000"/>
              <a:buFontTx/>
              <a:buAutoNum type="arabicPeriod"/>
            </a:pPr>
            <a:endParaRPr lang="ru-RU" sz="1600">
              <a:solidFill>
                <a:srgbClr val="106193"/>
              </a:solidFill>
              <a:sym typeface="Arial" charset="0"/>
            </a:endParaRPr>
          </a:p>
          <a:p>
            <a:pPr marL="285750" indent="-285750" hangingPunct="0"/>
            <a:endParaRPr lang="ru-RU" sz="1600">
              <a:solidFill>
                <a:srgbClr val="106193"/>
              </a:solidFill>
              <a:sym typeface="Arial" charset="0"/>
            </a:endParaRPr>
          </a:p>
        </p:txBody>
      </p:sp>
      <p:sp>
        <p:nvSpPr>
          <p:cNvPr id="1186" name="Прямоугольник: скругленные углы 10"/>
          <p:cNvSpPr/>
          <p:nvPr/>
        </p:nvSpPr>
        <p:spPr>
          <a:xfrm>
            <a:off x="804863" y="4406900"/>
            <a:ext cx="3125787" cy="2179638"/>
          </a:xfrm>
          <a:prstGeom prst="roundRect">
            <a:avLst>
              <a:gd name="adj" fmla="val 16667"/>
            </a:avLst>
          </a:prstGeom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87" name="TextBox 1"/>
          <p:cNvSpPr txBox="1"/>
          <p:nvPr/>
        </p:nvSpPr>
        <p:spPr>
          <a:xfrm>
            <a:off x="819150" y="4400550"/>
            <a:ext cx="3125788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hangingPunct="0"/>
            <a:endParaRPr lang="ru-RU" sz="300" b="1" i="1" u="sng">
              <a:solidFill>
                <a:srgbClr val="EC3326"/>
              </a:solidFill>
              <a:sym typeface="Arial" charset="0"/>
            </a:endParaRPr>
          </a:p>
          <a:p>
            <a:pPr algn="ctr" hangingPunct="0"/>
            <a:r>
              <a:rPr lang="ru-RU" sz="1200" b="1" i="1" u="sng">
                <a:solidFill>
                  <a:srgbClr val="EC3326"/>
                </a:solidFill>
                <a:sym typeface="Arial" charset="0"/>
              </a:rPr>
              <a:t>Конференции:</a:t>
            </a:r>
          </a:p>
          <a:p>
            <a:pPr algn="ctr" hangingPunct="0"/>
            <a:endParaRPr lang="ru-RU" sz="400" b="1" i="1" u="sng">
              <a:solidFill>
                <a:srgbClr val="106193"/>
              </a:solidFill>
              <a:sym typeface="Arial" charset="0"/>
            </a:endParaRPr>
          </a:p>
          <a:p>
            <a:pPr hangingPunct="0">
              <a:buSzPct val="100000"/>
              <a:buFont typeface="Arial" charset="0"/>
              <a:buChar char="•"/>
            </a:pPr>
            <a:r>
              <a:rPr lang="ru-RU" sz="800" b="1" i="1">
                <a:solidFill>
                  <a:srgbClr val="002060"/>
                </a:solidFill>
                <a:sym typeface="Arial" charset="0"/>
              </a:rPr>
              <a:t>Межрегиональная конференция «Национальная система профессиональных квалификаций в Приволжском Федеральном округе: становление и развитие», г. Нижний Новгород, 15-16 февраля 2018 года.</a:t>
            </a:r>
          </a:p>
          <a:p>
            <a:pPr hangingPunct="0">
              <a:buSzPct val="100000"/>
              <a:buFont typeface="Arial" charset="0"/>
              <a:buChar char="•"/>
            </a:pPr>
            <a:r>
              <a:rPr lang="ru-RU" sz="800" b="1" i="1">
                <a:solidFill>
                  <a:srgbClr val="002060"/>
                </a:solidFill>
                <a:sym typeface="Arial" charset="0"/>
              </a:rPr>
              <a:t>Международная научно-методическая конференция «Образование будущего: новые кадры для новой экономики», Москва, 21-23 марта 2018 года.</a:t>
            </a:r>
          </a:p>
          <a:p>
            <a:pPr hangingPunct="0">
              <a:buSzPct val="100000"/>
              <a:buFont typeface="Arial" charset="0"/>
              <a:buChar char="•"/>
            </a:pPr>
            <a:r>
              <a:rPr lang="ru-RU" sz="800" b="1" i="1">
                <a:solidFill>
                  <a:srgbClr val="002060"/>
                </a:solidFill>
                <a:sym typeface="Arial" charset="0"/>
              </a:rPr>
              <a:t>Международная научно-практическая конференция «Финансово-экономическое образование VS рынок труда: от признания результатов обучения до сопряжения квалификаций» Бишкек • Ереван • Санкт-Петербург • Москва , 27-28 сентября 2018 года.</a:t>
            </a:r>
          </a:p>
          <a:p>
            <a:pPr algn="ctr" hangingPunct="0"/>
            <a:endParaRPr lang="ru-RU" sz="3600" b="1" i="1">
              <a:solidFill>
                <a:srgbClr val="106193"/>
              </a:solidFill>
              <a:sym typeface="Arial" charset="0"/>
            </a:endParaRPr>
          </a:p>
        </p:txBody>
      </p:sp>
      <p:sp>
        <p:nvSpPr>
          <p:cNvPr id="1188" name="Прямоугольник: скругленные углы 13"/>
          <p:cNvSpPr/>
          <p:nvPr/>
        </p:nvSpPr>
        <p:spPr>
          <a:xfrm>
            <a:off x="4525963" y="3611563"/>
            <a:ext cx="3125787" cy="2179637"/>
          </a:xfrm>
          <a:prstGeom prst="roundRect">
            <a:avLst>
              <a:gd name="adj" fmla="val 16667"/>
            </a:avLst>
          </a:prstGeom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89" name="Прямоугольник: скругленные углы 14"/>
          <p:cNvSpPr/>
          <p:nvPr/>
        </p:nvSpPr>
        <p:spPr>
          <a:xfrm>
            <a:off x="8201025" y="4359275"/>
            <a:ext cx="3127375" cy="21796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10619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90" name="TextBox 2"/>
          <p:cNvSpPr txBox="1"/>
          <p:nvPr/>
        </p:nvSpPr>
        <p:spPr>
          <a:xfrm>
            <a:off x="8366125" y="4416425"/>
            <a:ext cx="2843213" cy="20780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200" b="1" i="1" u="sng">
                <a:solidFill>
                  <a:srgbClr val="EC3326"/>
                </a:solidFill>
                <a:sym typeface="Arial" charset="0"/>
              </a:rPr>
              <a:t>Олимпиады:</a:t>
            </a:r>
          </a:p>
          <a:p>
            <a:pPr algn="ctr" hangingPunct="0"/>
            <a:endParaRPr lang="ru-RU" sz="1200" b="1" i="1" u="sng">
              <a:solidFill>
                <a:srgbClr val="106193"/>
              </a:solidFill>
              <a:sym typeface="Arial" charset="0"/>
            </a:endParaRPr>
          </a:p>
          <a:p>
            <a:pPr hangingPunct="0">
              <a:buSzPct val="100000"/>
              <a:buFont typeface="Arial" charset="0"/>
              <a:buChar char="•"/>
            </a:pPr>
            <a:r>
              <a:rPr lang="ru-RU" sz="1100" b="1" i="1">
                <a:solidFill>
                  <a:srgbClr val="002060"/>
                </a:solidFill>
                <a:sym typeface="Arial" charset="0"/>
              </a:rPr>
              <a:t>Всероссийская студенческая Олимпиада «Финансы поколения Z» профессиональным стандартам;</a:t>
            </a:r>
          </a:p>
          <a:p>
            <a:pPr hangingPunct="0">
              <a:buSzPct val="100000"/>
              <a:buFont typeface="Arial" charset="0"/>
              <a:buChar char="•"/>
            </a:pPr>
            <a:r>
              <a:rPr lang="ru-RU" sz="1100" b="1" i="1">
                <a:solidFill>
                  <a:srgbClr val="002060"/>
                </a:solidFill>
                <a:sym typeface="Arial" charset="0"/>
              </a:rPr>
              <a:t>«Я — профессионал»;</a:t>
            </a:r>
          </a:p>
          <a:p>
            <a:pPr hangingPunct="0">
              <a:buSzPct val="100000"/>
              <a:buFont typeface="Arial" charset="0"/>
              <a:buChar char="•"/>
            </a:pPr>
            <a:r>
              <a:rPr lang="ru-RU" sz="1100" b="1" i="1">
                <a:solidFill>
                  <a:srgbClr val="002060"/>
                </a:solidFill>
                <a:sym typeface="Arial" charset="0"/>
              </a:rPr>
              <a:t>Всероссийская Олимпиада по финансовой грамотности, финансовому рынку и защите прав потребителей.</a:t>
            </a:r>
          </a:p>
        </p:txBody>
      </p:sp>
      <p:pic>
        <p:nvPicPr>
          <p:cNvPr id="46091" name="Рисунок 15" descr="Рисунок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4675" y="5951538"/>
            <a:ext cx="3511550" cy="809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46092" name="Рисунок 21" descr="Рисунок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2100" y="3786188"/>
            <a:ext cx="1538288" cy="6302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6093" name="TextBox 4"/>
          <p:cNvSpPr txBox="1">
            <a:spLocks noChangeArrowheads="1"/>
          </p:cNvSpPr>
          <p:nvPr/>
        </p:nvSpPr>
        <p:spPr bwMode="auto">
          <a:xfrm>
            <a:off x="4267200" y="4652963"/>
            <a:ext cx="2244725" cy="695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400" b="1">
                <a:solidFill>
                  <a:srgbClr val="002060"/>
                </a:solidFill>
                <a:sym typeface="Arial" charset="0"/>
              </a:rPr>
              <a:t>Журнал СПКФР «Профессионал. Финансы»</a:t>
            </a:r>
          </a:p>
        </p:txBody>
      </p:sp>
      <p:pic>
        <p:nvPicPr>
          <p:cNvPr id="46094" name="Рисунок 12" descr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95649">
            <a:off x="6407150" y="4395788"/>
            <a:ext cx="819150" cy="12001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11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23" cy="6638624"/>
          </a:xfrm>
        </p:grpSpPr>
        <p:sp>
          <p:nvSpPr>
            <p:cNvPr id="47152" name="Freeform 11"/>
            <p:cNvSpPr>
              <a:spLocks noChangeArrowheads="1"/>
            </p:cNvSpPr>
            <p:nvPr/>
          </p:nvSpPr>
          <p:spPr bwMode="auto">
            <a:xfrm>
              <a:off x="-1" y="2346442"/>
              <a:ext cx="100643" cy="626216"/>
            </a:xfrm>
            <a:custGeom>
              <a:avLst/>
              <a:gdLst>
                <a:gd name="T0" fmla="*/ 50322 w 21600"/>
                <a:gd name="T1" fmla="*/ 313108 h 21600"/>
                <a:gd name="T2" fmla="*/ 50322 w 21600"/>
                <a:gd name="T3" fmla="*/ 313108 h 21600"/>
                <a:gd name="T4" fmla="*/ 50322 w 21600"/>
                <a:gd name="T5" fmla="*/ 313108 h 21600"/>
                <a:gd name="T6" fmla="*/ 50322 w 21600"/>
                <a:gd name="T7" fmla="*/ 313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53" name="Freeform 12"/>
            <p:cNvSpPr>
              <a:spLocks noChangeArrowheads="1"/>
            </p:cNvSpPr>
            <p:nvPr/>
          </p:nvSpPr>
          <p:spPr bwMode="auto">
            <a:xfrm>
              <a:off x="128598" y="2927928"/>
              <a:ext cx="646720" cy="2322214"/>
            </a:xfrm>
            <a:custGeom>
              <a:avLst/>
              <a:gdLst>
                <a:gd name="T0" fmla="*/ 323360 w 21600"/>
                <a:gd name="T1" fmla="*/ 1161107 h 21600"/>
                <a:gd name="T2" fmla="*/ 323360 w 21600"/>
                <a:gd name="T3" fmla="*/ 1161107 h 21600"/>
                <a:gd name="T4" fmla="*/ 323360 w 21600"/>
                <a:gd name="T5" fmla="*/ 1161107 h 21600"/>
                <a:gd name="T6" fmla="*/ 323360 w 21600"/>
                <a:gd name="T7" fmla="*/ 116110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54" name="Freeform 13"/>
            <p:cNvSpPr>
              <a:spLocks noChangeArrowheads="1"/>
            </p:cNvSpPr>
            <p:nvPr/>
          </p:nvSpPr>
          <p:spPr bwMode="auto">
            <a:xfrm>
              <a:off x="807000" y="5218457"/>
              <a:ext cx="609444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55" name="Freeform 14"/>
            <p:cNvSpPr>
              <a:spLocks noChangeArrowheads="1"/>
            </p:cNvSpPr>
            <p:nvPr/>
          </p:nvSpPr>
          <p:spPr bwMode="auto">
            <a:xfrm>
              <a:off x="959826" y="6275196"/>
              <a:ext cx="171466" cy="363429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56" name="Freeform 15"/>
            <p:cNvSpPr>
              <a:spLocks noChangeArrowheads="1"/>
            </p:cNvSpPr>
            <p:nvPr/>
          </p:nvSpPr>
          <p:spPr bwMode="auto">
            <a:xfrm>
              <a:off x="100641" y="2972657"/>
              <a:ext cx="821912" cy="3328632"/>
            </a:xfrm>
            <a:custGeom>
              <a:avLst/>
              <a:gdLst>
                <a:gd name="T0" fmla="*/ 410956 w 21600"/>
                <a:gd name="T1" fmla="*/ 1664316 h 21600"/>
                <a:gd name="T2" fmla="*/ 410956 w 21600"/>
                <a:gd name="T3" fmla="*/ 1664316 h 21600"/>
                <a:gd name="T4" fmla="*/ 410956 w 21600"/>
                <a:gd name="T5" fmla="*/ 1664316 h 21600"/>
                <a:gd name="T6" fmla="*/ 410956 w 21600"/>
                <a:gd name="T7" fmla="*/ 16643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57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29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58" name="Freeform 17"/>
            <p:cNvSpPr>
              <a:spLocks noChangeArrowheads="1"/>
            </p:cNvSpPr>
            <p:nvPr/>
          </p:nvSpPr>
          <p:spPr bwMode="auto">
            <a:xfrm>
              <a:off x="78277" y="2715462"/>
              <a:ext cx="78278" cy="493891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59" name="Freeform 18"/>
            <p:cNvSpPr>
              <a:spLocks noChangeArrowheads="1"/>
            </p:cNvSpPr>
            <p:nvPr/>
          </p:nvSpPr>
          <p:spPr bwMode="auto">
            <a:xfrm>
              <a:off x="769725" y="5250141"/>
              <a:ext cx="190102" cy="1025056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60" name="Freeform 19"/>
            <p:cNvSpPr>
              <a:spLocks noChangeArrowheads="1"/>
            </p:cNvSpPr>
            <p:nvPr/>
          </p:nvSpPr>
          <p:spPr bwMode="auto">
            <a:xfrm>
              <a:off x="775316" y="1170425"/>
              <a:ext cx="2076208" cy="4048033"/>
            </a:xfrm>
            <a:custGeom>
              <a:avLst/>
              <a:gdLst>
                <a:gd name="T0" fmla="*/ 1038104 w 21600"/>
                <a:gd name="T1" fmla="*/ 2024017 h 21600"/>
                <a:gd name="T2" fmla="*/ 1038104 w 21600"/>
                <a:gd name="T3" fmla="*/ 2024017 h 21600"/>
                <a:gd name="T4" fmla="*/ 1038104 w 21600"/>
                <a:gd name="T5" fmla="*/ 2024017 h 21600"/>
                <a:gd name="T6" fmla="*/ 1038104 w 21600"/>
                <a:gd name="T7" fmla="*/ 20240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61" name="Freeform 20"/>
            <p:cNvSpPr>
              <a:spLocks noChangeArrowheads="1"/>
            </p:cNvSpPr>
            <p:nvPr/>
          </p:nvSpPr>
          <p:spPr bwMode="auto">
            <a:xfrm>
              <a:off x="922552" y="6301288"/>
              <a:ext cx="162147" cy="337337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62" name="Freeform 21"/>
            <p:cNvSpPr>
              <a:spLocks noChangeArrowheads="1"/>
            </p:cNvSpPr>
            <p:nvPr/>
          </p:nvSpPr>
          <p:spPr bwMode="auto">
            <a:xfrm>
              <a:off x="769725" y="5130862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63" name="Freeform 22"/>
            <p:cNvSpPr>
              <a:spLocks noChangeArrowheads="1"/>
            </p:cNvSpPr>
            <p:nvPr/>
          </p:nvSpPr>
          <p:spPr bwMode="auto">
            <a:xfrm>
              <a:off x="849865" y="6016136"/>
              <a:ext cx="238560" cy="622488"/>
            </a:xfrm>
            <a:custGeom>
              <a:avLst/>
              <a:gdLst>
                <a:gd name="T0" fmla="*/ 119280 w 21600"/>
                <a:gd name="T1" fmla="*/ 311244 h 21600"/>
                <a:gd name="T2" fmla="*/ 119280 w 21600"/>
                <a:gd name="T3" fmla="*/ 311244 h 21600"/>
                <a:gd name="T4" fmla="*/ 119280 w 21600"/>
                <a:gd name="T5" fmla="*/ 311244 h 21600"/>
                <a:gd name="T6" fmla="*/ 119280 w 21600"/>
                <a:gd name="T7" fmla="*/ 31124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grpSp>
        <p:nvGrpSpPr>
          <p:cNvPr id="47106" name="Group 25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4" cy="6854039"/>
          </a:xfrm>
        </p:grpSpPr>
        <p:sp>
          <p:nvSpPr>
            <p:cNvPr id="47140" name="Freeform 27"/>
            <p:cNvSpPr>
              <a:spLocks noChangeArrowheads="1"/>
            </p:cNvSpPr>
            <p:nvPr/>
          </p:nvSpPr>
          <p:spPr bwMode="auto">
            <a:xfrm>
              <a:off x="-1" y="0"/>
              <a:ext cx="494328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41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7" cy="1580699"/>
            </a:xfrm>
            <a:custGeom>
              <a:avLst/>
              <a:gdLst>
                <a:gd name="T0" fmla="*/ 211719 w 21600"/>
                <a:gd name="T1" fmla="*/ 790350 h 21600"/>
                <a:gd name="T2" fmla="*/ 211719 w 21600"/>
                <a:gd name="T3" fmla="*/ 790350 h 21600"/>
                <a:gd name="T4" fmla="*/ 211719 w 21600"/>
                <a:gd name="T5" fmla="*/ 790350 h 21600"/>
                <a:gd name="T6" fmla="*/ 211719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42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1" cy="990572"/>
            </a:xfrm>
            <a:custGeom>
              <a:avLst/>
              <a:gdLst>
                <a:gd name="T0" fmla="*/ 215551 w 21600"/>
                <a:gd name="T1" fmla="*/ 495286 h 21600"/>
                <a:gd name="T2" fmla="*/ 215551 w 21600"/>
                <a:gd name="T3" fmla="*/ 495286 h 21600"/>
                <a:gd name="T4" fmla="*/ 215551 w 21600"/>
                <a:gd name="T5" fmla="*/ 495286 h 21600"/>
                <a:gd name="T6" fmla="*/ 215551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43" name="Freeform 30"/>
            <p:cNvSpPr>
              <a:spLocks noChangeArrowheads="1"/>
            </p:cNvSpPr>
            <p:nvPr/>
          </p:nvSpPr>
          <p:spPr bwMode="auto">
            <a:xfrm>
              <a:off x="494326" y="4365159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44" name="Freeform 31"/>
            <p:cNvSpPr>
              <a:spLocks noChangeArrowheads="1"/>
            </p:cNvSpPr>
            <p:nvPr/>
          </p:nvSpPr>
          <p:spPr bwMode="auto">
            <a:xfrm>
              <a:off x="444311" y="1289984"/>
              <a:ext cx="170725" cy="3027275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45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1" cy="281654"/>
            </a:xfrm>
            <a:custGeom>
              <a:avLst/>
              <a:gdLst>
                <a:gd name="T0" fmla="*/ 67061 w 21600"/>
                <a:gd name="T1" fmla="*/ 140827 h 21600"/>
                <a:gd name="T2" fmla="*/ 67061 w 21600"/>
                <a:gd name="T3" fmla="*/ 140827 h 21600"/>
                <a:gd name="T4" fmla="*/ 67061 w 21600"/>
                <a:gd name="T5" fmla="*/ 140827 h 21600"/>
                <a:gd name="T6" fmla="*/ 67061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46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47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4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48" name="Freeform 35"/>
            <p:cNvSpPr>
              <a:spLocks noChangeArrowheads="1"/>
            </p:cNvSpPr>
            <p:nvPr/>
          </p:nvSpPr>
          <p:spPr bwMode="auto">
            <a:xfrm>
              <a:off x="1046133" y="6601127"/>
              <a:ext cx="120710" cy="252912"/>
            </a:xfrm>
            <a:custGeom>
              <a:avLst/>
              <a:gdLst>
                <a:gd name="T0" fmla="*/ 60355 w 21600"/>
                <a:gd name="T1" fmla="*/ 126456 h 21600"/>
                <a:gd name="T2" fmla="*/ 60355 w 21600"/>
                <a:gd name="T3" fmla="*/ 126456 h 21600"/>
                <a:gd name="T4" fmla="*/ 60355 w 21600"/>
                <a:gd name="T5" fmla="*/ 126456 h 21600"/>
                <a:gd name="T6" fmla="*/ 60355 w 21600"/>
                <a:gd name="T7" fmla="*/ 12645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49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50" name="Freeform 37"/>
            <p:cNvSpPr>
              <a:spLocks noChangeArrowheads="1"/>
            </p:cNvSpPr>
            <p:nvPr/>
          </p:nvSpPr>
          <p:spPr bwMode="auto">
            <a:xfrm>
              <a:off x="946502" y="5773416"/>
              <a:ext cx="38320" cy="228005"/>
            </a:xfrm>
            <a:custGeom>
              <a:avLst/>
              <a:gdLst>
                <a:gd name="T0" fmla="*/ 19160 w 21600"/>
                <a:gd name="T1" fmla="*/ 114003 h 21600"/>
                <a:gd name="T2" fmla="*/ 19160 w 21600"/>
                <a:gd name="T3" fmla="*/ 114003 h 21600"/>
                <a:gd name="T4" fmla="*/ 19160 w 21600"/>
                <a:gd name="T5" fmla="*/ 114003 h 21600"/>
                <a:gd name="T6" fmla="*/ 19160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51" name="Freeform 38"/>
            <p:cNvSpPr>
              <a:spLocks noChangeArrowheads="1"/>
            </p:cNvSpPr>
            <p:nvPr/>
          </p:nvSpPr>
          <p:spPr bwMode="auto">
            <a:xfrm>
              <a:off x="979074" y="6323308"/>
              <a:ext cx="210761" cy="530732"/>
            </a:xfrm>
            <a:custGeom>
              <a:avLst/>
              <a:gdLst>
                <a:gd name="T0" fmla="*/ 105381 w 21600"/>
                <a:gd name="T1" fmla="*/ 265366 h 21600"/>
                <a:gd name="T2" fmla="*/ 105381 w 21600"/>
                <a:gd name="T3" fmla="*/ 265366 h 21600"/>
                <a:gd name="T4" fmla="*/ 105381 w 21600"/>
                <a:gd name="T5" fmla="*/ 265366 h 21600"/>
                <a:gd name="T6" fmla="*/ 105381 w 21600"/>
                <a:gd name="T7" fmla="*/ 26536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47107" name="Rectangle 39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47108" name="Rectangle 43"/>
          <p:cNvSpPr>
            <a:spLocks noChangeArrowheads="1"/>
          </p:cNvSpPr>
          <p:nvPr/>
        </p:nvSpPr>
        <p:spPr bwMode="auto">
          <a:xfrm>
            <a:off x="0" y="0"/>
            <a:ext cx="12192000" cy="68532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 hangingPunct="0"/>
            <a:endParaRPr lang="ru-RU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grpSp>
        <p:nvGrpSpPr>
          <p:cNvPr id="47109" name="Group 45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0" y="0"/>
            <a:chExt cx="2851523" cy="6638624"/>
          </a:xfrm>
        </p:grpSpPr>
        <p:sp>
          <p:nvSpPr>
            <p:cNvPr id="47128" name="Freeform 11"/>
            <p:cNvSpPr>
              <a:spLocks noChangeArrowheads="1"/>
            </p:cNvSpPr>
            <p:nvPr/>
          </p:nvSpPr>
          <p:spPr bwMode="auto">
            <a:xfrm>
              <a:off x="-1" y="2346442"/>
              <a:ext cx="100643" cy="626216"/>
            </a:xfrm>
            <a:custGeom>
              <a:avLst/>
              <a:gdLst>
                <a:gd name="T0" fmla="*/ 50322 w 21600"/>
                <a:gd name="T1" fmla="*/ 313108 h 21600"/>
                <a:gd name="T2" fmla="*/ 50322 w 21600"/>
                <a:gd name="T3" fmla="*/ 313108 h 21600"/>
                <a:gd name="T4" fmla="*/ 50322 w 21600"/>
                <a:gd name="T5" fmla="*/ 313108 h 21600"/>
                <a:gd name="T6" fmla="*/ 50322 w 21600"/>
                <a:gd name="T7" fmla="*/ 313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29" name="Freeform 12"/>
            <p:cNvSpPr>
              <a:spLocks noChangeArrowheads="1"/>
            </p:cNvSpPr>
            <p:nvPr/>
          </p:nvSpPr>
          <p:spPr bwMode="auto">
            <a:xfrm>
              <a:off x="128598" y="2927928"/>
              <a:ext cx="646720" cy="2322214"/>
            </a:xfrm>
            <a:custGeom>
              <a:avLst/>
              <a:gdLst>
                <a:gd name="T0" fmla="*/ 323360 w 21600"/>
                <a:gd name="T1" fmla="*/ 1161107 h 21600"/>
                <a:gd name="T2" fmla="*/ 323360 w 21600"/>
                <a:gd name="T3" fmla="*/ 1161107 h 21600"/>
                <a:gd name="T4" fmla="*/ 323360 w 21600"/>
                <a:gd name="T5" fmla="*/ 1161107 h 21600"/>
                <a:gd name="T6" fmla="*/ 323360 w 21600"/>
                <a:gd name="T7" fmla="*/ 116110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30" name="Freeform 13"/>
            <p:cNvSpPr>
              <a:spLocks noChangeArrowheads="1"/>
            </p:cNvSpPr>
            <p:nvPr/>
          </p:nvSpPr>
          <p:spPr bwMode="auto">
            <a:xfrm>
              <a:off x="807000" y="5218457"/>
              <a:ext cx="609444" cy="1420167"/>
            </a:xfrm>
            <a:custGeom>
              <a:avLst/>
              <a:gdLst>
                <a:gd name="T0" fmla="*/ 304722 w 21600"/>
                <a:gd name="T1" fmla="*/ 710084 h 21600"/>
                <a:gd name="T2" fmla="*/ 304722 w 21600"/>
                <a:gd name="T3" fmla="*/ 710084 h 21600"/>
                <a:gd name="T4" fmla="*/ 304722 w 21600"/>
                <a:gd name="T5" fmla="*/ 710084 h 21600"/>
                <a:gd name="T6" fmla="*/ 304722 w 21600"/>
                <a:gd name="T7" fmla="*/ 7100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31" name="Freeform 14"/>
            <p:cNvSpPr>
              <a:spLocks noChangeArrowheads="1"/>
            </p:cNvSpPr>
            <p:nvPr/>
          </p:nvSpPr>
          <p:spPr bwMode="auto">
            <a:xfrm>
              <a:off x="959826" y="6275196"/>
              <a:ext cx="171466" cy="363429"/>
            </a:xfrm>
            <a:custGeom>
              <a:avLst/>
              <a:gdLst>
                <a:gd name="T0" fmla="*/ 85733 w 21600"/>
                <a:gd name="T1" fmla="*/ 181715 h 21600"/>
                <a:gd name="T2" fmla="*/ 85733 w 21600"/>
                <a:gd name="T3" fmla="*/ 181715 h 21600"/>
                <a:gd name="T4" fmla="*/ 85733 w 21600"/>
                <a:gd name="T5" fmla="*/ 181715 h 21600"/>
                <a:gd name="T6" fmla="*/ 85733 w 21600"/>
                <a:gd name="T7" fmla="*/ 1817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32" name="Freeform 15"/>
            <p:cNvSpPr>
              <a:spLocks noChangeArrowheads="1"/>
            </p:cNvSpPr>
            <p:nvPr/>
          </p:nvSpPr>
          <p:spPr bwMode="auto">
            <a:xfrm>
              <a:off x="100641" y="2972657"/>
              <a:ext cx="821912" cy="3328632"/>
            </a:xfrm>
            <a:custGeom>
              <a:avLst/>
              <a:gdLst>
                <a:gd name="T0" fmla="*/ 410956 w 21600"/>
                <a:gd name="T1" fmla="*/ 1664316 h 21600"/>
                <a:gd name="T2" fmla="*/ 410956 w 21600"/>
                <a:gd name="T3" fmla="*/ 1664316 h 21600"/>
                <a:gd name="T4" fmla="*/ 410956 w 21600"/>
                <a:gd name="T5" fmla="*/ 1664316 h 21600"/>
                <a:gd name="T6" fmla="*/ 410956 w 21600"/>
                <a:gd name="T7" fmla="*/ 16643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33" name="Freeform 16"/>
            <p:cNvSpPr>
              <a:spLocks noChangeArrowheads="1"/>
            </p:cNvSpPr>
            <p:nvPr/>
          </p:nvSpPr>
          <p:spPr bwMode="auto">
            <a:xfrm>
              <a:off x="26126" y="0"/>
              <a:ext cx="102473" cy="2927929"/>
            </a:xfrm>
            <a:custGeom>
              <a:avLst/>
              <a:gdLst>
                <a:gd name="T0" fmla="*/ 51237 w 20835"/>
                <a:gd name="T1" fmla="*/ 1463965 h 21600"/>
                <a:gd name="T2" fmla="*/ 51237 w 20835"/>
                <a:gd name="T3" fmla="*/ 1463965 h 21600"/>
                <a:gd name="T4" fmla="*/ 51237 w 20835"/>
                <a:gd name="T5" fmla="*/ 1463965 h 21600"/>
                <a:gd name="T6" fmla="*/ 51237 w 20835"/>
                <a:gd name="T7" fmla="*/ 14639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835"/>
                <a:gd name="T13" fmla="*/ 0 h 21600"/>
                <a:gd name="T14" fmla="*/ 20835 w 20835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34" name="Freeform 17"/>
            <p:cNvSpPr>
              <a:spLocks noChangeArrowheads="1"/>
            </p:cNvSpPr>
            <p:nvPr/>
          </p:nvSpPr>
          <p:spPr bwMode="auto">
            <a:xfrm>
              <a:off x="78277" y="2715462"/>
              <a:ext cx="78278" cy="493891"/>
            </a:xfrm>
            <a:custGeom>
              <a:avLst/>
              <a:gdLst>
                <a:gd name="T0" fmla="*/ 39139 w 21600"/>
                <a:gd name="T1" fmla="*/ 246946 h 21600"/>
                <a:gd name="T2" fmla="*/ 39139 w 21600"/>
                <a:gd name="T3" fmla="*/ 246946 h 21600"/>
                <a:gd name="T4" fmla="*/ 39139 w 21600"/>
                <a:gd name="T5" fmla="*/ 246946 h 21600"/>
                <a:gd name="T6" fmla="*/ 39139 w 21600"/>
                <a:gd name="T7" fmla="*/ 2469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35" name="Freeform 18"/>
            <p:cNvSpPr>
              <a:spLocks noChangeArrowheads="1"/>
            </p:cNvSpPr>
            <p:nvPr/>
          </p:nvSpPr>
          <p:spPr bwMode="auto">
            <a:xfrm>
              <a:off x="769725" y="5250141"/>
              <a:ext cx="190102" cy="1025056"/>
            </a:xfrm>
            <a:custGeom>
              <a:avLst/>
              <a:gdLst>
                <a:gd name="T0" fmla="*/ 95051 w 21600"/>
                <a:gd name="T1" fmla="*/ 512528 h 21600"/>
                <a:gd name="T2" fmla="*/ 95051 w 21600"/>
                <a:gd name="T3" fmla="*/ 512528 h 21600"/>
                <a:gd name="T4" fmla="*/ 95051 w 21600"/>
                <a:gd name="T5" fmla="*/ 512528 h 21600"/>
                <a:gd name="T6" fmla="*/ 95051 w 21600"/>
                <a:gd name="T7" fmla="*/ 51252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36" name="Freeform 19"/>
            <p:cNvSpPr>
              <a:spLocks noChangeArrowheads="1"/>
            </p:cNvSpPr>
            <p:nvPr/>
          </p:nvSpPr>
          <p:spPr bwMode="auto">
            <a:xfrm>
              <a:off x="775316" y="1170425"/>
              <a:ext cx="2076208" cy="4048033"/>
            </a:xfrm>
            <a:custGeom>
              <a:avLst/>
              <a:gdLst>
                <a:gd name="T0" fmla="*/ 1038104 w 21600"/>
                <a:gd name="T1" fmla="*/ 2024017 h 21600"/>
                <a:gd name="T2" fmla="*/ 1038104 w 21600"/>
                <a:gd name="T3" fmla="*/ 2024017 h 21600"/>
                <a:gd name="T4" fmla="*/ 1038104 w 21600"/>
                <a:gd name="T5" fmla="*/ 2024017 h 21600"/>
                <a:gd name="T6" fmla="*/ 1038104 w 21600"/>
                <a:gd name="T7" fmla="*/ 202401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37" name="Freeform 20"/>
            <p:cNvSpPr>
              <a:spLocks noChangeArrowheads="1"/>
            </p:cNvSpPr>
            <p:nvPr/>
          </p:nvSpPr>
          <p:spPr bwMode="auto">
            <a:xfrm>
              <a:off x="922552" y="6301288"/>
              <a:ext cx="162147" cy="337337"/>
            </a:xfrm>
            <a:custGeom>
              <a:avLst/>
              <a:gdLst>
                <a:gd name="T0" fmla="*/ 81074 w 21600"/>
                <a:gd name="T1" fmla="*/ 168669 h 21600"/>
                <a:gd name="T2" fmla="*/ 81074 w 21600"/>
                <a:gd name="T3" fmla="*/ 168669 h 21600"/>
                <a:gd name="T4" fmla="*/ 81074 w 21600"/>
                <a:gd name="T5" fmla="*/ 168669 h 21600"/>
                <a:gd name="T6" fmla="*/ 81074 w 21600"/>
                <a:gd name="T7" fmla="*/ 1686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38" name="Freeform 21"/>
            <p:cNvSpPr>
              <a:spLocks noChangeArrowheads="1"/>
            </p:cNvSpPr>
            <p:nvPr/>
          </p:nvSpPr>
          <p:spPr bwMode="auto">
            <a:xfrm>
              <a:off x="769725" y="5130862"/>
              <a:ext cx="37276" cy="221786"/>
            </a:xfrm>
            <a:custGeom>
              <a:avLst/>
              <a:gdLst>
                <a:gd name="T0" fmla="*/ 18638 w 21600"/>
                <a:gd name="T1" fmla="*/ 110893 h 21600"/>
                <a:gd name="T2" fmla="*/ 18638 w 21600"/>
                <a:gd name="T3" fmla="*/ 110893 h 21600"/>
                <a:gd name="T4" fmla="*/ 18638 w 21600"/>
                <a:gd name="T5" fmla="*/ 110893 h 21600"/>
                <a:gd name="T6" fmla="*/ 18638 w 21600"/>
                <a:gd name="T7" fmla="*/ 11089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39" name="Freeform 22"/>
            <p:cNvSpPr>
              <a:spLocks noChangeArrowheads="1"/>
            </p:cNvSpPr>
            <p:nvPr/>
          </p:nvSpPr>
          <p:spPr bwMode="auto">
            <a:xfrm>
              <a:off x="849865" y="6016136"/>
              <a:ext cx="238560" cy="622488"/>
            </a:xfrm>
            <a:custGeom>
              <a:avLst/>
              <a:gdLst>
                <a:gd name="T0" fmla="*/ 119280 w 21600"/>
                <a:gd name="T1" fmla="*/ 311244 h 21600"/>
                <a:gd name="T2" fmla="*/ 119280 w 21600"/>
                <a:gd name="T3" fmla="*/ 311244 h 21600"/>
                <a:gd name="T4" fmla="*/ 119280 w 21600"/>
                <a:gd name="T5" fmla="*/ 311244 h 21600"/>
                <a:gd name="T6" fmla="*/ 119280 w 21600"/>
                <a:gd name="T7" fmla="*/ 31124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1160" name="Заголовок 1"/>
          <p:cNvSpPr txBox="1">
            <a:spLocks noGrp="1"/>
          </p:cNvSpPr>
          <p:nvPr>
            <p:ph type="title"/>
          </p:nvPr>
        </p:nvSpPr>
        <p:spPr>
          <a:xfrm>
            <a:off x="2589213" y="3767138"/>
            <a:ext cx="8915400" cy="1924050"/>
          </a:xfrm>
        </p:spPr>
        <p:txBody>
          <a:bodyPr anchor="b">
            <a:normAutofit/>
          </a:bodyPr>
          <a:lstStyle/>
          <a:p>
            <a:pPr algn="ctr" eaLnBrk="1" hangingPunct="1"/>
            <a:r>
              <a:rPr lang="ru-RU" sz="5400" smtClean="0">
                <a:solidFill>
                  <a:srgbClr val="10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sym typeface="Century Gothic" pitchFamily="34" charset="0"/>
              </a:rPr>
              <a:t>Спасибо за внимание!</a:t>
            </a:r>
            <a:br>
              <a:rPr lang="ru-RU" sz="5400" smtClean="0">
                <a:solidFill>
                  <a:srgbClr val="10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sym typeface="Century Gothic" pitchFamily="34" charset="0"/>
              </a:rPr>
            </a:br>
            <a:r>
              <a:rPr lang="ru-RU" sz="5400" smtClean="0">
                <a:solidFill>
                  <a:srgbClr val="10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sym typeface="Century Gothic" pitchFamily="34" charset="0"/>
              </a:rPr>
              <a:t>asprof.ru</a:t>
            </a:r>
          </a:p>
        </p:txBody>
      </p:sp>
      <p:grpSp>
        <p:nvGrpSpPr>
          <p:cNvPr id="47111" name="Group 5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0" y="0"/>
            <a:chExt cx="2356674" cy="6854039"/>
          </a:xfrm>
        </p:grpSpPr>
        <p:sp>
          <p:nvSpPr>
            <p:cNvPr id="47116" name="Freeform 27"/>
            <p:cNvSpPr>
              <a:spLocks noChangeArrowheads="1"/>
            </p:cNvSpPr>
            <p:nvPr/>
          </p:nvSpPr>
          <p:spPr bwMode="auto">
            <a:xfrm>
              <a:off x="-1" y="0"/>
              <a:ext cx="494328" cy="4401046"/>
            </a:xfrm>
            <a:custGeom>
              <a:avLst/>
              <a:gdLst>
                <a:gd name="T0" fmla="*/ 247164 w 21600"/>
                <a:gd name="T1" fmla="*/ 2200523 h 21600"/>
                <a:gd name="T2" fmla="*/ 247164 w 21600"/>
                <a:gd name="T3" fmla="*/ 2200523 h 21600"/>
                <a:gd name="T4" fmla="*/ 247164 w 21600"/>
                <a:gd name="T5" fmla="*/ 2200523 h 21600"/>
                <a:gd name="T6" fmla="*/ 247164 w 21600"/>
                <a:gd name="T7" fmla="*/ 22005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17" name="Freeform 28"/>
            <p:cNvSpPr>
              <a:spLocks noChangeArrowheads="1"/>
            </p:cNvSpPr>
            <p:nvPr/>
          </p:nvSpPr>
          <p:spPr bwMode="auto">
            <a:xfrm>
              <a:off x="523067" y="4317258"/>
              <a:ext cx="423437" cy="1580699"/>
            </a:xfrm>
            <a:custGeom>
              <a:avLst/>
              <a:gdLst>
                <a:gd name="T0" fmla="*/ 211719 w 21600"/>
                <a:gd name="T1" fmla="*/ 790350 h 21600"/>
                <a:gd name="T2" fmla="*/ 211719 w 21600"/>
                <a:gd name="T3" fmla="*/ 790350 h 21600"/>
                <a:gd name="T4" fmla="*/ 211719 w 21600"/>
                <a:gd name="T5" fmla="*/ 790350 h 21600"/>
                <a:gd name="T6" fmla="*/ 211719 w 21600"/>
                <a:gd name="T7" fmla="*/ 7903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18" name="Freeform 29"/>
            <p:cNvSpPr>
              <a:spLocks noChangeArrowheads="1"/>
            </p:cNvSpPr>
            <p:nvPr/>
          </p:nvSpPr>
          <p:spPr bwMode="auto">
            <a:xfrm>
              <a:off x="979074" y="5863468"/>
              <a:ext cx="431101" cy="990572"/>
            </a:xfrm>
            <a:custGeom>
              <a:avLst/>
              <a:gdLst>
                <a:gd name="T0" fmla="*/ 215551 w 21600"/>
                <a:gd name="T1" fmla="*/ 495286 h 21600"/>
                <a:gd name="T2" fmla="*/ 215551 w 21600"/>
                <a:gd name="T3" fmla="*/ 495286 h 21600"/>
                <a:gd name="T4" fmla="*/ 215551 w 21600"/>
                <a:gd name="T5" fmla="*/ 495286 h 21600"/>
                <a:gd name="T6" fmla="*/ 215551 w 21600"/>
                <a:gd name="T7" fmla="*/ 49528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19" name="Freeform 30"/>
            <p:cNvSpPr>
              <a:spLocks noChangeArrowheads="1"/>
            </p:cNvSpPr>
            <p:nvPr/>
          </p:nvSpPr>
          <p:spPr bwMode="auto">
            <a:xfrm>
              <a:off x="494326" y="4365159"/>
              <a:ext cx="551808" cy="2235970"/>
            </a:xfrm>
            <a:custGeom>
              <a:avLst/>
              <a:gdLst>
                <a:gd name="T0" fmla="*/ 275904 w 21600"/>
                <a:gd name="T1" fmla="*/ 1117985 h 21600"/>
                <a:gd name="T2" fmla="*/ 275904 w 21600"/>
                <a:gd name="T3" fmla="*/ 1117985 h 21600"/>
                <a:gd name="T4" fmla="*/ 275904 w 21600"/>
                <a:gd name="T5" fmla="*/ 1117985 h 21600"/>
                <a:gd name="T6" fmla="*/ 275904 w 21600"/>
                <a:gd name="T7" fmla="*/ 11179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20" name="Freeform 31"/>
            <p:cNvSpPr>
              <a:spLocks noChangeArrowheads="1"/>
            </p:cNvSpPr>
            <p:nvPr/>
          </p:nvSpPr>
          <p:spPr bwMode="auto">
            <a:xfrm>
              <a:off x="444311" y="1289984"/>
              <a:ext cx="170725" cy="3027275"/>
            </a:xfrm>
            <a:custGeom>
              <a:avLst/>
              <a:gdLst>
                <a:gd name="T0" fmla="*/ 85363 w 21150"/>
                <a:gd name="T1" fmla="*/ 1513638 h 21600"/>
                <a:gd name="T2" fmla="*/ 85363 w 21150"/>
                <a:gd name="T3" fmla="*/ 1513638 h 21600"/>
                <a:gd name="T4" fmla="*/ 85363 w 21150"/>
                <a:gd name="T5" fmla="*/ 1513638 h 21600"/>
                <a:gd name="T6" fmla="*/ 85363 w 21150"/>
                <a:gd name="T7" fmla="*/ 15136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150"/>
                <a:gd name="T13" fmla="*/ 0 h 21600"/>
                <a:gd name="T14" fmla="*/ 21150 w 2115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21" name="Freeform 32"/>
            <p:cNvSpPr>
              <a:spLocks noChangeArrowheads="1"/>
            </p:cNvSpPr>
            <p:nvPr/>
          </p:nvSpPr>
          <p:spPr bwMode="auto">
            <a:xfrm>
              <a:off x="1084453" y="6572387"/>
              <a:ext cx="134121" cy="281654"/>
            </a:xfrm>
            <a:custGeom>
              <a:avLst/>
              <a:gdLst>
                <a:gd name="T0" fmla="*/ 67061 w 21600"/>
                <a:gd name="T1" fmla="*/ 140827 h 21600"/>
                <a:gd name="T2" fmla="*/ 67061 w 21600"/>
                <a:gd name="T3" fmla="*/ 140827 h 21600"/>
                <a:gd name="T4" fmla="*/ 67061 w 21600"/>
                <a:gd name="T5" fmla="*/ 140827 h 21600"/>
                <a:gd name="T6" fmla="*/ 67061 w 21600"/>
                <a:gd name="T7" fmla="*/ 14082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22" name="Freeform 33"/>
            <p:cNvSpPr>
              <a:spLocks noChangeArrowheads="1"/>
            </p:cNvSpPr>
            <p:nvPr/>
          </p:nvSpPr>
          <p:spPr bwMode="auto">
            <a:xfrm>
              <a:off x="475166" y="4108415"/>
              <a:ext cx="82390" cy="511573"/>
            </a:xfrm>
            <a:custGeom>
              <a:avLst/>
              <a:gdLst>
                <a:gd name="T0" fmla="*/ 41195 w 21600"/>
                <a:gd name="T1" fmla="*/ 255787 h 21600"/>
                <a:gd name="T2" fmla="*/ 41195 w 21600"/>
                <a:gd name="T3" fmla="*/ 255787 h 21600"/>
                <a:gd name="T4" fmla="*/ 41195 w 21600"/>
                <a:gd name="T5" fmla="*/ 255787 h 21600"/>
                <a:gd name="T6" fmla="*/ 41195 w 21600"/>
                <a:gd name="T7" fmla="*/ 2557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23" name="Freeform 34"/>
            <p:cNvSpPr>
              <a:spLocks noChangeArrowheads="1"/>
            </p:cNvSpPr>
            <p:nvPr/>
          </p:nvSpPr>
          <p:spPr bwMode="auto">
            <a:xfrm>
              <a:off x="946501" y="3146585"/>
              <a:ext cx="1410174" cy="2716884"/>
            </a:xfrm>
            <a:custGeom>
              <a:avLst/>
              <a:gdLst>
                <a:gd name="T0" fmla="*/ 705087 w 21600"/>
                <a:gd name="T1" fmla="*/ 1358442 h 21600"/>
                <a:gd name="T2" fmla="*/ 705087 w 21600"/>
                <a:gd name="T3" fmla="*/ 1358442 h 21600"/>
                <a:gd name="T4" fmla="*/ 705087 w 21600"/>
                <a:gd name="T5" fmla="*/ 1358442 h 21600"/>
                <a:gd name="T6" fmla="*/ 705087 w 21600"/>
                <a:gd name="T7" fmla="*/ 13584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24" name="Freeform 35"/>
            <p:cNvSpPr>
              <a:spLocks noChangeArrowheads="1"/>
            </p:cNvSpPr>
            <p:nvPr/>
          </p:nvSpPr>
          <p:spPr bwMode="auto">
            <a:xfrm>
              <a:off x="1046133" y="6601127"/>
              <a:ext cx="120710" cy="252912"/>
            </a:xfrm>
            <a:custGeom>
              <a:avLst/>
              <a:gdLst>
                <a:gd name="T0" fmla="*/ 60355 w 21600"/>
                <a:gd name="T1" fmla="*/ 126456 h 21600"/>
                <a:gd name="T2" fmla="*/ 60355 w 21600"/>
                <a:gd name="T3" fmla="*/ 126456 h 21600"/>
                <a:gd name="T4" fmla="*/ 60355 w 21600"/>
                <a:gd name="T5" fmla="*/ 126456 h 21600"/>
                <a:gd name="T6" fmla="*/ 60355 w 21600"/>
                <a:gd name="T7" fmla="*/ 12645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25" name="Freeform 36"/>
            <p:cNvSpPr>
              <a:spLocks noChangeArrowheads="1"/>
            </p:cNvSpPr>
            <p:nvPr/>
          </p:nvSpPr>
          <p:spPr bwMode="auto">
            <a:xfrm>
              <a:off x="946501" y="5897956"/>
              <a:ext cx="137953" cy="674432"/>
            </a:xfrm>
            <a:custGeom>
              <a:avLst/>
              <a:gdLst>
                <a:gd name="T0" fmla="*/ 68977 w 21600"/>
                <a:gd name="T1" fmla="*/ 337216 h 21600"/>
                <a:gd name="T2" fmla="*/ 68977 w 21600"/>
                <a:gd name="T3" fmla="*/ 337216 h 21600"/>
                <a:gd name="T4" fmla="*/ 68977 w 21600"/>
                <a:gd name="T5" fmla="*/ 337216 h 21600"/>
                <a:gd name="T6" fmla="*/ 68977 w 21600"/>
                <a:gd name="T7" fmla="*/ 3372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26" name="Freeform 37"/>
            <p:cNvSpPr>
              <a:spLocks noChangeArrowheads="1"/>
            </p:cNvSpPr>
            <p:nvPr/>
          </p:nvSpPr>
          <p:spPr bwMode="auto">
            <a:xfrm>
              <a:off x="946502" y="5773416"/>
              <a:ext cx="38320" cy="228005"/>
            </a:xfrm>
            <a:custGeom>
              <a:avLst/>
              <a:gdLst>
                <a:gd name="T0" fmla="*/ 19160 w 21600"/>
                <a:gd name="T1" fmla="*/ 114003 h 21600"/>
                <a:gd name="T2" fmla="*/ 19160 w 21600"/>
                <a:gd name="T3" fmla="*/ 114003 h 21600"/>
                <a:gd name="T4" fmla="*/ 19160 w 21600"/>
                <a:gd name="T5" fmla="*/ 114003 h 21600"/>
                <a:gd name="T6" fmla="*/ 19160 w 21600"/>
                <a:gd name="T7" fmla="*/ 11400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  <p:sp>
          <p:nvSpPr>
            <p:cNvPr id="47127" name="Freeform 38"/>
            <p:cNvSpPr>
              <a:spLocks noChangeArrowheads="1"/>
            </p:cNvSpPr>
            <p:nvPr/>
          </p:nvSpPr>
          <p:spPr bwMode="auto">
            <a:xfrm>
              <a:off x="979074" y="6323308"/>
              <a:ext cx="210761" cy="530732"/>
            </a:xfrm>
            <a:custGeom>
              <a:avLst/>
              <a:gdLst>
                <a:gd name="T0" fmla="*/ 105381 w 21600"/>
                <a:gd name="T1" fmla="*/ 265366 h 21600"/>
                <a:gd name="T2" fmla="*/ 105381 w 21600"/>
                <a:gd name="T3" fmla="*/ 265366 h 21600"/>
                <a:gd name="T4" fmla="*/ 105381 w 21600"/>
                <a:gd name="T5" fmla="*/ 265366 h 21600"/>
                <a:gd name="T6" fmla="*/ 105381 w 21600"/>
                <a:gd name="T7" fmla="*/ 26536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hangingPunct="0"/>
              <a:endParaRPr lang="ru-RU">
                <a:sym typeface="Arial" charset="0"/>
              </a:endParaRPr>
            </a:p>
          </p:txBody>
        </p:sp>
      </p:grpSp>
      <p:sp>
        <p:nvSpPr>
          <p:cNvPr id="47112" name="Rectangle 73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pic>
        <p:nvPicPr>
          <p:cNvPr id="47113" name="Рисунок 6" descr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9213" y="1395413"/>
            <a:ext cx="8963025" cy="2060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7114" name="Freeform 33"/>
          <p:cNvSpPr>
            <a:spLocks noChangeArrowheads="1"/>
          </p:cNvSpPr>
          <p:nvPr/>
        </p:nvSpPr>
        <p:spPr bwMode="auto">
          <a:xfrm>
            <a:off x="0" y="4589463"/>
            <a:ext cx="1743075" cy="777875"/>
          </a:xfrm>
          <a:custGeom>
            <a:avLst/>
            <a:gdLst>
              <a:gd name="T0" fmla="*/ 871154 w 21571"/>
              <a:gd name="T1" fmla="*/ 389295 h 21600"/>
              <a:gd name="T2" fmla="*/ 871154 w 21571"/>
              <a:gd name="T3" fmla="*/ 389295 h 21600"/>
              <a:gd name="T4" fmla="*/ 871154 w 21571"/>
              <a:gd name="T5" fmla="*/ 389295 h 21600"/>
              <a:gd name="T6" fmla="*/ 871154 w 21571"/>
              <a:gd name="T7" fmla="*/ 38929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71"/>
              <a:gd name="T13" fmla="*/ 0 h 21600"/>
              <a:gd name="T14" fmla="*/ 21571 w 21571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71" h="21600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sym typeface="Arial" charset="0"/>
            </a:endParaRPr>
          </a:p>
        </p:txBody>
      </p:sp>
      <p:sp>
        <p:nvSpPr>
          <p:cNvPr id="47115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39800" y="4784725"/>
            <a:ext cx="371475" cy="384175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fld id="{D045DEAF-AE98-4A78-A812-2B944D2FCB92}" type="slidenum">
              <a:rPr lang="ru-RU" sz="1900">
                <a:latin typeface="Century Gothic" pitchFamily="34" charset="0"/>
                <a:sym typeface="Century Gothic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</a:pPr>
              <a:t>19</a:t>
            </a:fld>
            <a:endParaRPr lang="ru-RU" sz="1900">
              <a:latin typeface="Century Gothic" pitchFamily="34" charset="0"/>
              <a:sym typeface="Century Gothic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Прямоугольник: скругленные углы 5"/>
          <p:cNvSpPr/>
          <p:nvPr/>
        </p:nvSpPr>
        <p:spPr>
          <a:xfrm>
            <a:off x="8358188" y="1535113"/>
            <a:ext cx="3752850" cy="5186362"/>
          </a:xfrm>
          <a:prstGeom prst="roundRect">
            <a:avLst>
              <a:gd name="adj" fmla="val 16667"/>
            </a:avLst>
          </a:prstGeom>
          <a:solidFill>
            <a:srgbClr val="C36518"/>
          </a:solidFill>
          <a:ln w="5715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E46C0A"/>
                </a:solidFill>
              </a:defRPr>
            </a:pPr>
            <a:endParaRPr kern="0">
              <a:solidFill>
                <a:srgbClr val="E46C0A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69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8250" y="6403975"/>
            <a:ext cx="184150" cy="269875"/>
          </a:xfrm>
          <a:noFill/>
        </p:spPr>
        <p:txBody>
          <a:bodyPr/>
          <a:lstStyle/>
          <a:p>
            <a:pPr defTabSz="457200"/>
            <a:fld id="{2BAB161A-FB5B-43B8-AEF1-B41151B594E8}" type="slidenum">
              <a:rPr lang="ru-RU">
                <a:latin typeface="Calibri" pitchFamily="34" charset="0"/>
                <a:sym typeface="Calibri" pitchFamily="34" charset="0"/>
              </a:rPr>
              <a:pPr defTabSz="457200"/>
              <a:t>2</a:t>
            </a:fld>
            <a:endParaRPr lang="ru-RU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29699" name="Полотно 77"/>
          <p:cNvGrpSpPr>
            <a:grpSpLocks/>
          </p:cNvGrpSpPr>
          <p:nvPr/>
        </p:nvGrpSpPr>
        <p:grpSpPr bwMode="auto">
          <a:xfrm>
            <a:off x="241300" y="1612900"/>
            <a:ext cx="7996238" cy="4643438"/>
            <a:chOff x="0" y="0"/>
            <a:chExt cx="7996500" cy="4642356"/>
          </a:xfrm>
        </p:grpSpPr>
        <p:sp>
          <p:nvSpPr>
            <p:cNvPr id="29711" name="AutoShape 100"/>
            <p:cNvSpPr>
              <a:spLocks noChangeShapeType="1"/>
            </p:cNvSpPr>
            <p:nvPr/>
          </p:nvSpPr>
          <p:spPr bwMode="auto">
            <a:xfrm flipH="1" flipV="1">
              <a:off x="3432559" y="767737"/>
              <a:ext cx="1555606" cy="1184055"/>
            </a:xfrm>
            <a:prstGeom prst="line">
              <a:avLst/>
            </a:prstGeom>
            <a:noFill/>
            <a:ln w="9525">
              <a:solidFill>
                <a:srgbClr val="2E74B5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9712" name="AutoShape 99"/>
            <p:cNvSpPr>
              <a:spLocks noChangeShapeType="1"/>
            </p:cNvSpPr>
            <p:nvPr/>
          </p:nvSpPr>
          <p:spPr bwMode="auto">
            <a:xfrm flipH="1" flipV="1">
              <a:off x="3432558" y="767737"/>
              <a:ext cx="370046" cy="1184055"/>
            </a:xfrm>
            <a:prstGeom prst="line">
              <a:avLst/>
            </a:prstGeom>
            <a:noFill/>
            <a:ln w="9525">
              <a:solidFill>
                <a:srgbClr val="2E74B5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9713" name="AutoShape 98"/>
            <p:cNvSpPr>
              <a:spLocks noChangeShapeType="1"/>
            </p:cNvSpPr>
            <p:nvPr/>
          </p:nvSpPr>
          <p:spPr bwMode="auto">
            <a:xfrm flipV="1">
              <a:off x="2116897" y="767737"/>
              <a:ext cx="1315662" cy="1184055"/>
            </a:xfrm>
            <a:prstGeom prst="line">
              <a:avLst/>
            </a:prstGeom>
            <a:noFill/>
            <a:ln w="9525">
              <a:solidFill>
                <a:srgbClr val="2E74B5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9714" name="AutoShape 97"/>
            <p:cNvSpPr>
              <a:spLocks noChangeShapeType="1"/>
            </p:cNvSpPr>
            <p:nvPr/>
          </p:nvSpPr>
          <p:spPr bwMode="auto">
            <a:xfrm flipV="1">
              <a:off x="1059974" y="767737"/>
              <a:ext cx="2372584" cy="1184055"/>
            </a:xfrm>
            <a:prstGeom prst="line">
              <a:avLst/>
            </a:prstGeom>
            <a:noFill/>
            <a:ln w="9525">
              <a:solidFill>
                <a:srgbClr val="2E74B5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ru-RU"/>
            </a:p>
          </p:txBody>
        </p:sp>
        <p:grpSp>
          <p:nvGrpSpPr>
            <p:cNvPr id="29715" name="AutoShape 78"/>
            <p:cNvGrpSpPr>
              <a:grpSpLocks/>
            </p:cNvGrpSpPr>
            <p:nvPr/>
          </p:nvGrpSpPr>
          <p:grpSpPr bwMode="auto">
            <a:xfrm>
              <a:off x="7021947" y="0"/>
              <a:ext cx="974554" cy="4601165"/>
              <a:chOff x="0" y="0"/>
              <a:chExt cx="974553" cy="4601164"/>
            </a:xfrm>
          </p:grpSpPr>
          <p:sp>
            <p:nvSpPr>
              <p:cNvPr id="647" name="Сквиркл"/>
              <p:cNvSpPr/>
              <p:nvPr/>
            </p:nvSpPr>
            <p:spPr>
              <a:xfrm>
                <a:off x="-204" y="0"/>
                <a:ext cx="954117" cy="4601090"/>
              </a:xfrm>
              <a:prstGeom prst="roundRect">
                <a:avLst>
                  <a:gd name="adj" fmla="val 16667"/>
                </a:avLst>
              </a:prstGeom>
              <a:solidFill>
                <a:srgbClr val="70AD47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dist="28398" dir="3806097" rotWithShape="0">
                  <a:srgbClr val="375623">
                    <a:alpha val="50000"/>
                  </a:srgbClr>
                </a:outerShdw>
              </a:effectLst>
            </p:spPr>
            <p:txBody>
              <a:bodyPr lIns="45719" tIns="45719" rIns="45719" bIns="45719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5" name="РЕЕСТР"/>
              <p:cNvSpPr txBox="1">
                <a:spLocks noChangeArrowheads="1"/>
              </p:cNvSpPr>
              <p:nvPr/>
            </p:nvSpPr>
            <p:spPr bwMode="auto">
              <a:xfrm rot="-5400000">
                <a:off x="-1528407" y="2051662"/>
                <a:ext cx="4508081" cy="4978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 sz="2800" b="1">
                    <a:solidFill>
                      <a:srgbClr val="FFFFFF"/>
                    </a:solidFill>
                    <a:latin typeface="Calibri" pitchFamily="34" charset="0"/>
                  </a:rPr>
                  <a:t>РЕЕСТР</a:t>
                </a:r>
              </a:p>
            </p:txBody>
          </p:sp>
        </p:grpSp>
        <p:grpSp>
          <p:nvGrpSpPr>
            <p:cNvPr id="29716" name="AutoShape 79"/>
            <p:cNvGrpSpPr>
              <a:grpSpLocks/>
            </p:cNvGrpSpPr>
            <p:nvPr/>
          </p:nvGrpSpPr>
          <p:grpSpPr bwMode="auto">
            <a:xfrm>
              <a:off x="581673" y="214970"/>
              <a:ext cx="5700185" cy="532064"/>
              <a:chOff x="0" y="0"/>
              <a:chExt cx="5700183" cy="532062"/>
            </a:xfrm>
          </p:grpSpPr>
          <p:sp>
            <p:nvSpPr>
              <p:cNvPr id="650" name="Сквиркл"/>
              <p:cNvSpPr/>
              <p:nvPr/>
            </p:nvSpPr>
            <p:spPr>
              <a:xfrm>
                <a:off x="-629" y="-707"/>
                <a:ext cx="5700898" cy="533274"/>
              </a:xfrm>
              <a:prstGeom prst="roundRect">
                <a:avLst>
                  <a:gd name="adj" fmla="val 16667"/>
                </a:avLst>
              </a:prstGeom>
              <a:solidFill>
                <a:srgbClr val="4472C4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dist="28398" dir="3806097" rotWithShape="0">
                  <a:srgbClr val="1F3763">
                    <a:alpha val="50000"/>
                  </a:srgbClr>
                </a:outerShdw>
              </a:effectLst>
            </p:spPr>
            <p:txBody>
              <a:bodyPr lIns="45719" tIns="45719" rIns="45719" bIns="45719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 sz="2000">
                    <a:latin typeface="Arial"/>
                    <a:ea typeface="Arial"/>
                    <a:cs typeface="Arial"/>
                    <a:sym typeface="Arial"/>
                  </a:defRPr>
                </a:pPr>
                <a:endParaRPr sz="2000"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3" name="СОВЕТ"/>
              <p:cNvSpPr txBox="1">
                <a:spLocks noChangeArrowheads="1"/>
              </p:cNvSpPr>
              <p:nvPr/>
            </p:nvSpPr>
            <p:spPr bwMode="auto">
              <a:xfrm>
                <a:off x="25972" y="25973"/>
                <a:ext cx="5648239" cy="3835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 sz="2000" b="1">
                    <a:solidFill>
                      <a:srgbClr val="FFFFFF"/>
                    </a:solidFill>
                    <a:latin typeface="Calibri" pitchFamily="34" charset="0"/>
                  </a:rPr>
                  <a:t>СОВЕТ</a:t>
                </a:r>
              </a:p>
            </p:txBody>
          </p:sp>
        </p:grpSp>
        <p:grpSp>
          <p:nvGrpSpPr>
            <p:cNvPr id="29717" name="AutoShape 80"/>
            <p:cNvGrpSpPr>
              <a:grpSpLocks/>
            </p:cNvGrpSpPr>
            <p:nvPr/>
          </p:nvGrpSpPr>
          <p:grpSpPr bwMode="auto">
            <a:xfrm>
              <a:off x="1572813" y="1361909"/>
              <a:ext cx="3095468" cy="407952"/>
              <a:chOff x="0" y="0"/>
              <a:chExt cx="3095466" cy="407950"/>
            </a:xfrm>
          </p:grpSpPr>
          <p:sp>
            <p:nvSpPr>
              <p:cNvPr id="653" name="Сквиркл"/>
              <p:cNvSpPr/>
              <p:nvPr/>
            </p:nvSpPr>
            <p:spPr>
              <a:xfrm>
                <a:off x="452" y="-151"/>
                <a:ext cx="3095724" cy="407891"/>
              </a:xfrm>
              <a:prstGeom prst="roundRect">
                <a:avLst>
                  <a:gd name="adj" fmla="val 16667"/>
                </a:avLst>
              </a:prstGeom>
              <a:solidFill>
                <a:srgbClr val="4472C4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dist="28398" dir="3806097" rotWithShape="0">
                  <a:srgbClr val="1F3763">
                    <a:alpha val="50000"/>
                  </a:srgbClr>
                </a:outerShdw>
              </a:effectLst>
            </p:spPr>
            <p:txBody>
              <a:bodyPr lIns="45719" tIns="45719" rIns="45719" bIns="45719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1" name="НАЦИОНАЛЬНОЕ АГЕНТСТВО"/>
              <p:cNvSpPr txBox="1">
                <a:spLocks noChangeArrowheads="1"/>
              </p:cNvSpPr>
              <p:nvPr/>
            </p:nvSpPr>
            <p:spPr bwMode="auto">
              <a:xfrm>
                <a:off x="19913" y="19913"/>
                <a:ext cx="3055640" cy="2692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 sz="1200" b="1">
                    <a:solidFill>
                      <a:srgbClr val="FFFFFF"/>
                    </a:solidFill>
                    <a:latin typeface="Calibri" pitchFamily="34" charset="0"/>
                  </a:rPr>
                  <a:t>НАЦИОНАЛЬНОЕ АГЕНТСТВО</a:t>
                </a:r>
              </a:p>
            </p:txBody>
          </p:sp>
        </p:grpSp>
        <p:grpSp>
          <p:nvGrpSpPr>
            <p:cNvPr id="29718" name="AutoShape 81"/>
            <p:cNvGrpSpPr>
              <a:grpSpLocks/>
            </p:cNvGrpSpPr>
            <p:nvPr/>
          </p:nvGrpSpPr>
          <p:grpSpPr bwMode="auto">
            <a:xfrm>
              <a:off x="581673" y="1972494"/>
              <a:ext cx="955015" cy="398405"/>
              <a:chOff x="0" y="0"/>
              <a:chExt cx="955014" cy="398403"/>
            </a:xfrm>
          </p:grpSpPr>
          <p:sp>
            <p:nvSpPr>
              <p:cNvPr id="656" name="Сквиркл"/>
              <p:cNvSpPr/>
              <p:nvPr/>
            </p:nvSpPr>
            <p:spPr>
              <a:xfrm>
                <a:off x="-629" y="309"/>
                <a:ext cx="955705" cy="398367"/>
              </a:xfrm>
              <a:prstGeom prst="roundRect">
                <a:avLst>
                  <a:gd name="adj" fmla="val 16667"/>
                </a:avLst>
              </a:prstGeom>
              <a:solidFill>
                <a:srgbClr val="ED7D31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dist="28398" dir="3806097" rotWithShape="0">
                  <a:srgbClr val="823B0B">
                    <a:alpha val="50000"/>
                  </a:srgbClr>
                </a:outerShdw>
              </a:effectLst>
            </p:spPr>
            <p:txBody>
              <a:bodyPr lIns="45719" tIns="45719" rIns="45719" bIns="45719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89" name="СОВЕТ"/>
              <p:cNvSpPr txBox="1">
                <a:spLocks noChangeArrowheads="1"/>
              </p:cNvSpPr>
              <p:nvPr/>
            </p:nvSpPr>
            <p:spPr bwMode="auto">
              <a:xfrm>
                <a:off x="19447" y="19447"/>
                <a:ext cx="916120" cy="2692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 sz="1200" b="1">
                    <a:solidFill>
                      <a:srgbClr val="FFFFFF"/>
                    </a:solidFill>
                    <a:latin typeface="Calibri" pitchFamily="34" charset="0"/>
                  </a:rPr>
                  <a:t>СОВЕТ</a:t>
                </a:r>
              </a:p>
            </p:txBody>
          </p:sp>
        </p:grpSp>
        <p:grpSp>
          <p:nvGrpSpPr>
            <p:cNvPr id="29719" name="AutoShape 82"/>
            <p:cNvGrpSpPr>
              <a:grpSpLocks/>
            </p:cNvGrpSpPr>
            <p:nvPr/>
          </p:nvGrpSpPr>
          <p:grpSpPr bwMode="auto">
            <a:xfrm>
              <a:off x="1638596" y="1972494"/>
              <a:ext cx="956602" cy="398405"/>
              <a:chOff x="0" y="0"/>
              <a:chExt cx="956600" cy="398403"/>
            </a:xfrm>
          </p:grpSpPr>
          <p:sp>
            <p:nvSpPr>
              <p:cNvPr id="659" name="Сквиркл"/>
              <p:cNvSpPr/>
              <p:nvPr/>
            </p:nvSpPr>
            <p:spPr>
              <a:xfrm>
                <a:off x="-242" y="309"/>
                <a:ext cx="957292" cy="398367"/>
              </a:xfrm>
              <a:prstGeom prst="roundRect">
                <a:avLst>
                  <a:gd name="adj" fmla="val 16667"/>
                </a:avLst>
              </a:prstGeom>
              <a:solidFill>
                <a:srgbClr val="ED7D31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dist="28398" dir="3806097" rotWithShape="0">
                  <a:srgbClr val="823B0B">
                    <a:alpha val="50000"/>
                  </a:srgbClr>
                </a:outerShdw>
              </a:effectLst>
            </p:spPr>
            <p:txBody>
              <a:bodyPr lIns="45719" tIns="45719" rIns="45719" bIns="45719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87" name="СОВЕТ"/>
              <p:cNvSpPr txBox="1">
                <a:spLocks noChangeArrowheads="1"/>
              </p:cNvSpPr>
              <p:nvPr/>
            </p:nvSpPr>
            <p:spPr bwMode="auto">
              <a:xfrm>
                <a:off x="19447" y="19447"/>
                <a:ext cx="917706" cy="2692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 sz="1200" b="1">
                    <a:solidFill>
                      <a:srgbClr val="FFFFFF"/>
                    </a:solidFill>
                    <a:latin typeface="Calibri" pitchFamily="34" charset="0"/>
                  </a:rPr>
                  <a:t>СОВЕТ</a:t>
                </a:r>
              </a:p>
            </p:txBody>
          </p:sp>
        </p:grpSp>
        <p:grpSp>
          <p:nvGrpSpPr>
            <p:cNvPr id="29720" name="AutoShape 83"/>
            <p:cNvGrpSpPr>
              <a:grpSpLocks/>
            </p:cNvGrpSpPr>
            <p:nvPr/>
          </p:nvGrpSpPr>
          <p:grpSpPr bwMode="auto">
            <a:xfrm>
              <a:off x="3324303" y="1972494"/>
              <a:ext cx="956602" cy="398405"/>
              <a:chOff x="0" y="0"/>
              <a:chExt cx="956600" cy="398403"/>
            </a:xfrm>
          </p:grpSpPr>
          <p:sp>
            <p:nvSpPr>
              <p:cNvPr id="662" name="Сквиркл"/>
              <p:cNvSpPr/>
              <p:nvPr/>
            </p:nvSpPr>
            <p:spPr>
              <a:xfrm>
                <a:off x="31" y="309"/>
                <a:ext cx="957292" cy="398367"/>
              </a:xfrm>
              <a:prstGeom prst="roundRect">
                <a:avLst>
                  <a:gd name="adj" fmla="val 16667"/>
                </a:avLst>
              </a:prstGeom>
              <a:solidFill>
                <a:srgbClr val="ED7D31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dist="28398" dir="3806097" rotWithShape="0">
                  <a:srgbClr val="823B0B">
                    <a:alpha val="50000"/>
                  </a:srgbClr>
                </a:outerShdw>
              </a:effectLst>
            </p:spPr>
            <p:txBody>
              <a:bodyPr lIns="45719" tIns="45719" rIns="45719" bIns="45719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85" name="СОВЕТ"/>
              <p:cNvSpPr txBox="1">
                <a:spLocks noChangeArrowheads="1"/>
              </p:cNvSpPr>
              <p:nvPr/>
            </p:nvSpPr>
            <p:spPr bwMode="auto">
              <a:xfrm>
                <a:off x="19447" y="19447"/>
                <a:ext cx="917706" cy="2692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 sz="1200" b="1">
                    <a:solidFill>
                      <a:srgbClr val="FFFFFF"/>
                    </a:solidFill>
                    <a:latin typeface="Calibri" pitchFamily="34" charset="0"/>
                  </a:rPr>
                  <a:t>СОВЕТ</a:t>
                </a:r>
              </a:p>
            </p:txBody>
          </p:sp>
        </p:grpSp>
        <p:grpSp>
          <p:nvGrpSpPr>
            <p:cNvPr id="29721" name="AutoShape 84"/>
            <p:cNvGrpSpPr>
              <a:grpSpLocks/>
            </p:cNvGrpSpPr>
            <p:nvPr/>
          </p:nvGrpSpPr>
          <p:grpSpPr bwMode="auto">
            <a:xfrm>
              <a:off x="4509863" y="1972494"/>
              <a:ext cx="956480" cy="398405"/>
              <a:chOff x="0" y="0"/>
              <a:chExt cx="956478" cy="398403"/>
            </a:xfrm>
          </p:grpSpPr>
          <p:sp>
            <p:nvSpPr>
              <p:cNvPr id="665" name="Сквиркл"/>
              <p:cNvSpPr/>
              <p:nvPr/>
            </p:nvSpPr>
            <p:spPr>
              <a:xfrm>
                <a:off x="373" y="309"/>
                <a:ext cx="955704" cy="398367"/>
              </a:xfrm>
              <a:prstGeom prst="roundRect">
                <a:avLst>
                  <a:gd name="adj" fmla="val 16667"/>
                </a:avLst>
              </a:prstGeom>
              <a:solidFill>
                <a:srgbClr val="ED7D31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dist="28398" dir="3806097" rotWithShape="0">
                  <a:srgbClr val="823B0B">
                    <a:alpha val="50000"/>
                  </a:srgbClr>
                </a:outerShdw>
              </a:effectLst>
            </p:spPr>
            <p:txBody>
              <a:bodyPr lIns="45719" tIns="45719" rIns="45719" bIns="45719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83" name="СОВЕТ"/>
              <p:cNvSpPr txBox="1">
                <a:spLocks noChangeArrowheads="1"/>
              </p:cNvSpPr>
              <p:nvPr/>
            </p:nvSpPr>
            <p:spPr bwMode="auto">
              <a:xfrm>
                <a:off x="19448" y="19447"/>
                <a:ext cx="917582" cy="2692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 sz="1200" b="1">
                    <a:solidFill>
                      <a:srgbClr val="FFFFFF"/>
                    </a:solidFill>
                    <a:latin typeface="Calibri" pitchFamily="34" charset="0"/>
                  </a:rPr>
                  <a:t>СОВЕТ</a:t>
                </a:r>
              </a:p>
            </p:txBody>
          </p:sp>
        </p:grpSp>
        <p:grpSp>
          <p:nvGrpSpPr>
            <p:cNvPr id="29722" name="AutoShape 85"/>
            <p:cNvGrpSpPr>
              <a:grpSpLocks/>
            </p:cNvGrpSpPr>
            <p:nvPr/>
          </p:nvGrpSpPr>
          <p:grpSpPr bwMode="auto">
            <a:xfrm>
              <a:off x="4691469" y="2638324"/>
              <a:ext cx="888377" cy="483577"/>
              <a:chOff x="0" y="0"/>
              <a:chExt cx="888376" cy="483576"/>
            </a:xfrm>
          </p:grpSpPr>
          <p:sp>
            <p:nvSpPr>
              <p:cNvPr id="668" name="Сквиркл"/>
              <p:cNvSpPr/>
              <p:nvPr/>
            </p:nvSpPr>
            <p:spPr>
              <a:xfrm>
                <a:off x="-252" y="-514"/>
                <a:ext cx="889028" cy="484074"/>
              </a:xfrm>
              <a:prstGeom prst="roundRect">
                <a:avLst>
                  <a:gd name="adj" fmla="val 16667"/>
                </a:avLst>
              </a:prstGeom>
              <a:solidFill>
                <a:srgbClr val="993366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dist="28398" dir="3806097" rotWithShape="0">
                  <a:srgbClr val="1F3763">
                    <a:alpha val="50000"/>
                  </a:srgbClr>
                </a:outerShdw>
              </a:effectLst>
            </p:spPr>
            <p:txBody>
              <a:bodyPr lIns="45719" tIns="45719" rIns="45719" bIns="45719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81" name="ЦЕНТР"/>
              <p:cNvSpPr txBox="1">
                <a:spLocks noChangeArrowheads="1"/>
              </p:cNvSpPr>
              <p:nvPr/>
            </p:nvSpPr>
            <p:spPr bwMode="auto">
              <a:xfrm>
                <a:off x="23606" y="23605"/>
                <a:ext cx="841164" cy="2692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 sz="1200" b="1">
                    <a:solidFill>
                      <a:srgbClr val="FFFFFF"/>
                    </a:solidFill>
                    <a:latin typeface="Calibri" pitchFamily="34" charset="0"/>
                  </a:rPr>
                  <a:t>ЦЕНТР</a:t>
                </a:r>
              </a:p>
            </p:txBody>
          </p:sp>
        </p:grpSp>
        <p:grpSp>
          <p:nvGrpSpPr>
            <p:cNvPr id="29723" name="AutoShape 86"/>
            <p:cNvGrpSpPr>
              <a:grpSpLocks/>
            </p:cNvGrpSpPr>
            <p:nvPr/>
          </p:nvGrpSpPr>
          <p:grpSpPr bwMode="auto">
            <a:xfrm>
              <a:off x="5646727" y="2638324"/>
              <a:ext cx="874830" cy="487975"/>
              <a:chOff x="0" y="0"/>
              <a:chExt cx="874829" cy="487974"/>
            </a:xfrm>
          </p:grpSpPr>
          <p:sp>
            <p:nvSpPr>
              <p:cNvPr id="671" name="Сквиркл"/>
              <p:cNvSpPr/>
              <p:nvPr/>
            </p:nvSpPr>
            <p:spPr>
              <a:xfrm>
                <a:off x="196" y="-514"/>
                <a:ext cx="874740" cy="488835"/>
              </a:xfrm>
              <a:prstGeom prst="roundRect">
                <a:avLst>
                  <a:gd name="adj" fmla="val 16667"/>
                </a:avLst>
              </a:prstGeom>
              <a:solidFill>
                <a:srgbClr val="993366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dist="28398" dir="3806097" rotWithShape="0">
                  <a:srgbClr val="1F3763">
                    <a:alpha val="50000"/>
                  </a:srgbClr>
                </a:outerShdw>
              </a:effectLst>
            </p:spPr>
            <p:txBody>
              <a:bodyPr lIns="45719" tIns="45719" rIns="45719" bIns="45719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79" name="ЦЕНТР"/>
              <p:cNvSpPr txBox="1">
                <a:spLocks noChangeArrowheads="1"/>
              </p:cNvSpPr>
              <p:nvPr/>
            </p:nvSpPr>
            <p:spPr bwMode="auto">
              <a:xfrm>
                <a:off x="23820" y="23821"/>
                <a:ext cx="827189" cy="2692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 sz="1200" b="1">
                    <a:solidFill>
                      <a:srgbClr val="FFFFFF"/>
                    </a:solidFill>
                    <a:latin typeface="Calibri" pitchFamily="34" charset="0"/>
                  </a:rPr>
                  <a:t>ЦЕНТР</a:t>
                </a:r>
              </a:p>
            </p:txBody>
          </p:sp>
        </p:grpSp>
        <p:grpSp>
          <p:nvGrpSpPr>
            <p:cNvPr id="29724" name="AutoShape 88"/>
            <p:cNvGrpSpPr>
              <a:grpSpLocks/>
            </p:cNvGrpSpPr>
            <p:nvPr/>
          </p:nvGrpSpPr>
          <p:grpSpPr bwMode="auto">
            <a:xfrm>
              <a:off x="3802603" y="3065583"/>
              <a:ext cx="865678" cy="496235"/>
              <a:chOff x="0" y="0"/>
              <a:chExt cx="865676" cy="496234"/>
            </a:xfrm>
          </p:grpSpPr>
          <p:sp>
            <p:nvSpPr>
              <p:cNvPr id="674" name="Сквиркл"/>
              <p:cNvSpPr/>
              <p:nvPr/>
            </p:nvSpPr>
            <p:spPr>
              <a:xfrm>
                <a:off x="-415" y="753"/>
                <a:ext cx="866801" cy="495183"/>
              </a:xfrm>
              <a:prstGeom prst="roundRect">
                <a:avLst>
                  <a:gd name="adj" fmla="val 16667"/>
                </a:avLst>
              </a:prstGeom>
              <a:solidFill>
                <a:srgbClr val="993366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dist="28398" dir="3806097" rotWithShape="0">
                  <a:srgbClr val="1F3763">
                    <a:alpha val="50000"/>
                  </a:srgbClr>
                </a:outerShdw>
              </a:effectLst>
            </p:spPr>
            <p:txBody>
              <a:bodyPr lIns="45719" tIns="45719" rIns="45719" bIns="45719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77" name="ЦЕНТР"/>
              <p:cNvSpPr txBox="1">
                <a:spLocks noChangeArrowheads="1"/>
              </p:cNvSpPr>
              <p:nvPr/>
            </p:nvSpPr>
            <p:spPr bwMode="auto">
              <a:xfrm>
                <a:off x="24223" y="24224"/>
                <a:ext cx="817230" cy="2692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 sz="1200" b="1">
                    <a:solidFill>
                      <a:srgbClr val="FFFFFF"/>
                    </a:solidFill>
                    <a:latin typeface="Calibri" pitchFamily="34" charset="0"/>
                  </a:rPr>
                  <a:t>ЦЕНТР</a:t>
                </a:r>
              </a:p>
            </p:txBody>
          </p:sp>
        </p:grpSp>
        <p:grpSp>
          <p:nvGrpSpPr>
            <p:cNvPr id="29725" name="AutoShape 89"/>
            <p:cNvGrpSpPr>
              <a:grpSpLocks/>
            </p:cNvGrpSpPr>
            <p:nvPr/>
          </p:nvGrpSpPr>
          <p:grpSpPr bwMode="auto">
            <a:xfrm>
              <a:off x="2927896" y="2579003"/>
              <a:ext cx="874709" cy="447963"/>
              <a:chOff x="0" y="0"/>
              <a:chExt cx="874707" cy="447962"/>
            </a:xfrm>
          </p:grpSpPr>
          <p:sp>
            <p:nvSpPr>
              <p:cNvPr id="677" name="Сквиркл"/>
              <p:cNvSpPr/>
              <p:nvPr/>
            </p:nvSpPr>
            <p:spPr>
              <a:xfrm>
                <a:off x="-450" y="84"/>
                <a:ext cx="874740" cy="447570"/>
              </a:xfrm>
              <a:prstGeom prst="roundRect">
                <a:avLst>
                  <a:gd name="adj" fmla="val 16667"/>
                </a:avLst>
              </a:prstGeom>
              <a:solidFill>
                <a:srgbClr val="993366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dist="28398" dir="3806097" rotWithShape="0">
                  <a:srgbClr val="1F3763">
                    <a:alpha val="50000"/>
                  </a:srgbClr>
                </a:outerShdw>
              </a:effectLst>
            </p:spPr>
            <p:txBody>
              <a:bodyPr lIns="45719" tIns="45719" rIns="45719" bIns="45719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75" name="ЦЕНТР"/>
              <p:cNvSpPr txBox="1">
                <a:spLocks noChangeArrowheads="1"/>
              </p:cNvSpPr>
              <p:nvPr/>
            </p:nvSpPr>
            <p:spPr bwMode="auto">
              <a:xfrm>
                <a:off x="21868" y="21867"/>
                <a:ext cx="830971" cy="2692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 sz="1200" b="1">
                    <a:solidFill>
                      <a:srgbClr val="FFFFFF"/>
                    </a:solidFill>
                    <a:latin typeface="Calibri" pitchFamily="34" charset="0"/>
                  </a:rPr>
                  <a:t>ЦЕНТР</a:t>
                </a:r>
              </a:p>
            </p:txBody>
          </p:sp>
        </p:grpSp>
        <p:grpSp>
          <p:nvGrpSpPr>
            <p:cNvPr id="29726" name="AutoShape 92"/>
            <p:cNvGrpSpPr>
              <a:grpSpLocks/>
            </p:cNvGrpSpPr>
            <p:nvPr/>
          </p:nvGrpSpPr>
          <p:grpSpPr bwMode="auto">
            <a:xfrm>
              <a:off x="58094" y="2973223"/>
              <a:ext cx="884838" cy="511468"/>
              <a:chOff x="0" y="0"/>
              <a:chExt cx="884837" cy="511466"/>
            </a:xfrm>
          </p:grpSpPr>
          <p:sp>
            <p:nvSpPr>
              <p:cNvPr id="680" name="Сквиркл"/>
              <p:cNvSpPr/>
              <p:nvPr/>
            </p:nvSpPr>
            <p:spPr>
              <a:xfrm>
                <a:off x="646" y="-528"/>
                <a:ext cx="884265" cy="512641"/>
              </a:xfrm>
              <a:prstGeom prst="roundRect">
                <a:avLst>
                  <a:gd name="adj" fmla="val 16667"/>
                </a:avLst>
              </a:prstGeom>
              <a:solidFill>
                <a:srgbClr val="993366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dist="28398" dir="3806097" rotWithShape="0">
                  <a:srgbClr val="1F3763">
                    <a:alpha val="50000"/>
                  </a:srgbClr>
                </a:outerShdw>
              </a:effectLst>
            </p:spPr>
            <p:txBody>
              <a:bodyPr lIns="45719" tIns="45719" rIns="45719" bIns="45719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73" name="ЦЕНТР"/>
              <p:cNvSpPr txBox="1">
                <a:spLocks noChangeArrowheads="1"/>
              </p:cNvSpPr>
              <p:nvPr/>
            </p:nvSpPr>
            <p:spPr bwMode="auto">
              <a:xfrm>
                <a:off x="24968" y="24967"/>
                <a:ext cx="834901" cy="2692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 sz="1200" b="1">
                    <a:solidFill>
                      <a:srgbClr val="FFFFFF"/>
                    </a:solidFill>
                    <a:latin typeface="Calibri" pitchFamily="34" charset="0"/>
                  </a:rPr>
                  <a:t>ЦЕНТР</a:t>
                </a:r>
              </a:p>
            </p:txBody>
          </p:sp>
        </p:grpSp>
        <p:grpSp>
          <p:nvGrpSpPr>
            <p:cNvPr id="29727" name="AutoShape 93"/>
            <p:cNvGrpSpPr>
              <a:grpSpLocks/>
            </p:cNvGrpSpPr>
            <p:nvPr/>
          </p:nvGrpSpPr>
          <p:grpSpPr bwMode="auto">
            <a:xfrm>
              <a:off x="1021041" y="2619015"/>
              <a:ext cx="872878" cy="408702"/>
              <a:chOff x="0" y="0"/>
              <a:chExt cx="872876" cy="408701"/>
            </a:xfrm>
          </p:grpSpPr>
          <p:sp>
            <p:nvSpPr>
              <p:cNvPr id="683" name="Сквиркл"/>
              <p:cNvSpPr/>
              <p:nvPr/>
            </p:nvSpPr>
            <p:spPr>
              <a:xfrm>
                <a:off x="-245" y="-250"/>
                <a:ext cx="873152" cy="409479"/>
              </a:xfrm>
              <a:prstGeom prst="roundRect">
                <a:avLst>
                  <a:gd name="adj" fmla="val 16667"/>
                </a:avLst>
              </a:prstGeom>
              <a:solidFill>
                <a:srgbClr val="993366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dist="28398" dir="3806097" rotWithShape="0">
                  <a:srgbClr val="1F3763">
                    <a:alpha val="50000"/>
                  </a:srgbClr>
                </a:outerShdw>
              </a:effectLst>
            </p:spPr>
            <p:txBody>
              <a:bodyPr lIns="45719" tIns="45719" rIns="45719" bIns="45719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71" name="ЦЕНТР"/>
              <p:cNvSpPr txBox="1">
                <a:spLocks noChangeArrowheads="1"/>
              </p:cNvSpPr>
              <p:nvPr/>
            </p:nvSpPr>
            <p:spPr bwMode="auto">
              <a:xfrm>
                <a:off x="19950" y="19951"/>
                <a:ext cx="832976" cy="269240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 sz="1200" b="1">
                    <a:solidFill>
                      <a:srgbClr val="FFFFFF"/>
                    </a:solidFill>
                    <a:latin typeface="Calibri" pitchFamily="34" charset="0"/>
                  </a:rPr>
                  <a:t>ЦЕНТР</a:t>
                </a:r>
              </a:p>
            </p:txBody>
          </p:sp>
        </p:grpSp>
        <p:grpSp>
          <p:nvGrpSpPr>
            <p:cNvPr id="29728" name="AutoShape 94"/>
            <p:cNvGrpSpPr>
              <a:grpSpLocks/>
            </p:cNvGrpSpPr>
            <p:nvPr/>
          </p:nvGrpSpPr>
          <p:grpSpPr bwMode="auto">
            <a:xfrm>
              <a:off x="1919914" y="2962925"/>
              <a:ext cx="891673" cy="500633"/>
              <a:chOff x="0" y="0"/>
              <a:chExt cx="891672" cy="500632"/>
            </a:xfrm>
          </p:grpSpPr>
          <p:sp>
            <p:nvSpPr>
              <p:cNvPr id="686" name="Сквиркл"/>
              <p:cNvSpPr/>
              <p:nvPr/>
            </p:nvSpPr>
            <p:spPr>
              <a:xfrm>
                <a:off x="-563" y="247"/>
                <a:ext cx="892203" cy="499944"/>
              </a:xfrm>
              <a:prstGeom prst="roundRect">
                <a:avLst>
                  <a:gd name="adj" fmla="val 16667"/>
                </a:avLst>
              </a:prstGeom>
              <a:solidFill>
                <a:srgbClr val="993366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dist="28398" dir="3806097" rotWithShape="0">
                  <a:srgbClr val="1F3763">
                    <a:alpha val="50000"/>
                  </a:srgbClr>
                </a:outerShdw>
              </a:effectLst>
            </p:spPr>
            <p:txBody>
              <a:bodyPr lIns="45719" tIns="45719" rIns="45719" bIns="45719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69" name="ЦЕНТР"/>
              <p:cNvSpPr txBox="1">
                <a:spLocks noChangeArrowheads="1"/>
              </p:cNvSpPr>
              <p:nvPr/>
            </p:nvSpPr>
            <p:spPr bwMode="auto">
              <a:xfrm>
                <a:off x="24438" y="24438"/>
                <a:ext cx="842796" cy="2692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 sz="1200" b="1">
                    <a:solidFill>
                      <a:srgbClr val="FFFFFF"/>
                    </a:solidFill>
                    <a:latin typeface="Calibri" pitchFamily="34" charset="0"/>
                  </a:rPr>
                  <a:t>ЦЕНТР</a:t>
                </a:r>
              </a:p>
            </p:txBody>
          </p:sp>
        </p:grpSp>
        <p:sp>
          <p:nvSpPr>
            <p:cNvPr id="29729" name="AutoShape 101"/>
            <p:cNvSpPr>
              <a:spLocks noChangeShapeType="1"/>
            </p:cNvSpPr>
            <p:nvPr/>
          </p:nvSpPr>
          <p:spPr bwMode="auto">
            <a:xfrm>
              <a:off x="4988163" y="2370897"/>
              <a:ext cx="1095979" cy="267427"/>
            </a:xfrm>
            <a:prstGeom prst="line">
              <a:avLst/>
            </a:prstGeom>
            <a:noFill/>
            <a:ln w="9525">
              <a:solidFill>
                <a:srgbClr val="C45911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9730" name="AutoShape 102"/>
            <p:cNvSpPr>
              <a:spLocks noChangeShapeType="1"/>
            </p:cNvSpPr>
            <p:nvPr/>
          </p:nvSpPr>
          <p:spPr bwMode="auto">
            <a:xfrm>
              <a:off x="4988164" y="2370897"/>
              <a:ext cx="147555" cy="267426"/>
            </a:xfrm>
            <a:prstGeom prst="line">
              <a:avLst/>
            </a:prstGeom>
            <a:noFill/>
            <a:ln w="9525">
              <a:solidFill>
                <a:srgbClr val="C45911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9731" name="AutoShape 104"/>
            <p:cNvSpPr>
              <a:spLocks noChangeShapeType="1"/>
            </p:cNvSpPr>
            <p:nvPr/>
          </p:nvSpPr>
          <p:spPr bwMode="auto">
            <a:xfrm>
              <a:off x="3802603" y="2370898"/>
              <a:ext cx="323059" cy="694685"/>
            </a:xfrm>
            <a:prstGeom prst="line">
              <a:avLst/>
            </a:prstGeom>
            <a:noFill/>
            <a:ln w="9525">
              <a:solidFill>
                <a:srgbClr val="C45911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9732" name="AutoShape 106"/>
            <p:cNvSpPr>
              <a:spLocks noChangeShapeType="1"/>
            </p:cNvSpPr>
            <p:nvPr/>
          </p:nvSpPr>
          <p:spPr bwMode="auto">
            <a:xfrm flipH="1">
              <a:off x="3365190" y="2370898"/>
              <a:ext cx="437415" cy="208105"/>
            </a:xfrm>
            <a:prstGeom prst="line">
              <a:avLst/>
            </a:prstGeom>
            <a:noFill/>
            <a:ln w="9525">
              <a:solidFill>
                <a:srgbClr val="C45911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9733" name="AutoShape 107"/>
            <p:cNvSpPr>
              <a:spLocks noChangeShapeType="1"/>
            </p:cNvSpPr>
            <p:nvPr/>
          </p:nvSpPr>
          <p:spPr bwMode="auto">
            <a:xfrm>
              <a:off x="2116897" y="2370898"/>
              <a:ext cx="248853" cy="592028"/>
            </a:xfrm>
            <a:prstGeom prst="line">
              <a:avLst/>
            </a:prstGeom>
            <a:noFill/>
            <a:ln w="9525">
              <a:solidFill>
                <a:srgbClr val="C45911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9734" name="AutoShape 110"/>
            <p:cNvSpPr>
              <a:spLocks noChangeShapeType="1"/>
            </p:cNvSpPr>
            <p:nvPr/>
          </p:nvSpPr>
          <p:spPr bwMode="auto">
            <a:xfrm>
              <a:off x="1059241" y="2370897"/>
              <a:ext cx="221149" cy="208106"/>
            </a:xfrm>
            <a:prstGeom prst="line">
              <a:avLst/>
            </a:prstGeom>
            <a:noFill/>
            <a:ln w="9525">
              <a:solidFill>
                <a:srgbClr val="C45911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9735" name="AutoShape 112"/>
            <p:cNvSpPr>
              <a:spLocks noChangeShapeType="1"/>
            </p:cNvSpPr>
            <p:nvPr/>
          </p:nvSpPr>
          <p:spPr bwMode="auto">
            <a:xfrm flipH="1">
              <a:off x="500512" y="2370898"/>
              <a:ext cx="558730" cy="602326"/>
            </a:xfrm>
            <a:prstGeom prst="line">
              <a:avLst/>
            </a:prstGeom>
            <a:noFill/>
            <a:ln w="9525">
              <a:solidFill>
                <a:srgbClr val="C45911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ru-RU"/>
            </a:p>
          </p:txBody>
        </p:sp>
        <p:grpSp>
          <p:nvGrpSpPr>
            <p:cNvPr id="29736" name="Text Box 113"/>
            <p:cNvGrpSpPr>
              <a:grpSpLocks/>
            </p:cNvGrpSpPr>
            <p:nvPr/>
          </p:nvGrpSpPr>
          <p:grpSpPr bwMode="auto">
            <a:xfrm>
              <a:off x="2698693" y="1871874"/>
              <a:ext cx="490750" cy="601039"/>
              <a:chOff x="0" y="0"/>
              <a:chExt cx="490749" cy="601037"/>
            </a:xfrm>
          </p:grpSpPr>
          <p:sp>
            <p:nvSpPr>
              <p:cNvPr id="29766" name="Прямоугольник"/>
              <p:cNvSpPr>
                <a:spLocks noChangeArrowheads="1"/>
              </p:cNvSpPr>
              <p:nvPr/>
            </p:nvSpPr>
            <p:spPr bwMode="auto">
              <a:xfrm>
                <a:off x="-1" y="0"/>
                <a:ext cx="490751" cy="601038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/>
              <a:lstStyle/>
              <a:p>
                <a:pPr hangingPunct="0"/>
                <a:endParaRPr lang="ru-RU">
                  <a:sym typeface="Arial" charset="0"/>
                </a:endParaRPr>
              </a:p>
            </p:txBody>
          </p:sp>
          <p:sp>
            <p:nvSpPr>
              <p:cNvPr id="29767" name="…"/>
              <p:cNvSpPr txBox="1">
                <a:spLocks noChangeArrowheads="1"/>
              </p:cNvSpPr>
              <p:nvPr/>
            </p:nvSpPr>
            <p:spPr bwMode="auto">
              <a:xfrm>
                <a:off x="-1" y="0"/>
                <a:ext cx="490751" cy="4216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hangingPunct="0"/>
                <a:r>
                  <a:rPr lang="ru-RU" sz="2200" b="1">
                    <a:solidFill>
                      <a:srgbClr val="C45911"/>
                    </a:solidFill>
                    <a:latin typeface="Calibri" pitchFamily="34" charset="0"/>
                  </a:rPr>
                  <a:t>…</a:t>
                </a:r>
              </a:p>
            </p:txBody>
          </p:sp>
        </p:grpSp>
        <p:grpSp>
          <p:nvGrpSpPr>
            <p:cNvPr id="29737" name="Text Box 114"/>
            <p:cNvGrpSpPr>
              <a:grpSpLocks/>
            </p:cNvGrpSpPr>
            <p:nvPr/>
          </p:nvGrpSpPr>
          <p:grpSpPr bwMode="auto">
            <a:xfrm>
              <a:off x="3448180" y="3197955"/>
              <a:ext cx="354425" cy="437022"/>
              <a:chOff x="0" y="0"/>
              <a:chExt cx="354423" cy="437020"/>
            </a:xfrm>
          </p:grpSpPr>
          <p:sp>
            <p:nvSpPr>
              <p:cNvPr id="29764" name="Прямоугольник"/>
              <p:cNvSpPr>
                <a:spLocks noChangeArrowheads="1"/>
              </p:cNvSpPr>
              <p:nvPr/>
            </p:nvSpPr>
            <p:spPr bwMode="auto">
              <a:xfrm>
                <a:off x="-1" y="0"/>
                <a:ext cx="354425" cy="43702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/>
              <a:lstStyle/>
              <a:p>
                <a:pPr hangingPunct="0"/>
                <a:endParaRPr lang="ru-RU">
                  <a:sym typeface="Arial" charset="0"/>
                </a:endParaRPr>
              </a:p>
            </p:txBody>
          </p:sp>
          <p:sp>
            <p:nvSpPr>
              <p:cNvPr id="29765" name="…"/>
              <p:cNvSpPr txBox="1">
                <a:spLocks noChangeArrowheads="1"/>
              </p:cNvSpPr>
              <p:nvPr/>
            </p:nvSpPr>
            <p:spPr bwMode="auto">
              <a:xfrm>
                <a:off x="-1" y="0"/>
                <a:ext cx="354425" cy="3581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hangingPunct="0"/>
                <a:r>
                  <a:rPr lang="ru-RU" b="1">
                    <a:solidFill>
                      <a:srgbClr val="993366"/>
                    </a:solidFill>
                    <a:latin typeface="Calibri" pitchFamily="34" charset="0"/>
                  </a:rPr>
                  <a:t>…</a:t>
                </a:r>
              </a:p>
            </p:txBody>
          </p:sp>
        </p:grpSp>
        <p:grpSp>
          <p:nvGrpSpPr>
            <p:cNvPr id="29738" name="Text Box 115"/>
            <p:cNvGrpSpPr>
              <a:grpSpLocks/>
            </p:cNvGrpSpPr>
            <p:nvPr/>
          </p:nvGrpSpPr>
          <p:grpSpPr bwMode="auto">
            <a:xfrm>
              <a:off x="4903463" y="3218658"/>
              <a:ext cx="354424" cy="358141"/>
              <a:chOff x="0" y="0"/>
              <a:chExt cx="354423" cy="358140"/>
            </a:xfrm>
          </p:grpSpPr>
          <p:sp>
            <p:nvSpPr>
              <p:cNvPr id="29762" name="Прямоугольник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424" cy="343159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/>
              <a:lstStyle/>
              <a:p>
                <a:pPr hangingPunct="0"/>
                <a:endParaRPr lang="ru-RU">
                  <a:sym typeface="Arial" charset="0"/>
                </a:endParaRPr>
              </a:p>
            </p:txBody>
          </p:sp>
          <p:sp>
            <p:nvSpPr>
              <p:cNvPr id="29763" name="…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54424" cy="358140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hangingPunct="0"/>
                <a:r>
                  <a:rPr lang="ru-RU" b="1">
                    <a:solidFill>
                      <a:srgbClr val="993366"/>
                    </a:solidFill>
                    <a:latin typeface="Calibri" pitchFamily="34" charset="0"/>
                  </a:rPr>
                  <a:t>…</a:t>
                </a:r>
              </a:p>
            </p:txBody>
          </p:sp>
        </p:grpSp>
        <p:grpSp>
          <p:nvGrpSpPr>
            <p:cNvPr id="29739" name="Text Box 116"/>
            <p:cNvGrpSpPr>
              <a:grpSpLocks/>
            </p:cNvGrpSpPr>
            <p:nvPr/>
          </p:nvGrpSpPr>
          <p:grpSpPr bwMode="auto">
            <a:xfrm>
              <a:off x="1280390" y="3197955"/>
              <a:ext cx="354302" cy="358141"/>
              <a:chOff x="0" y="0"/>
              <a:chExt cx="354300" cy="358140"/>
            </a:xfrm>
          </p:grpSpPr>
          <p:sp>
            <p:nvSpPr>
              <p:cNvPr id="29760" name="Прямоугольник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301" cy="325889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/>
              <a:lstStyle/>
              <a:p>
                <a:pPr hangingPunct="0"/>
                <a:endParaRPr lang="ru-RU">
                  <a:sym typeface="Arial" charset="0"/>
                </a:endParaRPr>
              </a:p>
            </p:txBody>
          </p:sp>
          <p:sp>
            <p:nvSpPr>
              <p:cNvPr id="29761" name="…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54301" cy="358140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hangingPunct="0"/>
                <a:r>
                  <a:rPr lang="ru-RU" b="1">
                    <a:solidFill>
                      <a:srgbClr val="993366"/>
                    </a:solidFill>
                    <a:latin typeface="Calibri" pitchFamily="34" charset="0"/>
                  </a:rPr>
                  <a:t>…</a:t>
                </a:r>
              </a:p>
            </p:txBody>
          </p:sp>
        </p:grpSp>
        <p:grpSp>
          <p:nvGrpSpPr>
            <p:cNvPr id="29740" name="AutoShape 117"/>
            <p:cNvGrpSpPr>
              <a:grpSpLocks/>
            </p:cNvGrpSpPr>
            <p:nvPr/>
          </p:nvGrpSpPr>
          <p:grpSpPr bwMode="auto">
            <a:xfrm>
              <a:off x="0" y="3732807"/>
              <a:ext cx="6581360" cy="416319"/>
              <a:chOff x="0" y="0"/>
              <a:chExt cx="6581359" cy="416317"/>
            </a:xfrm>
          </p:grpSpPr>
          <p:sp>
            <p:nvSpPr>
              <p:cNvPr id="29758" name="Сквирк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581360" cy="416318"/>
              </a:xfrm>
              <a:prstGeom prst="roundRect">
                <a:avLst>
                  <a:gd name="adj" fmla="val 16667"/>
                </a:avLst>
              </a:prstGeom>
              <a:solidFill>
                <a:srgbClr val="E2EFD9"/>
              </a:solidFill>
              <a:ln w="12700">
                <a:solidFill>
                  <a:srgbClr val="4472C4"/>
                </a:solidFill>
                <a:prstDash val="dash"/>
                <a:round/>
                <a:headEnd/>
                <a:tailEnd/>
              </a:ln>
            </p:spPr>
            <p:txBody>
              <a:bodyPr lIns="45719" tIns="45719" rIns="45719" bIns="45719"/>
              <a:lstStyle/>
              <a:p>
                <a:pPr algn="ctr" hangingPunct="0"/>
                <a:endParaRPr lang="ru-RU">
                  <a:sym typeface="Arial" charset="0"/>
                </a:endParaRPr>
              </a:p>
            </p:txBody>
          </p:sp>
          <p:sp>
            <p:nvSpPr>
              <p:cNvPr id="29759" name="ГРАЖДАНЕ"/>
              <p:cNvSpPr txBox="1">
                <a:spLocks noChangeArrowheads="1"/>
              </p:cNvSpPr>
              <p:nvPr/>
            </p:nvSpPr>
            <p:spPr bwMode="auto">
              <a:xfrm>
                <a:off x="20322" y="20322"/>
                <a:ext cx="6540715" cy="3581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>
                    <a:solidFill>
                      <a:srgbClr val="002060"/>
                    </a:solidFill>
                    <a:latin typeface="Calibri" pitchFamily="34" charset="0"/>
                  </a:rPr>
                  <a:t>ГРАЖДАНЕ</a:t>
                </a:r>
              </a:p>
            </p:txBody>
          </p:sp>
        </p:grpSp>
        <p:grpSp>
          <p:nvGrpSpPr>
            <p:cNvPr id="29741" name="AutoShape 118"/>
            <p:cNvGrpSpPr>
              <a:grpSpLocks/>
            </p:cNvGrpSpPr>
            <p:nvPr/>
          </p:nvGrpSpPr>
          <p:grpSpPr bwMode="auto">
            <a:xfrm>
              <a:off x="0" y="4229685"/>
              <a:ext cx="6581360" cy="412672"/>
              <a:chOff x="0" y="0"/>
              <a:chExt cx="6581359" cy="412670"/>
            </a:xfrm>
          </p:grpSpPr>
          <p:sp>
            <p:nvSpPr>
              <p:cNvPr id="29756" name="Сквирк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581360" cy="412671"/>
              </a:xfrm>
              <a:prstGeom prst="roundRect">
                <a:avLst>
                  <a:gd name="adj" fmla="val 16667"/>
                </a:avLst>
              </a:prstGeom>
              <a:solidFill>
                <a:srgbClr val="FFE599"/>
              </a:solidFill>
              <a:ln w="12700">
                <a:solidFill>
                  <a:srgbClr val="70AD47"/>
                </a:solidFill>
                <a:prstDash val="dash"/>
                <a:round/>
                <a:headEnd/>
                <a:tailEnd/>
              </a:ln>
            </p:spPr>
            <p:txBody>
              <a:bodyPr lIns="45719" tIns="45719" rIns="45719" bIns="45719"/>
              <a:lstStyle/>
              <a:p>
                <a:pPr algn="ctr" hangingPunct="0"/>
                <a:endParaRPr lang="ru-RU">
                  <a:sym typeface="Arial" charset="0"/>
                </a:endParaRPr>
              </a:p>
            </p:txBody>
          </p:sp>
          <p:sp>
            <p:nvSpPr>
              <p:cNvPr id="29757" name="ОРГАНИЗАЦИИ"/>
              <p:cNvSpPr txBox="1">
                <a:spLocks noChangeArrowheads="1"/>
              </p:cNvSpPr>
              <p:nvPr/>
            </p:nvSpPr>
            <p:spPr bwMode="auto">
              <a:xfrm>
                <a:off x="20145" y="20145"/>
                <a:ext cx="6541069" cy="3581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>
                    <a:solidFill>
                      <a:srgbClr val="002060"/>
                    </a:solidFill>
                    <a:latin typeface="Calibri" pitchFamily="34" charset="0"/>
                  </a:rPr>
                  <a:t>ОРГАНИЗАЦИИ</a:t>
                </a:r>
              </a:p>
            </p:txBody>
          </p:sp>
        </p:grpSp>
        <p:grpSp>
          <p:nvGrpSpPr>
            <p:cNvPr id="29742" name="AutoShape 119"/>
            <p:cNvGrpSpPr>
              <a:grpSpLocks/>
            </p:cNvGrpSpPr>
            <p:nvPr/>
          </p:nvGrpSpPr>
          <p:grpSpPr bwMode="auto">
            <a:xfrm>
              <a:off x="4509863" y="971765"/>
              <a:ext cx="2073084" cy="336295"/>
              <a:chOff x="0" y="0"/>
              <a:chExt cx="2073082" cy="336293"/>
            </a:xfrm>
          </p:grpSpPr>
          <p:sp>
            <p:nvSpPr>
              <p:cNvPr id="714" name="Сквиркл"/>
              <p:cNvSpPr/>
              <p:nvPr/>
            </p:nvSpPr>
            <p:spPr>
              <a:xfrm>
                <a:off x="373" y="-441"/>
                <a:ext cx="2073341" cy="336470"/>
              </a:xfrm>
              <a:prstGeom prst="roundRect">
                <a:avLst>
                  <a:gd name="adj" fmla="val 16667"/>
                </a:avLst>
              </a:prstGeom>
              <a:solidFill>
                <a:srgbClr val="7F5F00"/>
              </a:solidFill>
              <a:ln w="38100" cap="flat">
                <a:solidFill>
                  <a:srgbClr val="F2F2F2"/>
                </a:solidFill>
                <a:prstDash val="solid"/>
                <a:round/>
              </a:ln>
              <a:effectLst>
                <a:outerShdw dist="28398" dir="3806097" rotWithShape="0">
                  <a:srgbClr val="7F5F00">
                    <a:alpha val="50000"/>
                  </a:srgbClr>
                </a:outerShdw>
              </a:effectLst>
            </p:spPr>
            <p:txBody>
              <a:bodyPr lIns="45719" tIns="45719" rIns="45719" bIns="45719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55" name="МИНТРУД РОССИИ"/>
              <p:cNvSpPr txBox="1">
                <a:spLocks noChangeArrowheads="1"/>
              </p:cNvSpPr>
              <p:nvPr/>
            </p:nvSpPr>
            <p:spPr bwMode="auto">
              <a:xfrm>
                <a:off x="16415" y="16415"/>
                <a:ext cx="2040252" cy="26924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>
                <a:spAutoFit/>
              </a:bodyPr>
              <a:lstStyle/>
              <a:p>
                <a:pPr algn="ctr" hangingPunct="0"/>
                <a:r>
                  <a:rPr lang="ru-RU" sz="1200" b="1">
                    <a:solidFill>
                      <a:srgbClr val="FFFFFF"/>
                    </a:solidFill>
                    <a:latin typeface="Calibri" pitchFamily="34" charset="0"/>
                  </a:rPr>
                  <a:t>МИНТРУД РОССИИ</a:t>
                </a:r>
              </a:p>
            </p:txBody>
          </p:sp>
        </p:grpSp>
        <p:sp>
          <p:nvSpPr>
            <p:cNvPr id="29743" name="AutoShape 122"/>
            <p:cNvSpPr>
              <a:spLocks noChangeArrowheads="1"/>
            </p:cNvSpPr>
            <p:nvPr/>
          </p:nvSpPr>
          <p:spPr bwMode="auto">
            <a:xfrm>
              <a:off x="4820349" y="1453840"/>
              <a:ext cx="2107501" cy="234280"/>
            </a:xfrm>
            <a:prstGeom prst="rightArrow">
              <a:avLst>
                <a:gd name="adj1" fmla="val 50000"/>
                <a:gd name="adj2" fmla="val 197696"/>
              </a:avLst>
            </a:prstGeom>
            <a:solidFill>
              <a:srgbClr val="2E74B5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457200" hangingPunct="0"/>
              <a:endParaRPr lang="ru-RU">
                <a:latin typeface="Calibri" pitchFamily="34" charset="0"/>
              </a:endParaRPr>
            </a:p>
          </p:txBody>
        </p:sp>
        <p:sp>
          <p:nvSpPr>
            <p:cNvPr id="29744" name="AutoShape 124"/>
            <p:cNvSpPr>
              <a:spLocks noChangeArrowheads="1"/>
            </p:cNvSpPr>
            <p:nvPr/>
          </p:nvSpPr>
          <p:spPr bwMode="auto">
            <a:xfrm>
              <a:off x="5646727" y="828344"/>
              <a:ext cx="279121" cy="143422"/>
            </a:xfrm>
            <a:custGeom>
              <a:avLst/>
              <a:gdLst>
                <a:gd name="T0" fmla="*/ 139561 w 21600"/>
                <a:gd name="T1" fmla="*/ 71711 h 21600"/>
                <a:gd name="T2" fmla="*/ 139561 w 21600"/>
                <a:gd name="T3" fmla="*/ 71711 h 21600"/>
                <a:gd name="T4" fmla="*/ 139561 w 21600"/>
                <a:gd name="T5" fmla="*/ 71711 h 21600"/>
                <a:gd name="T6" fmla="*/ 139561 w 21600"/>
                <a:gd name="T7" fmla="*/ 7171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5400"/>
                  </a:moveTo>
                  <a:lnTo>
                    <a:pt x="10800" y="0"/>
                  </a:lnTo>
                  <a:lnTo>
                    <a:pt x="21600" y="5400"/>
                  </a:lnTo>
                  <a:lnTo>
                    <a:pt x="16200" y="54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7F5F0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457200" hangingPunct="0"/>
              <a:endParaRPr lang="ru-RU">
                <a:latin typeface="Calibri" pitchFamily="34" charset="0"/>
              </a:endParaRPr>
            </a:p>
          </p:txBody>
        </p:sp>
        <p:sp>
          <p:nvSpPr>
            <p:cNvPr id="29745" name="AutoShape 125"/>
            <p:cNvSpPr>
              <a:spLocks noChangeShapeType="1"/>
            </p:cNvSpPr>
            <p:nvPr/>
          </p:nvSpPr>
          <p:spPr bwMode="auto">
            <a:xfrm flipV="1">
              <a:off x="3120485" y="1139966"/>
              <a:ext cx="1389378" cy="221944"/>
            </a:xfrm>
            <a:prstGeom prst="line">
              <a:avLst/>
            </a:prstGeom>
            <a:noFill/>
            <a:ln w="9525">
              <a:solidFill>
                <a:srgbClr val="2F5496"/>
              </a:solidFill>
              <a:round/>
              <a:headEnd type="triangle" w="med" len="med"/>
              <a:tailEnd type="triangle" w="med" len="med"/>
            </a:ln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9746" name="AutoShape 126"/>
            <p:cNvSpPr>
              <a:spLocks noChangeShapeType="1"/>
            </p:cNvSpPr>
            <p:nvPr/>
          </p:nvSpPr>
          <p:spPr bwMode="auto">
            <a:xfrm flipV="1">
              <a:off x="3120485" y="828345"/>
              <a:ext cx="1361186" cy="533565"/>
            </a:xfrm>
            <a:prstGeom prst="line">
              <a:avLst/>
            </a:prstGeom>
            <a:noFill/>
            <a:ln w="9525">
              <a:solidFill>
                <a:srgbClr val="2F5496"/>
              </a:solidFill>
              <a:round/>
              <a:headEnd type="triangle" w="med" len="med"/>
              <a:tailEnd type="triangle" w="med" len="med"/>
            </a:ln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9747" name="AutoShape 127"/>
            <p:cNvSpPr>
              <a:spLocks noChangeArrowheads="1"/>
            </p:cNvSpPr>
            <p:nvPr/>
          </p:nvSpPr>
          <p:spPr bwMode="auto">
            <a:xfrm>
              <a:off x="1839363" y="828344"/>
              <a:ext cx="293278" cy="533458"/>
            </a:xfrm>
            <a:custGeom>
              <a:avLst/>
              <a:gdLst>
                <a:gd name="T0" fmla="*/ 146639 w 21600"/>
                <a:gd name="T1" fmla="*/ 266729 h 21600"/>
                <a:gd name="T2" fmla="*/ 146639 w 21600"/>
                <a:gd name="T3" fmla="*/ 266729 h 21600"/>
                <a:gd name="T4" fmla="*/ 146639 w 21600"/>
                <a:gd name="T5" fmla="*/ 266729 h 21600"/>
                <a:gd name="T6" fmla="*/ 146639 w 21600"/>
                <a:gd name="T7" fmla="*/ 26672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16997"/>
                  </a:moveTo>
                  <a:lnTo>
                    <a:pt x="5400" y="169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997"/>
                  </a:lnTo>
                  <a:lnTo>
                    <a:pt x="21600" y="169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E74B5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457200" hangingPunct="0"/>
              <a:endParaRPr lang="ru-RU">
                <a:latin typeface="Calibri" pitchFamily="34" charset="0"/>
              </a:endParaRPr>
            </a:p>
          </p:txBody>
        </p:sp>
        <p:sp>
          <p:nvSpPr>
            <p:cNvPr id="29748" name="AutoShape 128"/>
            <p:cNvSpPr>
              <a:spLocks noChangeArrowheads="1"/>
            </p:cNvSpPr>
            <p:nvPr/>
          </p:nvSpPr>
          <p:spPr bwMode="auto">
            <a:xfrm>
              <a:off x="5646727" y="2102077"/>
              <a:ext cx="1284296" cy="268821"/>
            </a:xfrm>
            <a:prstGeom prst="rightArrow">
              <a:avLst>
                <a:gd name="adj1" fmla="val 50000"/>
                <a:gd name="adj2" fmla="val 104995"/>
              </a:avLst>
            </a:prstGeom>
            <a:solidFill>
              <a:srgbClr val="C45911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457200" hangingPunct="0"/>
              <a:endParaRPr lang="ru-RU">
                <a:latin typeface="Calibri" pitchFamily="34" charset="0"/>
              </a:endParaRPr>
            </a:p>
          </p:txBody>
        </p:sp>
        <p:sp>
          <p:nvSpPr>
            <p:cNvPr id="29749" name="AutoShape 129"/>
            <p:cNvSpPr>
              <a:spLocks noChangeArrowheads="1"/>
            </p:cNvSpPr>
            <p:nvPr/>
          </p:nvSpPr>
          <p:spPr bwMode="auto">
            <a:xfrm>
              <a:off x="6581359" y="2751602"/>
              <a:ext cx="348078" cy="335007"/>
            </a:xfrm>
            <a:prstGeom prst="rightArrow">
              <a:avLst>
                <a:gd name="adj1" fmla="val 50000"/>
                <a:gd name="adj2" fmla="val 24999"/>
              </a:avLst>
            </a:prstGeom>
            <a:solidFill>
              <a:srgbClr val="993366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457200" hangingPunct="0"/>
              <a:endParaRPr lang="ru-RU">
                <a:latin typeface="Calibri" pitchFamily="34" charset="0"/>
              </a:endParaRPr>
            </a:p>
          </p:txBody>
        </p:sp>
        <p:sp>
          <p:nvSpPr>
            <p:cNvPr id="29750" name="AutoShape 130"/>
            <p:cNvSpPr>
              <a:spLocks noChangeArrowheads="1"/>
            </p:cNvSpPr>
            <p:nvPr/>
          </p:nvSpPr>
          <p:spPr bwMode="auto">
            <a:xfrm>
              <a:off x="6644213" y="1050395"/>
              <a:ext cx="337948" cy="179143"/>
            </a:xfrm>
            <a:prstGeom prst="leftRightArrow">
              <a:avLst>
                <a:gd name="adj1" fmla="val 50000"/>
                <a:gd name="adj2" fmla="val 41083"/>
              </a:avLst>
            </a:prstGeom>
            <a:solidFill>
              <a:srgbClr val="7F5F00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457200" hangingPunct="0"/>
              <a:endParaRPr lang="ru-RU">
                <a:latin typeface="Calibri" pitchFamily="34" charset="0"/>
              </a:endParaRPr>
            </a:p>
          </p:txBody>
        </p:sp>
        <p:sp>
          <p:nvSpPr>
            <p:cNvPr id="29751" name="AutoShape 131"/>
            <p:cNvSpPr>
              <a:spLocks noChangeArrowheads="1"/>
            </p:cNvSpPr>
            <p:nvPr/>
          </p:nvSpPr>
          <p:spPr bwMode="auto">
            <a:xfrm>
              <a:off x="6413545" y="305828"/>
              <a:ext cx="476715" cy="354209"/>
            </a:xfrm>
            <a:prstGeom prst="leftRightArrow">
              <a:avLst>
                <a:gd name="adj1" fmla="val 50000"/>
                <a:gd name="adj2" fmla="val 23665"/>
              </a:avLst>
            </a:prstGeom>
            <a:solidFill>
              <a:srgbClr val="2E74B5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457200" hangingPunct="0"/>
              <a:endParaRPr lang="ru-RU">
                <a:latin typeface="Calibri" pitchFamily="34" charset="0"/>
              </a:endParaRPr>
            </a:p>
          </p:txBody>
        </p:sp>
        <p:sp>
          <p:nvSpPr>
            <p:cNvPr id="29752" name="AutoShape 132"/>
            <p:cNvSpPr>
              <a:spLocks noChangeArrowheads="1"/>
            </p:cNvSpPr>
            <p:nvPr/>
          </p:nvSpPr>
          <p:spPr bwMode="auto">
            <a:xfrm>
              <a:off x="6624930" y="3802426"/>
              <a:ext cx="348078" cy="277081"/>
            </a:xfrm>
            <a:prstGeom prst="leftArrow">
              <a:avLst>
                <a:gd name="adj1" fmla="val 50000"/>
                <a:gd name="adj2" fmla="val 27608"/>
              </a:avLst>
            </a:prstGeom>
            <a:solidFill>
              <a:srgbClr val="538135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457200" hangingPunct="0"/>
              <a:endParaRPr lang="ru-RU">
                <a:latin typeface="Calibri" pitchFamily="34" charset="0"/>
              </a:endParaRPr>
            </a:p>
          </p:txBody>
        </p:sp>
        <p:sp>
          <p:nvSpPr>
            <p:cNvPr id="29753" name="AutoShape 133"/>
            <p:cNvSpPr>
              <a:spLocks noChangeArrowheads="1"/>
            </p:cNvSpPr>
            <p:nvPr/>
          </p:nvSpPr>
          <p:spPr bwMode="auto">
            <a:xfrm>
              <a:off x="6624930" y="4261652"/>
              <a:ext cx="346491" cy="277081"/>
            </a:xfrm>
            <a:prstGeom prst="leftArrow">
              <a:avLst>
                <a:gd name="adj1" fmla="val 50000"/>
                <a:gd name="adj2" fmla="val 27482"/>
              </a:avLst>
            </a:prstGeom>
            <a:solidFill>
              <a:srgbClr val="538135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457200" hangingPunct="0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9700" name="Название 1"/>
          <p:cNvGrpSpPr>
            <a:grpSpLocks/>
          </p:cNvGrpSpPr>
          <p:nvPr/>
        </p:nvGrpSpPr>
        <p:grpSpPr bwMode="auto">
          <a:xfrm>
            <a:off x="0" y="-3175"/>
            <a:ext cx="12190413" cy="711200"/>
            <a:chOff x="0" y="0"/>
            <a:chExt cx="12190410" cy="710883"/>
          </a:xfrm>
        </p:grpSpPr>
        <p:sp>
          <p:nvSpPr>
            <p:cNvPr id="29709" name="Прямоугольник"/>
            <p:cNvSpPr>
              <a:spLocks noChangeArrowheads="1"/>
            </p:cNvSpPr>
            <p:nvPr/>
          </p:nvSpPr>
          <p:spPr bwMode="auto">
            <a:xfrm>
              <a:off x="0" y="-1"/>
              <a:ext cx="12190411" cy="710885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3200">
                <a:latin typeface="Calibri" pitchFamily="34" charset="0"/>
              </a:endParaRPr>
            </a:p>
          </p:txBody>
        </p:sp>
        <p:sp>
          <p:nvSpPr>
            <p:cNvPr id="29710" name="СИСТЕМА НЕЗАВИСИМОЙ ОЦЕНКИ КВАЛИФИКАЦИЙ И КОМПЕТЕНЦИЙ"/>
            <p:cNvSpPr txBox="1">
              <a:spLocks noChangeArrowheads="1"/>
            </p:cNvSpPr>
            <p:nvPr/>
          </p:nvSpPr>
          <p:spPr bwMode="auto">
            <a:xfrm>
              <a:off x="0" y="167826"/>
              <a:ext cx="12190411" cy="37523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sz="2000" b="1">
                  <a:solidFill>
                    <a:srgbClr val="FFFFFF"/>
                  </a:solidFill>
                  <a:sym typeface="Arial" charset="0"/>
                </a:rPr>
                <a:t>СИСТЕМА НЕЗАВИСИМОЙ ОЦЕНКИ КВАЛИФИКАЦИЙ И КОМПЕТЕНЦИЙ</a:t>
              </a:r>
            </a:p>
          </p:txBody>
        </p:sp>
      </p:grpSp>
      <p:grpSp>
        <p:nvGrpSpPr>
          <p:cNvPr id="29701" name="Скругленный прямоугольник 51"/>
          <p:cNvGrpSpPr>
            <a:grpSpLocks/>
          </p:cNvGrpSpPr>
          <p:nvPr/>
        </p:nvGrpSpPr>
        <p:grpSpPr bwMode="auto">
          <a:xfrm>
            <a:off x="1655763" y="742950"/>
            <a:ext cx="10455275" cy="725488"/>
            <a:chOff x="0" y="0"/>
            <a:chExt cx="10454957" cy="726440"/>
          </a:xfrm>
        </p:grpSpPr>
        <p:sp>
          <p:nvSpPr>
            <p:cNvPr id="732" name="Сквиркл"/>
            <p:cNvSpPr/>
            <p:nvPr/>
          </p:nvSpPr>
          <p:spPr>
            <a:xfrm>
              <a:off x="0" y="20665"/>
              <a:ext cx="10454957" cy="685110"/>
            </a:xfrm>
            <a:prstGeom prst="roundRect">
              <a:avLst>
                <a:gd name="adj" fmla="val 16667"/>
              </a:avLst>
            </a:prstGeom>
            <a:solidFill>
              <a:srgbClr val="C36518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defTabSz="457200" fontAlgn="auto" hangingPunct="0">
                <a:spcBef>
                  <a:spcPts val="0"/>
                </a:spcBef>
                <a:spcAft>
                  <a:spcPts val="0"/>
                </a:spcAft>
                <a:defRPr sz="2100">
                  <a:solidFill>
                    <a:srgbClr val="FFFFFF"/>
                  </a:solidFill>
                </a:defRPr>
              </a:pPr>
              <a:endParaRPr sz="2100"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708" name="Федеральный закон  от 03.07.2016 №238-ФЗ «О независимой оценке квалификации»"/>
            <p:cNvSpPr txBox="1">
              <a:spLocks noChangeArrowheads="1"/>
            </p:cNvSpPr>
            <p:nvPr/>
          </p:nvSpPr>
          <p:spPr bwMode="auto">
            <a:xfrm>
              <a:off x="33390" y="-1"/>
              <a:ext cx="10388177" cy="72644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algn="ctr" defTabSz="457200" hangingPunct="0"/>
              <a:r>
                <a:rPr lang="ru-RU" sz="2100" b="1">
                  <a:solidFill>
                    <a:srgbClr val="FFFFFF"/>
                  </a:solidFill>
                  <a:latin typeface="Calibri" pitchFamily="34" charset="0"/>
                </a:rPr>
                <a:t>Федеральный закон  от 03.07.2016 №238-ФЗ «О независимой оценке квалификации»</a:t>
              </a:r>
            </a:p>
          </p:txBody>
        </p:sp>
      </p:grpSp>
      <p:pic>
        <p:nvPicPr>
          <p:cNvPr id="29702" name="Рисунок 55" descr="Рисунок 5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763588"/>
            <a:ext cx="1352550" cy="685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36" name="TextBox 52"/>
          <p:cNvSpPr txBox="1"/>
          <p:nvPr/>
        </p:nvSpPr>
        <p:spPr>
          <a:xfrm>
            <a:off x="8512175" y="1954213"/>
            <a:ext cx="3444875" cy="43529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marL="285750" indent="-285750" defTabSz="457200" hangingPunct="0">
              <a:buSzPct val="100000"/>
              <a:buFont typeface="Arial" charset="0"/>
              <a:buChar char="•"/>
            </a:pPr>
            <a:r>
              <a:rPr lang="ru-RU" sz="1400" b="1">
                <a:solidFill>
                  <a:srgbClr val="FFFFFF"/>
                </a:solidFill>
                <a:sym typeface="Arial" charset="0"/>
              </a:rPr>
              <a:t>Регуляторы:</a:t>
            </a:r>
          </a:p>
          <a:p>
            <a:pPr marL="285750" indent="-285750" defTabSz="457200" hangingPunct="0"/>
            <a:endParaRPr lang="ru-RU" sz="1400">
              <a:solidFill>
                <a:srgbClr val="FFFFFF"/>
              </a:solidFill>
              <a:sym typeface="Arial" charset="0"/>
            </a:endParaRPr>
          </a:p>
          <a:p>
            <a:pPr marL="285750" indent="-285750" defTabSz="457200" hangingPunct="0">
              <a:buSzPct val="100000"/>
              <a:buFontTx/>
              <a:buChar char="✓"/>
            </a:pPr>
            <a:r>
              <a:rPr lang="ru-RU" sz="1400">
                <a:solidFill>
                  <a:srgbClr val="FFFFFF"/>
                </a:solidFill>
                <a:sym typeface="Arial" charset="0"/>
              </a:rPr>
              <a:t>Национальный совет при Президенте Российской Федерации по профессиональным квалификациям;</a:t>
            </a:r>
          </a:p>
          <a:p>
            <a:pPr marL="285750" indent="-285750" defTabSz="457200" hangingPunct="0">
              <a:buSzPct val="100000"/>
              <a:buFontTx/>
              <a:buChar char="✓"/>
            </a:pPr>
            <a:r>
              <a:rPr lang="ru-RU" sz="1400">
                <a:solidFill>
                  <a:srgbClr val="FFFFFF"/>
                </a:solidFill>
                <a:sym typeface="Arial" charset="0"/>
              </a:rPr>
              <a:t>Министерство труда и социальной защиты Российской Федерации;</a:t>
            </a:r>
          </a:p>
          <a:p>
            <a:pPr marL="285750" indent="-285750" defTabSz="457200" hangingPunct="0">
              <a:buSzPct val="100000"/>
              <a:buFontTx/>
              <a:buChar char="✓"/>
            </a:pPr>
            <a:r>
              <a:rPr lang="ru-RU" sz="1400">
                <a:solidFill>
                  <a:srgbClr val="FFFFFF"/>
                </a:solidFill>
                <a:sym typeface="Arial" charset="0"/>
              </a:rPr>
              <a:t>Национальное агентство развития квалификаций.</a:t>
            </a:r>
          </a:p>
          <a:p>
            <a:pPr marL="285750" indent="-285750" defTabSz="457200" hangingPunct="0">
              <a:buSzPct val="100000"/>
              <a:buFontTx/>
              <a:buChar char="-"/>
            </a:pPr>
            <a:endParaRPr lang="ru-RU" sz="1400">
              <a:solidFill>
                <a:srgbClr val="FFFFFF"/>
              </a:solidFill>
              <a:sym typeface="Arial" charset="0"/>
            </a:endParaRPr>
          </a:p>
          <a:p>
            <a:pPr marL="285750" indent="-285750" defTabSz="457200" hangingPunct="0">
              <a:buSzPct val="100000"/>
              <a:buFont typeface="Arial" charset="0"/>
              <a:buChar char="•"/>
            </a:pPr>
            <a:r>
              <a:rPr lang="ru-RU" sz="1400" b="1">
                <a:solidFill>
                  <a:srgbClr val="FFFFFF"/>
                </a:solidFill>
                <a:sym typeface="Arial" charset="0"/>
              </a:rPr>
              <a:t>Исполнительные органы:</a:t>
            </a:r>
          </a:p>
          <a:p>
            <a:pPr marL="285750" indent="-285750" defTabSz="457200" hangingPunct="0"/>
            <a:endParaRPr lang="ru-RU" sz="1400">
              <a:solidFill>
                <a:srgbClr val="FFFFFF"/>
              </a:solidFill>
              <a:sym typeface="Arial" charset="0"/>
            </a:endParaRPr>
          </a:p>
          <a:p>
            <a:pPr marL="285750" indent="-285750" defTabSz="457200" hangingPunct="0">
              <a:buSzPct val="100000"/>
              <a:buFontTx/>
              <a:buChar char="✓"/>
            </a:pPr>
            <a:r>
              <a:rPr lang="ru-RU" sz="1400">
                <a:solidFill>
                  <a:srgbClr val="FFFFFF"/>
                </a:solidFill>
                <a:sym typeface="Arial" charset="0"/>
              </a:rPr>
              <a:t>Советы по профессиональным квалификациям;</a:t>
            </a:r>
          </a:p>
          <a:p>
            <a:pPr marL="285750" indent="-285750" defTabSz="457200" hangingPunct="0">
              <a:buSzPct val="100000"/>
              <a:buFontTx/>
              <a:buChar char="✓"/>
            </a:pPr>
            <a:r>
              <a:rPr lang="ru-RU" sz="1400">
                <a:solidFill>
                  <a:srgbClr val="FFFFFF"/>
                </a:solidFill>
                <a:sym typeface="Arial" charset="0"/>
              </a:rPr>
              <a:t>Центры оценки квалификаций.</a:t>
            </a:r>
          </a:p>
          <a:p>
            <a:pPr marL="285750" indent="-285750" defTabSz="457200" hangingPunct="0">
              <a:buSzPct val="100000"/>
              <a:buFontTx/>
              <a:buChar char="-"/>
            </a:pPr>
            <a:endParaRPr lang="ru-RU" sz="1400">
              <a:solidFill>
                <a:srgbClr val="FFFFFF"/>
              </a:solidFill>
              <a:sym typeface="Arial" charset="0"/>
            </a:endParaRPr>
          </a:p>
          <a:p>
            <a:pPr marL="285750" indent="-285750" defTabSz="457200" hangingPunct="0">
              <a:buSzPct val="100000"/>
              <a:buFont typeface="Arial" charset="0"/>
              <a:buChar char="•"/>
            </a:pPr>
            <a:r>
              <a:rPr lang="ru-RU" sz="1400" b="1">
                <a:solidFill>
                  <a:srgbClr val="FFFFFF"/>
                </a:solidFill>
                <a:sym typeface="Arial" charset="0"/>
              </a:rPr>
              <a:t>Пользователи:</a:t>
            </a:r>
          </a:p>
          <a:p>
            <a:pPr marL="285750" indent="-285750" defTabSz="457200" hangingPunct="0"/>
            <a:endParaRPr lang="ru-RU" sz="1400">
              <a:solidFill>
                <a:srgbClr val="FFFFFF"/>
              </a:solidFill>
              <a:sym typeface="Arial" charset="0"/>
            </a:endParaRPr>
          </a:p>
          <a:p>
            <a:pPr marL="285750" indent="-285750" defTabSz="457200" hangingPunct="0">
              <a:buSzPct val="100000"/>
              <a:buFontTx/>
              <a:buChar char="✓"/>
            </a:pPr>
            <a:r>
              <a:rPr lang="ru-RU" sz="1400">
                <a:solidFill>
                  <a:srgbClr val="FFFFFF"/>
                </a:solidFill>
                <a:sym typeface="Arial" charset="0"/>
              </a:rPr>
              <a:t>Работодатели;</a:t>
            </a:r>
          </a:p>
          <a:p>
            <a:pPr marL="285750" indent="-285750" defTabSz="457200" hangingPunct="0">
              <a:buSzPct val="100000"/>
              <a:buFontTx/>
              <a:buChar char="✓"/>
            </a:pPr>
            <a:r>
              <a:rPr lang="ru-RU" sz="1400">
                <a:solidFill>
                  <a:srgbClr val="FFFFFF"/>
                </a:solidFill>
                <a:sym typeface="Arial" charset="0"/>
              </a:rPr>
              <a:t>Соискатели.</a:t>
            </a:r>
          </a:p>
        </p:txBody>
      </p:sp>
      <p:sp>
        <p:nvSpPr>
          <p:cNvPr id="29704" name="TextBox 53"/>
          <p:cNvSpPr txBox="1">
            <a:spLocks noChangeArrowheads="1"/>
          </p:cNvSpPr>
          <p:nvPr/>
        </p:nvSpPr>
        <p:spPr bwMode="auto">
          <a:xfrm>
            <a:off x="9491663" y="1617663"/>
            <a:ext cx="1485900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defTabSz="457200" hangingPunct="0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УЧАСТНИКИ</a:t>
            </a:r>
          </a:p>
        </p:txBody>
      </p:sp>
      <p:pic>
        <p:nvPicPr>
          <p:cNvPr id="29705" name="Рисунок 9" descr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9706" name="Рисунок 60" descr="Рисунок 6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50638" y="-7938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Прямоугольник: скругленные углы 24"/>
          <p:cNvSpPr/>
          <p:nvPr/>
        </p:nvSpPr>
        <p:spPr>
          <a:xfrm>
            <a:off x="6688138" y="2312988"/>
            <a:ext cx="4762500" cy="1566862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42" name="Прямоугольник: скругленные углы 14"/>
          <p:cNvSpPr/>
          <p:nvPr/>
        </p:nvSpPr>
        <p:spPr>
          <a:xfrm>
            <a:off x="741363" y="2276475"/>
            <a:ext cx="4762500" cy="1603375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8250" y="6403975"/>
            <a:ext cx="184150" cy="269875"/>
          </a:xfrm>
          <a:noFill/>
        </p:spPr>
        <p:txBody>
          <a:bodyPr/>
          <a:lstStyle/>
          <a:p>
            <a:pPr defTabSz="457200"/>
            <a:fld id="{946E1D49-B61C-48ED-BAFF-F29E4E827BB7}" type="slidenum">
              <a:rPr lang="ru-RU">
                <a:latin typeface="Calibri" pitchFamily="34" charset="0"/>
                <a:sym typeface="Calibri" pitchFamily="34" charset="0"/>
              </a:rPr>
              <a:pPr defTabSz="457200"/>
              <a:t>3</a:t>
            </a:fld>
            <a:endParaRPr lang="ru-RU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30724" name="Название 1"/>
          <p:cNvGrpSpPr>
            <a:grpSpLocks/>
          </p:cNvGrpSpPr>
          <p:nvPr/>
        </p:nvGrpSpPr>
        <p:grpSpPr bwMode="auto">
          <a:xfrm>
            <a:off x="0" y="-3175"/>
            <a:ext cx="12190413" cy="711200"/>
            <a:chOff x="0" y="0"/>
            <a:chExt cx="12190410" cy="710883"/>
          </a:xfrm>
        </p:grpSpPr>
        <p:sp>
          <p:nvSpPr>
            <p:cNvPr id="30732" name="Прямоугольник"/>
            <p:cNvSpPr>
              <a:spLocks noChangeArrowheads="1"/>
            </p:cNvSpPr>
            <p:nvPr/>
          </p:nvSpPr>
          <p:spPr bwMode="auto">
            <a:xfrm>
              <a:off x="0" y="-1"/>
              <a:ext cx="12190411" cy="710885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3200">
                <a:latin typeface="Calibri" pitchFamily="34" charset="0"/>
              </a:endParaRPr>
            </a:p>
          </p:txBody>
        </p:sp>
        <p:sp>
          <p:nvSpPr>
            <p:cNvPr id="30733" name="РОЛЬ И ФУНКЦИОНАЛЬНЫЕ ЗАДАЧИ СПКФР В НСК"/>
            <p:cNvSpPr txBox="1">
              <a:spLocks noChangeArrowheads="1"/>
            </p:cNvSpPr>
            <p:nvPr/>
          </p:nvSpPr>
          <p:spPr bwMode="auto">
            <a:xfrm>
              <a:off x="0" y="167826"/>
              <a:ext cx="12190411" cy="37523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sz="2000" b="1">
                  <a:solidFill>
                    <a:srgbClr val="FFFFFF"/>
                  </a:solidFill>
                  <a:sym typeface="Arial" charset="0"/>
                </a:rPr>
                <a:t>РОЛЬ И ФУНКЦИОНАЛЬНЫЕ ЗАДАЧИ СПКФР В НСК</a:t>
              </a:r>
            </a:p>
          </p:txBody>
        </p:sp>
      </p:grpSp>
      <p:pic>
        <p:nvPicPr>
          <p:cNvPr id="30725" name="Рисунок 9" descr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0726" name="Рисунок 60" descr="Рисунок 6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0638" y="-7938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49" name="TextBox 7"/>
          <p:cNvSpPr txBox="1"/>
          <p:nvPr/>
        </p:nvSpPr>
        <p:spPr>
          <a:xfrm>
            <a:off x="731838" y="3890963"/>
            <a:ext cx="10709275" cy="2524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hangingPunct="0"/>
            <a:endParaRPr lang="ru-RU" sz="1400" b="1">
              <a:solidFill>
                <a:srgbClr val="002060"/>
              </a:solidFill>
              <a:sym typeface="Arial" charset="0"/>
            </a:endParaRPr>
          </a:p>
          <a:p>
            <a:pPr hangingPunct="0"/>
            <a:endParaRPr lang="ru-RU" sz="1400">
              <a:solidFill>
                <a:srgbClr val="002060"/>
              </a:solidFill>
              <a:sym typeface="Arial" charset="0"/>
            </a:endParaRPr>
          </a:p>
          <a:p>
            <a:pPr hangingPunct="0">
              <a:buSzPct val="100000"/>
              <a:buFontTx/>
              <a:buChar char="✓"/>
            </a:pPr>
            <a:r>
              <a:rPr lang="ru-RU" sz="1400" b="1">
                <a:solidFill>
                  <a:srgbClr val="002060"/>
                </a:solidFill>
                <a:sym typeface="Arial" charset="0"/>
              </a:rPr>
              <a:t>мониторинг рынка труда</a:t>
            </a:r>
            <a:r>
              <a:rPr lang="ru-RU" sz="1400">
                <a:solidFill>
                  <a:srgbClr val="002060"/>
                </a:solidFill>
                <a:sym typeface="Arial" charset="0"/>
              </a:rPr>
              <a:t>, обеспечение его потребностей в квалификациях и профессиональном образовании;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разработку и актуализацию </a:t>
            </a:r>
            <a:r>
              <a:rPr lang="ru-RU" sz="1400" b="1">
                <a:solidFill>
                  <a:srgbClr val="002060"/>
                </a:solidFill>
                <a:sym typeface="Arial" charset="0"/>
              </a:rPr>
              <a:t>профессиональных стандартов и квалификационных требований</a:t>
            </a:r>
            <a:r>
              <a:rPr lang="ru-RU" sz="1400">
                <a:solidFill>
                  <a:srgbClr val="002060"/>
                </a:solidFill>
                <a:sym typeface="Arial" charset="0"/>
              </a:rPr>
              <a:t>;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 b="1">
                <a:solidFill>
                  <a:srgbClr val="002060"/>
                </a:solidFill>
                <a:sym typeface="Arial" charset="0"/>
              </a:rPr>
              <a:t>организацию независимой оценки квалификации </a:t>
            </a:r>
            <a:r>
              <a:rPr lang="ru-RU" sz="1400">
                <a:solidFill>
                  <a:srgbClr val="002060"/>
                </a:solidFill>
                <a:sym typeface="Arial" charset="0"/>
              </a:rPr>
              <a:t>по определенному виду профессиональной деятельности;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 b="1">
                <a:solidFill>
                  <a:srgbClr val="002060"/>
                </a:solidFill>
                <a:sym typeface="Arial" charset="0"/>
              </a:rPr>
              <a:t>проведение экспертизы федеральных государственных образовательных стандартов </a:t>
            </a:r>
            <a:r>
              <a:rPr lang="ru-RU" sz="1400">
                <a:solidFill>
                  <a:srgbClr val="002060"/>
                </a:solidFill>
                <a:sym typeface="Arial" charset="0"/>
              </a:rPr>
              <a:t>профессионального образования, примерных основных профессиональных образовательных программ и их проектов, оценку их соответствия профессиональным стандартам, подготовку предложений по совершенствованию указанных стандартов профессионального образования и образовательных программ;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 b="1">
                <a:solidFill>
                  <a:srgbClr val="002060"/>
                </a:solidFill>
                <a:sym typeface="Arial" charset="0"/>
              </a:rPr>
              <a:t>организацию профессионально-общественной аккредитации </a:t>
            </a:r>
            <a:r>
              <a:rPr lang="ru-RU" sz="1400">
                <a:solidFill>
                  <a:srgbClr val="002060"/>
                </a:solidFill>
                <a:sym typeface="Arial" charset="0"/>
              </a:rPr>
              <a:t>основных профессиональных образовательных программ, основных программ профессионального обучения и (или) дополнительных профессиональных программ.</a:t>
            </a:r>
          </a:p>
        </p:txBody>
      </p:sp>
      <p:sp>
        <p:nvSpPr>
          <p:cNvPr id="750" name="TextBox 16"/>
          <p:cNvSpPr txBox="1"/>
          <p:nvPr/>
        </p:nvSpPr>
        <p:spPr>
          <a:xfrm>
            <a:off x="6759575" y="2425700"/>
            <a:ext cx="4552950" cy="15573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200" b="1" u="sng">
                <a:solidFill>
                  <a:srgbClr val="0000FF"/>
                </a:solidFill>
                <a:sym typeface="Arial" charset="0"/>
                <a:hlinkClick r:id="rId3"/>
              </a:rPr>
              <a:t>Решением</a:t>
            </a:r>
            <a:r>
              <a:rPr lang="ru-RU" sz="1200">
                <a:solidFill>
                  <a:srgbClr val="002060"/>
                </a:solidFill>
                <a:sym typeface="Arial" charset="0"/>
              </a:rPr>
              <a:t> Национального совета при Президенте РФ по профессиональным квалификациям от 20 мая 2015 года Ассоциация участников финансового рынка «Совет по профессиональным квалификациям финансового рынка» </a:t>
            </a:r>
            <a:r>
              <a:rPr lang="ru-RU" sz="1200" b="1">
                <a:solidFill>
                  <a:srgbClr val="002060"/>
                </a:solidFill>
                <a:sym typeface="Arial" charset="0"/>
              </a:rPr>
              <a:t>определена в качестве</a:t>
            </a:r>
            <a:r>
              <a:rPr lang="ru-RU" sz="1200">
                <a:solidFill>
                  <a:srgbClr val="002060"/>
                </a:solidFill>
                <a:sym typeface="Arial" charset="0"/>
              </a:rPr>
              <a:t> </a:t>
            </a:r>
            <a:r>
              <a:rPr lang="ru-RU" sz="1200" b="1">
                <a:solidFill>
                  <a:srgbClr val="002060"/>
                </a:solidFill>
                <a:sym typeface="Arial" charset="0"/>
              </a:rPr>
              <a:t>организации осуществляющей функции Совета по профессиональным квалификациям финансового рынка</a:t>
            </a:r>
            <a:r>
              <a:rPr lang="ru-RU" sz="1200">
                <a:solidFill>
                  <a:srgbClr val="002060"/>
                </a:solidFill>
                <a:sym typeface="Arial" charset="0"/>
              </a:rPr>
              <a:t>. </a:t>
            </a:r>
          </a:p>
        </p:txBody>
      </p:sp>
      <p:sp>
        <p:nvSpPr>
          <p:cNvPr id="751" name="Овал 17"/>
          <p:cNvSpPr/>
          <p:nvPr/>
        </p:nvSpPr>
        <p:spPr>
          <a:xfrm>
            <a:off x="1009650" y="839788"/>
            <a:ext cx="10302875" cy="1276350"/>
          </a:xfrm>
          <a:prstGeom prst="ellipse">
            <a:avLst/>
          </a:prstGeom>
          <a:solidFill>
            <a:srgbClr val="D8D8D8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730" name="TextBox 18"/>
          <p:cNvSpPr txBox="1">
            <a:spLocks noChangeArrowheads="1"/>
          </p:cNvSpPr>
          <p:nvPr/>
        </p:nvSpPr>
        <p:spPr bwMode="auto">
          <a:xfrm>
            <a:off x="3128963" y="947738"/>
            <a:ext cx="5932487" cy="1154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100" b="1">
                <a:solidFill>
                  <a:srgbClr val="002060"/>
                </a:solidFill>
                <a:sym typeface="Arial" charset="0"/>
              </a:rPr>
              <a:t>Федеральный закон №238-ФЗ от 03 июля 2016 года </a:t>
            </a:r>
            <a:br>
              <a:rPr lang="ru-RU" sz="1100" b="1">
                <a:solidFill>
                  <a:srgbClr val="002060"/>
                </a:solidFill>
                <a:sym typeface="Arial" charset="0"/>
              </a:rPr>
            </a:br>
            <a:r>
              <a:rPr lang="ru-RU" sz="1100" b="1">
                <a:solidFill>
                  <a:srgbClr val="002060"/>
                </a:solidFill>
                <a:sym typeface="Arial" charset="0"/>
              </a:rPr>
              <a:t>«О независимой оценке квалификации»</a:t>
            </a:r>
          </a:p>
          <a:p>
            <a:pPr algn="ctr" hangingPunct="0"/>
            <a:endParaRPr lang="ru-RU" sz="1100" b="1">
              <a:solidFill>
                <a:srgbClr val="002060"/>
              </a:solidFill>
              <a:sym typeface="Arial" charset="0"/>
            </a:endParaRPr>
          </a:p>
          <a:p>
            <a:pPr algn="ctr" hangingPunct="0"/>
            <a:r>
              <a:rPr lang="ru-RU" sz="1100" b="1">
                <a:solidFill>
                  <a:srgbClr val="002060"/>
                </a:solidFill>
                <a:sym typeface="Arial" charset="0"/>
              </a:rPr>
              <a:t>Указ Президента РФ от 16.04.2014 №249 </a:t>
            </a:r>
          </a:p>
          <a:p>
            <a:pPr algn="ctr" hangingPunct="0"/>
            <a:r>
              <a:rPr lang="ru-RU" sz="1100" b="1">
                <a:solidFill>
                  <a:srgbClr val="002060"/>
                </a:solidFill>
                <a:sym typeface="Arial" charset="0"/>
              </a:rPr>
              <a:t>«О Национальном совете при Президенте РФ по профессиональным квалификациям»</a:t>
            </a:r>
          </a:p>
        </p:txBody>
      </p:sp>
      <p:sp>
        <p:nvSpPr>
          <p:cNvPr id="753" name="TextBox 19"/>
          <p:cNvSpPr txBox="1"/>
          <p:nvPr/>
        </p:nvSpPr>
        <p:spPr>
          <a:xfrm>
            <a:off x="1154113" y="2435225"/>
            <a:ext cx="3948112" cy="11001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400" b="1" u="sng">
                <a:solidFill>
                  <a:srgbClr val="0000FF"/>
                </a:solidFill>
                <a:sym typeface="Arial" charset="0"/>
                <a:hlinkClick r:id="rId3"/>
              </a:rPr>
              <a:t>Решением</a:t>
            </a:r>
            <a:r>
              <a:rPr lang="ru-RU" sz="1400" b="1">
                <a:solidFill>
                  <a:srgbClr val="002060"/>
                </a:solidFill>
                <a:sym typeface="Arial" charset="0"/>
              </a:rPr>
              <a:t> </a:t>
            </a:r>
            <a:r>
              <a:rPr lang="ru-RU" sz="1400">
                <a:solidFill>
                  <a:srgbClr val="002060"/>
                </a:solidFill>
                <a:sym typeface="Arial" charset="0"/>
              </a:rPr>
              <a:t>Национального совета при Президенте РФ от 29 июля 2014 года создан Совет по профессиональным квалификациям финансового рынка </a:t>
            </a:r>
            <a:br>
              <a:rPr lang="ru-RU" sz="1400">
                <a:solidFill>
                  <a:srgbClr val="002060"/>
                </a:solidFill>
                <a:sym typeface="Arial" charset="0"/>
              </a:rPr>
            </a:br>
            <a:r>
              <a:rPr lang="ru-RU" sz="1400">
                <a:solidFill>
                  <a:srgbClr val="002060"/>
                </a:solidFill>
                <a:sym typeface="Arial" charset="0"/>
              </a:rPr>
              <a:t>(далее СПКФР).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Выноска: стрелка влево-вправо 133"/>
          <p:cNvSpPr/>
          <p:nvPr/>
        </p:nvSpPr>
        <p:spPr>
          <a:xfrm>
            <a:off x="3076575" y="5233988"/>
            <a:ext cx="5935663" cy="534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86" y="5400"/>
                </a:lnTo>
                <a:lnTo>
                  <a:pt x="486" y="8100"/>
                </a:lnTo>
                <a:lnTo>
                  <a:pt x="5603" y="8100"/>
                </a:lnTo>
                <a:lnTo>
                  <a:pt x="5603" y="0"/>
                </a:lnTo>
                <a:lnTo>
                  <a:pt x="15997" y="0"/>
                </a:lnTo>
                <a:lnTo>
                  <a:pt x="15997" y="8100"/>
                </a:lnTo>
                <a:lnTo>
                  <a:pt x="21114" y="8100"/>
                </a:lnTo>
                <a:lnTo>
                  <a:pt x="21114" y="5400"/>
                </a:lnTo>
                <a:lnTo>
                  <a:pt x="21600" y="10800"/>
                </a:lnTo>
                <a:lnTo>
                  <a:pt x="21114" y="16200"/>
                </a:lnTo>
                <a:lnTo>
                  <a:pt x="21114" y="13500"/>
                </a:lnTo>
                <a:lnTo>
                  <a:pt x="15997" y="13500"/>
                </a:lnTo>
                <a:lnTo>
                  <a:pt x="15997" y="21600"/>
                </a:lnTo>
                <a:lnTo>
                  <a:pt x="5603" y="21600"/>
                </a:lnTo>
                <a:lnTo>
                  <a:pt x="5603" y="13500"/>
                </a:lnTo>
                <a:lnTo>
                  <a:pt x="486" y="13500"/>
                </a:lnTo>
                <a:lnTo>
                  <a:pt x="486" y="16200"/>
                </a:lnTo>
                <a:close/>
              </a:path>
            </a:pathLst>
          </a:custGeom>
          <a:solidFill>
            <a:srgbClr val="D8D8D8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31746" name="Прямоугольник: багетная рамка 119"/>
          <p:cNvGrpSpPr>
            <a:grpSpLocks/>
          </p:cNvGrpSpPr>
          <p:nvPr/>
        </p:nvGrpSpPr>
        <p:grpSpPr bwMode="auto">
          <a:xfrm>
            <a:off x="9394825" y="4279900"/>
            <a:ext cx="2093913" cy="755650"/>
            <a:chOff x="0" y="0"/>
            <a:chExt cx="2093088" cy="755489"/>
          </a:xfrm>
        </p:grpSpPr>
        <p:sp>
          <p:nvSpPr>
            <p:cNvPr id="756" name="Прямоугольник"/>
            <p:cNvSpPr/>
            <p:nvPr/>
          </p:nvSpPr>
          <p:spPr>
            <a:xfrm>
              <a:off x="0" y="0"/>
              <a:ext cx="2093088" cy="755489"/>
            </a:xfrm>
            <a:prstGeom prst="rect">
              <a:avLst/>
            </a:prstGeom>
            <a:solidFill>
              <a:srgbClr val="D8D8D8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1860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625" y="21600"/>
                  </a:lnTo>
                  <a:lnTo>
                    <a:pt x="97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61" name="Фигура"/>
            <p:cNvSpPr>
              <a:spLocks noChangeArrowheads="1"/>
            </p:cNvSpPr>
            <p:nvPr/>
          </p:nvSpPr>
          <p:spPr bwMode="auto">
            <a:xfrm>
              <a:off x="0" y="661053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975" y="0"/>
                  </a:lnTo>
                  <a:lnTo>
                    <a:pt x="206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62" name="Фигура"/>
            <p:cNvSpPr>
              <a:spLocks noChangeArrowheads="1"/>
            </p:cNvSpPr>
            <p:nvPr/>
          </p:nvSpPr>
          <p:spPr bwMode="auto">
            <a:xfrm>
              <a:off x="-1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63" name="Фигура"/>
            <p:cNvSpPr>
              <a:spLocks noChangeArrowheads="1"/>
            </p:cNvSpPr>
            <p:nvPr/>
          </p:nvSpPr>
          <p:spPr bwMode="auto">
            <a:xfrm>
              <a:off x="1998652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64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755491"/>
            </a:xfrm>
            <a:custGeom>
              <a:avLst/>
              <a:gdLst>
                <a:gd name="T0" fmla="*/ 1046544 w 21600"/>
                <a:gd name="T1" fmla="*/ 377746 h 21600"/>
                <a:gd name="T2" fmla="*/ 1046544 w 21600"/>
                <a:gd name="T3" fmla="*/ 377746 h 21600"/>
                <a:gd name="T4" fmla="*/ 1046544 w 21600"/>
                <a:gd name="T5" fmla="*/ 377746 h 21600"/>
                <a:gd name="T6" fmla="*/ 1046544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975" y="2700"/>
                  </a:moveTo>
                  <a:lnTo>
                    <a:pt x="20625" y="2700"/>
                  </a:lnTo>
                  <a:lnTo>
                    <a:pt x="20625" y="18900"/>
                  </a:lnTo>
                  <a:lnTo>
                    <a:pt x="975" y="18900"/>
                  </a:lnTo>
                  <a:close/>
                  <a:moveTo>
                    <a:pt x="0" y="0"/>
                  </a:moveTo>
                  <a:lnTo>
                    <a:pt x="975" y="2700"/>
                  </a:lnTo>
                  <a:moveTo>
                    <a:pt x="0" y="21600"/>
                  </a:moveTo>
                  <a:lnTo>
                    <a:pt x="975" y="18900"/>
                  </a:lnTo>
                  <a:moveTo>
                    <a:pt x="21600" y="0"/>
                  </a:moveTo>
                  <a:lnTo>
                    <a:pt x="20625" y="2700"/>
                  </a:lnTo>
                  <a:moveTo>
                    <a:pt x="21600" y="21600"/>
                  </a:moveTo>
                  <a:lnTo>
                    <a:pt x="20625" y="1890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1747" name="Прямоугольник: багетная рамка 118"/>
          <p:cNvGrpSpPr>
            <a:grpSpLocks/>
          </p:cNvGrpSpPr>
          <p:nvPr/>
        </p:nvGrpSpPr>
        <p:grpSpPr bwMode="auto">
          <a:xfrm>
            <a:off x="760413" y="4294188"/>
            <a:ext cx="2093912" cy="755650"/>
            <a:chOff x="0" y="0"/>
            <a:chExt cx="2093088" cy="755489"/>
          </a:xfrm>
        </p:grpSpPr>
        <p:sp>
          <p:nvSpPr>
            <p:cNvPr id="763" name="Прямоугольник"/>
            <p:cNvSpPr/>
            <p:nvPr/>
          </p:nvSpPr>
          <p:spPr>
            <a:xfrm>
              <a:off x="0" y="0"/>
              <a:ext cx="2093088" cy="755489"/>
            </a:xfrm>
            <a:prstGeom prst="rect">
              <a:avLst/>
            </a:prstGeom>
            <a:solidFill>
              <a:srgbClr val="D8D8D8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1854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625" y="21600"/>
                  </a:lnTo>
                  <a:lnTo>
                    <a:pt x="97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55" name="Фигура"/>
            <p:cNvSpPr>
              <a:spLocks noChangeArrowheads="1"/>
            </p:cNvSpPr>
            <p:nvPr/>
          </p:nvSpPr>
          <p:spPr bwMode="auto">
            <a:xfrm>
              <a:off x="0" y="661053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975" y="0"/>
                  </a:lnTo>
                  <a:lnTo>
                    <a:pt x="206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56" name="Фигура"/>
            <p:cNvSpPr>
              <a:spLocks noChangeArrowheads="1"/>
            </p:cNvSpPr>
            <p:nvPr/>
          </p:nvSpPr>
          <p:spPr bwMode="auto">
            <a:xfrm>
              <a:off x="-1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57" name="Фигура"/>
            <p:cNvSpPr>
              <a:spLocks noChangeArrowheads="1"/>
            </p:cNvSpPr>
            <p:nvPr/>
          </p:nvSpPr>
          <p:spPr bwMode="auto">
            <a:xfrm>
              <a:off x="1998652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58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755491"/>
            </a:xfrm>
            <a:custGeom>
              <a:avLst/>
              <a:gdLst>
                <a:gd name="T0" fmla="*/ 1046544 w 21600"/>
                <a:gd name="T1" fmla="*/ 377746 h 21600"/>
                <a:gd name="T2" fmla="*/ 1046544 w 21600"/>
                <a:gd name="T3" fmla="*/ 377746 h 21600"/>
                <a:gd name="T4" fmla="*/ 1046544 w 21600"/>
                <a:gd name="T5" fmla="*/ 377746 h 21600"/>
                <a:gd name="T6" fmla="*/ 1046544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975" y="2700"/>
                  </a:moveTo>
                  <a:lnTo>
                    <a:pt x="20625" y="2700"/>
                  </a:lnTo>
                  <a:lnTo>
                    <a:pt x="20625" y="18900"/>
                  </a:lnTo>
                  <a:lnTo>
                    <a:pt x="975" y="18900"/>
                  </a:lnTo>
                  <a:close/>
                  <a:moveTo>
                    <a:pt x="0" y="0"/>
                  </a:moveTo>
                  <a:lnTo>
                    <a:pt x="975" y="2700"/>
                  </a:lnTo>
                  <a:moveTo>
                    <a:pt x="0" y="21600"/>
                  </a:moveTo>
                  <a:lnTo>
                    <a:pt x="975" y="18900"/>
                  </a:lnTo>
                  <a:moveTo>
                    <a:pt x="21600" y="0"/>
                  </a:moveTo>
                  <a:lnTo>
                    <a:pt x="20625" y="2700"/>
                  </a:lnTo>
                  <a:moveTo>
                    <a:pt x="21600" y="21600"/>
                  </a:moveTo>
                  <a:lnTo>
                    <a:pt x="20625" y="1890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770" name="Выноска: стрелка влево-вправо 117"/>
          <p:cNvSpPr/>
          <p:nvPr/>
        </p:nvSpPr>
        <p:spPr>
          <a:xfrm>
            <a:off x="3076575" y="4376738"/>
            <a:ext cx="5935663" cy="534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86" y="5400"/>
                </a:lnTo>
                <a:lnTo>
                  <a:pt x="486" y="8100"/>
                </a:lnTo>
                <a:lnTo>
                  <a:pt x="5603" y="8100"/>
                </a:lnTo>
                <a:lnTo>
                  <a:pt x="5603" y="0"/>
                </a:lnTo>
                <a:lnTo>
                  <a:pt x="15997" y="0"/>
                </a:lnTo>
                <a:lnTo>
                  <a:pt x="15997" y="8100"/>
                </a:lnTo>
                <a:lnTo>
                  <a:pt x="21114" y="8100"/>
                </a:lnTo>
                <a:lnTo>
                  <a:pt x="21114" y="5400"/>
                </a:lnTo>
                <a:lnTo>
                  <a:pt x="21600" y="10800"/>
                </a:lnTo>
                <a:lnTo>
                  <a:pt x="21114" y="16200"/>
                </a:lnTo>
                <a:lnTo>
                  <a:pt x="21114" y="13500"/>
                </a:lnTo>
                <a:lnTo>
                  <a:pt x="15997" y="13500"/>
                </a:lnTo>
                <a:lnTo>
                  <a:pt x="15997" y="21600"/>
                </a:lnTo>
                <a:lnTo>
                  <a:pt x="5603" y="21600"/>
                </a:lnTo>
                <a:lnTo>
                  <a:pt x="5603" y="13500"/>
                </a:lnTo>
                <a:lnTo>
                  <a:pt x="486" y="13500"/>
                </a:lnTo>
                <a:lnTo>
                  <a:pt x="486" y="16200"/>
                </a:lnTo>
                <a:close/>
              </a:path>
            </a:pathLst>
          </a:custGeom>
          <a:solidFill>
            <a:srgbClr val="D8D8D8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31749" name="Прямоугольник: багетная рамка 116"/>
          <p:cNvGrpSpPr>
            <a:grpSpLocks/>
          </p:cNvGrpSpPr>
          <p:nvPr/>
        </p:nvGrpSpPr>
        <p:grpSpPr bwMode="auto">
          <a:xfrm>
            <a:off x="9394825" y="3417888"/>
            <a:ext cx="2093913" cy="755650"/>
            <a:chOff x="0" y="0"/>
            <a:chExt cx="2093088" cy="755489"/>
          </a:xfrm>
        </p:grpSpPr>
        <p:sp>
          <p:nvSpPr>
            <p:cNvPr id="771" name="Прямоугольник"/>
            <p:cNvSpPr/>
            <p:nvPr/>
          </p:nvSpPr>
          <p:spPr>
            <a:xfrm>
              <a:off x="0" y="0"/>
              <a:ext cx="2093088" cy="755489"/>
            </a:xfrm>
            <a:prstGeom prst="rect">
              <a:avLst/>
            </a:prstGeom>
            <a:solidFill>
              <a:srgbClr val="D8D8D8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1848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625" y="21600"/>
                  </a:lnTo>
                  <a:lnTo>
                    <a:pt x="97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49" name="Фигура"/>
            <p:cNvSpPr>
              <a:spLocks noChangeArrowheads="1"/>
            </p:cNvSpPr>
            <p:nvPr/>
          </p:nvSpPr>
          <p:spPr bwMode="auto">
            <a:xfrm>
              <a:off x="0" y="661053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975" y="0"/>
                  </a:lnTo>
                  <a:lnTo>
                    <a:pt x="206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50" name="Фигура"/>
            <p:cNvSpPr>
              <a:spLocks noChangeArrowheads="1"/>
            </p:cNvSpPr>
            <p:nvPr/>
          </p:nvSpPr>
          <p:spPr bwMode="auto">
            <a:xfrm>
              <a:off x="-1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51" name="Фигура"/>
            <p:cNvSpPr>
              <a:spLocks noChangeArrowheads="1"/>
            </p:cNvSpPr>
            <p:nvPr/>
          </p:nvSpPr>
          <p:spPr bwMode="auto">
            <a:xfrm>
              <a:off x="1998652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52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755491"/>
            </a:xfrm>
            <a:custGeom>
              <a:avLst/>
              <a:gdLst>
                <a:gd name="T0" fmla="*/ 1046544 w 21600"/>
                <a:gd name="T1" fmla="*/ 377746 h 21600"/>
                <a:gd name="T2" fmla="*/ 1046544 w 21600"/>
                <a:gd name="T3" fmla="*/ 377746 h 21600"/>
                <a:gd name="T4" fmla="*/ 1046544 w 21600"/>
                <a:gd name="T5" fmla="*/ 377746 h 21600"/>
                <a:gd name="T6" fmla="*/ 1046544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975" y="2700"/>
                  </a:moveTo>
                  <a:lnTo>
                    <a:pt x="20625" y="2700"/>
                  </a:lnTo>
                  <a:lnTo>
                    <a:pt x="20625" y="18900"/>
                  </a:lnTo>
                  <a:lnTo>
                    <a:pt x="975" y="18900"/>
                  </a:lnTo>
                  <a:close/>
                  <a:moveTo>
                    <a:pt x="0" y="0"/>
                  </a:moveTo>
                  <a:lnTo>
                    <a:pt x="975" y="2700"/>
                  </a:lnTo>
                  <a:moveTo>
                    <a:pt x="0" y="21600"/>
                  </a:moveTo>
                  <a:lnTo>
                    <a:pt x="975" y="18900"/>
                  </a:lnTo>
                  <a:moveTo>
                    <a:pt x="21600" y="0"/>
                  </a:moveTo>
                  <a:lnTo>
                    <a:pt x="20625" y="2700"/>
                  </a:lnTo>
                  <a:moveTo>
                    <a:pt x="21600" y="21600"/>
                  </a:moveTo>
                  <a:lnTo>
                    <a:pt x="20625" y="1890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1750" name="Прямоугольник: багетная рамка 115"/>
          <p:cNvGrpSpPr>
            <a:grpSpLocks/>
          </p:cNvGrpSpPr>
          <p:nvPr/>
        </p:nvGrpSpPr>
        <p:grpSpPr bwMode="auto">
          <a:xfrm>
            <a:off x="741363" y="3416300"/>
            <a:ext cx="2092325" cy="755650"/>
            <a:chOff x="0" y="0"/>
            <a:chExt cx="2093088" cy="755489"/>
          </a:xfrm>
        </p:grpSpPr>
        <p:sp>
          <p:nvSpPr>
            <p:cNvPr id="778" name="Прямоугольник"/>
            <p:cNvSpPr/>
            <p:nvPr/>
          </p:nvSpPr>
          <p:spPr>
            <a:xfrm>
              <a:off x="0" y="0"/>
              <a:ext cx="2093088" cy="755489"/>
            </a:xfrm>
            <a:prstGeom prst="rect">
              <a:avLst/>
            </a:prstGeom>
            <a:solidFill>
              <a:srgbClr val="D8D8D8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1842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625" y="21600"/>
                  </a:lnTo>
                  <a:lnTo>
                    <a:pt x="97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43" name="Фигура"/>
            <p:cNvSpPr>
              <a:spLocks noChangeArrowheads="1"/>
            </p:cNvSpPr>
            <p:nvPr/>
          </p:nvSpPr>
          <p:spPr bwMode="auto">
            <a:xfrm>
              <a:off x="0" y="661053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975" y="0"/>
                  </a:lnTo>
                  <a:lnTo>
                    <a:pt x="206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44" name="Фигура"/>
            <p:cNvSpPr>
              <a:spLocks noChangeArrowheads="1"/>
            </p:cNvSpPr>
            <p:nvPr/>
          </p:nvSpPr>
          <p:spPr bwMode="auto">
            <a:xfrm>
              <a:off x="-1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45" name="Фигура"/>
            <p:cNvSpPr>
              <a:spLocks noChangeArrowheads="1"/>
            </p:cNvSpPr>
            <p:nvPr/>
          </p:nvSpPr>
          <p:spPr bwMode="auto">
            <a:xfrm>
              <a:off x="1998652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46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755491"/>
            </a:xfrm>
            <a:custGeom>
              <a:avLst/>
              <a:gdLst>
                <a:gd name="T0" fmla="*/ 1046544 w 21600"/>
                <a:gd name="T1" fmla="*/ 377746 h 21600"/>
                <a:gd name="T2" fmla="*/ 1046544 w 21600"/>
                <a:gd name="T3" fmla="*/ 377746 h 21600"/>
                <a:gd name="T4" fmla="*/ 1046544 w 21600"/>
                <a:gd name="T5" fmla="*/ 377746 h 21600"/>
                <a:gd name="T6" fmla="*/ 1046544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975" y="2700"/>
                  </a:moveTo>
                  <a:lnTo>
                    <a:pt x="20625" y="2700"/>
                  </a:lnTo>
                  <a:lnTo>
                    <a:pt x="20625" y="18900"/>
                  </a:lnTo>
                  <a:lnTo>
                    <a:pt x="975" y="18900"/>
                  </a:lnTo>
                  <a:close/>
                  <a:moveTo>
                    <a:pt x="0" y="0"/>
                  </a:moveTo>
                  <a:lnTo>
                    <a:pt x="975" y="2700"/>
                  </a:lnTo>
                  <a:moveTo>
                    <a:pt x="0" y="21600"/>
                  </a:moveTo>
                  <a:lnTo>
                    <a:pt x="975" y="18900"/>
                  </a:lnTo>
                  <a:moveTo>
                    <a:pt x="21600" y="0"/>
                  </a:moveTo>
                  <a:lnTo>
                    <a:pt x="20625" y="2700"/>
                  </a:lnTo>
                  <a:moveTo>
                    <a:pt x="21600" y="21600"/>
                  </a:moveTo>
                  <a:lnTo>
                    <a:pt x="20625" y="1890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1751" name="Прямоугольник: багетная рамка 112"/>
          <p:cNvGrpSpPr>
            <a:grpSpLocks/>
          </p:cNvGrpSpPr>
          <p:nvPr/>
        </p:nvGrpSpPr>
        <p:grpSpPr bwMode="auto">
          <a:xfrm>
            <a:off x="9378950" y="2546350"/>
            <a:ext cx="2092325" cy="755650"/>
            <a:chOff x="0" y="0"/>
            <a:chExt cx="2093088" cy="755489"/>
          </a:xfrm>
        </p:grpSpPr>
        <p:sp>
          <p:nvSpPr>
            <p:cNvPr id="785" name="Прямоугольник"/>
            <p:cNvSpPr/>
            <p:nvPr/>
          </p:nvSpPr>
          <p:spPr>
            <a:xfrm>
              <a:off x="0" y="0"/>
              <a:ext cx="2093088" cy="755489"/>
            </a:xfrm>
            <a:prstGeom prst="rect">
              <a:avLst/>
            </a:prstGeom>
            <a:solidFill>
              <a:srgbClr val="D8D8D8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1836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625" y="21600"/>
                  </a:lnTo>
                  <a:lnTo>
                    <a:pt x="97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37" name="Фигура"/>
            <p:cNvSpPr>
              <a:spLocks noChangeArrowheads="1"/>
            </p:cNvSpPr>
            <p:nvPr/>
          </p:nvSpPr>
          <p:spPr bwMode="auto">
            <a:xfrm>
              <a:off x="0" y="661053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975" y="0"/>
                  </a:lnTo>
                  <a:lnTo>
                    <a:pt x="206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38" name="Фигура"/>
            <p:cNvSpPr>
              <a:spLocks noChangeArrowheads="1"/>
            </p:cNvSpPr>
            <p:nvPr/>
          </p:nvSpPr>
          <p:spPr bwMode="auto">
            <a:xfrm>
              <a:off x="-1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39" name="Фигура"/>
            <p:cNvSpPr>
              <a:spLocks noChangeArrowheads="1"/>
            </p:cNvSpPr>
            <p:nvPr/>
          </p:nvSpPr>
          <p:spPr bwMode="auto">
            <a:xfrm>
              <a:off x="1998652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40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755491"/>
            </a:xfrm>
            <a:custGeom>
              <a:avLst/>
              <a:gdLst>
                <a:gd name="T0" fmla="*/ 1046544 w 21600"/>
                <a:gd name="T1" fmla="*/ 377746 h 21600"/>
                <a:gd name="T2" fmla="*/ 1046544 w 21600"/>
                <a:gd name="T3" fmla="*/ 377746 h 21600"/>
                <a:gd name="T4" fmla="*/ 1046544 w 21600"/>
                <a:gd name="T5" fmla="*/ 377746 h 21600"/>
                <a:gd name="T6" fmla="*/ 1046544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975" y="2700"/>
                  </a:moveTo>
                  <a:lnTo>
                    <a:pt x="20625" y="2700"/>
                  </a:lnTo>
                  <a:lnTo>
                    <a:pt x="20625" y="18900"/>
                  </a:lnTo>
                  <a:lnTo>
                    <a:pt x="975" y="18900"/>
                  </a:lnTo>
                  <a:close/>
                  <a:moveTo>
                    <a:pt x="0" y="0"/>
                  </a:moveTo>
                  <a:lnTo>
                    <a:pt x="975" y="2700"/>
                  </a:lnTo>
                  <a:moveTo>
                    <a:pt x="0" y="21600"/>
                  </a:moveTo>
                  <a:lnTo>
                    <a:pt x="975" y="18900"/>
                  </a:lnTo>
                  <a:moveTo>
                    <a:pt x="21600" y="0"/>
                  </a:moveTo>
                  <a:lnTo>
                    <a:pt x="20625" y="2700"/>
                  </a:lnTo>
                  <a:moveTo>
                    <a:pt x="21600" y="21600"/>
                  </a:moveTo>
                  <a:lnTo>
                    <a:pt x="20625" y="1890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1752" name="Прямоугольник: багетная рамка 111"/>
          <p:cNvGrpSpPr>
            <a:grpSpLocks/>
          </p:cNvGrpSpPr>
          <p:nvPr/>
        </p:nvGrpSpPr>
        <p:grpSpPr bwMode="auto">
          <a:xfrm>
            <a:off x="741363" y="2563813"/>
            <a:ext cx="2092325" cy="755650"/>
            <a:chOff x="0" y="0"/>
            <a:chExt cx="2093088" cy="755489"/>
          </a:xfrm>
        </p:grpSpPr>
        <p:sp>
          <p:nvSpPr>
            <p:cNvPr id="792" name="Прямоугольник"/>
            <p:cNvSpPr/>
            <p:nvPr/>
          </p:nvSpPr>
          <p:spPr>
            <a:xfrm>
              <a:off x="0" y="0"/>
              <a:ext cx="2093088" cy="755489"/>
            </a:xfrm>
            <a:prstGeom prst="rect">
              <a:avLst/>
            </a:prstGeom>
            <a:solidFill>
              <a:srgbClr val="D8D8D8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1830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625" y="21600"/>
                  </a:lnTo>
                  <a:lnTo>
                    <a:pt x="97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31" name="Фигура"/>
            <p:cNvSpPr>
              <a:spLocks noChangeArrowheads="1"/>
            </p:cNvSpPr>
            <p:nvPr/>
          </p:nvSpPr>
          <p:spPr bwMode="auto">
            <a:xfrm>
              <a:off x="0" y="661053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975" y="0"/>
                  </a:lnTo>
                  <a:lnTo>
                    <a:pt x="206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32" name="Фигура"/>
            <p:cNvSpPr>
              <a:spLocks noChangeArrowheads="1"/>
            </p:cNvSpPr>
            <p:nvPr/>
          </p:nvSpPr>
          <p:spPr bwMode="auto">
            <a:xfrm>
              <a:off x="-1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33" name="Фигура"/>
            <p:cNvSpPr>
              <a:spLocks noChangeArrowheads="1"/>
            </p:cNvSpPr>
            <p:nvPr/>
          </p:nvSpPr>
          <p:spPr bwMode="auto">
            <a:xfrm>
              <a:off x="1998652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34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755491"/>
            </a:xfrm>
            <a:custGeom>
              <a:avLst/>
              <a:gdLst>
                <a:gd name="T0" fmla="*/ 1046544 w 21600"/>
                <a:gd name="T1" fmla="*/ 377746 h 21600"/>
                <a:gd name="T2" fmla="*/ 1046544 w 21600"/>
                <a:gd name="T3" fmla="*/ 377746 h 21600"/>
                <a:gd name="T4" fmla="*/ 1046544 w 21600"/>
                <a:gd name="T5" fmla="*/ 377746 h 21600"/>
                <a:gd name="T6" fmla="*/ 1046544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975" y="2700"/>
                  </a:moveTo>
                  <a:lnTo>
                    <a:pt x="20625" y="2700"/>
                  </a:lnTo>
                  <a:lnTo>
                    <a:pt x="20625" y="18900"/>
                  </a:lnTo>
                  <a:lnTo>
                    <a:pt x="975" y="18900"/>
                  </a:lnTo>
                  <a:close/>
                  <a:moveTo>
                    <a:pt x="0" y="0"/>
                  </a:moveTo>
                  <a:lnTo>
                    <a:pt x="975" y="2700"/>
                  </a:lnTo>
                  <a:moveTo>
                    <a:pt x="0" y="21600"/>
                  </a:moveTo>
                  <a:lnTo>
                    <a:pt x="975" y="18900"/>
                  </a:lnTo>
                  <a:moveTo>
                    <a:pt x="21600" y="0"/>
                  </a:moveTo>
                  <a:lnTo>
                    <a:pt x="20625" y="2700"/>
                  </a:lnTo>
                  <a:moveTo>
                    <a:pt x="21600" y="21600"/>
                  </a:moveTo>
                  <a:lnTo>
                    <a:pt x="20625" y="1890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1753" name="Прямоугольник: багетная рамка 109"/>
          <p:cNvGrpSpPr>
            <a:grpSpLocks/>
          </p:cNvGrpSpPr>
          <p:nvPr/>
        </p:nvGrpSpPr>
        <p:grpSpPr bwMode="auto">
          <a:xfrm>
            <a:off x="746125" y="1698625"/>
            <a:ext cx="2092325" cy="755650"/>
            <a:chOff x="0" y="0"/>
            <a:chExt cx="2093088" cy="755489"/>
          </a:xfrm>
        </p:grpSpPr>
        <p:sp>
          <p:nvSpPr>
            <p:cNvPr id="799" name="Прямоугольник"/>
            <p:cNvSpPr/>
            <p:nvPr/>
          </p:nvSpPr>
          <p:spPr>
            <a:xfrm>
              <a:off x="0" y="0"/>
              <a:ext cx="2093088" cy="755489"/>
            </a:xfrm>
            <a:prstGeom prst="rect">
              <a:avLst/>
            </a:prstGeom>
            <a:solidFill>
              <a:srgbClr val="D8D8D8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1824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625" y="21600"/>
                  </a:lnTo>
                  <a:lnTo>
                    <a:pt x="97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25" name="Фигура"/>
            <p:cNvSpPr>
              <a:spLocks noChangeArrowheads="1"/>
            </p:cNvSpPr>
            <p:nvPr/>
          </p:nvSpPr>
          <p:spPr bwMode="auto">
            <a:xfrm>
              <a:off x="0" y="661053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975" y="0"/>
                  </a:lnTo>
                  <a:lnTo>
                    <a:pt x="206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26" name="Фигура"/>
            <p:cNvSpPr>
              <a:spLocks noChangeArrowheads="1"/>
            </p:cNvSpPr>
            <p:nvPr/>
          </p:nvSpPr>
          <p:spPr bwMode="auto">
            <a:xfrm>
              <a:off x="-1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27" name="Фигура"/>
            <p:cNvSpPr>
              <a:spLocks noChangeArrowheads="1"/>
            </p:cNvSpPr>
            <p:nvPr/>
          </p:nvSpPr>
          <p:spPr bwMode="auto">
            <a:xfrm>
              <a:off x="1998652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28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755491"/>
            </a:xfrm>
            <a:custGeom>
              <a:avLst/>
              <a:gdLst>
                <a:gd name="T0" fmla="*/ 1046544 w 21600"/>
                <a:gd name="T1" fmla="*/ 377746 h 21600"/>
                <a:gd name="T2" fmla="*/ 1046544 w 21600"/>
                <a:gd name="T3" fmla="*/ 377746 h 21600"/>
                <a:gd name="T4" fmla="*/ 1046544 w 21600"/>
                <a:gd name="T5" fmla="*/ 377746 h 21600"/>
                <a:gd name="T6" fmla="*/ 1046544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975" y="2700"/>
                  </a:moveTo>
                  <a:lnTo>
                    <a:pt x="20625" y="2700"/>
                  </a:lnTo>
                  <a:lnTo>
                    <a:pt x="20625" y="18900"/>
                  </a:lnTo>
                  <a:lnTo>
                    <a:pt x="975" y="18900"/>
                  </a:lnTo>
                  <a:close/>
                  <a:moveTo>
                    <a:pt x="0" y="0"/>
                  </a:moveTo>
                  <a:lnTo>
                    <a:pt x="975" y="2700"/>
                  </a:lnTo>
                  <a:moveTo>
                    <a:pt x="0" y="21600"/>
                  </a:moveTo>
                  <a:lnTo>
                    <a:pt x="975" y="18900"/>
                  </a:lnTo>
                  <a:moveTo>
                    <a:pt x="21600" y="0"/>
                  </a:moveTo>
                  <a:lnTo>
                    <a:pt x="20625" y="2700"/>
                  </a:lnTo>
                  <a:moveTo>
                    <a:pt x="21600" y="21600"/>
                  </a:moveTo>
                  <a:lnTo>
                    <a:pt x="20625" y="1890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06" name="Выноска: стрелка влево-вправо 108"/>
          <p:cNvSpPr/>
          <p:nvPr/>
        </p:nvSpPr>
        <p:spPr>
          <a:xfrm>
            <a:off x="3038475" y="1824038"/>
            <a:ext cx="5935663" cy="53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86" y="5400"/>
                </a:lnTo>
                <a:lnTo>
                  <a:pt x="486" y="8100"/>
                </a:lnTo>
                <a:lnTo>
                  <a:pt x="5603" y="8100"/>
                </a:lnTo>
                <a:lnTo>
                  <a:pt x="5603" y="0"/>
                </a:lnTo>
                <a:lnTo>
                  <a:pt x="15997" y="0"/>
                </a:lnTo>
                <a:lnTo>
                  <a:pt x="15997" y="8100"/>
                </a:lnTo>
                <a:lnTo>
                  <a:pt x="21114" y="8100"/>
                </a:lnTo>
                <a:lnTo>
                  <a:pt x="21114" y="5400"/>
                </a:lnTo>
                <a:lnTo>
                  <a:pt x="21600" y="10800"/>
                </a:lnTo>
                <a:lnTo>
                  <a:pt x="21114" y="16200"/>
                </a:lnTo>
                <a:lnTo>
                  <a:pt x="21114" y="13500"/>
                </a:lnTo>
                <a:lnTo>
                  <a:pt x="15997" y="13500"/>
                </a:lnTo>
                <a:lnTo>
                  <a:pt x="15997" y="21600"/>
                </a:lnTo>
                <a:lnTo>
                  <a:pt x="5603" y="21600"/>
                </a:lnTo>
                <a:lnTo>
                  <a:pt x="5603" y="13500"/>
                </a:lnTo>
                <a:lnTo>
                  <a:pt x="486" y="13500"/>
                </a:lnTo>
                <a:lnTo>
                  <a:pt x="486" y="16200"/>
                </a:lnTo>
                <a:close/>
              </a:path>
            </a:pathLst>
          </a:custGeom>
          <a:solidFill>
            <a:srgbClr val="D8D8D8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75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8250" y="6403975"/>
            <a:ext cx="184150" cy="269875"/>
          </a:xfrm>
          <a:noFill/>
        </p:spPr>
        <p:txBody>
          <a:bodyPr/>
          <a:lstStyle/>
          <a:p>
            <a:pPr defTabSz="457200"/>
            <a:fld id="{D6BFF1E2-8987-4904-B327-CCFB5DDB9AB7}" type="slidenum">
              <a:rPr lang="ru-RU">
                <a:latin typeface="Calibri" pitchFamily="34" charset="0"/>
                <a:sym typeface="Calibri" pitchFamily="34" charset="0"/>
              </a:rPr>
              <a:pPr defTabSz="457200"/>
              <a:t>4</a:t>
            </a:fld>
            <a:endParaRPr lang="ru-RU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31756" name="Название 1"/>
          <p:cNvGrpSpPr>
            <a:grpSpLocks/>
          </p:cNvGrpSpPr>
          <p:nvPr/>
        </p:nvGrpSpPr>
        <p:grpSpPr bwMode="auto">
          <a:xfrm>
            <a:off x="0" y="-3175"/>
            <a:ext cx="12190413" cy="711200"/>
            <a:chOff x="0" y="0"/>
            <a:chExt cx="12190410" cy="710883"/>
          </a:xfrm>
        </p:grpSpPr>
        <p:sp>
          <p:nvSpPr>
            <p:cNvPr id="31821" name="Прямоугольник"/>
            <p:cNvSpPr>
              <a:spLocks noChangeArrowheads="1"/>
            </p:cNvSpPr>
            <p:nvPr/>
          </p:nvSpPr>
          <p:spPr bwMode="auto">
            <a:xfrm>
              <a:off x="0" y="-1"/>
              <a:ext cx="12190411" cy="710885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3200">
                <a:latin typeface="Calibri" pitchFamily="34" charset="0"/>
              </a:endParaRPr>
            </a:p>
          </p:txBody>
        </p:sp>
        <p:sp>
          <p:nvSpPr>
            <p:cNvPr id="31822" name="ФУНКЦИИ И РОЛЬ В СИСТЕМЕ НСК"/>
            <p:cNvSpPr txBox="1">
              <a:spLocks noChangeArrowheads="1"/>
            </p:cNvSpPr>
            <p:nvPr/>
          </p:nvSpPr>
          <p:spPr bwMode="auto">
            <a:xfrm>
              <a:off x="0" y="167826"/>
              <a:ext cx="12190411" cy="37523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sz="2000" b="1">
                  <a:solidFill>
                    <a:srgbClr val="FFFFFF"/>
                  </a:solidFill>
                  <a:sym typeface="Arial" charset="0"/>
                </a:rPr>
                <a:t>ФУНКЦИИ И РОЛЬ В СИСТЕМЕ НСК</a:t>
              </a:r>
            </a:p>
          </p:txBody>
        </p:sp>
      </p:grpSp>
      <p:sp>
        <p:nvSpPr>
          <p:cNvPr id="31757" name="TextBox 53"/>
          <p:cNvSpPr txBox="1">
            <a:spLocks noChangeArrowheads="1"/>
          </p:cNvSpPr>
          <p:nvPr/>
        </p:nvSpPr>
        <p:spPr bwMode="auto">
          <a:xfrm>
            <a:off x="9491663" y="1617663"/>
            <a:ext cx="1485900" cy="358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defTabSz="457200" hangingPunct="0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УЧАСТНИКИ</a:t>
            </a:r>
          </a:p>
        </p:txBody>
      </p:sp>
      <p:pic>
        <p:nvPicPr>
          <p:cNvPr id="31758" name="Рисунок 9" descr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1759" name="Рисунок 60" descr="Рисунок 6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0638" y="-7938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pSp>
        <p:nvGrpSpPr>
          <p:cNvPr id="31760" name="Прямоугольник: багетная рамка 59"/>
          <p:cNvGrpSpPr>
            <a:grpSpLocks/>
          </p:cNvGrpSpPr>
          <p:nvPr/>
        </p:nvGrpSpPr>
        <p:grpSpPr bwMode="auto">
          <a:xfrm>
            <a:off x="9358313" y="808038"/>
            <a:ext cx="2092325" cy="755650"/>
            <a:chOff x="0" y="0"/>
            <a:chExt cx="2093088" cy="755489"/>
          </a:xfrm>
        </p:grpSpPr>
        <p:sp>
          <p:nvSpPr>
            <p:cNvPr id="814" name="Прямоугольник"/>
            <p:cNvSpPr/>
            <p:nvPr/>
          </p:nvSpPr>
          <p:spPr>
            <a:xfrm>
              <a:off x="0" y="0"/>
              <a:ext cx="2093088" cy="755489"/>
            </a:xfrm>
            <a:prstGeom prst="rect">
              <a:avLst/>
            </a:prstGeom>
            <a:solidFill>
              <a:srgbClr val="D8D8D8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1816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625" y="21600"/>
                  </a:lnTo>
                  <a:lnTo>
                    <a:pt x="97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17" name="Фигура"/>
            <p:cNvSpPr>
              <a:spLocks noChangeArrowheads="1"/>
            </p:cNvSpPr>
            <p:nvPr/>
          </p:nvSpPr>
          <p:spPr bwMode="auto">
            <a:xfrm>
              <a:off x="0" y="661053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975" y="0"/>
                  </a:lnTo>
                  <a:lnTo>
                    <a:pt x="206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18" name="Фигура"/>
            <p:cNvSpPr>
              <a:spLocks noChangeArrowheads="1"/>
            </p:cNvSpPr>
            <p:nvPr/>
          </p:nvSpPr>
          <p:spPr bwMode="auto">
            <a:xfrm>
              <a:off x="-1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19" name="Фигура"/>
            <p:cNvSpPr>
              <a:spLocks noChangeArrowheads="1"/>
            </p:cNvSpPr>
            <p:nvPr/>
          </p:nvSpPr>
          <p:spPr bwMode="auto">
            <a:xfrm>
              <a:off x="1998652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20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755491"/>
            </a:xfrm>
            <a:custGeom>
              <a:avLst/>
              <a:gdLst>
                <a:gd name="T0" fmla="*/ 1046544 w 21600"/>
                <a:gd name="T1" fmla="*/ 377746 h 21600"/>
                <a:gd name="T2" fmla="*/ 1046544 w 21600"/>
                <a:gd name="T3" fmla="*/ 377746 h 21600"/>
                <a:gd name="T4" fmla="*/ 1046544 w 21600"/>
                <a:gd name="T5" fmla="*/ 377746 h 21600"/>
                <a:gd name="T6" fmla="*/ 1046544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975" y="2700"/>
                  </a:moveTo>
                  <a:lnTo>
                    <a:pt x="20625" y="2700"/>
                  </a:lnTo>
                  <a:lnTo>
                    <a:pt x="20625" y="18900"/>
                  </a:lnTo>
                  <a:lnTo>
                    <a:pt x="975" y="18900"/>
                  </a:lnTo>
                  <a:close/>
                  <a:moveTo>
                    <a:pt x="0" y="0"/>
                  </a:moveTo>
                  <a:lnTo>
                    <a:pt x="975" y="2700"/>
                  </a:lnTo>
                  <a:moveTo>
                    <a:pt x="0" y="21600"/>
                  </a:moveTo>
                  <a:lnTo>
                    <a:pt x="975" y="18900"/>
                  </a:lnTo>
                  <a:moveTo>
                    <a:pt x="21600" y="0"/>
                  </a:moveTo>
                  <a:lnTo>
                    <a:pt x="20625" y="2700"/>
                  </a:lnTo>
                  <a:moveTo>
                    <a:pt x="21600" y="21600"/>
                  </a:moveTo>
                  <a:lnTo>
                    <a:pt x="20625" y="1890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1761" name="TextBox 61"/>
          <p:cNvSpPr txBox="1">
            <a:spLocks noChangeArrowheads="1"/>
          </p:cNvSpPr>
          <p:nvPr/>
        </p:nvSpPr>
        <p:spPr bwMode="auto">
          <a:xfrm>
            <a:off x="9401175" y="971550"/>
            <a:ext cx="2006600" cy="5064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000">
                <a:solidFill>
                  <a:srgbClr val="002060"/>
                </a:solidFill>
                <a:sym typeface="Arial" charset="0"/>
              </a:rPr>
              <a:t>Согласование актуального перечня (ВПД) </a:t>
            </a:r>
          </a:p>
        </p:txBody>
      </p:sp>
      <p:sp>
        <p:nvSpPr>
          <p:cNvPr id="31762" name="TextBox 66"/>
          <p:cNvSpPr txBox="1">
            <a:spLocks noChangeArrowheads="1"/>
          </p:cNvSpPr>
          <p:nvPr/>
        </p:nvSpPr>
        <p:spPr bwMode="auto">
          <a:xfrm>
            <a:off x="4975225" y="1855788"/>
            <a:ext cx="2243138" cy="7064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200" b="1">
                <a:solidFill>
                  <a:srgbClr val="002060"/>
                </a:solidFill>
                <a:sym typeface="Arial" charset="0"/>
              </a:rPr>
              <a:t>Профессиональные стандарты (ПС) </a:t>
            </a:r>
          </a:p>
        </p:txBody>
      </p:sp>
      <p:sp>
        <p:nvSpPr>
          <p:cNvPr id="31763" name="TextBox 10"/>
          <p:cNvSpPr txBox="1">
            <a:spLocks noChangeArrowheads="1"/>
          </p:cNvSpPr>
          <p:nvPr/>
        </p:nvSpPr>
        <p:spPr bwMode="auto">
          <a:xfrm>
            <a:off x="947738" y="1766888"/>
            <a:ext cx="1719262" cy="4683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900">
                <a:solidFill>
                  <a:srgbClr val="002060"/>
                </a:solidFill>
                <a:sym typeface="Arial" charset="0"/>
              </a:rPr>
              <a:t>Объединения работодателей и профессиональных сообществ в лице СПК</a:t>
            </a:r>
          </a:p>
        </p:txBody>
      </p:sp>
      <p:sp>
        <p:nvSpPr>
          <p:cNvPr id="31764" name="TextBox 74"/>
          <p:cNvSpPr txBox="1">
            <a:spLocks noChangeArrowheads="1"/>
          </p:cNvSpPr>
          <p:nvPr/>
        </p:nvSpPr>
        <p:spPr bwMode="auto">
          <a:xfrm>
            <a:off x="-381000" y="2832100"/>
            <a:ext cx="4376738" cy="2270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000">
                <a:solidFill>
                  <a:srgbClr val="002060"/>
                </a:solidFill>
                <a:sym typeface="Arial" charset="0"/>
              </a:rPr>
              <a:t>Минтруд России, СПК</a:t>
            </a:r>
          </a:p>
        </p:txBody>
      </p:sp>
      <p:sp>
        <p:nvSpPr>
          <p:cNvPr id="31765" name="TextBox 75"/>
          <p:cNvSpPr txBox="1">
            <a:spLocks noChangeArrowheads="1"/>
          </p:cNvSpPr>
          <p:nvPr/>
        </p:nvSpPr>
        <p:spPr bwMode="auto">
          <a:xfrm>
            <a:off x="9461500" y="2652713"/>
            <a:ext cx="1927225" cy="7699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000">
                <a:solidFill>
                  <a:srgbClr val="002060"/>
                </a:solidFill>
                <a:sym typeface="Arial" charset="0"/>
              </a:rPr>
              <a:t>Ведение реестра профессиональных стандартов</a:t>
            </a:r>
          </a:p>
        </p:txBody>
      </p:sp>
      <p:sp>
        <p:nvSpPr>
          <p:cNvPr id="31766" name="TextBox 16"/>
          <p:cNvSpPr txBox="1">
            <a:spLocks noChangeArrowheads="1"/>
          </p:cNvSpPr>
          <p:nvPr/>
        </p:nvSpPr>
        <p:spPr bwMode="auto">
          <a:xfrm>
            <a:off x="820738" y="3479800"/>
            <a:ext cx="1952625" cy="4302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800">
                <a:solidFill>
                  <a:srgbClr val="002060"/>
                </a:solidFill>
                <a:sym typeface="Arial" charset="0"/>
              </a:rPr>
              <a:t>Национальный Совет при Президенте РФ по профессиональным квалификациям, СПК, Рособрнадзор </a:t>
            </a:r>
          </a:p>
        </p:txBody>
      </p:sp>
      <p:sp>
        <p:nvSpPr>
          <p:cNvPr id="31767" name="TextBox 17"/>
          <p:cNvSpPr txBox="1">
            <a:spLocks noChangeArrowheads="1"/>
          </p:cNvSpPr>
          <p:nvPr/>
        </p:nvSpPr>
        <p:spPr bwMode="auto">
          <a:xfrm>
            <a:off x="9498013" y="3467100"/>
            <a:ext cx="1890712" cy="5064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000">
                <a:solidFill>
                  <a:srgbClr val="002060"/>
                </a:solidFill>
                <a:sym typeface="Arial" charset="0"/>
              </a:rPr>
              <a:t>Выработка требований к процедуре ПОА, проведение мониторинга и контроля </a:t>
            </a:r>
          </a:p>
        </p:txBody>
      </p:sp>
      <p:sp>
        <p:nvSpPr>
          <p:cNvPr id="828" name="Выноска: стрелка влево-вправо 18"/>
          <p:cNvSpPr/>
          <p:nvPr/>
        </p:nvSpPr>
        <p:spPr>
          <a:xfrm>
            <a:off x="3038475" y="939800"/>
            <a:ext cx="5935663" cy="53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86" y="5400"/>
                </a:lnTo>
                <a:lnTo>
                  <a:pt x="486" y="8100"/>
                </a:lnTo>
                <a:lnTo>
                  <a:pt x="5603" y="8100"/>
                </a:lnTo>
                <a:lnTo>
                  <a:pt x="5603" y="0"/>
                </a:lnTo>
                <a:lnTo>
                  <a:pt x="15997" y="0"/>
                </a:lnTo>
                <a:lnTo>
                  <a:pt x="15997" y="8100"/>
                </a:lnTo>
                <a:lnTo>
                  <a:pt x="21114" y="8100"/>
                </a:lnTo>
                <a:lnTo>
                  <a:pt x="21114" y="5400"/>
                </a:lnTo>
                <a:lnTo>
                  <a:pt x="21600" y="10800"/>
                </a:lnTo>
                <a:lnTo>
                  <a:pt x="21114" y="16200"/>
                </a:lnTo>
                <a:lnTo>
                  <a:pt x="21114" y="13500"/>
                </a:lnTo>
                <a:lnTo>
                  <a:pt x="15997" y="13500"/>
                </a:lnTo>
                <a:lnTo>
                  <a:pt x="15997" y="21600"/>
                </a:lnTo>
                <a:lnTo>
                  <a:pt x="5603" y="21600"/>
                </a:lnTo>
                <a:lnTo>
                  <a:pt x="5603" y="13500"/>
                </a:lnTo>
                <a:lnTo>
                  <a:pt x="486" y="13500"/>
                </a:lnTo>
                <a:lnTo>
                  <a:pt x="486" y="16200"/>
                </a:lnTo>
                <a:close/>
              </a:path>
            </a:pathLst>
          </a:custGeom>
          <a:solidFill>
            <a:srgbClr val="D8D8D8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769" name="TextBox 6"/>
          <p:cNvSpPr txBox="1">
            <a:spLocks noChangeArrowheads="1"/>
          </p:cNvSpPr>
          <p:nvPr/>
        </p:nvSpPr>
        <p:spPr bwMode="auto">
          <a:xfrm>
            <a:off x="3984625" y="944563"/>
            <a:ext cx="4211638" cy="731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900" b="1">
                <a:solidFill>
                  <a:srgbClr val="002060"/>
                </a:solidFill>
                <a:sym typeface="Arial" charset="0"/>
              </a:rPr>
              <a:t>Перечень областей и видов </a:t>
            </a:r>
          </a:p>
          <a:p>
            <a:pPr algn="ctr" hangingPunct="0"/>
            <a:r>
              <a:rPr lang="ru-RU" sz="900" b="1">
                <a:solidFill>
                  <a:srgbClr val="002060"/>
                </a:solidFill>
                <a:sym typeface="Arial" charset="0"/>
              </a:rPr>
              <a:t>профессиональной </a:t>
            </a:r>
          </a:p>
          <a:p>
            <a:pPr algn="ctr" hangingPunct="0"/>
            <a:r>
              <a:rPr lang="ru-RU" sz="900" b="1">
                <a:solidFill>
                  <a:srgbClr val="002060"/>
                </a:solidFill>
                <a:sym typeface="Arial" charset="0"/>
              </a:rPr>
              <a:t>деятельности (ВПД)</a:t>
            </a:r>
          </a:p>
        </p:txBody>
      </p:sp>
      <p:grpSp>
        <p:nvGrpSpPr>
          <p:cNvPr id="31770" name="Прямоугольник: багетная рамка 106"/>
          <p:cNvGrpSpPr>
            <a:grpSpLocks/>
          </p:cNvGrpSpPr>
          <p:nvPr/>
        </p:nvGrpSpPr>
        <p:grpSpPr bwMode="auto">
          <a:xfrm>
            <a:off x="741363" y="833438"/>
            <a:ext cx="2092325" cy="755650"/>
            <a:chOff x="0" y="0"/>
            <a:chExt cx="2093088" cy="755489"/>
          </a:xfrm>
        </p:grpSpPr>
        <p:sp>
          <p:nvSpPr>
            <p:cNvPr id="830" name="Прямоугольник"/>
            <p:cNvSpPr/>
            <p:nvPr/>
          </p:nvSpPr>
          <p:spPr>
            <a:xfrm>
              <a:off x="0" y="0"/>
              <a:ext cx="2093088" cy="755489"/>
            </a:xfrm>
            <a:prstGeom prst="rect">
              <a:avLst/>
            </a:prstGeom>
            <a:solidFill>
              <a:srgbClr val="D8D8D8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1810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625" y="21600"/>
                  </a:lnTo>
                  <a:lnTo>
                    <a:pt x="97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11" name="Фигура"/>
            <p:cNvSpPr>
              <a:spLocks noChangeArrowheads="1"/>
            </p:cNvSpPr>
            <p:nvPr/>
          </p:nvSpPr>
          <p:spPr bwMode="auto">
            <a:xfrm>
              <a:off x="0" y="661053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975" y="0"/>
                  </a:lnTo>
                  <a:lnTo>
                    <a:pt x="206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12" name="Фигура"/>
            <p:cNvSpPr>
              <a:spLocks noChangeArrowheads="1"/>
            </p:cNvSpPr>
            <p:nvPr/>
          </p:nvSpPr>
          <p:spPr bwMode="auto">
            <a:xfrm>
              <a:off x="-1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13" name="Фигура"/>
            <p:cNvSpPr>
              <a:spLocks noChangeArrowheads="1"/>
            </p:cNvSpPr>
            <p:nvPr/>
          </p:nvSpPr>
          <p:spPr bwMode="auto">
            <a:xfrm>
              <a:off x="1998652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14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755491"/>
            </a:xfrm>
            <a:custGeom>
              <a:avLst/>
              <a:gdLst>
                <a:gd name="T0" fmla="*/ 1046544 w 21600"/>
                <a:gd name="T1" fmla="*/ 377746 h 21600"/>
                <a:gd name="T2" fmla="*/ 1046544 w 21600"/>
                <a:gd name="T3" fmla="*/ 377746 h 21600"/>
                <a:gd name="T4" fmla="*/ 1046544 w 21600"/>
                <a:gd name="T5" fmla="*/ 377746 h 21600"/>
                <a:gd name="T6" fmla="*/ 1046544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975" y="2700"/>
                  </a:moveTo>
                  <a:lnTo>
                    <a:pt x="20625" y="2700"/>
                  </a:lnTo>
                  <a:lnTo>
                    <a:pt x="20625" y="18900"/>
                  </a:lnTo>
                  <a:lnTo>
                    <a:pt x="975" y="18900"/>
                  </a:lnTo>
                  <a:close/>
                  <a:moveTo>
                    <a:pt x="0" y="0"/>
                  </a:moveTo>
                  <a:lnTo>
                    <a:pt x="975" y="2700"/>
                  </a:lnTo>
                  <a:moveTo>
                    <a:pt x="0" y="21600"/>
                  </a:moveTo>
                  <a:lnTo>
                    <a:pt x="975" y="18900"/>
                  </a:lnTo>
                  <a:moveTo>
                    <a:pt x="21600" y="0"/>
                  </a:moveTo>
                  <a:lnTo>
                    <a:pt x="20625" y="2700"/>
                  </a:lnTo>
                  <a:moveTo>
                    <a:pt x="21600" y="21600"/>
                  </a:moveTo>
                  <a:lnTo>
                    <a:pt x="20625" y="1890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1771" name="TextBox 7"/>
          <p:cNvSpPr txBox="1">
            <a:spLocks noChangeArrowheads="1"/>
          </p:cNvSpPr>
          <p:nvPr/>
        </p:nvSpPr>
        <p:spPr bwMode="auto">
          <a:xfrm>
            <a:off x="822325" y="915988"/>
            <a:ext cx="1930400" cy="7699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000">
                <a:solidFill>
                  <a:srgbClr val="002060"/>
                </a:solidFill>
                <a:sym typeface="Arial" charset="0"/>
              </a:rPr>
              <a:t>Государство, работодатели и профессиональные сообщества в лице СПК</a:t>
            </a:r>
          </a:p>
        </p:txBody>
      </p:sp>
      <p:grpSp>
        <p:nvGrpSpPr>
          <p:cNvPr id="31772" name="Прямоугольник: багетная рамка 107"/>
          <p:cNvGrpSpPr>
            <a:grpSpLocks/>
          </p:cNvGrpSpPr>
          <p:nvPr/>
        </p:nvGrpSpPr>
        <p:grpSpPr bwMode="auto">
          <a:xfrm>
            <a:off x="9363075" y="1684338"/>
            <a:ext cx="2093913" cy="755650"/>
            <a:chOff x="0" y="0"/>
            <a:chExt cx="2093088" cy="755489"/>
          </a:xfrm>
        </p:grpSpPr>
        <p:sp>
          <p:nvSpPr>
            <p:cNvPr id="838" name="Прямоугольник"/>
            <p:cNvSpPr/>
            <p:nvPr/>
          </p:nvSpPr>
          <p:spPr>
            <a:xfrm>
              <a:off x="0" y="0"/>
              <a:ext cx="2093088" cy="755489"/>
            </a:xfrm>
            <a:prstGeom prst="rect">
              <a:avLst/>
            </a:prstGeom>
            <a:solidFill>
              <a:srgbClr val="D8D8D8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1804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625" y="21600"/>
                  </a:lnTo>
                  <a:lnTo>
                    <a:pt x="97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05" name="Фигура"/>
            <p:cNvSpPr>
              <a:spLocks noChangeArrowheads="1"/>
            </p:cNvSpPr>
            <p:nvPr/>
          </p:nvSpPr>
          <p:spPr bwMode="auto">
            <a:xfrm>
              <a:off x="0" y="661053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975" y="0"/>
                  </a:lnTo>
                  <a:lnTo>
                    <a:pt x="206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06" name="Фигура"/>
            <p:cNvSpPr>
              <a:spLocks noChangeArrowheads="1"/>
            </p:cNvSpPr>
            <p:nvPr/>
          </p:nvSpPr>
          <p:spPr bwMode="auto">
            <a:xfrm>
              <a:off x="-1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07" name="Фигура"/>
            <p:cNvSpPr>
              <a:spLocks noChangeArrowheads="1"/>
            </p:cNvSpPr>
            <p:nvPr/>
          </p:nvSpPr>
          <p:spPr bwMode="auto">
            <a:xfrm>
              <a:off x="1998652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08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755491"/>
            </a:xfrm>
            <a:custGeom>
              <a:avLst/>
              <a:gdLst>
                <a:gd name="T0" fmla="*/ 1046544 w 21600"/>
                <a:gd name="T1" fmla="*/ 377746 h 21600"/>
                <a:gd name="T2" fmla="*/ 1046544 w 21600"/>
                <a:gd name="T3" fmla="*/ 377746 h 21600"/>
                <a:gd name="T4" fmla="*/ 1046544 w 21600"/>
                <a:gd name="T5" fmla="*/ 377746 h 21600"/>
                <a:gd name="T6" fmla="*/ 1046544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975" y="2700"/>
                  </a:moveTo>
                  <a:lnTo>
                    <a:pt x="20625" y="2700"/>
                  </a:lnTo>
                  <a:lnTo>
                    <a:pt x="20625" y="18900"/>
                  </a:lnTo>
                  <a:lnTo>
                    <a:pt x="975" y="18900"/>
                  </a:lnTo>
                  <a:close/>
                  <a:moveTo>
                    <a:pt x="0" y="0"/>
                  </a:moveTo>
                  <a:lnTo>
                    <a:pt x="975" y="2700"/>
                  </a:lnTo>
                  <a:moveTo>
                    <a:pt x="0" y="21600"/>
                  </a:moveTo>
                  <a:lnTo>
                    <a:pt x="975" y="18900"/>
                  </a:lnTo>
                  <a:moveTo>
                    <a:pt x="21600" y="0"/>
                  </a:moveTo>
                  <a:lnTo>
                    <a:pt x="20625" y="2700"/>
                  </a:lnTo>
                  <a:moveTo>
                    <a:pt x="21600" y="21600"/>
                  </a:moveTo>
                  <a:lnTo>
                    <a:pt x="20625" y="1890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1773" name="TextBox 11"/>
          <p:cNvSpPr txBox="1">
            <a:spLocks noChangeArrowheads="1"/>
          </p:cNvSpPr>
          <p:nvPr/>
        </p:nvSpPr>
        <p:spPr bwMode="auto">
          <a:xfrm>
            <a:off x="9378950" y="1857375"/>
            <a:ext cx="2092325" cy="3429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900">
                <a:solidFill>
                  <a:srgbClr val="002060"/>
                </a:solidFill>
                <a:sym typeface="Arial" charset="0"/>
              </a:rPr>
              <a:t>Разработка профессиональных стандартов, квалификаций, КОС</a:t>
            </a:r>
          </a:p>
        </p:txBody>
      </p:sp>
      <p:sp>
        <p:nvSpPr>
          <p:cNvPr id="846" name="Выноска: стрелка влево-вправо 110"/>
          <p:cNvSpPr/>
          <p:nvPr/>
        </p:nvSpPr>
        <p:spPr>
          <a:xfrm>
            <a:off x="3049588" y="2646363"/>
            <a:ext cx="5935662" cy="53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86" y="5400"/>
                </a:lnTo>
                <a:lnTo>
                  <a:pt x="486" y="8100"/>
                </a:lnTo>
                <a:lnTo>
                  <a:pt x="5603" y="8100"/>
                </a:lnTo>
                <a:lnTo>
                  <a:pt x="5603" y="0"/>
                </a:lnTo>
                <a:lnTo>
                  <a:pt x="15997" y="0"/>
                </a:lnTo>
                <a:lnTo>
                  <a:pt x="15997" y="8100"/>
                </a:lnTo>
                <a:lnTo>
                  <a:pt x="21114" y="8100"/>
                </a:lnTo>
                <a:lnTo>
                  <a:pt x="21114" y="5400"/>
                </a:lnTo>
                <a:lnTo>
                  <a:pt x="21600" y="10800"/>
                </a:lnTo>
                <a:lnTo>
                  <a:pt x="21114" y="16200"/>
                </a:lnTo>
                <a:lnTo>
                  <a:pt x="21114" y="13500"/>
                </a:lnTo>
                <a:lnTo>
                  <a:pt x="15997" y="13500"/>
                </a:lnTo>
                <a:lnTo>
                  <a:pt x="15997" y="21600"/>
                </a:lnTo>
                <a:lnTo>
                  <a:pt x="5603" y="21600"/>
                </a:lnTo>
                <a:lnTo>
                  <a:pt x="5603" y="13500"/>
                </a:lnTo>
                <a:lnTo>
                  <a:pt x="486" y="13500"/>
                </a:lnTo>
                <a:lnTo>
                  <a:pt x="486" y="16200"/>
                </a:lnTo>
                <a:close/>
              </a:path>
            </a:pathLst>
          </a:custGeom>
          <a:solidFill>
            <a:srgbClr val="D8D8D8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775" name="TextBox 19"/>
          <p:cNvSpPr txBox="1">
            <a:spLocks noChangeArrowheads="1"/>
          </p:cNvSpPr>
          <p:nvPr/>
        </p:nvSpPr>
        <p:spPr bwMode="auto">
          <a:xfrm>
            <a:off x="4795838" y="2774950"/>
            <a:ext cx="2497137" cy="5286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200" b="1">
                <a:solidFill>
                  <a:srgbClr val="002060"/>
                </a:solidFill>
                <a:sym typeface="Arial" charset="0"/>
              </a:rPr>
              <a:t>Образовательные стандарты</a:t>
            </a:r>
          </a:p>
        </p:txBody>
      </p:sp>
      <p:sp>
        <p:nvSpPr>
          <p:cNvPr id="848" name="Выноска: стрелка влево-вправо 114"/>
          <p:cNvSpPr/>
          <p:nvPr/>
        </p:nvSpPr>
        <p:spPr>
          <a:xfrm>
            <a:off x="3067050" y="3513138"/>
            <a:ext cx="5935663" cy="53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86" y="5400"/>
                </a:lnTo>
                <a:lnTo>
                  <a:pt x="486" y="8100"/>
                </a:lnTo>
                <a:lnTo>
                  <a:pt x="5603" y="8100"/>
                </a:lnTo>
                <a:lnTo>
                  <a:pt x="5603" y="0"/>
                </a:lnTo>
                <a:lnTo>
                  <a:pt x="15997" y="0"/>
                </a:lnTo>
                <a:lnTo>
                  <a:pt x="15997" y="8100"/>
                </a:lnTo>
                <a:lnTo>
                  <a:pt x="21114" y="8100"/>
                </a:lnTo>
                <a:lnTo>
                  <a:pt x="21114" y="5400"/>
                </a:lnTo>
                <a:lnTo>
                  <a:pt x="21600" y="10800"/>
                </a:lnTo>
                <a:lnTo>
                  <a:pt x="21114" y="16200"/>
                </a:lnTo>
                <a:lnTo>
                  <a:pt x="21114" y="13500"/>
                </a:lnTo>
                <a:lnTo>
                  <a:pt x="15997" y="13500"/>
                </a:lnTo>
                <a:lnTo>
                  <a:pt x="15997" y="21600"/>
                </a:lnTo>
                <a:lnTo>
                  <a:pt x="5603" y="21600"/>
                </a:lnTo>
                <a:lnTo>
                  <a:pt x="5603" y="13500"/>
                </a:lnTo>
                <a:lnTo>
                  <a:pt x="486" y="13500"/>
                </a:lnTo>
                <a:lnTo>
                  <a:pt x="486" y="16200"/>
                </a:lnTo>
                <a:close/>
              </a:path>
            </a:pathLst>
          </a:custGeom>
          <a:solidFill>
            <a:srgbClr val="D8D8D8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777" name="TextBox 15"/>
          <p:cNvSpPr txBox="1">
            <a:spLocks noChangeArrowheads="1"/>
          </p:cNvSpPr>
          <p:nvPr/>
        </p:nvSpPr>
        <p:spPr bwMode="auto">
          <a:xfrm>
            <a:off x="4641850" y="3509963"/>
            <a:ext cx="2751138" cy="5064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000" b="1">
                <a:solidFill>
                  <a:srgbClr val="002060"/>
                </a:solidFill>
                <a:sym typeface="Arial" charset="0"/>
              </a:rPr>
              <a:t>Профессионально-общественная аккредитация образовательных программ (ОП)</a:t>
            </a:r>
          </a:p>
        </p:txBody>
      </p:sp>
      <p:sp>
        <p:nvSpPr>
          <p:cNvPr id="31778" name="TextBox 20"/>
          <p:cNvSpPr txBox="1">
            <a:spLocks noChangeArrowheads="1"/>
          </p:cNvSpPr>
          <p:nvPr/>
        </p:nvSpPr>
        <p:spPr bwMode="auto">
          <a:xfrm>
            <a:off x="947738" y="4376738"/>
            <a:ext cx="1719262" cy="392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100">
                <a:solidFill>
                  <a:srgbClr val="002060"/>
                </a:solidFill>
                <a:sym typeface="Arial" charset="0"/>
              </a:rPr>
              <a:t>Национальное агентство развития квалификации</a:t>
            </a:r>
          </a:p>
        </p:txBody>
      </p:sp>
      <p:sp>
        <p:nvSpPr>
          <p:cNvPr id="31779" name="TextBox 21"/>
          <p:cNvSpPr txBox="1">
            <a:spLocks noChangeArrowheads="1"/>
          </p:cNvSpPr>
          <p:nvPr/>
        </p:nvSpPr>
        <p:spPr bwMode="auto">
          <a:xfrm>
            <a:off x="4795838" y="4519613"/>
            <a:ext cx="2597150" cy="263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200" b="1">
                <a:solidFill>
                  <a:srgbClr val="002060"/>
                </a:solidFill>
                <a:sym typeface="Arial" charset="0"/>
              </a:rPr>
              <a:t>Система оценки квалификаций</a:t>
            </a:r>
          </a:p>
        </p:txBody>
      </p:sp>
      <p:sp>
        <p:nvSpPr>
          <p:cNvPr id="31780" name="TextBox 22"/>
          <p:cNvSpPr txBox="1">
            <a:spLocks noChangeArrowheads="1"/>
          </p:cNvSpPr>
          <p:nvPr/>
        </p:nvSpPr>
        <p:spPr bwMode="auto">
          <a:xfrm>
            <a:off x="9498013" y="4376738"/>
            <a:ext cx="1890712" cy="7064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200">
                <a:solidFill>
                  <a:srgbClr val="002060"/>
                </a:solidFill>
                <a:sym typeface="Arial" charset="0"/>
              </a:rPr>
              <a:t>Ведение Национального реестра </a:t>
            </a:r>
          </a:p>
        </p:txBody>
      </p:sp>
      <p:sp>
        <p:nvSpPr>
          <p:cNvPr id="31781" name="TextBox 23"/>
          <p:cNvSpPr txBox="1">
            <a:spLocks noChangeArrowheads="1"/>
          </p:cNvSpPr>
          <p:nvPr/>
        </p:nvSpPr>
        <p:spPr bwMode="auto">
          <a:xfrm>
            <a:off x="4784725" y="5316538"/>
            <a:ext cx="2498725" cy="4429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200">
                <a:solidFill>
                  <a:srgbClr val="002060"/>
                </a:solidFill>
                <a:sym typeface="Arial" charset="0"/>
              </a:rPr>
              <a:t>Отбор, мониторинг и контроль ЦОК, ЭЦ</a:t>
            </a:r>
          </a:p>
        </p:txBody>
      </p:sp>
      <p:sp>
        <p:nvSpPr>
          <p:cNvPr id="854" name="Стрелка: вправо 26"/>
          <p:cNvSpPr/>
          <p:nvPr/>
        </p:nvSpPr>
        <p:spPr>
          <a:xfrm rot="5400000">
            <a:off x="5924550" y="1590676"/>
            <a:ext cx="198437" cy="14446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F80CE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55" name="Стрелка: вправо 129"/>
          <p:cNvSpPr/>
          <p:nvPr/>
        </p:nvSpPr>
        <p:spPr>
          <a:xfrm rot="5400000">
            <a:off x="5938838" y="2446337"/>
            <a:ext cx="198438" cy="14446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F80CE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56" name="Стрелка: вправо 130"/>
          <p:cNvSpPr/>
          <p:nvPr/>
        </p:nvSpPr>
        <p:spPr>
          <a:xfrm rot="5400000">
            <a:off x="5917406" y="3294857"/>
            <a:ext cx="200025" cy="14446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F80CE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57" name="Стрелка: вправо 131"/>
          <p:cNvSpPr/>
          <p:nvPr/>
        </p:nvSpPr>
        <p:spPr>
          <a:xfrm rot="5400000">
            <a:off x="5907088" y="4176712"/>
            <a:ext cx="198438" cy="14446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F80CE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58" name="Стрелка: вправо 132"/>
          <p:cNvSpPr/>
          <p:nvPr/>
        </p:nvSpPr>
        <p:spPr>
          <a:xfrm rot="5400000">
            <a:off x="5900738" y="5010150"/>
            <a:ext cx="198437" cy="14446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F80CE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31787" name="Прямоугольник: багетная рамка 134"/>
          <p:cNvGrpSpPr>
            <a:grpSpLocks/>
          </p:cNvGrpSpPr>
          <p:nvPr/>
        </p:nvGrpSpPr>
        <p:grpSpPr bwMode="auto">
          <a:xfrm>
            <a:off x="760413" y="5159375"/>
            <a:ext cx="2093912" cy="755650"/>
            <a:chOff x="0" y="0"/>
            <a:chExt cx="2093088" cy="755489"/>
          </a:xfrm>
        </p:grpSpPr>
        <p:sp>
          <p:nvSpPr>
            <p:cNvPr id="859" name="Прямоугольник"/>
            <p:cNvSpPr/>
            <p:nvPr/>
          </p:nvSpPr>
          <p:spPr>
            <a:xfrm>
              <a:off x="0" y="0"/>
              <a:ext cx="2093088" cy="755489"/>
            </a:xfrm>
            <a:prstGeom prst="rect">
              <a:avLst/>
            </a:prstGeom>
            <a:solidFill>
              <a:srgbClr val="D8D8D8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1798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625" y="21600"/>
                  </a:lnTo>
                  <a:lnTo>
                    <a:pt x="97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799" name="Фигура"/>
            <p:cNvSpPr>
              <a:spLocks noChangeArrowheads="1"/>
            </p:cNvSpPr>
            <p:nvPr/>
          </p:nvSpPr>
          <p:spPr bwMode="auto">
            <a:xfrm>
              <a:off x="0" y="661053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975" y="0"/>
                  </a:lnTo>
                  <a:lnTo>
                    <a:pt x="206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00" name="Фигура"/>
            <p:cNvSpPr>
              <a:spLocks noChangeArrowheads="1"/>
            </p:cNvSpPr>
            <p:nvPr/>
          </p:nvSpPr>
          <p:spPr bwMode="auto">
            <a:xfrm>
              <a:off x="-1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01" name="Фигура"/>
            <p:cNvSpPr>
              <a:spLocks noChangeArrowheads="1"/>
            </p:cNvSpPr>
            <p:nvPr/>
          </p:nvSpPr>
          <p:spPr bwMode="auto">
            <a:xfrm>
              <a:off x="1998652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02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755491"/>
            </a:xfrm>
            <a:custGeom>
              <a:avLst/>
              <a:gdLst>
                <a:gd name="T0" fmla="*/ 1046544 w 21600"/>
                <a:gd name="T1" fmla="*/ 377746 h 21600"/>
                <a:gd name="T2" fmla="*/ 1046544 w 21600"/>
                <a:gd name="T3" fmla="*/ 377746 h 21600"/>
                <a:gd name="T4" fmla="*/ 1046544 w 21600"/>
                <a:gd name="T5" fmla="*/ 377746 h 21600"/>
                <a:gd name="T6" fmla="*/ 1046544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975" y="2700"/>
                  </a:moveTo>
                  <a:lnTo>
                    <a:pt x="20625" y="2700"/>
                  </a:lnTo>
                  <a:lnTo>
                    <a:pt x="20625" y="18900"/>
                  </a:lnTo>
                  <a:lnTo>
                    <a:pt x="975" y="18900"/>
                  </a:lnTo>
                  <a:close/>
                  <a:moveTo>
                    <a:pt x="0" y="0"/>
                  </a:moveTo>
                  <a:lnTo>
                    <a:pt x="975" y="2700"/>
                  </a:lnTo>
                  <a:moveTo>
                    <a:pt x="0" y="21600"/>
                  </a:moveTo>
                  <a:lnTo>
                    <a:pt x="975" y="18900"/>
                  </a:lnTo>
                  <a:moveTo>
                    <a:pt x="21600" y="0"/>
                  </a:moveTo>
                  <a:lnTo>
                    <a:pt x="20625" y="2700"/>
                  </a:lnTo>
                  <a:moveTo>
                    <a:pt x="21600" y="21600"/>
                  </a:moveTo>
                  <a:lnTo>
                    <a:pt x="20625" y="1890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1788" name="Прямоугольник: багетная рамка 135"/>
          <p:cNvGrpSpPr>
            <a:grpSpLocks/>
          </p:cNvGrpSpPr>
          <p:nvPr/>
        </p:nvGrpSpPr>
        <p:grpSpPr bwMode="auto">
          <a:xfrm>
            <a:off x="9378950" y="5138738"/>
            <a:ext cx="2092325" cy="755650"/>
            <a:chOff x="0" y="0"/>
            <a:chExt cx="2093088" cy="755489"/>
          </a:xfrm>
        </p:grpSpPr>
        <p:sp>
          <p:nvSpPr>
            <p:cNvPr id="866" name="Прямоугольник"/>
            <p:cNvSpPr/>
            <p:nvPr/>
          </p:nvSpPr>
          <p:spPr>
            <a:xfrm>
              <a:off x="0" y="0"/>
              <a:ext cx="2093088" cy="755489"/>
            </a:xfrm>
            <a:prstGeom prst="rect">
              <a:avLst/>
            </a:prstGeom>
            <a:solidFill>
              <a:srgbClr val="D8D8D8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tIns="45719" rIns="45719" bIns="45719" anchor="ctr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1792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0625" y="21600"/>
                  </a:lnTo>
                  <a:lnTo>
                    <a:pt x="975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793" name="Фигура"/>
            <p:cNvSpPr>
              <a:spLocks noChangeArrowheads="1"/>
            </p:cNvSpPr>
            <p:nvPr/>
          </p:nvSpPr>
          <p:spPr bwMode="auto">
            <a:xfrm>
              <a:off x="0" y="661053"/>
              <a:ext cx="2093088" cy="94437"/>
            </a:xfrm>
            <a:custGeom>
              <a:avLst/>
              <a:gdLst>
                <a:gd name="T0" fmla="*/ 1046544 w 21600"/>
                <a:gd name="T1" fmla="*/ 47219 h 21600"/>
                <a:gd name="T2" fmla="*/ 1046544 w 21600"/>
                <a:gd name="T3" fmla="*/ 47219 h 21600"/>
                <a:gd name="T4" fmla="*/ 1046544 w 21600"/>
                <a:gd name="T5" fmla="*/ 47219 h 21600"/>
                <a:gd name="T6" fmla="*/ 1046544 w 21600"/>
                <a:gd name="T7" fmla="*/ 4721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21600"/>
                  </a:moveTo>
                  <a:lnTo>
                    <a:pt x="975" y="0"/>
                  </a:lnTo>
                  <a:lnTo>
                    <a:pt x="2062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794" name="Фигура"/>
            <p:cNvSpPr>
              <a:spLocks noChangeArrowheads="1"/>
            </p:cNvSpPr>
            <p:nvPr/>
          </p:nvSpPr>
          <p:spPr bwMode="auto">
            <a:xfrm>
              <a:off x="-1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2700"/>
                  </a:lnTo>
                  <a:lnTo>
                    <a:pt x="21600" y="189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795" name="Фигура"/>
            <p:cNvSpPr>
              <a:spLocks noChangeArrowheads="1"/>
            </p:cNvSpPr>
            <p:nvPr/>
          </p:nvSpPr>
          <p:spPr bwMode="auto">
            <a:xfrm>
              <a:off x="1998652" y="-1"/>
              <a:ext cx="94437" cy="755491"/>
            </a:xfrm>
            <a:custGeom>
              <a:avLst/>
              <a:gdLst>
                <a:gd name="T0" fmla="*/ 47219 w 21600"/>
                <a:gd name="T1" fmla="*/ 377746 h 21600"/>
                <a:gd name="T2" fmla="*/ 47219 w 21600"/>
                <a:gd name="T3" fmla="*/ 377746 h 21600"/>
                <a:gd name="T4" fmla="*/ 47219 w 21600"/>
                <a:gd name="T5" fmla="*/ 377746 h 21600"/>
                <a:gd name="T6" fmla="*/ 47219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8900"/>
                  </a:lnTo>
                  <a:lnTo>
                    <a:pt x="0" y="27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796" name="Фигура"/>
            <p:cNvSpPr>
              <a:spLocks noChangeArrowheads="1"/>
            </p:cNvSpPr>
            <p:nvPr/>
          </p:nvSpPr>
          <p:spPr bwMode="auto">
            <a:xfrm>
              <a:off x="0" y="-1"/>
              <a:ext cx="2093088" cy="755491"/>
            </a:xfrm>
            <a:custGeom>
              <a:avLst/>
              <a:gdLst>
                <a:gd name="T0" fmla="*/ 1046544 w 21600"/>
                <a:gd name="T1" fmla="*/ 377746 h 21600"/>
                <a:gd name="T2" fmla="*/ 1046544 w 21600"/>
                <a:gd name="T3" fmla="*/ 377746 h 21600"/>
                <a:gd name="T4" fmla="*/ 1046544 w 21600"/>
                <a:gd name="T5" fmla="*/ 377746 h 21600"/>
                <a:gd name="T6" fmla="*/ 1046544 w 21600"/>
                <a:gd name="T7" fmla="*/ 3777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975" y="2700"/>
                  </a:moveTo>
                  <a:lnTo>
                    <a:pt x="20625" y="2700"/>
                  </a:lnTo>
                  <a:lnTo>
                    <a:pt x="20625" y="18900"/>
                  </a:lnTo>
                  <a:lnTo>
                    <a:pt x="975" y="18900"/>
                  </a:lnTo>
                  <a:close/>
                  <a:moveTo>
                    <a:pt x="0" y="0"/>
                  </a:moveTo>
                  <a:lnTo>
                    <a:pt x="975" y="2700"/>
                  </a:lnTo>
                  <a:moveTo>
                    <a:pt x="0" y="21600"/>
                  </a:moveTo>
                  <a:lnTo>
                    <a:pt x="975" y="18900"/>
                  </a:lnTo>
                  <a:moveTo>
                    <a:pt x="21600" y="0"/>
                  </a:moveTo>
                  <a:lnTo>
                    <a:pt x="20625" y="2700"/>
                  </a:lnTo>
                  <a:moveTo>
                    <a:pt x="21600" y="21600"/>
                  </a:moveTo>
                  <a:lnTo>
                    <a:pt x="20625" y="1890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  <p:txBody>
            <a:bodyPr lIns="45719" tIns="45719" rIns="45719" bIns="45719" anchor="ctr"/>
            <a:lstStyle/>
            <a:p>
              <a:pPr algn="ctr" hangingPunct="0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1789" name="TextBox 27"/>
          <p:cNvSpPr txBox="1">
            <a:spLocks noChangeArrowheads="1"/>
          </p:cNvSpPr>
          <p:nvPr/>
        </p:nvSpPr>
        <p:spPr bwMode="auto">
          <a:xfrm>
            <a:off x="947738" y="5316538"/>
            <a:ext cx="1614487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>
                <a:solidFill>
                  <a:srgbClr val="002060"/>
                </a:solidFill>
                <a:sym typeface="Arial" charset="0"/>
              </a:rPr>
              <a:t>СПК</a:t>
            </a:r>
          </a:p>
        </p:txBody>
      </p:sp>
      <p:sp>
        <p:nvSpPr>
          <p:cNvPr id="31790" name="TextBox 28"/>
          <p:cNvSpPr txBox="1">
            <a:spLocks noChangeArrowheads="1"/>
          </p:cNvSpPr>
          <p:nvPr/>
        </p:nvSpPr>
        <p:spPr bwMode="auto">
          <a:xfrm>
            <a:off x="9620250" y="5233988"/>
            <a:ext cx="1643063" cy="544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100">
                <a:solidFill>
                  <a:srgbClr val="002060"/>
                </a:solidFill>
                <a:sym typeface="Arial" charset="0"/>
              </a:rPr>
              <a:t>Проведение профессионального экзамена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8250" y="6403975"/>
            <a:ext cx="184150" cy="269875"/>
          </a:xfrm>
          <a:noFill/>
        </p:spPr>
        <p:txBody>
          <a:bodyPr/>
          <a:lstStyle/>
          <a:p>
            <a:pPr defTabSz="457200"/>
            <a:fld id="{CF85268D-6087-4EFC-87FA-85BDBD239230}" type="slidenum">
              <a:rPr lang="ru-RU">
                <a:latin typeface="Calibri" pitchFamily="34" charset="0"/>
                <a:sym typeface="Calibri" pitchFamily="34" charset="0"/>
              </a:rPr>
              <a:pPr defTabSz="457200"/>
              <a:t>5</a:t>
            </a:fld>
            <a:endParaRPr lang="ru-RU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32770" name="Название 1"/>
          <p:cNvGrpSpPr>
            <a:grpSpLocks/>
          </p:cNvGrpSpPr>
          <p:nvPr/>
        </p:nvGrpSpPr>
        <p:grpSpPr bwMode="auto">
          <a:xfrm>
            <a:off x="0" y="-3175"/>
            <a:ext cx="12190413" cy="711200"/>
            <a:chOff x="0" y="0"/>
            <a:chExt cx="12190410" cy="710883"/>
          </a:xfrm>
        </p:grpSpPr>
        <p:sp>
          <p:nvSpPr>
            <p:cNvPr id="32789" name="Прямоугольник"/>
            <p:cNvSpPr>
              <a:spLocks noChangeArrowheads="1"/>
            </p:cNvSpPr>
            <p:nvPr/>
          </p:nvSpPr>
          <p:spPr bwMode="auto">
            <a:xfrm>
              <a:off x="0" y="-1"/>
              <a:ext cx="12190411" cy="710885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3200">
                <a:latin typeface="Calibri" pitchFamily="34" charset="0"/>
              </a:endParaRPr>
            </a:p>
          </p:txBody>
        </p:sp>
        <p:sp>
          <p:nvSpPr>
            <p:cNvPr id="32790" name="ВЗАИМОДЕЙСТВИЕ В РАМКАХ РАЗВИТИЯ СИСТЕМЫ ПРОФЕССИОНАЛЬНЫХ КВАЛИФИКАЦИЙ"/>
            <p:cNvSpPr txBox="1">
              <a:spLocks noChangeArrowheads="1"/>
            </p:cNvSpPr>
            <p:nvPr/>
          </p:nvSpPr>
          <p:spPr bwMode="auto">
            <a:xfrm>
              <a:off x="0" y="198745"/>
              <a:ext cx="12190411" cy="31339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sz="1600" b="1">
                  <a:solidFill>
                    <a:srgbClr val="FFFFFF"/>
                  </a:solidFill>
                  <a:sym typeface="Arial" charset="0"/>
                </a:rPr>
                <a:t>ВЗАИМОДЕЙСТВИЕ В РАМКАХ РАЗВИТИЯ СИСТЕМЫ ПРОФЕССИОНАЛЬНЫХ КВАЛИФИКАЦИЙ</a:t>
              </a:r>
            </a:p>
          </p:txBody>
        </p:sp>
      </p:grpSp>
      <p:pic>
        <p:nvPicPr>
          <p:cNvPr id="32771" name="Рисунок 9" descr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72" name="Рисунок 60" descr="Рисунок 6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0638" y="-7938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882" name="TextBox 7"/>
          <p:cNvSpPr txBox="1"/>
          <p:nvPr/>
        </p:nvSpPr>
        <p:spPr>
          <a:xfrm>
            <a:off x="295275" y="1089025"/>
            <a:ext cx="7056438" cy="50117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just" hangingPunct="0"/>
            <a:r>
              <a:rPr lang="ru-RU" sz="1600" b="1">
                <a:solidFill>
                  <a:srgbClr val="EC3326"/>
                </a:solidFill>
                <a:sym typeface="Arial" charset="0"/>
              </a:rPr>
              <a:t>Подписаны соглашения о сотрудничестве:</a:t>
            </a:r>
          </a:p>
          <a:p>
            <a:pPr algn="just" hangingPunct="0"/>
            <a:endParaRPr lang="ru-RU" sz="1600" u="sng">
              <a:solidFill>
                <a:srgbClr val="002060"/>
              </a:solidFill>
              <a:sym typeface="Arial" charset="0"/>
            </a:endParaRPr>
          </a:p>
          <a:p>
            <a:pPr algn="just"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Банк России;                       </a:t>
            </a:r>
          </a:p>
          <a:p>
            <a:pPr algn="just"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Росфинмониторинг; </a:t>
            </a:r>
          </a:p>
          <a:p>
            <a:pPr algn="just"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Национальное агентство развития квалификаций; </a:t>
            </a:r>
          </a:p>
          <a:p>
            <a:pPr algn="just"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СПК в наноиндустрии;</a:t>
            </a:r>
          </a:p>
          <a:p>
            <a:pPr algn="just"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СПК ТПП РФ;</a:t>
            </a:r>
          </a:p>
          <a:p>
            <a:pPr algn="just"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СПК связи;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СПК в области информационных технологий;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СПК в области телекоммуникаций, почтовой связи и радиотехники;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СПК торговой, внешнеторговой и по отдельным видам предпринимательской и экономической деятельности;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Санкт-Петербургский государственный экономический университет;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Самарский государственный университет;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Финансовый университет при Правительстве Российской Федерации;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Агентство по контролю качества образования и развитию карьеры;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Союз «Агентство развития профессиональных сообществ и рабочих кадров «Молодые профессионалы (Ворлдскиллс Россия)»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Союз по организации деятельности консультантов по налогам и сборам </a:t>
            </a:r>
            <a:br>
              <a:rPr lang="ru-RU" sz="1400">
                <a:solidFill>
                  <a:srgbClr val="002060"/>
                </a:solidFill>
                <a:sym typeface="Arial" charset="0"/>
              </a:rPr>
            </a:br>
            <a:r>
              <a:rPr lang="ru-RU" sz="1400">
                <a:solidFill>
                  <a:srgbClr val="002060"/>
                </a:solidFill>
                <a:sym typeface="Arial" charset="0"/>
              </a:rPr>
              <a:t>«Палата налоговых консультантов».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Ассоциация банков России;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Всероссийский центр изучения общественного мнения;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Федеральное казначейство;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Пенсионный фонд Российской федерации и другие.</a:t>
            </a:r>
          </a:p>
        </p:txBody>
      </p:sp>
      <p:pic>
        <p:nvPicPr>
          <p:cNvPr id="32774" name="Рисунок 8" descr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3725" y="950913"/>
            <a:ext cx="1281113" cy="854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75" name="Рисунок 10" descr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29738" y="938213"/>
            <a:ext cx="1279525" cy="904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76" name="Рисунок 11" descr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7575" y="2046288"/>
            <a:ext cx="1797050" cy="444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77" name="Рисунок 12" descr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15588" y="950913"/>
            <a:ext cx="1568450" cy="828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78" name="Рисунок 13" descr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61558">
            <a:off x="10363200" y="1876425"/>
            <a:ext cx="1622425" cy="995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79" name="Рисунок 14" descr="Рисунок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02650" y="5545138"/>
            <a:ext cx="1882775" cy="749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80" name="Рисунок 2" descr="Рисунок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67725" y="2644775"/>
            <a:ext cx="1954213" cy="11731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81" name="Рисунок 5" descr="Рисунок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88650" y="2814638"/>
            <a:ext cx="1168400" cy="16716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82" name="Рисунок 15" descr="Рисунок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8850" y="4737100"/>
            <a:ext cx="3424238" cy="8620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83" name="Рисунок 17" descr="Рисунок 1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50300" y="3829050"/>
            <a:ext cx="1387475" cy="5381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84" name="Рисунок 19" descr="Рисунок 1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469563" y="5583238"/>
            <a:ext cx="1460500" cy="711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85" name="Рисунок 21" descr="Рисунок 2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04088" y="1962150"/>
            <a:ext cx="1023937" cy="688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86" name="Рисунок 23" descr="Рисунок 2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57988" y="5627688"/>
            <a:ext cx="1604962" cy="622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87" name="Рисунок 25" descr="Рисунок 25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04088" y="985838"/>
            <a:ext cx="1058862" cy="7937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88" name="Рисунок 27" descr="Рисунок 27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88075" y="950913"/>
            <a:ext cx="806450" cy="822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5" descr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5988" y="1874838"/>
            <a:ext cx="5510212" cy="440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3794" name="Рисунок 24" descr="Рисунок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76859">
            <a:off x="4700588" y="2316163"/>
            <a:ext cx="1509712" cy="1509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379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8250" y="6403975"/>
            <a:ext cx="184150" cy="269875"/>
          </a:xfrm>
          <a:noFill/>
        </p:spPr>
        <p:txBody>
          <a:bodyPr/>
          <a:lstStyle/>
          <a:p>
            <a:pPr defTabSz="457200"/>
            <a:fld id="{B989DB28-1D85-4C22-A190-D4BA28330D90}" type="slidenum">
              <a:rPr lang="ru-RU">
                <a:latin typeface="Calibri" pitchFamily="34" charset="0"/>
                <a:sym typeface="Calibri" pitchFamily="34" charset="0"/>
              </a:rPr>
              <a:pPr defTabSz="457200"/>
              <a:t>6</a:t>
            </a:fld>
            <a:endParaRPr lang="ru-RU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33796" name="Название 1"/>
          <p:cNvGrpSpPr>
            <a:grpSpLocks/>
          </p:cNvGrpSpPr>
          <p:nvPr/>
        </p:nvGrpSpPr>
        <p:grpSpPr bwMode="auto">
          <a:xfrm>
            <a:off x="1588" y="-12700"/>
            <a:ext cx="12190412" cy="711200"/>
            <a:chOff x="0" y="0"/>
            <a:chExt cx="12190410" cy="710883"/>
          </a:xfrm>
        </p:grpSpPr>
        <p:sp>
          <p:nvSpPr>
            <p:cNvPr id="33804" name="Прямоугольник"/>
            <p:cNvSpPr>
              <a:spLocks noChangeArrowheads="1"/>
            </p:cNvSpPr>
            <p:nvPr/>
          </p:nvSpPr>
          <p:spPr bwMode="auto">
            <a:xfrm>
              <a:off x="0" y="-1"/>
              <a:ext cx="12190411" cy="710885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3200">
                <a:latin typeface="Calibri" pitchFamily="34" charset="0"/>
              </a:endParaRPr>
            </a:p>
          </p:txBody>
        </p:sp>
        <p:sp>
          <p:nvSpPr>
            <p:cNvPr id="33805" name="ПОРТФЕЛЬ СПКФР"/>
            <p:cNvSpPr txBox="1">
              <a:spLocks noChangeArrowheads="1"/>
            </p:cNvSpPr>
            <p:nvPr/>
          </p:nvSpPr>
          <p:spPr bwMode="auto">
            <a:xfrm>
              <a:off x="0" y="167826"/>
              <a:ext cx="12190411" cy="37523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sz="2000" b="1">
                  <a:solidFill>
                    <a:srgbClr val="FFFFFF"/>
                  </a:solidFill>
                  <a:sym typeface="Arial" charset="0"/>
                </a:rPr>
                <a:t>ПОРТФЕЛЬ СПКФР</a:t>
              </a:r>
            </a:p>
          </p:txBody>
        </p:sp>
      </p:grpSp>
      <p:pic>
        <p:nvPicPr>
          <p:cNvPr id="33797" name="Рисунок 9" descr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3798" name="Рисунок 60" descr="Рисунок 6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50638" y="-7938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07" name="TextBox 10"/>
          <p:cNvSpPr txBox="1"/>
          <p:nvPr/>
        </p:nvSpPr>
        <p:spPr>
          <a:xfrm>
            <a:off x="9355138" y="1455738"/>
            <a:ext cx="3171825" cy="46624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Клиринговая деятельность;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Деятельность по осуществлению </a:t>
            </a:r>
            <a:br>
              <a:rPr lang="ru-RU" sz="900" b="1">
                <a:solidFill>
                  <a:srgbClr val="002060"/>
                </a:solidFill>
                <a:sym typeface="Arial" charset="0"/>
              </a:rPr>
            </a:br>
            <a:r>
              <a:rPr lang="ru-RU" sz="900" b="1">
                <a:solidFill>
                  <a:srgbClr val="002060"/>
                </a:solidFill>
                <a:sym typeface="Arial" charset="0"/>
              </a:rPr>
              <a:t>функций центрального контрагента;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Деятельность организатора </a:t>
            </a:r>
            <a:br>
              <a:rPr lang="ru-RU" sz="900" b="1">
                <a:solidFill>
                  <a:srgbClr val="002060"/>
                </a:solidFill>
                <a:sym typeface="Arial" charset="0"/>
              </a:rPr>
            </a:br>
            <a:r>
              <a:rPr lang="ru-RU" sz="900" b="1">
                <a:solidFill>
                  <a:srgbClr val="002060"/>
                </a:solidFill>
                <a:sym typeface="Arial" charset="0"/>
              </a:rPr>
              <a:t>торговли;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Деятельность центрального </a:t>
            </a:r>
            <a:br>
              <a:rPr lang="ru-RU" sz="900" b="1">
                <a:solidFill>
                  <a:srgbClr val="002060"/>
                </a:solidFill>
                <a:sym typeface="Arial" charset="0"/>
              </a:rPr>
            </a:br>
            <a:r>
              <a:rPr lang="ru-RU" sz="900" b="1">
                <a:solidFill>
                  <a:srgbClr val="002060"/>
                </a:solidFill>
                <a:sym typeface="Arial" charset="0"/>
              </a:rPr>
              <a:t>депозитария;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Репозитарная деятельность;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Деятельность кредитных </a:t>
            </a:r>
            <a:br>
              <a:rPr lang="ru-RU" sz="900" b="1">
                <a:solidFill>
                  <a:srgbClr val="002060"/>
                </a:solidFill>
                <a:sym typeface="Arial" charset="0"/>
              </a:rPr>
            </a:br>
            <a:r>
              <a:rPr lang="ru-RU" sz="900" b="1">
                <a:solidFill>
                  <a:srgbClr val="002060"/>
                </a:solidFill>
                <a:sym typeface="Arial" charset="0"/>
              </a:rPr>
              <a:t>потребительских кооперативов;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Деятельность жилищных </a:t>
            </a:r>
            <a:br>
              <a:rPr lang="ru-RU" sz="900" b="1">
                <a:solidFill>
                  <a:srgbClr val="002060"/>
                </a:solidFill>
                <a:sym typeface="Arial" charset="0"/>
              </a:rPr>
            </a:br>
            <a:r>
              <a:rPr lang="ru-RU" sz="900" b="1">
                <a:solidFill>
                  <a:srgbClr val="002060"/>
                </a:solidFill>
                <a:sym typeface="Arial" charset="0"/>
              </a:rPr>
              <a:t>накопительных кооперативов;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Деятельность бюро кредитных </a:t>
            </a:r>
            <a:br>
              <a:rPr lang="ru-RU" sz="900" b="1">
                <a:solidFill>
                  <a:srgbClr val="002060"/>
                </a:solidFill>
                <a:sym typeface="Arial" charset="0"/>
              </a:rPr>
            </a:br>
            <a:r>
              <a:rPr lang="ru-RU" sz="900" b="1">
                <a:solidFill>
                  <a:srgbClr val="002060"/>
                </a:solidFill>
                <a:sym typeface="Arial" charset="0"/>
              </a:rPr>
              <a:t>историй;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Деятельность кредитных </a:t>
            </a:r>
            <a:br>
              <a:rPr lang="ru-RU" sz="900" b="1">
                <a:solidFill>
                  <a:srgbClr val="002060"/>
                </a:solidFill>
                <a:sym typeface="Arial" charset="0"/>
              </a:rPr>
            </a:br>
            <a:r>
              <a:rPr lang="ru-RU" sz="900" b="1">
                <a:solidFill>
                  <a:srgbClr val="002060"/>
                </a:solidFill>
                <a:sym typeface="Arial" charset="0"/>
              </a:rPr>
              <a:t>рейтинговых агентств;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Деятельность </a:t>
            </a:r>
            <a:br>
              <a:rPr lang="ru-RU" sz="900" b="1">
                <a:solidFill>
                  <a:srgbClr val="002060"/>
                </a:solidFill>
                <a:sym typeface="Arial" charset="0"/>
              </a:rPr>
            </a:br>
            <a:r>
              <a:rPr lang="ru-RU" sz="900" b="1">
                <a:solidFill>
                  <a:srgbClr val="002060"/>
                </a:solidFill>
                <a:sym typeface="Arial" charset="0"/>
              </a:rPr>
              <a:t>сельскохозяйственных </a:t>
            </a:r>
            <a:br>
              <a:rPr lang="ru-RU" sz="900" b="1">
                <a:solidFill>
                  <a:srgbClr val="002060"/>
                </a:solidFill>
                <a:sym typeface="Arial" charset="0"/>
              </a:rPr>
            </a:br>
            <a:r>
              <a:rPr lang="ru-RU" sz="900" b="1">
                <a:solidFill>
                  <a:srgbClr val="002060"/>
                </a:solidFill>
                <a:sym typeface="Arial" charset="0"/>
              </a:rPr>
              <a:t>кредитных потребительских </a:t>
            </a:r>
            <a:br>
              <a:rPr lang="ru-RU" sz="900" b="1">
                <a:solidFill>
                  <a:srgbClr val="002060"/>
                </a:solidFill>
                <a:sym typeface="Arial" charset="0"/>
              </a:rPr>
            </a:br>
            <a:r>
              <a:rPr lang="ru-RU" sz="900" b="1">
                <a:solidFill>
                  <a:srgbClr val="002060"/>
                </a:solidFill>
                <a:sym typeface="Arial" charset="0"/>
              </a:rPr>
              <a:t>кооперативов;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Деятельность ломбардов.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Маркетинг.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Оценочная деятельность.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Актуарная деятельность.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Управление рисками.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Финансовое консультирование.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Работа с инвестиционными проектами.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Государственно-частное партнерство.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Деятельность на арт-рынке.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Деятельность в области финансовых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 технологий.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900" b="1">
                <a:solidFill>
                  <a:srgbClr val="002060"/>
                </a:solidFill>
                <a:sym typeface="Arial" charset="0"/>
              </a:rPr>
              <a:t>Деятельность в области </a:t>
            </a:r>
          </a:p>
          <a:p>
            <a:pPr marL="171450" indent="-171450" hangingPunct="0"/>
            <a:r>
              <a:rPr lang="ru-RU" sz="900" b="1">
                <a:solidFill>
                  <a:srgbClr val="002060"/>
                </a:solidFill>
                <a:sym typeface="Arial" charset="0"/>
              </a:rPr>
              <a:t>      кибербезопасности.</a:t>
            </a:r>
          </a:p>
        </p:txBody>
      </p:sp>
      <p:sp>
        <p:nvSpPr>
          <p:cNvPr id="33800" name="Прямоугольник 64545"/>
          <p:cNvSpPr txBox="1">
            <a:spLocks noChangeArrowheads="1"/>
          </p:cNvSpPr>
          <p:nvPr/>
        </p:nvSpPr>
        <p:spPr bwMode="auto">
          <a:xfrm>
            <a:off x="115888" y="1466850"/>
            <a:ext cx="2938462" cy="42656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Бухгалтерское дело.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Юриспруденция. 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Аудит.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Внутренний аудит.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Внутренний контроль.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Деятельность экономистов.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Бизнес-анализ.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Арбитражное и антикризисное </a:t>
            </a:r>
            <a:br>
              <a:rPr lang="ru-RU" sz="1000" b="1">
                <a:solidFill>
                  <a:srgbClr val="002060"/>
                </a:solidFill>
                <a:sym typeface="Arial" charset="0"/>
              </a:rPr>
            </a:br>
            <a:r>
              <a:rPr lang="ru-RU" sz="1000" b="1">
                <a:solidFill>
                  <a:srgbClr val="002060"/>
                </a:solidFill>
                <a:sym typeface="Arial" charset="0"/>
              </a:rPr>
              <a:t>управление.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Деятельность консультантов </a:t>
            </a:r>
            <a:br>
              <a:rPr lang="ru-RU" sz="1000" b="1">
                <a:solidFill>
                  <a:srgbClr val="002060"/>
                </a:solidFill>
                <a:sym typeface="Arial" charset="0"/>
              </a:rPr>
            </a:br>
            <a:r>
              <a:rPr lang="ru-RU" sz="1000" b="1">
                <a:solidFill>
                  <a:srgbClr val="002060"/>
                </a:solidFill>
                <a:sym typeface="Arial" charset="0"/>
              </a:rPr>
              <a:t>по налогам и сборам.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Финансовый анализ.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Деятельность по экономической безопасности.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Коллекторская деятельность.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Кредитный брокеридж.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Деятельность по осуществлению</a:t>
            </a:r>
            <a:br>
              <a:rPr lang="ru-RU" sz="1000" b="1">
                <a:solidFill>
                  <a:srgbClr val="002060"/>
                </a:solidFill>
                <a:sym typeface="Arial" charset="0"/>
              </a:rPr>
            </a:br>
            <a:r>
              <a:rPr lang="ru-RU" sz="1000" b="1">
                <a:solidFill>
                  <a:srgbClr val="002060"/>
                </a:solidFill>
                <a:sym typeface="Arial" charset="0"/>
              </a:rPr>
              <a:t>платежных операций.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Деятельность финансовых </a:t>
            </a:r>
            <a:br>
              <a:rPr lang="ru-RU" sz="1000" b="1">
                <a:solidFill>
                  <a:srgbClr val="002060"/>
                </a:solidFill>
                <a:sym typeface="Arial" charset="0"/>
              </a:rPr>
            </a:br>
            <a:r>
              <a:rPr lang="ru-RU" sz="1000" b="1">
                <a:solidFill>
                  <a:srgbClr val="002060"/>
                </a:solidFill>
                <a:sym typeface="Arial" charset="0"/>
              </a:rPr>
              <a:t>институтов.</a:t>
            </a:r>
            <a:endParaRPr lang="ru-RU" sz="800" b="1">
              <a:solidFill>
                <a:srgbClr val="002060"/>
              </a:solidFill>
              <a:sym typeface="Arial" charset="0"/>
            </a:endParaRP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Лизинговая деятельность.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Деятельность микрофинансовых </a:t>
            </a:r>
            <a:br>
              <a:rPr lang="ru-RU" sz="1000" b="1">
                <a:solidFill>
                  <a:srgbClr val="002060"/>
                </a:solidFill>
                <a:sym typeface="Arial" charset="0"/>
              </a:rPr>
            </a:br>
            <a:r>
              <a:rPr lang="ru-RU" sz="1000" b="1">
                <a:solidFill>
                  <a:srgbClr val="002060"/>
                </a:solidFill>
                <a:sym typeface="Arial" charset="0"/>
              </a:rPr>
              <a:t>организаций.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Факторинговая деятельность.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Финансовый мониторинг.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Страховое дело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Банковская деятельность</a:t>
            </a:r>
          </a:p>
          <a:p>
            <a:pPr marL="171450" indent="-171450" hangingPunct="0">
              <a:buSzPct val="100000"/>
              <a:buFontTx/>
              <a:buChar char="✓"/>
            </a:pPr>
            <a:r>
              <a:rPr lang="ru-RU" sz="1000" b="1">
                <a:solidFill>
                  <a:srgbClr val="002060"/>
                </a:solidFill>
                <a:sym typeface="Arial" charset="0"/>
              </a:rPr>
              <a:t>Социальное страхование</a:t>
            </a:r>
            <a:br>
              <a:rPr lang="ru-RU" sz="1000" b="1">
                <a:solidFill>
                  <a:srgbClr val="002060"/>
                </a:solidFill>
                <a:sym typeface="Arial" charset="0"/>
              </a:rPr>
            </a:br>
            <a:r>
              <a:rPr lang="ru-RU" sz="1000" b="1">
                <a:solidFill>
                  <a:srgbClr val="002060"/>
                </a:solidFill>
                <a:sym typeface="Arial" charset="0"/>
              </a:rPr>
              <a:t>и пенсионное обеспечение</a:t>
            </a:r>
          </a:p>
        </p:txBody>
      </p:sp>
      <p:sp>
        <p:nvSpPr>
          <p:cNvPr id="33801" name="TextBox 64562"/>
          <p:cNvSpPr txBox="1">
            <a:spLocks noChangeArrowheads="1"/>
          </p:cNvSpPr>
          <p:nvPr/>
        </p:nvSpPr>
        <p:spPr bwMode="auto">
          <a:xfrm rot="-1060421">
            <a:off x="5383213" y="4278313"/>
            <a:ext cx="2144712" cy="898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400" b="1">
                <a:solidFill>
                  <a:srgbClr val="FFFFFF"/>
                </a:solidFill>
                <a:sym typeface="Arial" charset="0"/>
              </a:rPr>
              <a:t>Актив СПКФР 80% межотраслевые квалификации.</a:t>
            </a:r>
          </a:p>
        </p:txBody>
      </p:sp>
      <p:sp>
        <p:nvSpPr>
          <p:cNvPr id="910" name="Выноска: стрелка влево 14"/>
          <p:cNvSpPr/>
          <p:nvPr/>
        </p:nvSpPr>
        <p:spPr>
          <a:xfrm>
            <a:off x="7885113" y="1409700"/>
            <a:ext cx="4129087" cy="4708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6064"/>
                </a:lnTo>
                <a:lnTo>
                  <a:pt x="5400" y="8432"/>
                </a:lnTo>
                <a:lnTo>
                  <a:pt x="7565" y="8432"/>
                </a:lnTo>
                <a:lnTo>
                  <a:pt x="7565" y="0"/>
                </a:lnTo>
                <a:lnTo>
                  <a:pt x="21600" y="0"/>
                </a:lnTo>
                <a:lnTo>
                  <a:pt x="21600" y="21600"/>
                </a:lnTo>
                <a:lnTo>
                  <a:pt x="7565" y="21600"/>
                </a:lnTo>
                <a:lnTo>
                  <a:pt x="7565" y="13168"/>
                </a:lnTo>
                <a:lnTo>
                  <a:pt x="5400" y="13168"/>
                </a:lnTo>
                <a:lnTo>
                  <a:pt x="5400" y="15536"/>
                </a:lnTo>
                <a:close/>
              </a:path>
            </a:pathLst>
          </a:custGeom>
          <a:ln>
            <a:solidFill>
              <a:srgbClr val="80808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11" name="Выноска: стрелка влево 18"/>
          <p:cNvSpPr/>
          <p:nvPr/>
        </p:nvSpPr>
        <p:spPr>
          <a:xfrm rot="10800000">
            <a:off x="93663" y="1409700"/>
            <a:ext cx="3892550" cy="4708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6336"/>
                </a:lnTo>
                <a:lnTo>
                  <a:pt x="5400" y="8568"/>
                </a:lnTo>
                <a:lnTo>
                  <a:pt x="7565" y="8568"/>
                </a:lnTo>
                <a:lnTo>
                  <a:pt x="7565" y="0"/>
                </a:lnTo>
                <a:lnTo>
                  <a:pt x="21600" y="0"/>
                </a:lnTo>
                <a:lnTo>
                  <a:pt x="21600" y="21600"/>
                </a:lnTo>
                <a:lnTo>
                  <a:pt x="7565" y="21600"/>
                </a:lnTo>
                <a:lnTo>
                  <a:pt x="7565" y="13032"/>
                </a:lnTo>
                <a:lnTo>
                  <a:pt x="5400" y="13032"/>
                </a:lnTo>
                <a:lnTo>
                  <a:pt x="5400" y="15264"/>
                </a:lnTo>
                <a:close/>
              </a:path>
            </a:pathLst>
          </a:custGeom>
          <a:ln>
            <a:solidFill>
              <a:srgbClr val="80808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8250" y="6403975"/>
            <a:ext cx="184150" cy="269875"/>
          </a:xfrm>
          <a:noFill/>
        </p:spPr>
        <p:txBody>
          <a:bodyPr/>
          <a:lstStyle/>
          <a:p>
            <a:pPr defTabSz="457200"/>
            <a:fld id="{00ABAC37-21C8-409D-8966-B06262481B7F}" type="slidenum">
              <a:rPr lang="ru-RU">
                <a:latin typeface="Calibri" pitchFamily="34" charset="0"/>
                <a:sym typeface="Calibri" pitchFamily="34" charset="0"/>
              </a:rPr>
              <a:pPr defTabSz="457200"/>
              <a:t>7</a:t>
            </a:fld>
            <a:endParaRPr lang="ru-RU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34818" name="Название 1"/>
          <p:cNvGrpSpPr>
            <a:grpSpLocks/>
          </p:cNvGrpSpPr>
          <p:nvPr/>
        </p:nvGrpSpPr>
        <p:grpSpPr bwMode="auto">
          <a:xfrm>
            <a:off x="0" y="-3175"/>
            <a:ext cx="12190413" cy="711200"/>
            <a:chOff x="0" y="0"/>
            <a:chExt cx="12190410" cy="710883"/>
          </a:xfrm>
        </p:grpSpPr>
        <p:sp>
          <p:nvSpPr>
            <p:cNvPr id="34827" name="Прямоугольник"/>
            <p:cNvSpPr>
              <a:spLocks noChangeArrowheads="1"/>
            </p:cNvSpPr>
            <p:nvPr/>
          </p:nvSpPr>
          <p:spPr bwMode="auto">
            <a:xfrm>
              <a:off x="0" y="-1"/>
              <a:ext cx="12190411" cy="710885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3200">
                <a:latin typeface="Calibri" pitchFamily="34" charset="0"/>
              </a:endParaRPr>
            </a:p>
          </p:txBody>
        </p:sp>
        <p:sp>
          <p:nvSpPr>
            <p:cNvPr id="34828" name="МОНИТОРИНГ РЫНКА ТРУДА"/>
            <p:cNvSpPr txBox="1">
              <a:spLocks noChangeArrowheads="1"/>
            </p:cNvSpPr>
            <p:nvPr/>
          </p:nvSpPr>
          <p:spPr bwMode="auto">
            <a:xfrm>
              <a:off x="0" y="136907"/>
              <a:ext cx="12190411" cy="43706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sz="2400" b="1">
                  <a:solidFill>
                    <a:srgbClr val="FFFFFF"/>
                  </a:solidFill>
                  <a:sym typeface="Arial" charset="0"/>
                </a:rPr>
                <a:t>МОНИТОРИНГ РЫНКА ТРУДА</a:t>
              </a:r>
            </a:p>
          </p:txBody>
        </p:sp>
      </p:grpSp>
      <p:pic>
        <p:nvPicPr>
          <p:cNvPr id="34819" name="Рисунок 9" descr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4820" name="Рисунок 60" descr="Рисунок 6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0638" y="-7938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19" name="TextBox 7"/>
          <p:cNvSpPr txBox="1"/>
          <p:nvPr/>
        </p:nvSpPr>
        <p:spPr>
          <a:xfrm>
            <a:off x="369888" y="1741488"/>
            <a:ext cx="11657012" cy="37798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hangingPunct="0"/>
            <a:endParaRPr lang="ru-RU" b="1">
              <a:solidFill>
                <a:srgbClr val="002060"/>
              </a:solidFill>
              <a:sym typeface="Arial" charset="0"/>
            </a:endParaRPr>
          </a:p>
          <a:p>
            <a:pPr hangingPunct="0"/>
            <a:r>
              <a:rPr lang="ru-RU" sz="1400" b="1">
                <a:solidFill>
                  <a:srgbClr val="002060"/>
                </a:solidFill>
                <a:sym typeface="Arial" charset="0"/>
              </a:rPr>
              <a:t>Результаты и достижения:</a:t>
            </a:r>
          </a:p>
          <a:p>
            <a:pPr hangingPunct="0"/>
            <a:endParaRPr lang="ru-RU" sz="1400">
              <a:solidFill>
                <a:srgbClr val="002060"/>
              </a:solidFill>
              <a:sym typeface="Arial" charset="0"/>
            </a:endParaRP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Анализ научных методов, инструментария и нормативных правовых актов.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Адаптации методов и инструментария анализа рынка труда в мониторинг ЦМРТ СПКРФ к квалификационной специфике НОК.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Сформирована пилотная модель мониторинга регионального рынка труда (18 финансово-экономических профилей на базе квалификационных требований СПКФР).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Разработана система показателей для оценки регионального рынка труда в том числе анализа статистических данных, характеризующих динамику его развития.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Разработана модель рейтинга востребованности и оценки hard-skills и soft-skills компетенций и вакансий (на базе квалификационных требований СПКФР).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Запущена апробация мониторинга рынка труда в автоматизированном режиме на всей территории РФ.</a:t>
            </a:r>
          </a:p>
          <a:p>
            <a:pPr hangingPunct="0"/>
            <a:endParaRPr lang="ru-RU" sz="1400">
              <a:solidFill>
                <a:srgbClr val="002060"/>
              </a:solidFill>
              <a:sym typeface="Arial" charset="0"/>
            </a:endParaRPr>
          </a:p>
          <a:p>
            <a:pPr hangingPunct="0"/>
            <a:endParaRPr lang="ru-RU" sz="1200" i="1">
              <a:solidFill>
                <a:srgbClr val="002060"/>
              </a:solidFill>
              <a:sym typeface="Arial" charset="0"/>
            </a:endParaRPr>
          </a:p>
          <a:p>
            <a:pPr hangingPunct="0"/>
            <a:r>
              <a:rPr lang="ru-RU" sz="1200" i="1">
                <a:solidFill>
                  <a:srgbClr val="002060"/>
                </a:solidFill>
                <a:sym typeface="Arial" charset="0"/>
              </a:rPr>
              <a:t>Данная методика разрабатывалась в рамках подписанного соглашения с ВЦИОМ при участии Финансового университета при Правительстве РФ и Национального агентства по развитию квалификаций.</a:t>
            </a:r>
            <a:endParaRPr lang="ru-RU" sz="1200" i="1">
              <a:solidFill>
                <a:srgbClr val="106193"/>
              </a:solidFill>
              <a:sym typeface="Arial" charset="0"/>
            </a:endParaRPr>
          </a:p>
          <a:p>
            <a:pPr hangingPunct="0"/>
            <a:endParaRPr lang="ru-RU" sz="1600">
              <a:solidFill>
                <a:srgbClr val="106193"/>
              </a:solidFill>
              <a:sym typeface="Arial" charset="0"/>
            </a:endParaRPr>
          </a:p>
        </p:txBody>
      </p:sp>
      <p:pic>
        <p:nvPicPr>
          <p:cNvPr id="34822" name="Рисунок 8" descr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8" y="5407025"/>
            <a:ext cx="1936750" cy="13033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4823" name="Рисунок 10" descr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5750" y="5632450"/>
            <a:ext cx="2697163" cy="874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4824" name="Рисунок 11" descr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750" y="5632450"/>
            <a:ext cx="3613150" cy="9080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23" name="Прямоугольник: скругленные углы 1"/>
          <p:cNvSpPr/>
          <p:nvPr/>
        </p:nvSpPr>
        <p:spPr>
          <a:xfrm>
            <a:off x="741363" y="1138238"/>
            <a:ext cx="10709275" cy="498475"/>
          </a:xfrm>
          <a:prstGeom prst="roundRect">
            <a:avLst>
              <a:gd name="adj" fmla="val 16667"/>
            </a:avLst>
          </a:prstGeom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826" name="TextBox 2"/>
          <p:cNvSpPr txBox="1">
            <a:spLocks noChangeArrowheads="1"/>
          </p:cNvSpPr>
          <p:nvPr/>
        </p:nvSpPr>
        <p:spPr bwMode="auto">
          <a:xfrm>
            <a:off x="1338263" y="1189038"/>
            <a:ext cx="9494837" cy="350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>
                <a:solidFill>
                  <a:srgbClr val="002060"/>
                </a:solidFill>
                <a:sym typeface="Arial" charset="0"/>
              </a:rPr>
              <a:t>Центр мониторинга рынка труда и перспективных профессий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8250" y="6403975"/>
            <a:ext cx="184150" cy="269875"/>
          </a:xfrm>
          <a:noFill/>
        </p:spPr>
        <p:txBody>
          <a:bodyPr/>
          <a:lstStyle/>
          <a:p>
            <a:pPr defTabSz="457200"/>
            <a:fld id="{C0DF2CDA-B327-4244-AAE2-1D8D4E2F9C05}" type="slidenum">
              <a:rPr lang="ru-RU">
                <a:latin typeface="Calibri" pitchFamily="34" charset="0"/>
                <a:sym typeface="Calibri" pitchFamily="34" charset="0"/>
              </a:rPr>
              <a:pPr defTabSz="457200"/>
              <a:t>8</a:t>
            </a:fld>
            <a:endParaRPr lang="ru-RU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35842" name="Название 1"/>
          <p:cNvGrpSpPr>
            <a:grpSpLocks/>
          </p:cNvGrpSpPr>
          <p:nvPr/>
        </p:nvGrpSpPr>
        <p:grpSpPr bwMode="auto">
          <a:xfrm>
            <a:off x="0" y="-3175"/>
            <a:ext cx="12190413" cy="711200"/>
            <a:chOff x="0" y="0"/>
            <a:chExt cx="12190410" cy="710883"/>
          </a:xfrm>
        </p:grpSpPr>
        <p:sp>
          <p:nvSpPr>
            <p:cNvPr id="35853" name="Прямоугольник"/>
            <p:cNvSpPr>
              <a:spLocks noChangeArrowheads="1"/>
            </p:cNvSpPr>
            <p:nvPr/>
          </p:nvSpPr>
          <p:spPr bwMode="auto">
            <a:xfrm>
              <a:off x="0" y="-1"/>
              <a:ext cx="12190411" cy="710885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3200">
                <a:latin typeface="Calibri" pitchFamily="34" charset="0"/>
              </a:endParaRPr>
            </a:p>
          </p:txBody>
        </p:sp>
        <p:sp>
          <p:nvSpPr>
            <p:cNvPr id="35854" name="ОРГАНИЗАЦИЯ НОК"/>
            <p:cNvSpPr txBox="1">
              <a:spLocks noChangeArrowheads="1"/>
            </p:cNvSpPr>
            <p:nvPr/>
          </p:nvSpPr>
          <p:spPr bwMode="auto">
            <a:xfrm>
              <a:off x="0" y="136907"/>
              <a:ext cx="12190411" cy="43706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sz="2400" b="1">
                  <a:solidFill>
                    <a:srgbClr val="FFFFFF"/>
                  </a:solidFill>
                  <a:sym typeface="Arial" charset="0"/>
                </a:rPr>
                <a:t>ОРГАНИЗАЦИЯ НОК</a:t>
              </a:r>
            </a:p>
          </p:txBody>
        </p:sp>
      </p:grpSp>
      <p:pic>
        <p:nvPicPr>
          <p:cNvPr id="35843" name="Рисунок 9" descr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5844" name="Рисунок 60" descr="Рисунок 6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0638" y="-7938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32" name="TextBox 7"/>
          <p:cNvSpPr txBox="1"/>
          <p:nvPr/>
        </p:nvSpPr>
        <p:spPr>
          <a:xfrm>
            <a:off x="920750" y="4549775"/>
            <a:ext cx="5784850" cy="23082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hangingPunct="0"/>
            <a:endParaRPr lang="ru-RU" b="1">
              <a:solidFill>
                <a:srgbClr val="002060"/>
              </a:solidFill>
              <a:sym typeface="Arial" charset="0"/>
            </a:endParaRPr>
          </a:p>
          <a:p>
            <a:pPr hangingPunct="0"/>
            <a:r>
              <a:rPr lang="ru-RU" sz="1400" b="1">
                <a:solidFill>
                  <a:srgbClr val="002060"/>
                </a:solidFill>
                <a:sym typeface="Arial" charset="0"/>
              </a:rPr>
              <a:t>Результаты:</a:t>
            </a:r>
          </a:p>
          <a:p>
            <a:pPr hangingPunct="0"/>
            <a:endParaRPr lang="ru-RU" sz="1400">
              <a:solidFill>
                <a:srgbClr val="002060"/>
              </a:solidFill>
              <a:sym typeface="Arial" charset="0"/>
            </a:endParaRP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ЦОК - 47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ЭЦ – 140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ПЭ – более 870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Создана служба СВК</a:t>
            </a:r>
          </a:p>
          <a:p>
            <a:pPr hangingPunct="0">
              <a:buSzPct val="100000"/>
              <a:buFontTx/>
              <a:buChar char="✓"/>
            </a:pPr>
            <a:r>
              <a:rPr lang="ru-RU" sz="1400">
                <a:solidFill>
                  <a:srgbClr val="002060"/>
                </a:solidFill>
                <a:sym typeface="Arial" charset="0"/>
              </a:rPr>
              <a:t>Открыто представительства СПКФР во всех Федеральных округах РФ</a:t>
            </a:r>
          </a:p>
          <a:p>
            <a:pPr hangingPunct="0"/>
            <a:r>
              <a:rPr lang="ru-RU" sz="1400">
                <a:solidFill>
                  <a:srgbClr val="002060"/>
                </a:solidFill>
                <a:sym typeface="Arial" charset="0"/>
              </a:rPr>
              <a:t> </a:t>
            </a:r>
            <a:endParaRPr lang="ru-RU" sz="1600">
              <a:solidFill>
                <a:srgbClr val="106193"/>
              </a:solidFill>
              <a:sym typeface="Arial" charset="0"/>
            </a:endParaRPr>
          </a:p>
        </p:txBody>
      </p:sp>
      <p:sp>
        <p:nvSpPr>
          <p:cNvPr id="933" name="Прямоугольник: скругленные углы 1"/>
          <p:cNvSpPr/>
          <p:nvPr/>
        </p:nvSpPr>
        <p:spPr>
          <a:xfrm>
            <a:off x="741363" y="930275"/>
            <a:ext cx="10709275" cy="1009650"/>
          </a:xfrm>
          <a:prstGeom prst="roundRect">
            <a:avLst>
              <a:gd name="adj" fmla="val 16667"/>
            </a:avLst>
          </a:prstGeom>
          <a:ln>
            <a:solidFill>
              <a:srgbClr val="80808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847" name="TextBox 2"/>
          <p:cNvSpPr txBox="1">
            <a:spLocks noChangeArrowheads="1"/>
          </p:cNvSpPr>
          <p:nvPr/>
        </p:nvSpPr>
        <p:spPr bwMode="auto">
          <a:xfrm>
            <a:off x="1422400" y="930275"/>
            <a:ext cx="9494838" cy="9985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hangingPunct="0"/>
            <a:r>
              <a:rPr lang="ru-RU" sz="1600" b="1">
                <a:solidFill>
                  <a:srgbClr val="002060"/>
                </a:solidFill>
                <a:sym typeface="Arial" charset="0"/>
              </a:rPr>
              <a:t>Отбор, мониторинг и контроль ЦОК </a:t>
            </a:r>
          </a:p>
          <a:p>
            <a:pPr algn="ctr" hangingPunct="0"/>
            <a:r>
              <a:rPr lang="ru-RU" sz="1600">
                <a:solidFill>
                  <a:srgbClr val="002060"/>
                </a:solidFill>
                <a:sym typeface="Arial" charset="0"/>
              </a:rPr>
              <a:t>(Приказ Министерства труда и социальной защиты РФ от 19.12.2016 г. №759н,</a:t>
            </a:r>
          </a:p>
          <a:p>
            <a:pPr algn="ctr" hangingPunct="0"/>
            <a:r>
              <a:rPr lang="ru-RU" sz="1600">
                <a:solidFill>
                  <a:srgbClr val="002060"/>
                </a:solidFill>
                <a:sym typeface="Arial" charset="0"/>
              </a:rPr>
              <a:t>Приказ Министерства труда и социальной защиты РФ от 14.12.2016 г. №729н)</a:t>
            </a:r>
          </a:p>
        </p:txBody>
      </p:sp>
      <p:sp>
        <p:nvSpPr>
          <p:cNvPr id="935" name="TextBox 15"/>
          <p:cNvSpPr txBox="1"/>
          <p:nvPr/>
        </p:nvSpPr>
        <p:spPr>
          <a:xfrm>
            <a:off x="5588000" y="2124075"/>
            <a:ext cx="5581650" cy="22320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hangingPunct="0"/>
            <a:endParaRPr lang="ru-RU" b="1">
              <a:solidFill>
                <a:srgbClr val="002060"/>
              </a:solidFill>
              <a:sym typeface="Arial" charset="0"/>
            </a:endParaRPr>
          </a:p>
          <a:p>
            <a:pPr hangingPunct="0"/>
            <a:r>
              <a:rPr lang="ru-RU" sz="1400" b="1">
                <a:solidFill>
                  <a:srgbClr val="002060"/>
                </a:solidFill>
                <a:sym typeface="Arial" charset="0"/>
              </a:rPr>
              <a:t>Стагнирующие факторы:</a:t>
            </a:r>
          </a:p>
          <a:p>
            <a:pPr hangingPunct="0"/>
            <a:endParaRPr lang="ru-RU" sz="1200">
              <a:solidFill>
                <a:srgbClr val="002060"/>
              </a:solidFill>
              <a:sym typeface="Arial" charset="0"/>
            </a:endParaRPr>
          </a:p>
          <a:p>
            <a:pPr hangingPunct="0">
              <a:buSzPct val="100000"/>
              <a:buFontTx/>
              <a:buChar char="✓"/>
            </a:pPr>
            <a:r>
              <a:rPr lang="ru-RU" sz="1200">
                <a:solidFill>
                  <a:srgbClr val="002060"/>
                </a:solidFill>
                <a:sym typeface="Arial" charset="0"/>
              </a:rPr>
              <a:t>Формирование рамки квалификаций.</a:t>
            </a:r>
          </a:p>
          <a:p>
            <a:pPr hangingPunct="0">
              <a:buSzPct val="100000"/>
              <a:buFontTx/>
              <a:buChar char="✓"/>
            </a:pPr>
            <a:r>
              <a:rPr lang="ru-RU" sz="1200">
                <a:solidFill>
                  <a:srgbClr val="002060"/>
                </a:solidFill>
                <a:sym typeface="Arial" charset="0"/>
              </a:rPr>
              <a:t>Отсутствие СВК в отдельных территориях РФ.</a:t>
            </a:r>
          </a:p>
          <a:p>
            <a:pPr hangingPunct="0">
              <a:buSzPct val="100000"/>
              <a:buFontTx/>
              <a:buChar char="✓"/>
            </a:pPr>
            <a:r>
              <a:rPr lang="ru-RU" sz="1200">
                <a:solidFill>
                  <a:srgbClr val="002060"/>
                </a:solidFill>
                <a:sym typeface="Arial" charset="0"/>
              </a:rPr>
              <a:t>Переходные периоды обязательности применения ПС:</a:t>
            </a:r>
          </a:p>
          <a:p>
            <a:pPr hangingPunct="0"/>
            <a:r>
              <a:rPr lang="ru-RU" sz="1200">
                <a:solidFill>
                  <a:srgbClr val="002060"/>
                </a:solidFill>
                <a:sym typeface="Arial" charset="0"/>
              </a:rPr>
              <a:t>- 1 июля 2019 года (3.07.2016 г. №238-ФЗ «О независимой оценке квалификаций»).</a:t>
            </a:r>
          </a:p>
          <a:p>
            <a:pPr hangingPunct="0"/>
            <a:r>
              <a:rPr lang="ru-RU" sz="1200">
                <a:solidFill>
                  <a:srgbClr val="002060"/>
                </a:solidFill>
                <a:sym typeface="Arial" charset="0"/>
              </a:rPr>
              <a:t>- 1 января 2020 года (</a:t>
            </a:r>
            <a:r>
              <a:rPr lang="ru-RU" sz="1400">
                <a:solidFill>
                  <a:srgbClr val="002060"/>
                </a:solidFill>
                <a:sym typeface="Arial" charset="0"/>
              </a:rPr>
              <a:t>27.06.2016 г. №584).</a:t>
            </a:r>
          </a:p>
          <a:p>
            <a:pPr hangingPunct="0"/>
            <a:r>
              <a:rPr lang="ru-RU" sz="1400">
                <a:solidFill>
                  <a:srgbClr val="002060"/>
                </a:solidFill>
                <a:sym typeface="Arial" charset="0"/>
              </a:rPr>
              <a:t>- Замена отдельных положений ЕКС и ЕТКС на требования ПС.</a:t>
            </a:r>
          </a:p>
        </p:txBody>
      </p:sp>
      <p:pic>
        <p:nvPicPr>
          <p:cNvPr id="35849" name="Рисунок 5" descr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950" y="2063750"/>
            <a:ext cx="2767013" cy="2185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5850" name="TextBox 6"/>
          <p:cNvSpPr txBox="1">
            <a:spLocks noChangeArrowheads="1"/>
          </p:cNvSpPr>
          <p:nvPr/>
        </p:nvSpPr>
        <p:spPr bwMode="auto">
          <a:xfrm>
            <a:off x="996950" y="4310063"/>
            <a:ext cx="3436938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hangingPunct="0"/>
            <a:r>
              <a:rPr lang="ru-RU" sz="1000">
                <a:sym typeface="Arial" charset="0"/>
              </a:rPr>
              <a:t>Подписано соглашение с Центральным Банком Российской Федерации 14.06.2017 г.</a:t>
            </a:r>
          </a:p>
        </p:txBody>
      </p:sp>
      <p:pic>
        <p:nvPicPr>
          <p:cNvPr id="35851" name="Рисунок 17" descr="Рисунок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8825" y="4343400"/>
            <a:ext cx="2671763" cy="1992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5852" name="TextBox 21"/>
          <p:cNvSpPr txBox="1">
            <a:spLocks noChangeArrowheads="1"/>
          </p:cNvSpPr>
          <p:nvPr/>
        </p:nvSpPr>
        <p:spPr bwMode="auto">
          <a:xfrm>
            <a:off x="8145463" y="6480175"/>
            <a:ext cx="3436937" cy="3159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hangingPunct="0"/>
            <a:r>
              <a:rPr lang="ru-RU" sz="800">
                <a:sym typeface="Arial" charset="0"/>
              </a:rPr>
              <a:t>Подписано соглашение с Федеральной службой по финансовому мониторингу 21.11.2017 г.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8250" y="6403975"/>
            <a:ext cx="184150" cy="269875"/>
          </a:xfrm>
          <a:noFill/>
        </p:spPr>
        <p:txBody>
          <a:bodyPr/>
          <a:lstStyle/>
          <a:p>
            <a:pPr defTabSz="457200"/>
            <a:fld id="{CA34392E-6418-47DA-A8B9-4796C9AF87B2}" type="slidenum">
              <a:rPr lang="ru-RU">
                <a:latin typeface="Calibri" pitchFamily="34" charset="0"/>
                <a:sym typeface="Calibri" pitchFamily="34" charset="0"/>
              </a:rPr>
              <a:pPr defTabSz="457200"/>
              <a:t>9</a:t>
            </a:fld>
            <a:endParaRPr lang="ru-RU"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36866" name="Название 1"/>
          <p:cNvGrpSpPr>
            <a:grpSpLocks/>
          </p:cNvGrpSpPr>
          <p:nvPr/>
        </p:nvGrpSpPr>
        <p:grpSpPr bwMode="auto">
          <a:xfrm>
            <a:off x="0" y="-3175"/>
            <a:ext cx="12190413" cy="711200"/>
            <a:chOff x="0" y="0"/>
            <a:chExt cx="12190410" cy="710883"/>
          </a:xfrm>
        </p:grpSpPr>
        <p:sp>
          <p:nvSpPr>
            <p:cNvPr id="36871" name="Прямоугольник"/>
            <p:cNvSpPr>
              <a:spLocks noChangeArrowheads="1"/>
            </p:cNvSpPr>
            <p:nvPr/>
          </p:nvSpPr>
          <p:spPr bwMode="auto">
            <a:xfrm>
              <a:off x="0" y="-1"/>
              <a:ext cx="12190411" cy="710885"/>
            </a:xfrm>
            <a:prstGeom prst="rect">
              <a:avLst/>
            </a:prstGeom>
            <a:solidFill>
              <a:srgbClr val="106193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/>
            <a:lstStyle/>
            <a:p>
              <a:pPr marL="457200" indent="-457200" algn="ctr" defTabSz="457200" hangingPunct="0"/>
              <a:endParaRPr lang="ru-RU" sz="1600" b="1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36872" name="Дорожная карта по обеспечению перехода к системе НОК специалистов финансового рынка"/>
            <p:cNvSpPr txBox="1">
              <a:spLocks noChangeArrowheads="1"/>
            </p:cNvSpPr>
            <p:nvPr/>
          </p:nvSpPr>
          <p:spPr bwMode="auto">
            <a:xfrm>
              <a:off x="0" y="198745"/>
              <a:ext cx="12190411" cy="31339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 anchor="ctr">
              <a:spAutoFit/>
            </a:bodyPr>
            <a:lstStyle/>
            <a:p>
              <a:pPr marL="457200" indent="-457200" algn="ctr" defTabSz="457200" hangingPunct="0"/>
              <a:r>
                <a:rPr lang="ru-RU" sz="1600" b="1">
                  <a:solidFill>
                    <a:srgbClr val="FFFFFF"/>
                  </a:solidFill>
                  <a:sym typeface="Arial" charset="0"/>
                </a:rPr>
                <a:t>Дорожная карта по обеспечению перехода к системе НОК специалистов финансового рынка</a:t>
              </a:r>
            </a:p>
          </p:txBody>
        </p:sp>
      </p:grpSp>
      <p:pic>
        <p:nvPicPr>
          <p:cNvPr id="36867" name="Рисунок 9" descr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6868" name="Рисунок 60" descr="Рисунок 6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0638" y="-7938"/>
            <a:ext cx="741362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6869" name="Объект 4" descr="Объект 4"/>
          <p:cNvPicPr>
            <a:picLocks noChangeAspect="1"/>
          </p:cNvPicPr>
          <p:nvPr/>
        </p:nvPicPr>
        <p:blipFill>
          <a:blip r:embed="rId3"/>
          <a:srcRect l="31146" t="3484" r="31789" b="2292"/>
          <a:stretch>
            <a:fillRect/>
          </a:stretch>
        </p:blipFill>
        <p:spPr bwMode="auto">
          <a:xfrm>
            <a:off x="842963" y="1754188"/>
            <a:ext cx="3027362" cy="42656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6870" name="Рисунок 26" descr="Рисунок 26"/>
          <p:cNvPicPr>
            <a:picLocks noChangeAspect="1"/>
          </p:cNvPicPr>
          <p:nvPr/>
        </p:nvPicPr>
        <p:blipFill>
          <a:blip r:embed="rId4"/>
          <a:srcRect l="13313" t="4466" r="14381" b="5574"/>
          <a:stretch>
            <a:fillRect/>
          </a:stretch>
        </p:blipFill>
        <p:spPr bwMode="auto">
          <a:xfrm>
            <a:off x="4587875" y="2136775"/>
            <a:ext cx="5205413" cy="36337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Тема Office">
  <a:themeElements>
    <a:clrScheme name="1_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1_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1697</Words>
  <Application>Microsoft Office PowerPoint</Application>
  <PresentationFormat>Произвольный</PresentationFormat>
  <Paragraphs>375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Независимая оценка качества образования как обязательное условие формирования квалифицированного рынка труда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asprof.ru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Независимая оценка качества образования как обязательное условие формирования квалифицированного рынка труда</dc:title>
  <dc:creator>Admin</dc:creator>
  <cp:lastModifiedBy>Юргелас Мария Владимировна</cp:lastModifiedBy>
  <cp:revision>8</cp:revision>
  <dcterms:modified xsi:type="dcterms:W3CDTF">2019-11-13T14:10:11Z</dcterms:modified>
</cp:coreProperties>
</file>