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5.xml" ContentType="application/vnd.openxmlformats-officedocument.themeOverride+xml"/>
  <Override PartName="/ppt/notesSlides/notesSlide6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6.xml" ContentType="application/vnd.openxmlformats-officedocument.themeOverride+xml"/>
  <Override PartName="/ppt/notesSlides/notesSlide7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7.xml" ContentType="application/vnd.openxmlformats-officedocument.themeOverride+xml"/>
  <Override PartName="/ppt/notesSlides/notesSlide8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1.xml" ContentType="application/vnd.openxmlformats-officedocument.drawingml.chartshapes+xml"/>
  <Override PartName="/ppt/theme/themeOverride8.xml" ContentType="application/vnd.openxmlformats-officedocument.themeOverride+xml"/>
  <Override PartName="/ppt/notesSlides/notesSlide9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9.xml" ContentType="application/vnd.openxmlformats-officedocument.themeOverride+xml"/>
  <Override PartName="/ppt/notesSlides/notesSlide10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10.xml" ContentType="application/vnd.openxmlformats-officedocument.themeOverride+xml"/>
  <Override PartName="/ppt/notesSlides/notesSlide11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heme/themeOverride11.xml" ContentType="application/vnd.openxmlformats-officedocument.themeOverride+xml"/>
  <Override PartName="/ppt/notesSlides/notesSlide12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theme/themeOverride12.xml" ContentType="application/vnd.openxmlformats-officedocument.themeOverride+xml"/>
  <Override PartName="/ppt/notesSlides/notesSlide13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theme/themeOverride13.xml" ContentType="application/vnd.openxmlformats-officedocument.themeOverride+xml"/>
  <Override PartName="/ppt/notesSlides/notesSlide14.xml" ContentType="application/vnd.openxmlformats-officedocument.presentationml.notesSlide+xml"/>
  <Override PartName="/ppt/theme/themeOverride14.xml" ContentType="application/vnd.openxmlformats-officedocument.themeOverr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22"/>
  </p:notesMasterIdLst>
  <p:handoutMasterIdLst>
    <p:handoutMasterId r:id="rId23"/>
  </p:handoutMasterIdLst>
  <p:sldIdLst>
    <p:sldId id="256" r:id="rId2"/>
    <p:sldId id="589" r:id="rId3"/>
    <p:sldId id="590" r:id="rId4"/>
    <p:sldId id="579" r:id="rId5"/>
    <p:sldId id="558" r:id="rId6"/>
    <p:sldId id="560" r:id="rId7"/>
    <p:sldId id="561" r:id="rId8"/>
    <p:sldId id="563" r:id="rId9"/>
    <p:sldId id="587" r:id="rId10"/>
    <p:sldId id="597" r:id="rId11"/>
    <p:sldId id="598" r:id="rId12"/>
    <p:sldId id="600" r:id="rId13"/>
    <p:sldId id="601" r:id="rId14"/>
    <p:sldId id="603" r:id="rId15"/>
    <p:sldId id="604" r:id="rId16"/>
    <p:sldId id="569" r:id="rId17"/>
    <p:sldId id="593" r:id="rId18"/>
    <p:sldId id="605" r:id="rId19"/>
    <p:sldId id="606" r:id="rId20"/>
    <p:sldId id="409" r:id="rId21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48" userDrawn="1">
          <p15:clr>
            <a:srgbClr val="A4A3A4"/>
          </p15:clr>
        </p15:guide>
        <p15:guide id="2" orient="horz" pos="663" userDrawn="1">
          <p15:clr>
            <a:srgbClr val="A4A3A4"/>
          </p15:clr>
        </p15:guide>
        <p15:guide id="7" pos="158">
          <p15:clr>
            <a:srgbClr val="A4A3A4"/>
          </p15:clr>
        </p15:guide>
        <p15:guide id="12" orient="horz" pos="164">
          <p15:clr>
            <a:srgbClr val="A4A3A4"/>
          </p15:clr>
        </p15:guide>
        <p15:guide id="14" pos="499" userDrawn="1">
          <p15:clr>
            <a:srgbClr val="A4A3A4"/>
          </p15:clr>
        </p15:guide>
        <p15:guide id="17" orient="horz" pos="2205" userDrawn="1">
          <p15:clr>
            <a:srgbClr val="A4A3A4"/>
          </p15:clr>
        </p15:guide>
        <p15:guide id="18" orient="horz" pos="73" userDrawn="1">
          <p15:clr>
            <a:srgbClr val="A4A3A4"/>
          </p15:clr>
        </p15:guide>
        <p15:guide id="20" pos="68" userDrawn="1">
          <p15:clr>
            <a:srgbClr val="A4A3A4"/>
          </p15:clr>
        </p15:guide>
        <p15:guide id="21" pos="2993" userDrawn="1">
          <p15:clr>
            <a:srgbClr val="A4A3A4"/>
          </p15:clr>
        </p15:guide>
        <p15:guide id="24" orient="horz" pos="2954" userDrawn="1">
          <p15:clr>
            <a:srgbClr val="A4A3A4"/>
          </p15:clr>
        </p15:guide>
        <p15:guide id="27" pos="45" userDrawn="1">
          <p15:clr>
            <a:srgbClr val="A4A3A4"/>
          </p15:clr>
        </p15:guide>
        <p15:guide id="28" pos="2721" userDrawn="1">
          <p15:clr>
            <a:srgbClr val="A4A3A4"/>
          </p15:clr>
        </p15:guide>
        <p15:guide id="29" pos="2109" userDrawn="1">
          <p15:clr>
            <a:srgbClr val="A4A3A4"/>
          </p15:clr>
        </p15:guide>
        <p15:guide id="30" pos="1088" userDrawn="1">
          <p15:clr>
            <a:srgbClr val="A4A3A4"/>
          </p15:clr>
        </p15:guide>
        <p15:guide id="32" pos="1451" userDrawn="1">
          <p15:clr>
            <a:srgbClr val="A4A3A4"/>
          </p15:clr>
        </p15:guide>
        <p15:guide id="33" pos="4581" userDrawn="1">
          <p15:clr>
            <a:srgbClr val="A4A3A4"/>
          </p15:clr>
        </p15:guide>
        <p15:guide id="36" orient="horz" pos="1139" userDrawn="1">
          <p15:clr>
            <a:srgbClr val="A4A3A4"/>
          </p15:clr>
        </p15:guide>
        <p15:guide id="38" orient="horz" pos="3838" userDrawn="1">
          <p15:clr>
            <a:srgbClr val="A4A3A4"/>
          </p15:clr>
        </p15:guide>
        <p15:guide id="39" orient="horz" pos="1253" userDrawn="1">
          <p15:clr>
            <a:srgbClr val="A4A3A4"/>
          </p15:clr>
        </p15:guide>
        <p15:guide id="41" orient="horz" pos="1434" userDrawn="1">
          <p15:clr>
            <a:srgbClr val="A4A3A4"/>
          </p15:clr>
        </p15:guide>
        <p15:guide id="43" pos="635" userDrawn="1">
          <p15:clr>
            <a:srgbClr val="A4A3A4"/>
          </p15:clr>
        </p15:guide>
        <p15:guide id="44" pos="496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B892"/>
    <a:srgbClr val="2ACCA2"/>
    <a:srgbClr val="2ACCB9"/>
    <a:srgbClr val="25B5A4"/>
    <a:srgbClr val="209D8D"/>
    <a:srgbClr val="009A70"/>
    <a:srgbClr val="A6301C"/>
    <a:srgbClr val="5595D0"/>
    <a:srgbClr val="008F7D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77" autoAdjust="0"/>
    <p:restoredTop sz="96274" autoAdjust="0"/>
  </p:normalViewPr>
  <p:slideViewPr>
    <p:cSldViewPr snapToGrid="0">
      <p:cViewPr varScale="1">
        <p:scale>
          <a:sx n="115" d="100"/>
          <a:sy n="115" d="100"/>
        </p:scale>
        <p:origin x="1890" y="108"/>
      </p:cViewPr>
      <p:guideLst>
        <p:guide orient="horz" pos="3748"/>
        <p:guide orient="horz" pos="663"/>
        <p:guide pos="158"/>
        <p:guide orient="horz" pos="164"/>
        <p:guide pos="499"/>
        <p:guide orient="horz" pos="2205"/>
        <p:guide orient="horz" pos="73"/>
        <p:guide pos="68"/>
        <p:guide pos="2993"/>
        <p:guide orient="horz" pos="2954"/>
        <p:guide pos="45"/>
        <p:guide pos="2721"/>
        <p:guide pos="2109"/>
        <p:guide pos="1088"/>
        <p:guide pos="1451"/>
        <p:guide pos="4581"/>
        <p:guide orient="horz" pos="1139"/>
        <p:guide orient="horz" pos="3838"/>
        <p:guide orient="horz" pos="1253"/>
        <p:guide orient="horz" pos="1434"/>
        <p:guide pos="635"/>
        <p:guide pos="4967"/>
      </p:guideLst>
    </p:cSldViewPr>
  </p:slideViewPr>
  <p:outlineViewPr>
    <p:cViewPr>
      <p:scale>
        <a:sx n="33" d="100"/>
        <a:sy n="33" d="100"/>
      </p:scale>
      <p:origin x="0" y="-1557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howGuides="1">
      <p:cViewPr varScale="1">
        <p:scale>
          <a:sx n="61" d="100"/>
          <a:sy n="61" d="100"/>
        </p:scale>
        <p:origin x="-3354" y="-96"/>
      </p:cViewPr>
      <p:guideLst>
        <p:guide orient="horz" pos="3126"/>
        <p:guide pos="2141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9.xlsx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1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0416666666667"/>
          <c:y val="3.4375000000000003E-2"/>
          <c:w val="0.15208333333333299"/>
          <c:h val="0.9656249999999999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Положение улучшилось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###0</c:formatCode>
                <c:ptCount val="1"/>
                <c:pt idx="0">
                  <c:v>3.7830121341898639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1F-48A6-A5F9-EE5C76F84F4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Положение скорее улучшилось</c:v>
                </c:pt>
              </c:strCache>
            </c:strRef>
          </c:tx>
          <c:spPr>
            <a:solidFill>
              <a:srgbClr val="009A70">
                <a:alpha val="50196"/>
              </a:srgb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9A70">
                  <a:alpha val="50196"/>
                </a:srgb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0C1F-48A6-A5F9-EE5C76F84F4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###0</c:formatCode>
                <c:ptCount val="1"/>
                <c:pt idx="0">
                  <c:v>7.7087794432548202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C1F-48A6-A5F9-EE5C76F84F4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Никак не отразилось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###0</c:formatCode>
                <c:ptCount val="1"/>
                <c:pt idx="0">
                  <c:v>25.410421127765879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C1F-48A6-A5F9-EE5C76F84F49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Положение скорее ухудшилось</c:v>
                </c:pt>
              </c:strCache>
            </c:strRef>
          </c:tx>
          <c:spPr>
            <a:solidFill>
              <a:srgbClr val="A6301C">
                <a:alpha val="50196"/>
              </a:srgb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A6301C">
                  <a:alpha val="50196"/>
                </a:srgb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0C1F-48A6-A5F9-EE5C76F84F4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Лист1!$E$2</c:f>
              <c:numCache>
                <c:formatCode>###0</c:formatCode>
                <c:ptCount val="1"/>
                <c:pt idx="0">
                  <c:v>37.259100642398288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C1F-48A6-A5F9-EE5C76F84F49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Положение серьезно ухудшилось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C1F-48A6-A5F9-EE5C76F84F4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Лист1!$F$2</c:f>
              <c:numCache>
                <c:formatCode>###0</c:formatCode>
                <c:ptCount val="1"/>
                <c:pt idx="0">
                  <c:v>25.62455389007852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C1F-48A6-A5F9-EE5C76F84F49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Затрудняюсь ответить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Лист1!$G$2</c:f>
              <c:numCache>
                <c:formatCode>####</c:formatCode>
                <c:ptCount val="1"/>
                <c:pt idx="0">
                  <c:v>0.21413276231263401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0C1F-48A6-A5F9-EE5C76F84F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195072"/>
        <c:axId val="24196608"/>
      </c:barChart>
      <c:catAx>
        <c:axId val="24195072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extTo"/>
        <c:crossAx val="24196608"/>
        <c:crosses val="autoZero"/>
        <c:auto val="1"/>
        <c:lblAlgn val="ctr"/>
        <c:lblOffset val="100"/>
        <c:noMultiLvlLbl val="0"/>
      </c:catAx>
      <c:valAx>
        <c:axId val="24196608"/>
        <c:scaling>
          <c:orientation val="maxMin"/>
        </c:scaling>
        <c:delete val="1"/>
        <c:axPos val="l"/>
        <c:numFmt formatCode="0%" sourceLinked="1"/>
        <c:majorTickMark val="out"/>
        <c:minorTickMark val="none"/>
        <c:tickLblPos val="nextTo"/>
        <c:crossAx val="24195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242100317162"/>
          <c:y val="8.3333333333333301E-2"/>
          <c:w val="0.71328180556239695"/>
          <c:h val="0.6859552952889810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Да, увеличились</c:v>
                </c:pt>
              </c:strCache>
            </c:strRef>
          </c:tx>
          <c:spPr>
            <a:solidFill>
              <a:srgbClr val="A6301C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Лист1!$A$2:$A$16</c:f>
              <c:strCache>
                <c:ptCount val="15"/>
                <c:pt idx="0">
                  <c:v>Все опрошенные 2018</c:v>
                </c:pt>
                <c:pt idx="1">
                  <c:v>Все опрошенные 2017</c:v>
                </c:pt>
                <c:pt idx="2">
                  <c:v>Все опрошенные 2016</c:v>
                </c:pt>
                <c:pt idx="4">
                  <c:v>Крупный бизнес 2018</c:v>
                </c:pt>
                <c:pt idx="5">
                  <c:v>Крупный бизнес 2017</c:v>
                </c:pt>
                <c:pt idx="6">
                  <c:v>Крупный бизнес 2016</c:v>
                </c:pt>
                <c:pt idx="8">
                  <c:v>Средний бизнес 2018</c:v>
                </c:pt>
                <c:pt idx="9">
                  <c:v>Средний бизнес 2017</c:v>
                </c:pt>
                <c:pt idx="10">
                  <c:v>Средний бизнес 2016</c:v>
                </c:pt>
                <c:pt idx="12">
                  <c:v>Малый бизнес и ИП 2018</c:v>
                </c:pt>
                <c:pt idx="13">
                  <c:v>Малый бизнес и ИП 2017</c:v>
                </c:pt>
                <c:pt idx="14">
                  <c:v>Малый бизнес и ИП 2016</c:v>
                </c:pt>
              </c:strCache>
            </c:strRef>
          </c:cat>
          <c:val>
            <c:numRef>
              <c:f>Лист1!$B$2:$B$16</c:f>
              <c:numCache>
                <c:formatCode>###0</c:formatCode>
                <c:ptCount val="15"/>
                <c:pt idx="0">
                  <c:v>63.811563169164877</c:v>
                </c:pt>
                <c:pt idx="1">
                  <c:v>63.343615847111643</c:v>
                </c:pt>
                <c:pt idx="2">
                  <c:v>65.935162094763086</c:v>
                </c:pt>
                <c:pt idx="4">
                  <c:v>65.248226950354621</c:v>
                </c:pt>
                <c:pt idx="5">
                  <c:v>72.2222222222222</c:v>
                </c:pt>
                <c:pt idx="6">
                  <c:v>70.512820512820497</c:v>
                </c:pt>
                <c:pt idx="8">
                  <c:v>66.666666666666643</c:v>
                </c:pt>
                <c:pt idx="9">
                  <c:v>57.407407407407398</c:v>
                </c:pt>
                <c:pt idx="10">
                  <c:v>71.953578336557044</c:v>
                </c:pt>
                <c:pt idx="12">
                  <c:v>62.343572241183168</c:v>
                </c:pt>
                <c:pt idx="13">
                  <c:v>64.134275618375796</c:v>
                </c:pt>
                <c:pt idx="14">
                  <c:v>62.5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3F8-4C71-BD22-C7239BA86E0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Нет, не изменились</c:v>
                </c:pt>
              </c:strCache>
            </c:strRef>
          </c:tx>
          <c:spPr>
            <a:solidFill>
              <a:srgbClr val="009A70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Лист1!$A$2:$A$16</c:f>
              <c:strCache>
                <c:ptCount val="15"/>
                <c:pt idx="0">
                  <c:v>Все опрошенные 2018</c:v>
                </c:pt>
                <c:pt idx="1">
                  <c:v>Все опрошенные 2017</c:v>
                </c:pt>
                <c:pt idx="2">
                  <c:v>Все опрошенные 2016</c:v>
                </c:pt>
                <c:pt idx="4">
                  <c:v>Крупный бизнес 2018</c:v>
                </c:pt>
                <c:pt idx="5">
                  <c:v>Крупный бизнес 2017</c:v>
                </c:pt>
                <c:pt idx="6">
                  <c:v>Крупный бизнес 2016</c:v>
                </c:pt>
                <c:pt idx="8">
                  <c:v>Средний бизнес 2018</c:v>
                </c:pt>
                <c:pt idx="9">
                  <c:v>Средний бизнес 2017</c:v>
                </c:pt>
                <c:pt idx="10">
                  <c:v>Средний бизнес 2016</c:v>
                </c:pt>
                <c:pt idx="12">
                  <c:v>Малый бизнес и ИП 2018</c:v>
                </c:pt>
                <c:pt idx="13">
                  <c:v>Малый бизнес и ИП 2017</c:v>
                </c:pt>
                <c:pt idx="14">
                  <c:v>Малый бизнес и ИП 2016</c:v>
                </c:pt>
              </c:strCache>
            </c:strRef>
          </c:cat>
          <c:val>
            <c:numRef>
              <c:f>Лист1!$C$2:$C$16</c:f>
              <c:numCache>
                <c:formatCode>###0</c:formatCode>
                <c:ptCount val="15"/>
                <c:pt idx="0">
                  <c:v>23.483226266952169</c:v>
                </c:pt>
                <c:pt idx="1">
                  <c:v>22.629033921596701</c:v>
                </c:pt>
                <c:pt idx="2">
                  <c:v>24.039900249376561</c:v>
                </c:pt>
                <c:pt idx="4">
                  <c:v>23.404255319148941</c:v>
                </c:pt>
                <c:pt idx="5">
                  <c:v>5.5555555555555483</c:v>
                </c:pt>
                <c:pt idx="6">
                  <c:v>17.52136752136752</c:v>
                </c:pt>
                <c:pt idx="8">
                  <c:v>19.947506561679781</c:v>
                </c:pt>
                <c:pt idx="9">
                  <c:v>25.462962962962969</c:v>
                </c:pt>
                <c:pt idx="10">
                  <c:v>20.116054158607351</c:v>
                </c:pt>
                <c:pt idx="12">
                  <c:v>25.028441410693969</c:v>
                </c:pt>
                <c:pt idx="13">
                  <c:v>24.6466431095409</c:v>
                </c:pt>
                <c:pt idx="14">
                  <c:v>26.942567567567561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3F8-4C71-BD22-C7239BA86E0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 ответить</c:v>
                </c:pt>
              </c:strCache>
            </c:strRef>
          </c:tx>
          <c:spPr>
            <a:solidFill>
              <a:srgbClr val="7F7F7F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Лист1!$A$2:$A$16</c:f>
              <c:strCache>
                <c:ptCount val="15"/>
                <c:pt idx="0">
                  <c:v>Все опрошенные 2018</c:v>
                </c:pt>
                <c:pt idx="1">
                  <c:v>Все опрошенные 2017</c:v>
                </c:pt>
                <c:pt idx="2">
                  <c:v>Все опрошенные 2016</c:v>
                </c:pt>
                <c:pt idx="4">
                  <c:v>Крупный бизнес 2018</c:v>
                </c:pt>
                <c:pt idx="5">
                  <c:v>Крупный бизнес 2017</c:v>
                </c:pt>
                <c:pt idx="6">
                  <c:v>Крупный бизнес 2016</c:v>
                </c:pt>
                <c:pt idx="8">
                  <c:v>Средний бизнес 2018</c:v>
                </c:pt>
                <c:pt idx="9">
                  <c:v>Средний бизнес 2017</c:v>
                </c:pt>
                <c:pt idx="10">
                  <c:v>Средний бизнес 2016</c:v>
                </c:pt>
                <c:pt idx="12">
                  <c:v>Малый бизнес и ИП 2018</c:v>
                </c:pt>
                <c:pt idx="13">
                  <c:v>Малый бизнес и ИП 2017</c:v>
                </c:pt>
                <c:pt idx="14">
                  <c:v>Малый бизнес и ИП 2016</c:v>
                </c:pt>
              </c:strCache>
            </c:strRef>
          </c:cat>
          <c:val>
            <c:numRef>
              <c:f>Лист1!$D$2:$D$16</c:f>
              <c:numCache>
                <c:formatCode>###0</c:formatCode>
                <c:ptCount val="15"/>
                <c:pt idx="0">
                  <c:v>12.70521056388294</c:v>
                </c:pt>
                <c:pt idx="1">
                  <c:v>14.0273502312925</c:v>
                </c:pt>
                <c:pt idx="2">
                  <c:v>10.02493765586035</c:v>
                </c:pt>
                <c:pt idx="4">
                  <c:v>11.347517730496451</c:v>
                </c:pt>
                <c:pt idx="5">
                  <c:v>22.2222222222222</c:v>
                </c:pt>
                <c:pt idx="6">
                  <c:v>11.965811965811969</c:v>
                </c:pt>
                <c:pt idx="8">
                  <c:v>13.385826771653541</c:v>
                </c:pt>
                <c:pt idx="9">
                  <c:v>17.12962962962964</c:v>
                </c:pt>
                <c:pt idx="10">
                  <c:v>7.9303675048355897</c:v>
                </c:pt>
                <c:pt idx="12">
                  <c:v>12.627986348122869</c:v>
                </c:pt>
                <c:pt idx="13">
                  <c:v>11.219081272084971</c:v>
                </c:pt>
                <c:pt idx="14">
                  <c:v>10.55743243243243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3F8-4C71-BD22-C7239BA86E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8"/>
        <c:overlap val="100"/>
        <c:axId val="82529664"/>
        <c:axId val="82543744"/>
      </c:barChart>
      <c:catAx>
        <c:axId val="8252966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82543744"/>
        <c:crosses val="autoZero"/>
        <c:auto val="1"/>
        <c:lblAlgn val="ctr"/>
        <c:lblOffset val="100"/>
        <c:noMultiLvlLbl val="0"/>
      </c:catAx>
      <c:valAx>
        <c:axId val="82543744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82529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911344319693199"/>
          <c:y val="0.76825418938017398"/>
          <c:w val="0.24562891794838801"/>
          <c:h val="0.1189252977993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242100317162"/>
          <c:y val="8.3333333333333301E-2"/>
          <c:w val="0.71328180556239695"/>
          <c:h val="0.6859552952889810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Да, до 10%</c:v>
                </c:pt>
              </c:strCache>
            </c:strRef>
          </c:tx>
          <c:spPr>
            <a:solidFill>
              <a:srgbClr val="A6301C">
                <a:alpha val="50196"/>
              </a:srgb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Лист1!$A$2:$A$16</c:f>
              <c:strCache>
                <c:ptCount val="15"/>
                <c:pt idx="0">
                  <c:v>Все опрошенные 2018</c:v>
                </c:pt>
                <c:pt idx="1">
                  <c:v>Все опрошенные 2017</c:v>
                </c:pt>
                <c:pt idx="2">
                  <c:v>Все опрошенные 2016</c:v>
                </c:pt>
                <c:pt idx="4">
                  <c:v>Крупный бизнес 2018</c:v>
                </c:pt>
                <c:pt idx="5">
                  <c:v>Крупный бизнес 2017</c:v>
                </c:pt>
                <c:pt idx="6">
                  <c:v>Крупный бизнес 2016</c:v>
                </c:pt>
                <c:pt idx="8">
                  <c:v>Средний бизнес 2018</c:v>
                </c:pt>
                <c:pt idx="9">
                  <c:v>Средний бизнес 2017</c:v>
                </c:pt>
                <c:pt idx="10">
                  <c:v>Средний бизнес 2016</c:v>
                </c:pt>
                <c:pt idx="12">
                  <c:v>Малый бизнес и ИП 2018</c:v>
                </c:pt>
                <c:pt idx="13">
                  <c:v>Малый бизнес и ИП 2017</c:v>
                </c:pt>
                <c:pt idx="14">
                  <c:v>Малый бизнес и ИП 2016</c:v>
                </c:pt>
              </c:strCache>
            </c:strRef>
          </c:cat>
          <c:val>
            <c:numRef>
              <c:f>Лист1!$B$2:$B$16</c:f>
              <c:numCache>
                <c:formatCode>###0</c:formatCode>
                <c:ptCount val="15"/>
                <c:pt idx="0">
                  <c:v>23.62598144182726</c:v>
                </c:pt>
                <c:pt idx="1">
                  <c:v>18.849646624181549</c:v>
                </c:pt>
                <c:pt idx="2">
                  <c:v>21.496259351620939</c:v>
                </c:pt>
                <c:pt idx="4">
                  <c:v>24.11347517730497</c:v>
                </c:pt>
                <c:pt idx="5">
                  <c:v>14.81481481481481</c:v>
                </c:pt>
                <c:pt idx="6">
                  <c:v>22.649572649572651</c:v>
                </c:pt>
                <c:pt idx="8">
                  <c:v>25.98425196850393</c:v>
                </c:pt>
                <c:pt idx="9">
                  <c:v>22.68518518518519</c:v>
                </c:pt>
                <c:pt idx="10">
                  <c:v>24.56479690522243</c:v>
                </c:pt>
                <c:pt idx="12">
                  <c:v>22.525597269624569</c:v>
                </c:pt>
                <c:pt idx="13">
                  <c:v>18.021201413427811</c:v>
                </c:pt>
                <c:pt idx="14">
                  <c:v>20.27027027027027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DC-4687-B6B3-6982B2AC97D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Да, на 10%-20%</c:v>
                </c:pt>
              </c:strCache>
            </c:strRef>
          </c:tx>
          <c:spPr>
            <a:solidFill>
              <a:srgbClr val="A6301C">
                <a:alpha val="74902"/>
              </a:srgb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Лист1!$A$2:$A$16</c:f>
              <c:strCache>
                <c:ptCount val="15"/>
                <c:pt idx="0">
                  <c:v>Все опрошенные 2018</c:v>
                </c:pt>
                <c:pt idx="1">
                  <c:v>Все опрошенные 2017</c:v>
                </c:pt>
                <c:pt idx="2">
                  <c:v>Все опрошенные 2016</c:v>
                </c:pt>
                <c:pt idx="4">
                  <c:v>Крупный бизнес 2018</c:v>
                </c:pt>
                <c:pt idx="5">
                  <c:v>Крупный бизнес 2017</c:v>
                </c:pt>
                <c:pt idx="6">
                  <c:v>Крупный бизнес 2016</c:v>
                </c:pt>
                <c:pt idx="8">
                  <c:v>Средний бизнес 2018</c:v>
                </c:pt>
                <c:pt idx="9">
                  <c:v>Средний бизнес 2017</c:v>
                </c:pt>
                <c:pt idx="10">
                  <c:v>Средний бизнес 2016</c:v>
                </c:pt>
                <c:pt idx="12">
                  <c:v>Малый бизнес и ИП 2018</c:v>
                </c:pt>
                <c:pt idx="13">
                  <c:v>Малый бизнес и ИП 2017</c:v>
                </c:pt>
                <c:pt idx="14">
                  <c:v>Малый бизнес и ИП 2016</c:v>
                </c:pt>
              </c:strCache>
            </c:strRef>
          </c:cat>
          <c:val>
            <c:numRef>
              <c:f>Лист1!$C$2:$C$16</c:f>
              <c:numCache>
                <c:formatCode>###0</c:formatCode>
                <c:ptCount val="15"/>
                <c:pt idx="0">
                  <c:v>15.56031406138472</c:v>
                </c:pt>
                <c:pt idx="1">
                  <c:v>15.032455967288961</c:v>
                </c:pt>
                <c:pt idx="2">
                  <c:v>12.917705735660849</c:v>
                </c:pt>
                <c:pt idx="4">
                  <c:v>21.276595744680851</c:v>
                </c:pt>
                <c:pt idx="5">
                  <c:v>14.81481481481481</c:v>
                </c:pt>
                <c:pt idx="6">
                  <c:v>11.53846153846154</c:v>
                </c:pt>
                <c:pt idx="8">
                  <c:v>16.01049868766404</c:v>
                </c:pt>
                <c:pt idx="9">
                  <c:v>16.666666666666679</c:v>
                </c:pt>
                <c:pt idx="10">
                  <c:v>12.5725338491296</c:v>
                </c:pt>
                <c:pt idx="12">
                  <c:v>14.44823663253697</c:v>
                </c:pt>
                <c:pt idx="13">
                  <c:v>14.39929328621932</c:v>
                </c:pt>
                <c:pt idx="14">
                  <c:v>13.429054054054051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CDC-4687-B6B3-6982B2AC97D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Да, на 20-30%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Лист1!$A$2:$A$16</c:f>
              <c:strCache>
                <c:ptCount val="15"/>
                <c:pt idx="0">
                  <c:v>Все опрошенные 2018</c:v>
                </c:pt>
                <c:pt idx="1">
                  <c:v>Все опрошенные 2017</c:v>
                </c:pt>
                <c:pt idx="2">
                  <c:v>Все опрошенные 2016</c:v>
                </c:pt>
                <c:pt idx="4">
                  <c:v>Крупный бизнес 2018</c:v>
                </c:pt>
                <c:pt idx="5">
                  <c:v>Крупный бизнес 2017</c:v>
                </c:pt>
                <c:pt idx="6">
                  <c:v>Крупный бизнес 2016</c:v>
                </c:pt>
                <c:pt idx="8">
                  <c:v>Средний бизнес 2018</c:v>
                </c:pt>
                <c:pt idx="9">
                  <c:v>Средний бизнес 2017</c:v>
                </c:pt>
                <c:pt idx="10">
                  <c:v>Средний бизнес 2016</c:v>
                </c:pt>
                <c:pt idx="12">
                  <c:v>Малый бизнес и ИП 2018</c:v>
                </c:pt>
                <c:pt idx="13">
                  <c:v>Малый бизнес и ИП 2017</c:v>
                </c:pt>
                <c:pt idx="14">
                  <c:v>Малый бизнес и ИП 2016</c:v>
                </c:pt>
              </c:strCache>
            </c:strRef>
          </c:cat>
          <c:val>
            <c:numRef>
              <c:f>Лист1!$D$2:$D$16</c:f>
              <c:numCache>
                <c:formatCode>###0</c:formatCode>
                <c:ptCount val="15"/>
                <c:pt idx="0">
                  <c:v>5.2105638829407566</c:v>
                </c:pt>
                <c:pt idx="1">
                  <c:v>4.7022956910304767</c:v>
                </c:pt>
                <c:pt idx="2">
                  <c:v>4.7880299251870326</c:v>
                </c:pt>
                <c:pt idx="4">
                  <c:v>5.6737588652482271</c:v>
                </c:pt>
                <c:pt idx="5">
                  <c:v>3.7037037037037011</c:v>
                </c:pt>
                <c:pt idx="6">
                  <c:v>5.5555555555555536</c:v>
                </c:pt>
                <c:pt idx="8">
                  <c:v>5.5118110236220472</c:v>
                </c:pt>
                <c:pt idx="9">
                  <c:v>3.7037037037037099</c:v>
                </c:pt>
                <c:pt idx="10">
                  <c:v>5.6092843326885866</c:v>
                </c:pt>
                <c:pt idx="12">
                  <c:v>5.0056882821387942</c:v>
                </c:pt>
                <c:pt idx="13">
                  <c:v>5.3003533568905228</c:v>
                </c:pt>
                <c:pt idx="14">
                  <c:v>4.3918918918918921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CDC-4687-B6B3-6982B2AC97DB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Да, более чем на 30%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Лист1!$A$2:$A$16</c:f>
              <c:strCache>
                <c:ptCount val="15"/>
                <c:pt idx="0">
                  <c:v>Все опрошенные 2018</c:v>
                </c:pt>
                <c:pt idx="1">
                  <c:v>Все опрошенные 2017</c:v>
                </c:pt>
                <c:pt idx="2">
                  <c:v>Все опрошенные 2016</c:v>
                </c:pt>
                <c:pt idx="4">
                  <c:v>Крупный бизнес 2018</c:v>
                </c:pt>
                <c:pt idx="5">
                  <c:v>Крупный бизнес 2017</c:v>
                </c:pt>
                <c:pt idx="6">
                  <c:v>Крупный бизнес 2016</c:v>
                </c:pt>
                <c:pt idx="8">
                  <c:v>Средний бизнес 2018</c:v>
                </c:pt>
                <c:pt idx="9">
                  <c:v>Средний бизнес 2017</c:v>
                </c:pt>
                <c:pt idx="10">
                  <c:v>Средний бизнес 2016</c:v>
                </c:pt>
                <c:pt idx="12">
                  <c:v>Малый бизнес и ИП 2018</c:v>
                </c:pt>
                <c:pt idx="13">
                  <c:v>Малый бизнес и ИП 2017</c:v>
                </c:pt>
                <c:pt idx="14">
                  <c:v>Малый бизнес и ИП 2016</c:v>
                </c:pt>
              </c:strCache>
            </c:strRef>
          </c:cat>
          <c:val>
            <c:numRef>
              <c:f>Лист1!$E$2:$E$16</c:f>
              <c:numCache>
                <c:formatCode>###0</c:formatCode>
                <c:ptCount val="15"/>
                <c:pt idx="0">
                  <c:v>5.8529621698786576</c:v>
                </c:pt>
                <c:pt idx="1">
                  <c:v>5.971318805145712</c:v>
                </c:pt>
                <c:pt idx="2">
                  <c:v>5.1870324189526187</c:v>
                </c:pt>
                <c:pt idx="4">
                  <c:v>6.3829787234042552</c:v>
                </c:pt>
                <c:pt idx="5">
                  <c:v>11.1111111111111</c:v>
                </c:pt>
                <c:pt idx="6">
                  <c:v>4.2735042735042734</c:v>
                </c:pt>
                <c:pt idx="8">
                  <c:v>4.9868766404199478</c:v>
                </c:pt>
                <c:pt idx="9">
                  <c:v>4.6296296296296369</c:v>
                </c:pt>
                <c:pt idx="10">
                  <c:v>6.5764023210831732</c:v>
                </c:pt>
                <c:pt idx="12">
                  <c:v>6.1433447098976108</c:v>
                </c:pt>
                <c:pt idx="13">
                  <c:v>5.5653710247350494</c:v>
                </c:pt>
                <c:pt idx="14">
                  <c:v>4.7297297297297298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CDC-4687-B6B3-6982B2AC97DB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Нет, налоговая нагрузка не изменилась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Лист1!$A$2:$A$16</c:f>
              <c:strCache>
                <c:ptCount val="15"/>
                <c:pt idx="0">
                  <c:v>Все опрошенные 2018</c:v>
                </c:pt>
                <c:pt idx="1">
                  <c:v>Все опрошенные 2017</c:v>
                </c:pt>
                <c:pt idx="2">
                  <c:v>Все опрошенные 2016</c:v>
                </c:pt>
                <c:pt idx="4">
                  <c:v>Крупный бизнес 2018</c:v>
                </c:pt>
                <c:pt idx="5">
                  <c:v>Крупный бизнес 2017</c:v>
                </c:pt>
                <c:pt idx="6">
                  <c:v>Крупный бизнес 2016</c:v>
                </c:pt>
                <c:pt idx="8">
                  <c:v>Средний бизнес 2018</c:v>
                </c:pt>
                <c:pt idx="9">
                  <c:v>Средний бизнес 2017</c:v>
                </c:pt>
                <c:pt idx="10">
                  <c:v>Средний бизнес 2016</c:v>
                </c:pt>
                <c:pt idx="12">
                  <c:v>Малый бизнес и ИП 2018</c:v>
                </c:pt>
                <c:pt idx="13">
                  <c:v>Малый бизнес и ИП 2017</c:v>
                </c:pt>
                <c:pt idx="14">
                  <c:v>Малый бизнес и ИП 2016</c:v>
                </c:pt>
              </c:strCache>
            </c:strRef>
          </c:cat>
          <c:val>
            <c:numRef>
              <c:f>Лист1!$F$2:$F$16</c:f>
              <c:numCache>
                <c:formatCode>###0</c:formatCode>
                <c:ptCount val="15"/>
                <c:pt idx="0">
                  <c:v>45.68165596002855</c:v>
                </c:pt>
                <c:pt idx="1">
                  <c:v>50.003694743436412</c:v>
                </c:pt>
                <c:pt idx="2">
                  <c:v>48.12967581047382</c:v>
                </c:pt>
                <c:pt idx="4">
                  <c:v>39.7163120567376</c:v>
                </c:pt>
                <c:pt idx="5">
                  <c:v>42.592592592592553</c:v>
                </c:pt>
                <c:pt idx="6">
                  <c:v>41.880341880341867</c:v>
                </c:pt>
                <c:pt idx="8">
                  <c:v>44.619422572178479</c:v>
                </c:pt>
                <c:pt idx="9">
                  <c:v>46.296296296296298</c:v>
                </c:pt>
                <c:pt idx="10">
                  <c:v>44.100580270793031</c:v>
                </c:pt>
                <c:pt idx="12">
                  <c:v>47.098976109215023</c:v>
                </c:pt>
                <c:pt idx="13">
                  <c:v>52.91519434629096</c:v>
                </c:pt>
                <c:pt idx="14">
                  <c:v>51.097972972972983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CDC-4687-B6B3-6982B2AC97DB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Нет, налоговая нагрузка снизилась</c:v>
                </c:pt>
              </c:strCache>
            </c:strRef>
          </c:tx>
          <c:spPr>
            <a:solidFill>
              <a:srgbClr val="009A70">
                <a:alpha val="50196"/>
              </a:srgbClr>
            </a:solidFill>
            <a:ln>
              <a:solidFill>
                <a:schemeClr val="bg1"/>
              </a:solidFill>
            </a:ln>
            <a:effectLst/>
          </c:spPr>
          <c:invertIfNegative val="0"/>
          <c:cat>
            <c:strRef>
              <c:f>Лист1!$A$2:$A$16</c:f>
              <c:strCache>
                <c:ptCount val="15"/>
                <c:pt idx="0">
                  <c:v>Все опрошенные 2018</c:v>
                </c:pt>
                <c:pt idx="1">
                  <c:v>Все опрошенные 2017</c:v>
                </c:pt>
                <c:pt idx="2">
                  <c:v>Все опрошенные 2016</c:v>
                </c:pt>
                <c:pt idx="4">
                  <c:v>Крупный бизнес 2018</c:v>
                </c:pt>
                <c:pt idx="5">
                  <c:v>Крупный бизнес 2017</c:v>
                </c:pt>
                <c:pt idx="6">
                  <c:v>Крупный бизнес 2016</c:v>
                </c:pt>
                <c:pt idx="8">
                  <c:v>Средний бизнес 2018</c:v>
                </c:pt>
                <c:pt idx="9">
                  <c:v>Средний бизнес 2017</c:v>
                </c:pt>
                <c:pt idx="10">
                  <c:v>Средний бизнес 2016</c:v>
                </c:pt>
                <c:pt idx="12">
                  <c:v>Малый бизнес и ИП 2018</c:v>
                </c:pt>
                <c:pt idx="13">
                  <c:v>Малый бизнес и ИП 2017</c:v>
                </c:pt>
                <c:pt idx="14">
                  <c:v>Малый бизнес и ИП 2016</c:v>
                </c:pt>
              </c:strCache>
            </c:strRef>
          </c:cat>
          <c:val>
            <c:numRef>
              <c:f>Лист1!$G$2:$G$16</c:f>
              <c:numCache>
                <c:formatCode>####</c:formatCode>
                <c:ptCount val="15"/>
                <c:pt idx="0">
                  <c:v>0.49964311206281198</c:v>
                </c:pt>
                <c:pt idx="1">
                  <c:v>0.68964026751084395</c:v>
                </c:pt>
                <c:pt idx="4" formatCode="###0">
                  <c:v>0</c:v>
                </c:pt>
                <c:pt idx="8">
                  <c:v>0.52493438320209995</c:v>
                </c:pt>
                <c:pt idx="9" formatCode="###0">
                  <c:v>1.3888888888888911</c:v>
                </c:pt>
                <c:pt idx="12">
                  <c:v>0.56882821387940896</c:v>
                </c:pt>
                <c:pt idx="13">
                  <c:v>0.53003533568905303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CDC-4687-B6B3-6982B2AC97DB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Затрудняюсь ответить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Лист1!$A$2:$A$16</c:f>
              <c:strCache>
                <c:ptCount val="15"/>
                <c:pt idx="0">
                  <c:v>Все опрошенные 2018</c:v>
                </c:pt>
                <c:pt idx="1">
                  <c:v>Все опрошенные 2017</c:v>
                </c:pt>
                <c:pt idx="2">
                  <c:v>Все опрошенные 2016</c:v>
                </c:pt>
                <c:pt idx="4">
                  <c:v>Крупный бизнес 2018</c:v>
                </c:pt>
                <c:pt idx="5">
                  <c:v>Крупный бизнес 2017</c:v>
                </c:pt>
                <c:pt idx="6">
                  <c:v>Крупный бизнес 2016</c:v>
                </c:pt>
                <c:pt idx="8">
                  <c:v>Средний бизнес 2018</c:v>
                </c:pt>
                <c:pt idx="9">
                  <c:v>Средний бизнес 2017</c:v>
                </c:pt>
                <c:pt idx="10">
                  <c:v>Средний бизнес 2016</c:v>
                </c:pt>
                <c:pt idx="12">
                  <c:v>Малый бизнес и ИП 2018</c:v>
                </c:pt>
                <c:pt idx="13">
                  <c:v>Малый бизнес и ИП 2017</c:v>
                </c:pt>
                <c:pt idx="14">
                  <c:v>Малый бизнес и ИП 2016</c:v>
                </c:pt>
              </c:strCache>
            </c:strRef>
          </c:cat>
          <c:val>
            <c:numRef>
              <c:f>Лист1!$H$2:$H$16</c:f>
              <c:numCache>
                <c:formatCode>###0</c:formatCode>
                <c:ptCount val="15"/>
                <c:pt idx="0">
                  <c:v>3.5688793718772311</c:v>
                </c:pt>
                <c:pt idx="1">
                  <c:v>4.750947901407172</c:v>
                </c:pt>
                <c:pt idx="2">
                  <c:v>7.4812967581047403</c:v>
                </c:pt>
                <c:pt idx="4">
                  <c:v>2.8368794326241131</c:v>
                </c:pt>
                <c:pt idx="5">
                  <c:v>12.96296296296296</c:v>
                </c:pt>
                <c:pt idx="6">
                  <c:v>14.1025641025641</c:v>
                </c:pt>
                <c:pt idx="8">
                  <c:v>2.3622047244094482</c:v>
                </c:pt>
                <c:pt idx="9">
                  <c:v>4.6296296296296369</c:v>
                </c:pt>
                <c:pt idx="10">
                  <c:v>6.5764023210831732</c:v>
                </c:pt>
                <c:pt idx="12">
                  <c:v>4.2093287827076251</c:v>
                </c:pt>
                <c:pt idx="13">
                  <c:v>3.2685512367491558</c:v>
                </c:pt>
                <c:pt idx="14">
                  <c:v>6.0810810810810807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CDC-4687-B6B3-6982B2AC97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8"/>
        <c:overlap val="100"/>
        <c:axId val="80431360"/>
        <c:axId val="80437248"/>
      </c:barChart>
      <c:catAx>
        <c:axId val="80431360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80437248"/>
        <c:crosses val="autoZero"/>
        <c:auto val="1"/>
        <c:lblAlgn val="ctr"/>
        <c:lblOffset val="100"/>
        <c:noMultiLvlLbl val="0"/>
      </c:catAx>
      <c:valAx>
        <c:axId val="80437248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80431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6507735165319601"/>
          <c:y val="0.77081829194427598"/>
          <c:w val="0.39702087509425799"/>
          <c:h val="0.224053502927518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78333283683296"/>
          <c:y val="0.173159307225733"/>
          <c:w val="0.59500005314960003"/>
          <c:h val="0.5867279301186000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Хорошее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Лист1!$A$2:$A$12</c:f>
              <c:strCache>
                <c:ptCount val="11"/>
                <c:pt idx="0">
                  <c:v>Все опрошенные 2018</c:v>
                </c:pt>
                <c:pt idx="1">
                  <c:v>Все опрошенные 2017</c:v>
                </c:pt>
                <c:pt idx="3">
                  <c:v>Крупный бизнес 2018</c:v>
                </c:pt>
                <c:pt idx="4">
                  <c:v>Крупный бизнес 2017</c:v>
                </c:pt>
                <c:pt idx="6">
                  <c:v>Средний бизнес 2018</c:v>
                </c:pt>
                <c:pt idx="7">
                  <c:v>Средний бизнес 2017</c:v>
                </c:pt>
                <c:pt idx="9">
                  <c:v>Малый бизнес и ИП 2018</c:v>
                </c:pt>
                <c:pt idx="10">
                  <c:v>Малый бизнес и ИП 2017</c:v>
                </c:pt>
              </c:strCache>
            </c:strRef>
          </c:cat>
          <c:val>
            <c:numRef>
              <c:f>Лист1!$B$2:$B$12</c:f>
              <c:numCache>
                <c:formatCode>###0</c:formatCode>
                <c:ptCount val="11"/>
                <c:pt idx="0">
                  <c:v>3.71163454675232</c:v>
                </c:pt>
                <c:pt idx="1">
                  <c:v>2.9540258366703989</c:v>
                </c:pt>
                <c:pt idx="3">
                  <c:v>2.8368794326241131</c:v>
                </c:pt>
                <c:pt idx="4">
                  <c:v>3.7037037037037042</c:v>
                </c:pt>
                <c:pt idx="6">
                  <c:v>3.9370078740157481</c:v>
                </c:pt>
                <c:pt idx="7">
                  <c:v>1.8518518518518521</c:v>
                </c:pt>
                <c:pt idx="9">
                  <c:v>3.7542662116040959</c:v>
                </c:pt>
                <c:pt idx="10">
                  <c:v>3.2685512367491172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EC-42D5-A673-911D6235EA9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Стабильное</c:v>
                </c:pt>
              </c:strCache>
            </c:strRef>
          </c:tx>
          <c:spPr>
            <a:solidFill>
              <a:schemeClr val="accent1">
                <a:alpha val="50196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Лист1!$A$2:$A$12</c:f>
              <c:strCache>
                <c:ptCount val="11"/>
                <c:pt idx="0">
                  <c:v>Все опрошенные 2018</c:v>
                </c:pt>
                <c:pt idx="1">
                  <c:v>Все опрошенные 2017</c:v>
                </c:pt>
                <c:pt idx="3">
                  <c:v>Крупный бизнес 2018</c:v>
                </c:pt>
                <c:pt idx="4">
                  <c:v>Крупный бизнес 2017</c:v>
                </c:pt>
                <c:pt idx="6">
                  <c:v>Средний бизнес 2018</c:v>
                </c:pt>
                <c:pt idx="7">
                  <c:v>Средний бизнес 2017</c:v>
                </c:pt>
                <c:pt idx="9">
                  <c:v>Малый бизнес и ИП 2018</c:v>
                </c:pt>
                <c:pt idx="10">
                  <c:v>Малый бизнес и ИП 2017</c:v>
                </c:pt>
              </c:strCache>
            </c:strRef>
          </c:cat>
          <c:val>
            <c:numRef>
              <c:f>Лист1!$C$2:$C$12</c:f>
              <c:numCache>
                <c:formatCode>###0</c:formatCode>
                <c:ptCount val="11"/>
                <c:pt idx="0">
                  <c:v>17.48750892219843</c:v>
                </c:pt>
                <c:pt idx="1">
                  <c:v>15.90757520835729</c:v>
                </c:pt>
                <c:pt idx="3">
                  <c:v>23.404255319148941</c:v>
                </c:pt>
                <c:pt idx="4">
                  <c:v>14.81481481481481</c:v>
                </c:pt>
                <c:pt idx="6">
                  <c:v>17.58530183727034</c:v>
                </c:pt>
                <c:pt idx="7">
                  <c:v>16.203703703703699</c:v>
                </c:pt>
                <c:pt idx="9">
                  <c:v>16.496018202502839</c:v>
                </c:pt>
                <c:pt idx="10">
                  <c:v>15.989399293286221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EC-42D5-A673-911D6235EA9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Проблемное /кризисное</c:v>
                </c:pt>
              </c:strCache>
            </c:strRef>
          </c:tx>
          <c:spPr>
            <a:solidFill>
              <a:schemeClr val="accent5">
                <a:lumMod val="75000"/>
                <a:alpha val="50196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Лист1!$A$2:$A$12</c:f>
              <c:strCache>
                <c:ptCount val="11"/>
                <c:pt idx="0">
                  <c:v>Все опрошенные 2018</c:v>
                </c:pt>
                <c:pt idx="1">
                  <c:v>Все опрошенные 2017</c:v>
                </c:pt>
                <c:pt idx="3">
                  <c:v>Крупный бизнес 2018</c:v>
                </c:pt>
                <c:pt idx="4">
                  <c:v>Крупный бизнес 2017</c:v>
                </c:pt>
                <c:pt idx="6">
                  <c:v>Средний бизнес 2018</c:v>
                </c:pt>
                <c:pt idx="7">
                  <c:v>Средний бизнес 2017</c:v>
                </c:pt>
                <c:pt idx="9">
                  <c:v>Малый бизнес и ИП 2018</c:v>
                </c:pt>
                <c:pt idx="10">
                  <c:v>Малый бизнес и ИП 2017</c:v>
                </c:pt>
              </c:strCache>
            </c:strRef>
          </c:cat>
          <c:val>
            <c:numRef>
              <c:f>Лист1!$D$2:$D$12</c:f>
              <c:numCache>
                <c:formatCode>###0</c:formatCode>
                <c:ptCount val="11"/>
                <c:pt idx="0">
                  <c:v>66.309778729478907</c:v>
                </c:pt>
                <c:pt idx="1">
                  <c:v>67.740881223414149</c:v>
                </c:pt>
                <c:pt idx="3">
                  <c:v>60.99290780141844</c:v>
                </c:pt>
                <c:pt idx="4">
                  <c:v>70.370370370370338</c:v>
                </c:pt>
                <c:pt idx="6">
                  <c:v>67.191601049868765</c:v>
                </c:pt>
                <c:pt idx="7">
                  <c:v>70.370370370370338</c:v>
                </c:pt>
                <c:pt idx="9">
                  <c:v>66.780432309442531</c:v>
                </c:pt>
                <c:pt idx="10">
                  <c:v>66.166077738515895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8EC-42D5-A673-911D6235EA9D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Катастрофическое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Лист1!$A$2:$A$12</c:f>
              <c:strCache>
                <c:ptCount val="11"/>
                <c:pt idx="0">
                  <c:v>Все опрошенные 2018</c:v>
                </c:pt>
                <c:pt idx="1">
                  <c:v>Все опрошенные 2017</c:v>
                </c:pt>
                <c:pt idx="3">
                  <c:v>Крупный бизнес 2018</c:v>
                </c:pt>
                <c:pt idx="4">
                  <c:v>Крупный бизнес 2017</c:v>
                </c:pt>
                <c:pt idx="6">
                  <c:v>Средний бизнес 2018</c:v>
                </c:pt>
                <c:pt idx="7">
                  <c:v>Средний бизнес 2017</c:v>
                </c:pt>
                <c:pt idx="9">
                  <c:v>Малый бизнес и ИП 2018</c:v>
                </c:pt>
                <c:pt idx="10">
                  <c:v>Малый бизнес и ИП 2017</c:v>
                </c:pt>
              </c:strCache>
            </c:strRef>
          </c:cat>
          <c:val>
            <c:numRef>
              <c:f>Лист1!$E$2:$E$12</c:f>
              <c:numCache>
                <c:formatCode>###0</c:formatCode>
                <c:ptCount val="11"/>
                <c:pt idx="0">
                  <c:v>10.349750178443969</c:v>
                </c:pt>
                <c:pt idx="1">
                  <c:v>11.72225828995588</c:v>
                </c:pt>
                <c:pt idx="3">
                  <c:v>12.05673758865248</c:v>
                </c:pt>
                <c:pt idx="4">
                  <c:v>11.111111111111111</c:v>
                </c:pt>
                <c:pt idx="6">
                  <c:v>9.7112860892388451</c:v>
                </c:pt>
                <c:pt idx="7">
                  <c:v>10.648148148148151</c:v>
                </c:pt>
                <c:pt idx="9">
                  <c:v>10.352673492605231</c:v>
                </c:pt>
                <c:pt idx="10">
                  <c:v>12.2791519434629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8EC-42D5-A673-911D6235EA9D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Затрудняюсь ответить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Лист1!$A$2:$A$12</c:f>
              <c:strCache>
                <c:ptCount val="11"/>
                <c:pt idx="0">
                  <c:v>Все опрошенные 2018</c:v>
                </c:pt>
                <c:pt idx="1">
                  <c:v>Все опрошенные 2017</c:v>
                </c:pt>
                <c:pt idx="3">
                  <c:v>Крупный бизнес 2018</c:v>
                </c:pt>
                <c:pt idx="4">
                  <c:v>Крупный бизнес 2017</c:v>
                </c:pt>
                <c:pt idx="6">
                  <c:v>Средний бизнес 2018</c:v>
                </c:pt>
                <c:pt idx="7">
                  <c:v>Средний бизнес 2017</c:v>
                </c:pt>
                <c:pt idx="9">
                  <c:v>Малый бизнес и ИП 2018</c:v>
                </c:pt>
                <c:pt idx="10">
                  <c:v>Малый бизнес и ИП 2017</c:v>
                </c:pt>
              </c:strCache>
            </c:strRef>
          </c:cat>
          <c:val>
            <c:numRef>
              <c:f>Лист1!$F$2:$F$12</c:f>
              <c:numCache>
                <c:formatCode>###0</c:formatCode>
                <c:ptCount val="11"/>
                <c:pt idx="0">
                  <c:v>2.1413276231263381</c:v>
                </c:pt>
                <c:pt idx="1">
                  <c:v>1.6752594416030271</c:v>
                </c:pt>
                <c:pt idx="3" formatCode="####">
                  <c:v>0.70921985815602795</c:v>
                </c:pt>
                <c:pt idx="4">
                  <c:v>0</c:v>
                </c:pt>
                <c:pt idx="6">
                  <c:v>1.5748031496063</c:v>
                </c:pt>
                <c:pt idx="7" formatCode="####">
                  <c:v>0.92592592592592604</c:v>
                </c:pt>
                <c:pt idx="9">
                  <c:v>2.616609783845278</c:v>
                </c:pt>
                <c:pt idx="10">
                  <c:v>2.2968197879858652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8EC-42D5-A673-911D6235EA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90947968"/>
        <c:axId val="90949504"/>
      </c:barChart>
      <c:catAx>
        <c:axId val="90947968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90949504"/>
        <c:crosses val="autoZero"/>
        <c:auto val="1"/>
        <c:lblAlgn val="ctr"/>
        <c:lblOffset val="100"/>
        <c:noMultiLvlLbl val="0"/>
      </c:catAx>
      <c:valAx>
        <c:axId val="90949504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90947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666662248469498"/>
          <c:y val="0.76351372849136501"/>
          <c:w val="0.246353773444387"/>
          <c:h val="0.18260995540992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78333283683296"/>
          <c:y val="0.173159307225733"/>
          <c:w val="0.59500005314960003"/>
          <c:h val="0.5867279301186000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Положительная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Лист1!$A$2:$A$12</c:f>
              <c:strCache>
                <c:ptCount val="11"/>
                <c:pt idx="0">
                  <c:v>Все опрошенные 2018</c:v>
                </c:pt>
                <c:pt idx="1">
                  <c:v>Все опрошенные 2017</c:v>
                </c:pt>
                <c:pt idx="3">
                  <c:v>Крупный бизнес 2018</c:v>
                </c:pt>
                <c:pt idx="4">
                  <c:v>Крупный бизнес 2017</c:v>
                </c:pt>
                <c:pt idx="6">
                  <c:v>Средний бизнес 2018</c:v>
                </c:pt>
                <c:pt idx="7">
                  <c:v>Средний бизнес 2017</c:v>
                </c:pt>
                <c:pt idx="9">
                  <c:v>Малый бизнес и ИП 2018</c:v>
                </c:pt>
                <c:pt idx="10">
                  <c:v>Малый бизнес и ИП 2017</c:v>
                </c:pt>
              </c:strCache>
            </c:strRef>
          </c:cat>
          <c:val>
            <c:numRef>
              <c:f>Лист1!$B$2:$B$12</c:f>
              <c:numCache>
                <c:formatCode>###0</c:formatCode>
                <c:ptCount val="11"/>
                <c:pt idx="0">
                  <c:v>10.63526052819415</c:v>
                </c:pt>
                <c:pt idx="1">
                  <c:v>11.307762285057709</c:v>
                </c:pt>
                <c:pt idx="3">
                  <c:v>10.63829787234042</c:v>
                </c:pt>
                <c:pt idx="4">
                  <c:v>7.4074074074074074</c:v>
                </c:pt>
                <c:pt idx="6">
                  <c:v>12.86089238845145</c:v>
                </c:pt>
                <c:pt idx="7">
                  <c:v>11.574074074074071</c:v>
                </c:pt>
                <c:pt idx="9">
                  <c:v>9.6700796359499446</c:v>
                </c:pt>
                <c:pt idx="10">
                  <c:v>11.925795053003529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88-4F0E-B59F-F306B4E9D01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Скорее положительная</c:v>
                </c:pt>
              </c:strCache>
            </c:strRef>
          </c:tx>
          <c:spPr>
            <a:solidFill>
              <a:schemeClr val="accent1">
                <a:alpha val="50196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Лист1!$A$2:$A$12</c:f>
              <c:strCache>
                <c:ptCount val="11"/>
                <c:pt idx="0">
                  <c:v>Все опрошенные 2018</c:v>
                </c:pt>
                <c:pt idx="1">
                  <c:v>Все опрошенные 2017</c:v>
                </c:pt>
                <c:pt idx="3">
                  <c:v>Крупный бизнес 2018</c:v>
                </c:pt>
                <c:pt idx="4">
                  <c:v>Крупный бизнес 2017</c:v>
                </c:pt>
                <c:pt idx="6">
                  <c:v>Средний бизнес 2018</c:v>
                </c:pt>
                <c:pt idx="7">
                  <c:v>Средний бизнес 2017</c:v>
                </c:pt>
                <c:pt idx="9">
                  <c:v>Малый бизнес и ИП 2018</c:v>
                </c:pt>
                <c:pt idx="10">
                  <c:v>Малый бизнес и ИП 2017</c:v>
                </c:pt>
              </c:strCache>
            </c:strRef>
          </c:cat>
          <c:val>
            <c:numRef>
              <c:f>Лист1!$C$2:$C$12</c:f>
              <c:numCache>
                <c:formatCode>###0</c:formatCode>
                <c:ptCount val="11"/>
                <c:pt idx="0">
                  <c:v>42.469664525339041</c:v>
                </c:pt>
                <c:pt idx="1">
                  <c:v>48.973125235112583</c:v>
                </c:pt>
                <c:pt idx="3">
                  <c:v>56.737588652482273</c:v>
                </c:pt>
                <c:pt idx="4">
                  <c:v>55.555555555555557</c:v>
                </c:pt>
                <c:pt idx="6">
                  <c:v>34.383202099737517</c:v>
                </c:pt>
                <c:pt idx="7">
                  <c:v>49.074074074074083</c:v>
                </c:pt>
                <c:pt idx="9">
                  <c:v>43.68600682593857</c:v>
                </c:pt>
                <c:pt idx="10">
                  <c:v>47.703180212014132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C88-4F0E-B59F-F306B4E9D01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Скорее отрицательная</c:v>
                </c:pt>
              </c:strCache>
            </c:strRef>
          </c:tx>
          <c:spPr>
            <a:solidFill>
              <a:schemeClr val="accent5">
                <a:lumMod val="75000"/>
                <a:alpha val="50196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Лист1!$A$2:$A$12</c:f>
              <c:strCache>
                <c:ptCount val="11"/>
                <c:pt idx="0">
                  <c:v>Все опрошенные 2018</c:v>
                </c:pt>
                <c:pt idx="1">
                  <c:v>Все опрошенные 2017</c:v>
                </c:pt>
                <c:pt idx="3">
                  <c:v>Крупный бизнес 2018</c:v>
                </c:pt>
                <c:pt idx="4">
                  <c:v>Крупный бизнес 2017</c:v>
                </c:pt>
                <c:pt idx="6">
                  <c:v>Средний бизнес 2018</c:v>
                </c:pt>
                <c:pt idx="7">
                  <c:v>Средний бизнес 2017</c:v>
                </c:pt>
                <c:pt idx="9">
                  <c:v>Малый бизнес и ИП 2018</c:v>
                </c:pt>
                <c:pt idx="10">
                  <c:v>Малый бизнес и ИП 2017</c:v>
                </c:pt>
              </c:strCache>
            </c:strRef>
          </c:cat>
          <c:val>
            <c:numRef>
              <c:f>Лист1!$D$2:$D$12</c:f>
              <c:numCache>
                <c:formatCode>###0</c:formatCode>
                <c:ptCount val="11"/>
                <c:pt idx="0">
                  <c:v>28.622412562455381</c:v>
                </c:pt>
                <c:pt idx="1">
                  <c:v>26.6542001172906</c:v>
                </c:pt>
                <c:pt idx="3">
                  <c:v>19.8581560283688</c:v>
                </c:pt>
                <c:pt idx="4">
                  <c:v>29.62962962962963</c:v>
                </c:pt>
                <c:pt idx="6">
                  <c:v>33.595800524934383</c:v>
                </c:pt>
                <c:pt idx="7">
                  <c:v>25.462962962962958</c:v>
                </c:pt>
                <c:pt idx="9">
                  <c:v>27.872582480091008</c:v>
                </c:pt>
                <c:pt idx="10">
                  <c:v>26.590106007067131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C88-4F0E-B59F-F306B4E9D014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Отрицательная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Лист1!$A$2:$A$12</c:f>
              <c:strCache>
                <c:ptCount val="11"/>
                <c:pt idx="0">
                  <c:v>Все опрошенные 2018</c:v>
                </c:pt>
                <c:pt idx="1">
                  <c:v>Все опрошенные 2017</c:v>
                </c:pt>
                <c:pt idx="3">
                  <c:v>Крупный бизнес 2018</c:v>
                </c:pt>
                <c:pt idx="4">
                  <c:v>Крупный бизнес 2017</c:v>
                </c:pt>
                <c:pt idx="6">
                  <c:v>Средний бизнес 2018</c:v>
                </c:pt>
                <c:pt idx="7">
                  <c:v>Средний бизнес 2017</c:v>
                </c:pt>
                <c:pt idx="9">
                  <c:v>Малый бизнес и ИП 2018</c:v>
                </c:pt>
                <c:pt idx="10">
                  <c:v>Малый бизнес и ИП 2017</c:v>
                </c:pt>
              </c:strCache>
            </c:strRef>
          </c:cat>
          <c:val>
            <c:numRef>
              <c:f>Лист1!$E$2:$E$12</c:f>
              <c:numCache>
                <c:formatCode>###0</c:formatCode>
                <c:ptCount val="11"/>
                <c:pt idx="0">
                  <c:v>11.420413990007139</c:v>
                </c:pt>
                <c:pt idx="1">
                  <c:v>9.1183557564317805</c:v>
                </c:pt>
                <c:pt idx="3">
                  <c:v>7.8014184397163113</c:v>
                </c:pt>
                <c:pt idx="4">
                  <c:v>3.7037037037037042</c:v>
                </c:pt>
                <c:pt idx="6">
                  <c:v>11.811023622047241</c:v>
                </c:pt>
                <c:pt idx="7">
                  <c:v>9.2592592592592595</c:v>
                </c:pt>
                <c:pt idx="9">
                  <c:v>11.8316268486917</c:v>
                </c:pt>
                <c:pt idx="10">
                  <c:v>10.07067137809187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C88-4F0E-B59F-F306B4E9D014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Затрудняюсь ответить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Лист1!$A$2:$A$12</c:f>
              <c:strCache>
                <c:ptCount val="11"/>
                <c:pt idx="0">
                  <c:v>Все опрошенные 2018</c:v>
                </c:pt>
                <c:pt idx="1">
                  <c:v>Все опрошенные 2017</c:v>
                </c:pt>
                <c:pt idx="3">
                  <c:v>Крупный бизнес 2018</c:v>
                </c:pt>
                <c:pt idx="4">
                  <c:v>Крупный бизнес 2017</c:v>
                </c:pt>
                <c:pt idx="6">
                  <c:v>Средний бизнес 2018</c:v>
                </c:pt>
                <c:pt idx="7">
                  <c:v>Средний бизнес 2017</c:v>
                </c:pt>
                <c:pt idx="9">
                  <c:v>Малый бизнес и ИП 2018</c:v>
                </c:pt>
                <c:pt idx="10">
                  <c:v>Малый бизнес и ИП 2017</c:v>
                </c:pt>
              </c:strCache>
            </c:strRef>
          </c:cat>
          <c:val>
            <c:numRef>
              <c:f>Лист1!$F$2:$F$12</c:f>
              <c:numCache>
                <c:formatCode>###0</c:formatCode>
                <c:ptCount val="11"/>
                <c:pt idx="0">
                  <c:v>6.8522483940042829</c:v>
                </c:pt>
                <c:pt idx="1">
                  <c:v>3.9465566061085728</c:v>
                </c:pt>
                <c:pt idx="3">
                  <c:v>4.9645390070921982</c:v>
                </c:pt>
                <c:pt idx="4">
                  <c:v>3.7037037037037042</c:v>
                </c:pt>
                <c:pt idx="6">
                  <c:v>7.349081364829396</c:v>
                </c:pt>
                <c:pt idx="7">
                  <c:v>4.6296296296296298</c:v>
                </c:pt>
                <c:pt idx="9">
                  <c:v>6.9397042093287826</c:v>
                </c:pt>
                <c:pt idx="10">
                  <c:v>3.7102473498233222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C88-4F0E-B59F-F306B4E9D0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91040768"/>
        <c:axId val="91050752"/>
      </c:barChart>
      <c:catAx>
        <c:axId val="91040768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91050752"/>
        <c:crosses val="autoZero"/>
        <c:auto val="1"/>
        <c:lblAlgn val="ctr"/>
        <c:lblOffset val="100"/>
        <c:noMultiLvlLbl val="0"/>
      </c:catAx>
      <c:valAx>
        <c:axId val="91050752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91040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666662248469498"/>
          <c:y val="0.76351372849136501"/>
          <c:w val="0.246353773444387"/>
          <c:h val="0.18260995540992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78333283683296"/>
          <c:y val="0.173159307225733"/>
          <c:w val="0.59500005314960003"/>
          <c:h val="0.5867279301186000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Активно развиваться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Лист1!$A$2:$A$12</c:f>
              <c:strCache>
                <c:ptCount val="11"/>
                <c:pt idx="0">
                  <c:v>Все опрошенные 2018</c:v>
                </c:pt>
                <c:pt idx="1">
                  <c:v>Все опрошенные 2017</c:v>
                </c:pt>
                <c:pt idx="3">
                  <c:v>Крупный бизнес 2018</c:v>
                </c:pt>
                <c:pt idx="4">
                  <c:v>Крупный бизнес 2017</c:v>
                </c:pt>
                <c:pt idx="6">
                  <c:v>Средний бизнес 2018</c:v>
                </c:pt>
                <c:pt idx="7">
                  <c:v>Средний бизнес 2017</c:v>
                </c:pt>
                <c:pt idx="9">
                  <c:v>Малый бизнес и ИП 2018</c:v>
                </c:pt>
                <c:pt idx="10">
                  <c:v>Малый бизнес и ИП 2017</c:v>
                </c:pt>
              </c:strCache>
            </c:strRef>
          </c:cat>
          <c:val>
            <c:numRef>
              <c:f>Лист1!$B$2:$B$12</c:f>
              <c:numCache>
                <c:formatCode>###0</c:formatCode>
                <c:ptCount val="11"/>
                <c:pt idx="0">
                  <c:v>10.63526052819415</c:v>
                </c:pt>
                <c:pt idx="1">
                  <c:v>12.736558088285671</c:v>
                </c:pt>
                <c:pt idx="3">
                  <c:v>14.893617021276601</c:v>
                </c:pt>
                <c:pt idx="4">
                  <c:v>12.96296296296296</c:v>
                </c:pt>
                <c:pt idx="6">
                  <c:v>9.7112860892388451</c:v>
                </c:pt>
                <c:pt idx="7">
                  <c:v>14.81481481481481</c:v>
                </c:pt>
                <c:pt idx="9">
                  <c:v>10.352673492605231</c:v>
                </c:pt>
                <c:pt idx="10">
                  <c:v>11.83745583038869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FC-4D23-B3F9-5EA7DF20C17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Скорее развиваться</c:v>
                </c:pt>
              </c:strCache>
            </c:strRef>
          </c:tx>
          <c:spPr>
            <a:solidFill>
              <a:schemeClr val="accent1">
                <a:alpha val="50196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Лист1!$A$2:$A$12</c:f>
              <c:strCache>
                <c:ptCount val="11"/>
                <c:pt idx="0">
                  <c:v>Все опрошенные 2018</c:v>
                </c:pt>
                <c:pt idx="1">
                  <c:v>Все опрошенные 2017</c:v>
                </c:pt>
                <c:pt idx="3">
                  <c:v>Крупный бизнес 2018</c:v>
                </c:pt>
                <c:pt idx="4">
                  <c:v>Крупный бизнес 2017</c:v>
                </c:pt>
                <c:pt idx="6">
                  <c:v>Средний бизнес 2018</c:v>
                </c:pt>
                <c:pt idx="7">
                  <c:v>Средний бизнес 2017</c:v>
                </c:pt>
                <c:pt idx="9">
                  <c:v>Малый бизнес и ИП 2018</c:v>
                </c:pt>
                <c:pt idx="10">
                  <c:v>Малый бизнес и ИП 2017</c:v>
                </c:pt>
              </c:strCache>
            </c:strRef>
          </c:cat>
          <c:val>
            <c:numRef>
              <c:f>Лист1!$C$2:$C$12</c:f>
              <c:numCache>
                <c:formatCode>###0</c:formatCode>
                <c:ptCount val="11"/>
                <c:pt idx="0">
                  <c:v>34.118486795146318</c:v>
                </c:pt>
                <c:pt idx="1">
                  <c:v>36.700093395696619</c:v>
                </c:pt>
                <c:pt idx="3">
                  <c:v>36.87943262411347</c:v>
                </c:pt>
                <c:pt idx="4">
                  <c:v>37.037037037037031</c:v>
                </c:pt>
                <c:pt idx="6">
                  <c:v>33.595800524934383</c:v>
                </c:pt>
                <c:pt idx="7">
                  <c:v>37.5</c:v>
                </c:pt>
                <c:pt idx="9">
                  <c:v>33.902161547212742</c:v>
                </c:pt>
                <c:pt idx="10">
                  <c:v>36.307420494699628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DFC-4D23-B3F9-5EA7DF20C17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Особых изменений не произойдет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Лист1!$A$2:$A$12</c:f>
              <c:strCache>
                <c:ptCount val="11"/>
                <c:pt idx="0">
                  <c:v>Все опрошенные 2018</c:v>
                </c:pt>
                <c:pt idx="1">
                  <c:v>Все опрошенные 2017</c:v>
                </c:pt>
                <c:pt idx="3">
                  <c:v>Крупный бизнес 2018</c:v>
                </c:pt>
                <c:pt idx="4">
                  <c:v>Крупный бизнес 2017</c:v>
                </c:pt>
                <c:pt idx="6">
                  <c:v>Средний бизнес 2018</c:v>
                </c:pt>
                <c:pt idx="7">
                  <c:v>Средний бизнес 2017</c:v>
                </c:pt>
                <c:pt idx="9">
                  <c:v>Малый бизнес и ИП 2018</c:v>
                </c:pt>
                <c:pt idx="10">
                  <c:v>Малый бизнес и ИП 2017</c:v>
                </c:pt>
              </c:strCache>
            </c:strRef>
          </c:cat>
          <c:val>
            <c:numRef>
              <c:f>Лист1!$D$2:$D$12</c:f>
              <c:numCache>
                <c:formatCode>###0</c:formatCode>
                <c:ptCount val="11"/>
                <c:pt idx="0">
                  <c:v>29.62169878658101</c:v>
                </c:pt>
                <c:pt idx="1">
                  <c:v>28.626615362515331</c:v>
                </c:pt>
                <c:pt idx="3">
                  <c:v>26.950354609929079</c:v>
                </c:pt>
                <c:pt idx="4">
                  <c:v>35.185185185185183</c:v>
                </c:pt>
                <c:pt idx="6">
                  <c:v>30.70866141732283</c:v>
                </c:pt>
                <c:pt idx="7">
                  <c:v>28.24074074074073</c:v>
                </c:pt>
                <c:pt idx="9">
                  <c:v>29.579067121729231</c:v>
                </c:pt>
                <c:pt idx="10">
                  <c:v>27.561837455830389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DFC-4D23-B3F9-5EA7DF20C17C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Скорее регрессировать/свертываться</c:v>
                </c:pt>
              </c:strCache>
            </c:strRef>
          </c:tx>
          <c:spPr>
            <a:solidFill>
              <a:srgbClr val="A6301C">
                <a:alpha val="50196"/>
              </a:srgb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Лист1!$A$2:$A$12</c:f>
              <c:strCache>
                <c:ptCount val="11"/>
                <c:pt idx="0">
                  <c:v>Все опрошенные 2018</c:v>
                </c:pt>
                <c:pt idx="1">
                  <c:v>Все опрошенные 2017</c:v>
                </c:pt>
                <c:pt idx="3">
                  <c:v>Крупный бизнес 2018</c:v>
                </c:pt>
                <c:pt idx="4">
                  <c:v>Крупный бизнес 2017</c:v>
                </c:pt>
                <c:pt idx="6">
                  <c:v>Средний бизнес 2018</c:v>
                </c:pt>
                <c:pt idx="7">
                  <c:v>Средний бизнес 2017</c:v>
                </c:pt>
                <c:pt idx="9">
                  <c:v>Малый бизнес и ИП 2018</c:v>
                </c:pt>
                <c:pt idx="10">
                  <c:v>Малый бизнес и ИП 2017</c:v>
                </c:pt>
              </c:strCache>
            </c:strRef>
          </c:cat>
          <c:val>
            <c:numRef>
              <c:f>Лист1!$E$2:$E$12</c:f>
              <c:numCache>
                <c:formatCode>###0</c:formatCode>
                <c:ptCount val="11"/>
                <c:pt idx="0">
                  <c:v>11.49179157744468</c:v>
                </c:pt>
                <c:pt idx="1">
                  <c:v>8.4653419513581607</c:v>
                </c:pt>
                <c:pt idx="3">
                  <c:v>8.5106382978723403</c:v>
                </c:pt>
                <c:pt idx="4">
                  <c:v>7.4074074074074074</c:v>
                </c:pt>
                <c:pt idx="6">
                  <c:v>10.761154855643049</c:v>
                </c:pt>
                <c:pt idx="7">
                  <c:v>7.4074074074074074</c:v>
                </c:pt>
                <c:pt idx="9">
                  <c:v>12.28668941979522</c:v>
                </c:pt>
                <c:pt idx="10">
                  <c:v>9.0989399293286208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DFC-4D23-B3F9-5EA7DF20C17C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Регрессировать/может закрыться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Лист1!$A$2:$A$12</c:f>
              <c:strCache>
                <c:ptCount val="11"/>
                <c:pt idx="0">
                  <c:v>Все опрошенные 2018</c:v>
                </c:pt>
                <c:pt idx="1">
                  <c:v>Все опрошенные 2017</c:v>
                </c:pt>
                <c:pt idx="3">
                  <c:v>Крупный бизнес 2018</c:v>
                </c:pt>
                <c:pt idx="4">
                  <c:v>Крупный бизнес 2017</c:v>
                </c:pt>
                <c:pt idx="6">
                  <c:v>Средний бизнес 2018</c:v>
                </c:pt>
                <c:pt idx="7">
                  <c:v>Средний бизнес 2017</c:v>
                </c:pt>
                <c:pt idx="9">
                  <c:v>Малый бизнес и ИП 2018</c:v>
                </c:pt>
                <c:pt idx="10">
                  <c:v>Малый бизнес и ИП 2017</c:v>
                </c:pt>
              </c:strCache>
            </c:strRef>
          </c:cat>
          <c:val>
            <c:numRef>
              <c:f>Лист1!$F$2:$F$12</c:f>
              <c:numCache>
                <c:formatCode>###0</c:formatCode>
                <c:ptCount val="11"/>
                <c:pt idx="0">
                  <c:v>12.134189864382581</c:v>
                </c:pt>
                <c:pt idx="1">
                  <c:v>12.18288152612603</c:v>
                </c:pt>
                <c:pt idx="3">
                  <c:v>12.05673758865248</c:v>
                </c:pt>
                <c:pt idx="4">
                  <c:v>7.4074074074074074</c:v>
                </c:pt>
                <c:pt idx="6">
                  <c:v>13.385826771653541</c:v>
                </c:pt>
                <c:pt idx="7">
                  <c:v>11.111111111111111</c:v>
                </c:pt>
                <c:pt idx="9">
                  <c:v>11.60409556313993</c:v>
                </c:pt>
                <c:pt idx="10">
                  <c:v>13.51590106007067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DFC-4D23-B3F9-5EA7DF20C17C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Затрудняюсь ответить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cat>
            <c:strRef>
              <c:f>Лист1!$A$2:$A$12</c:f>
              <c:strCache>
                <c:ptCount val="11"/>
                <c:pt idx="0">
                  <c:v>Все опрошенные 2018</c:v>
                </c:pt>
                <c:pt idx="1">
                  <c:v>Все опрошенные 2017</c:v>
                </c:pt>
                <c:pt idx="3">
                  <c:v>Крупный бизнес 2018</c:v>
                </c:pt>
                <c:pt idx="4">
                  <c:v>Крупный бизнес 2017</c:v>
                </c:pt>
                <c:pt idx="6">
                  <c:v>Средний бизнес 2018</c:v>
                </c:pt>
                <c:pt idx="7">
                  <c:v>Средний бизнес 2017</c:v>
                </c:pt>
                <c:pt idx="9">
                  <c:v>Малый бизнес и ИП 2018</c:v>
                </c:pt>
                <c:pt idx="10">
                  <c:v>Малый бизнес и ИП 2017</c:v>
                </c:pt>
              </c:strCache>
            </c:strRef>
          </c:cat>
          <c:val>
            <c:numRef>
              <c:f>Лист1!$G$2:$G$12</c:f>
              <c:numCache>
                <c:formatCode>###0</c:formatCode>
                <c:ptCount val="11"/>
                <c:pt idx="0">
                  <c:v>1.998572448251249</c:v>
                </c:pt>
                <c:pt idx="1">
                  <c:v>1.288509676019516</c:v>
                </c:pt>
                <c:pt idx="3" formatCode="####">
                  <c:v>0.70921985815602795</c:v>
                </c:pt>
                <c:pt idx="4">
                  <c:v>0</c:v>
                </c:pt>
                <c:pt idx="6">
                  <c:v>1.837270341207349</c:v>
                </c:pt>
                <c:pt idx="7" formatCode="####">
                  <c:v>0.92592592592592604</c:v>
                </c:pt>
                <c:pt idx="9">
                  <c:v>2.2753128555176341</c:v>
                </c:pt>
                <c:pt idx="10">
                  <c:v>1.6784452296819801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DFC-4D23-B3F9-5EA7DF20C1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83069952"/>
        <c:axId val="83079936"/>
      </c:barChart>
      <c:catAx>
        <c:axId val="83069952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83079936"/>
        <c:crosses val="autoZero"/>
        <c:auto val="1"/>
        <c:lblAlgn val="ctr"/>
        <c:lblOffset val="100"/>
        <c:noMultiLvlLbl val="0"/>
      </c:catAx>
      <c:valAx>
        <c:axId val="83079936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83069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666662248469498"/>
          <c:y val="0.76351372849136501"/>
          <c:w val="0.35302042611280499"/>
          <c:h val="0.190691402824730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78333283683296"/>
          <c:y val="0.173159307225733"/>
          <c:w val="0.59500005314960003"/>
          <c:h val="0.5867279301186000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Активно развиваться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Лист1!$A$2:$A$12</c:f>
              <c:strCache>
                <c:ptCount val="11"/>
                <c:pt idx="1">
                  <c:v>Все опрошенные</c:v>
                </c:pt>
                <c:pt idx="4">
                  <c:v>Компания занимается импортом продукции</c:v>
                </c:pt>
                <c:pt idx="7">
                  <c:v>Компания занимается экспортом продукции</c:v>
                </c:pt>
                <c:pt idx="10">
                  <c:v>Компания занимается имортозамещением</c:v>
                </c:pt>
              </c:strCache>
            </c:strRef>
          </c:cat>
          <c:val>
            <c:numRef>
              <c:f>Лист1!$B$2:$B$12</c:f>
              <c:numCache>
                <c:formatCode>###0</c:formatCode>
                <c:ptCount val="11"/>
                <c:pt idx="0">
                  <c:v>10.63526052819415</c:v>
                </c:pt>
                <c:pt idx="1">
                  <c:v>12.736558088285671</c:v>
                </c:pt>
                <c:pt idx="3">
                  <c:v>10.63526052819415</c:v>
                </c:pt>
                <c:pt idx="4">
                  <c:v>14.595411096715649</c:v>
                </c:pt>
                <c:pt idx="6">
                  <c:v>14.189189189189189</c:v>
                </c:pt>
                <c:pt idx="7">
                  <c:v>20.074436153054009</c:v>
                </c:pt>
                <c:pt idx="9">
                  <c:v>12.738853503184711</c:v>
                </c:pt>
                <c:pt idx="10">
                  <c:v>20.752500757805361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FC-4D23-B3F9-5EA7DF20C17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Скорее развиваться</c:v>
                </c:pt>
              </c:strCache>
            </c:strRef>
          </c:tx>
          <c:spPr>
            <a:solidFill>
              <a:schemeClr val="accent1">
                <a:alpha val="50196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Лист1!$A$2:$A$12</c:f>
              <c:strCache>
                <c:ptCount val="11"/>
                <c:pt idx="1">
                  <c:v>Все опрошенные</c:v>
                </c:pt>
                <c:pt idx="4">
                  <c:v>Компания занимается импортом продукции</c:v>
                </c:pt>
                <c:pt idx="7">
                  <c:v>Компания занимается экспортом продукции</c:v>
                </c:pt>
                <c:pt idx="10">
                  <c:v>Компания занимается имортозамещением</c:v>
                </c:pt>
              </c:strCache>
            </c:strRef>
          </c:cat>
          <c:val>
            <c:numRef>
              <c:f>Лист1!$C$2:$C$12</c:f>
              <c:numCache>
                <c:formatCode>###0</c:formatCode>
                <c:ptCount val="11"/>
                <c:pt idx="0">
                  <c:v>34.118486795146318</c:v>
                </c:pt>
                <c:pt idx="1">
                  <c:v>36.700093395696619</c:v>
                </c:pt>
                <c:pt idx="3">
                  <c:v>34.118486795146318</c:v>
                </c:pt>
                <c:pt idx="4">
                  <c:v>39.55327857507676</c:v>
                </c:pt>
                <c:pt idx="6">
                  <c:v>40.54054054054054</c:v>
                </c:pt>
                <c:pt idx="7">
                  <c:v>34.029741998353998</c:v>
                </c:pt>
                <c:pt idx="9">
                  <c:v>38.853503184713368</c:v>
                </c:pt>
                <c:pt idx="10">
                  <c:v>44.694234917167513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DFC-4D23-B3F9-5EA7DF20C17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Особых изменений не произойдет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Лист1!$A$2:$A$12</c:f>
              <c:strCache>
                <c:ptCount val="11"/>
                <c:pt idx="1">
                  <c:v>Все опрошенные</c:v>
                </c:pt>
                <c:pt idx="4">
                  <c:v>Компания занимается импортом продукции</c:v>
                </c:pt>
                <c:pt idx="7">
                  <c:v>Компания занимается экспортом продукции</c:v>
                </c:pt>
                <c:pt idx="10">
                  <c:v>Компания занимается имортозамещением</c:v>
                </c:pt>
              </c:strCache>
            </c:strRef>
          </c:cat>
          <c:val>
            <c:numRef>
              <c:f>Лист1!$D$2:$D$12</c:f>
              <c:numCache>
                <c:formatCode>###0</c:formatCode>
                <c:ptCount val="11"/>
                <c:pt idx="0">
                  <c:v>29.62169878658101</c:v>
                </c:pt>
                <c:pt idx="1">
                  <c:v>28.626615362515331</c:v>
                </c:pt>
                <c:pt idx="3">
                  <c:v>29.62169878658101</c:v>
                </c:pt>
                <c:pt idx="4">
                  <c:v>21.840793616590521</c:v>
                </c:pt>
                <c:pt idx="6">
                  <c:v>23.310810810810811</c:v>
                </c:pt>
                <c:pt idx="7">
                  <c:v>26.93618461512564</c:v>
                </c:pt>
                <c:pt idx="9">
                  <c:v>22.92993630573249</c:v>
                </c:pt>
                <c:pt idx="10">
                  <c:v>21.14311499352419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DFC-4D23-B3F9-5EA7DF20C17C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Скорее регрессировать/свертываться</c:v>
                </c:pt>
              </c:strCache>
            </c:strRef>
          </c:tx>
          <c:spPr>
            <a:solidFill>
              <a:srgbClr val="A6301C">
                <a:alpha val="50196"/>
              </a:srgb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Лист1!$A$2:$A$12</c:f>
              <c:strCache>
                <c:ptCount val="11"/>
                <c:pt idx="1">
                  <c:v>Все опрошенные</c:v>
                </c:pt>
                <c:pt idx="4">
                  <c:v>Компания занимается импортом продукции</c:v>
                </c:pt>
                <c:pt idx="7">
                  <c:v>Компания занимается экспортом продукции</c:v>
                </c:pt>
                <c:pt idx="10">
                  <c:v>Компания занимается имортозамещением</c:v>
                </c:pt>
              </c:strCache>
            </c:strRef>
          </c:cat>
          <c:val>
            <c:numRef>
              <c:f>Лист1!$E$2:$E$12</c:f>
              <c:numCache>
                <c:formatCode>###0</c:formatCode>
                <c:ptCount val="11"/>
                <c:pt idx="0">
                  <c:v>11.49179157744468</c:v>
                </c:pt>
                <c:pt idx="1">
                  <c:v>8.4653419513581607</c:v>
                </c:pt>
                <c:pt idx="3">
                  <c:v>11.49179157744468</c:v>
                </c:pt>
                <c:pt idx="4">
                  <c:v>8.5742463231402954</c:v>
                </c:pt>
                <c:pt idx="6">
                  <c:v>9.7972972972972965</c:v>
                </c:pt>
                <c:pt idx="7">
                  <c:v>7.4843742391515384</c:v>
                </c:pt>
                <c:pt idx="9">
                  <c:v>10.82802547770701</c:v>
                </c:pt>
                <c:pt idx="10">
                  <c:v>5.2107262656602638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DFC-4D23-B3F9-5EA7DF20C17C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Регрессировать/может закрыться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Лист1!$A$2:$A$12</c:f>
              <c:strCache>
                <c:ptCount val="11"/>
                <c:pt idx="1">
                  <c:v>Все опрошенные</c:v>
                </c:pt>
                <c:pt idx="4">
                  <c:v>Компания занимается импортом продукции</c:v>
                </c:pt>
                <c:pt idx="7">
                  <c:v>Компания занимается экспортом продукции</c:v>
                </c:pt>
                <c:pt idx="10">
                  <c:v>Компания занимается имортозамещением</c:v>
                </c:pt>
              </c:strCache>
            </c:strRef>
          </c:cat>
          <c:val>
            <c:numRef>
              <c:f>Лист1!$F$2:$F$12</c:f>
              <c:numCache>
                <c:formatCode>###0</c:formatCode>
                <c:ptCount val="11"/>
                <c:pt idx="0">
                  <c:v>12.134189864382581</c:v>
                </c:pt>
                <c:pt idx="1">
                  <c:v>12.18288152612603</c:v>
                </c:pt>
                <c:pt idx="3">
                  <c:v>12.134189864382581</c:v>
                </c:pt>
                <c:pt idx="4">
                  <c:v>15.436270388476769</c:v>
                </c:pt>
                <c:pt idx="6">
                  <c:v>10.47297297297297</c:v>
                </c:pt>
                <c:pt idx="7">
                  <c:v>11.475262994314789</c:v>
                </c:pt>
                <c:pt idx="9">
                  <c:v>13.375796178343951</c:v>
                </c:pt>
                <c:pt idx="10">
                  <c:v>7.4717420004559303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DFC-4D23-B3F9-5EA7DF20C17C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Затрудняюсь ответить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cat>
            <c:strRef>
              <c:f>Лист1!$A$2:$A$12</c:f>
              <c:strCache>
                <c:ptCount val="11"/>
                <c:pt idx="1">
                  <c:v>Все опрошенные</c:v>
                </c:pt>
                <c:pt idx="4">
                  <c:v>Компания занимается импортом продукции</c:v>
                </c:pt>
                <c:pt idx="7">
                  <c:v>Компания занимается экспортом продукции</c:v>
                </c:pt>
                <c:pt idx="10">
                  <c:v>Компания занимается имортозамещением</c:v>
                </c:pt>
              </c:strCache>
            </c:strRef>
          </c:cat>
          <c:val>
            <c:numRef>
              <c:f>Лист1!$G$2:$G$12</c:f>
              <c:numCache>
                <c:formatCode>###0</c:formatCode>
                <c:ptCount val="11"/>
                <c:pt idx="0">
                  <c:v>1.998572448251249</c:v>
                </c:pt>
                <c:pt idx="1">
                  <c:v>1.288509676019516</c:v>
                </c:pt>
                <c:pt idx="3">
                  <c:v>1.998572448251249</c:v>
                </c:pt>
                <c:pt idx="4">
                  <c:v>0</c:v>
                </c:pt>
                <c:pt idx="6">
                  <c:v>1.689189189189189</c:v>
                </c:pt>
                <c:pt idx="7">
                  <c:v>0</c:v>
                </c:pt>
                <c:pt idx="9">
                  <c:v>1.2738853503184711</c:v>
                </c:pt>
                <c:pt idx="10" formatCode="####">
                  <c:v>0.72768106538670596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DFC-4D23-B3F9-5EA7DF20C1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91192320"/>
        <c:axId val="91202304"/>
      </c:barChart>
      <c:catAx>
        <c:axId val="91192320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91202304"/>
        <c:crosses val="autoZero"/>
        <c:auto val="1"/>
        <c:lblAlgn val="ctr"/>
        <c:lblOffset val="100"/>
        <c:noMultiLvlLbl val="0"/>
      </c:catAx>
      <c:valAx>
        <c:axId val="91202304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91192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666662248469498"/>
          <c:y val="0.76351372849136501"/>
          <c:w val="0.35302042611280499"/>
          <c:h val="0.190691402824730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0416666666667"/>
          <c:y val="3.4375000000000003E-2"/>
          <c:w val="0.15208333333333299"/>
          <c:h val="0.9656249999999999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Положение улучшилось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###0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9BF8-489E-8D53-97271094A48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Положение скорее улучшилось</c:v>
                </c:pt>
              </c:strCache>
            </c:strRef>
          </c:tx>
          <c:spPr>
            <a:solidFill>
              <a:srgbClr val="009A70">
                <a:alpha val="50196"/>
              </a:srgb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9A70">
                  <a:alpha val="50196"/>
                </a:srgb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9BF8-489E-8D53-97271094A48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###0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3-9BF8-489E-8D53-97271094A48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Никак не отразилось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###0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4-9BF8-489E-8D53-97271094A48B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Положение скорее ухудшилось</c:v>
                </c:pt>
              </c:strCache>
            </c:strRef>
          </c:tx>
          <c:spPr>
            <a:solidFill>
              <a:srgbClr val="A6301C">
                <a:alpha val="50196"/>
              </a:srgb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A6301C">
                  <a:alpha val="50196"/>
                </a:srgb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9BF8-489E-8D53-97271094A48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Лист1!$E$2</c:f>
              <c:numCache>
                <c:formatCode>###0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7-9BF8-489E-8D53-97271094A48B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Положение серьезно ухудшилось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BF8-489E-8D53-97271094A48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Лист1!$F$2</c:f>
              <c:numCache>
                <c:formatCode>###0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A-9BF8-489E-8D53-97271094A48B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Затрудняюсь ответить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Лист1!$G$2</c:f>
              <c:numCache>
                <c:formatCode>####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B-9BF8-489E-8D53-97271094A4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5042304"/>
        <c:axId val="25060480"/>
      </c:barChart>
      <c:catAx>
        <c:axId val="25042304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extTo"/>
        <c:crossAx val="25060480"/>
        <c:crosses val="autoZero"/>
        <c:auto val="1"/>
        <c:lblAlgn val="ctr"/>
        <c:lblOffset val="100"/>
        <c:noMultiLvlLbl val="0"/>
      </c:catAx>
      <c:valAx>
        <c:axId val="25060480"/>
        <c:scaling>
          <c:orientation val="maxMin"/>
        </c:scaling>
        <c:delete val="1"/>
        <c:axPos val="l"/>
        <c:numFmt formatCode="0%" sourceLinked="1"/>
        <c:majorTickMark val="out"/>
        <c:minorTickMark val="none"/>
        <c:tickLblPos val="nextTo"/>
        <c:crossAx val="25042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874999999999999"/>
          <c:y val="2.8463074720926799E-2"/>
          <c:w val="0.226704396325459"/>
          <c:h val="0.971536909448818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0416666666667"/>
          <c:y val="3.4375000000000003E-2"/>
          <c:w val="0.15208333333333299"/>
          <c:h val="0.9656249999999999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Положение улучшилось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###0</c:formatCode>
                <c:ptCount val="1"/>
                <c:pt idx="0">
                  <c:v>4.5898271302300477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B2-4EEB-A63A-C6B40207E46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Положение скорее улучшилось</c:v>
                </c:pt>
              </c:strCache>
            </c:strRef>
          </c:tx>
          <c:spPr>
            <a:solidFill>
              <a:srgbClr val="009A70">
                <a:alpha val="50196"/>
              </a:srgb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9A70">
                  <a:alpha val="50196"/>
                </a:srgb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0AB2-4EEB-A63A-C6B40207E46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###0</c:formatCode>
                <c:ptCount val="1"/>
                <c:pt idx="0">
                  <c:v>9.7521255117185053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AB2-4EEB-A63A-C6B40207E46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Никак не отразилось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###0</c:formatCode>
                <c:ptCount val="1"/>
                <c:pt idx="0">
                  <c:v>26.54549762701923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AB2-4EEB-A63A-C6B40207E46C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Положение скорее ухудшилось</c:v>
                </c:pt>
              </c:strCache>
            </c:strRef>
          </c:tx>
          <c:spPr>
            <a:solidFill>
              <a:srgbClr val="A6301C">
                <a:alpha val="50196"/>
              </a:srgb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A6301C">
                  <a:alpha val="50196"/>
                </a:srgb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0AB2-4EEB-A63A-C6B40207E46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Лист1!$E$2</c:f>
              <c:numCache>
                <c:formatCode>###0</c:formatCode>
                <c:ptCount val="1"/>
                <c:pt idx="0">
                  <c:v>34.723912079942863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AB2-4EEB-A63A-C6B40207E46C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Положение серьезно ухудшилось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AB2-4EEB-A63A-C6B40207E46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Лист1!$F$2</c:f>
              <c:numCache>
                <c:formatCode>###0</c:formatCode>
                <c:ptCount val="1"/>
                <c:pt idx="0">
                  <c:v>23.611129537277179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AB2-4EEB-A63A-C6B40207E46C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Затрудняюсь ответить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Лист1!$G$2</c:f>
              <c:numCache>
                <c:formatCode>####</c:formatCode>
                <c:ptCount val="1"/>
                <c:pt idx="0">
                  <c:v>0.77750811381351204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0AB2-4EEB-A63A-C6B40207E4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5017728"/>
        <c:axId val="25371776"/>
      </c:barChart>
      <c:catAx>
        <c:axId val="25017728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extTo"/>
        <c:crossAx val="25371776"/>
        <c:crosses val="autoZero"/>
        <c:auto val="1"/>
        <c:lblAlgn val="ctr"/>
        <c:lblOffset val="100"/>
        <c:noMultiLvlLbl val="0"/>
      </c:catAx>
      <c:valAx>
        <c:axId val="25371776"/>
        <c:scaling>
          <c:orientation val="maxMin"/>
        </c:scaling>
        <c:delete val="1"/>
        <c:axPos val="l"/>
        <c:numFmt formatCode="0%" sourceLinked="1"/>
        <c:majorTickMark val="out"/>
        <c:minorTickMark val="none"/>
        <c:tickLblPos val="nextTo"/>
        <c:crossAx val="25017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0416666666667"/>
          <c:y val="3.4375000000000003E-2"/>
          <c:w val="0.15208333333333299"/>
          <c:h val="0.9656249999999999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Положение улучшилось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  <a:effectLst/>
          </c:spPr>
          <c:invertIfNegative val="0"/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85-4828-A2D1-3279DFD489B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Положение скорее улучшилось</c:v>
                </c:pt>
              </c:strCache>
            </c:strRef>
          </c:tx>
          <c:spPr>
            <a:solidFill>
              <a:srgbClr val="009A70">
                <a:alpha val="50196"/>
              </a:srgb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9A70">
                  <a:alpha val="50196"/>
                </a:srgb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8B85-4828-A2D1-3279DFD489B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B85-4828-A2D1-3279DFD489B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Никак не отразилось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B85-4828-A2D1-3279DFD489B3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Положение скорее ухудшилось</c:v>
                </c:pt>
              </c:strCache>
            </c:strRef>
          </c:tx>
          <c:spPr>
            <a:solidFill>
              <a:srgbClr val="A6301C">
                <a:alpha val="50196"/>
              </a:srgb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A6301C">
                  <a:alpha val="50196"/>
                </a:srgb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8B85-4828-A2D1-3279DFD489B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B85-4828-A2D1-3279DFD489B3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Положение серьезно ухудшилось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B85-4828-A2D1-3279DFD489B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B85-4828-A2D1-3279DFD489B3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Затрудняюсь ответить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Лист1!$G$2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B85-4828-A2D1-3279DFD48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5418368"/>
        <c:axId val="25428352"/>
      </c:barChart>
      <c:catAx>
        <c:axId val="25418368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extTo"/>
        <c:crossAx val="25428352"/>
        <c:crosses val="autoZero"/>
        <c:auto val="1"/>
        <c:lblAlgn val="ctr"/>
        <c:lblOffset val="100"/>
        <c:noMultiLvlLbl val="0"/>
      </c:catAx>
      <c:valAx>
        <c:axId val="25428352"/>
        <c:scaling>
          <c:orientation val="maxMin"/>
        </c:scaling>
        <c:delete val="1"/>
        <c:axPos val="l"/>
        <c:numFmt formatCode="0%" sourceLinked="1"/>
        <c:majorTickMark val="out"/>
        <c:minorTickMark val="none"/>
        <c:tickLblPos val="nextTo"/>
        <c:crossAx val="25418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3333950943378E-2"/>
          <c:y val="2.4632958616022101E-2"/>
          <c:w val="0.97792618612008997"/>
          <c:h val="0.49122657568039302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Очень эффективны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EBFB-422D-84CC-C4C9155BE86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Лист1!$B$2:$B$3</c:f>
              <c:numCache>
                <c:formatCode>###0</c:formatCode>
                <c:ptCount val="2"/>
                <c:pt idx="0">
                  <c:v>1.8587697873839379</c:v>
                </c:pt>
                <c:pt idx="1">
                  <c:v>2.212705210563882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43A-4593-933F-4789AD7D178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Скорее эффективны</c:v>
                </c:pt>
              </c:strCache>
            </c:strRef>
          </c:tx>
          <c:spPr>
            <a:solidFill>
              <a:srgbClr val="009A70">
                <a:alpha val="50000"/>
              </a:srgb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Лист1!$C$2:$C$3</c:f>
              <c:numCache>
                <c:formatCode>###0</c:formatCode>
                <c:ptCount val="2"/>
                <c:pt idx="0">
                  <c:v>30.084954847810479</c:v>
                </c:pt>
                <c:pt idx="1">
                  <c:v>22.555317630264089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43A-4593-933F-4789AD7D178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Скорее неэффективны</c:v>
                </c:pt>
              </c:strCache>
            </c:strRef>
          </c:tx>
          <c:spPr>
            <a:solidFill>
              <a:srgbClr val="A6301C">
                <a:alpha val="50196"/>
              </a:srgb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Лист1!$D$2:$D$3</c:f>
              <c:numCache>
                <c:formatCode>###0</c:formatCode>
                <c:ptCount val="2"/>
                <c:pt idx="0">
                  <c:v>38.00228360822144</c:v>
                </c:pt>
                <c:pt idx="1">
                  <c:v>42.469664525339041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43A-4593-933F-4789AD7D1784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Очень неэффективны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Лист1!$E$2:$E$3</c:f>
              <c:numCache>
                <c:formatCode>###0</c:formatCode>
                <c:ptCount val="2"/>
                <c:pt idx="0">
                  <c:v>25.949702416234139</c:v>
                </c:pt>
                <c:pt idx="1">
                  <c:v>27.194860813704501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43A-4593-933F-4789AD7D1784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Затрудняюсь ответить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Лист1!$F$2:$F$3</c:f>
              <c:numCache>
                <c:formatCode>###0</c:formatCode>
                <c:ptCount val="2"/>
                <c:pt idx="0">
                  <c:v>4.1042893403513867</c:v>
                </c:pt>
                <c:pt idx="1">
                  <c:v>5.5674518201284773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43A-4593-933F-4789AD7D17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52756864"/>
        <c:axId val="52758400"/>
      </c:barChart>
      <c:catAx>
        <c:axId val="527568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2758400"/>
        <c:crosses val="autoZero"/>
        <c:auto val="1"/>
        <c:lblAlgn val="ctr"/>
        <c:lblOffset val="100"/>
        <c:noMultiLvlLbl val="0"/>
      </c:catAx>
      <c:valAx>
        <c:axId val="52758400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52756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2410408481538E-3"/>
          <c:y val="0.54772268004913605"/>
          <c:w val="0.218671874124753"/>
          <c:h val="0.388261744884401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3333309273844E-2"/>
          <c:y val="2.4632373521751998E-2"/>
          <c:w val="0.97792618612008997"/>
          <c:h val="0.67886914094719797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Да, у Правительства РФ есть эффективный план выхода из экономической ситуации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2018</c:v>
                </c:pt>
                <c:pt idx="1">
                  <c:v>2017</c:v>
                </c:pt>
              </c:numCache>
            </c:numRef>
          </c:cat>
          <c:val>
            <c:numRef>
              <c:f>Лист1!$B$2:$B$3</c:f>
              <c:numCache>
                <c:formatCode>###0</c:formatCode>
                <c:ptCount val="2"/>
                <c:pt idx="0">
                  <c:v>16.05995717344754</c:v>
                </c:pt>
                <c:pt idx="1">
                  <c:v>18.85075219412855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69-4D14-8FF9-7F7CBFEA919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Да, у Правительства РФ есть стратегический план выхода из кризиса, но его нельзя считать эффективным</c:v>
                </c:pt>
              </c:strCache>
            </c:strRef>
          </c:tx>
          <c:spPr>
            <a:solidFill>
              <a:srgbClr val="009A70">
                <a:alpha val="50000"/>
              </a:srgb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2018</c:v>
                </c:pt>
                <c:pt idx="1">
                  <c:v>2017</c:v>
                </c:pt>
              </c:numCache>
            </c:numRef>
          </c:cat>
          <c:val>
            <c:numRef>
              <c:f>Лист1!$C$2:$C$3</c:f>
              <c:numCache>
                <c:formatCode>###0</c:formatCode>
                <c:ptCount val="2"/>
                <c:pt idx="0">
                  <c:v>33.119200571020691</c:v>
                </c:pt>
                <c:pt idx="1">
                  <c:v>36.957719724181601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69-4D14-8FF9-7F7CBFEA919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Нет, у Правительства РФ нет никакого стратегического плана - все решения принимаются спонтанно</c:v>
                </c:pt>
              </c:strCache>
            </c:strRef>
          </c:tx>
          <c:spPr>
            <a:solidFill>
              <a:srgbClr val="A6301C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2018</c:v>
                </c:pt>
                <c:pt idx="1">
                  <c:v>2017</c:v>
                </c:pt>
              </c:numCache>
            </c:numRef>
          </c:cat>
          <c:val>
            <c:numRef>
              <c:f>Лист1!$D$2:$D$3</c:f>
              <c:numCache>
                <c:formatCode>###0</c:formatCode>
                <c:ptCount val="2"/>
                <c:pt idx="0">
                  <c:v>41.042112776588162</c:v>
                </c:pt>
                <c:pt idx="1">
                  <c:v>37.528842893375611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B69-4D14-8FF9-7F7CBFEA9193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Затрудняюсь ответить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2018</c:v>
                </c:pt>
                <c:pt idx="1">
                  <c:v>2017</c:v>
                </c:pt>
              </c:numCache>
            </c:numRef>
          </c:cat>
          <c:val>
            <c:numRef>
              <c:f>Лист1!$E$2:$E$3</c:f>
              <c:numCache>
                <c:formatCode>###0</c:formatCode>
                <c:ptCount val="2"/>
                <c:pt idx="0">
                  <c:v>9.7787294789436103</c:v>
                </c:pt>
                <c:pt idx="1">
                  <c:v>6.6626851883157237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B69-4D14-8FF9-7F7CBFEA91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52820992"/>
        <c:axId val="80954112"/>
      </c:barChart>
      <c:catAx>
        <c:axId val="52820992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80954112"/>
        <c:crosses val="autoZero"/>
        <c:auto val="1"/>
        <c:lblAlgn val="ctr"/>
        <c:lblOffset val="100"/>
        <c:noMultiLvlLbl val="0"/>
      </c:catAx>
      <c:valAx>
        <c:axId val="80954112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52820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3333309273844E-2"/>
          <c:y val="2.4632373521751998E-2"/>
          <c:w val="0.96333333814523103"/>
          <c:h val="0.5939343235996350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Да, у Правительства РФ есть эффективный план выхода из экономической ситуации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2016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0-15C1-429D-B3BD-D4EB4C360A4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Да, у Правительства РФ есть стратегический план выхода из кризиса, но его нельзя считать эффективным</c:v>
                </c:pt>
              </c:strCache>
            </c:strRef>
          </c:tx>
          <c:spPr>
            <a:solidFill>
              <a:srgbClr val="26B892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2016</c:v>
                </c:pt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1-15C1-429D-B3BD-D4EB4C360A4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Нет, у Правительства РФ нет никакого стратегического плана - все решения принимаются спонтанно</c:v>
                </c:pt>
              </c:strCache>
            </c:strRef>
          </c:tx>
          <c:spPr>
            <a:solidFill>
              <a:srgbClr val="A6301C"/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2016</c:v>
                </c:pt>
              </c:numCache>
            </c:numRef>
          </c:cat>
          <c:val>
            <c:numRef>
              <c:f>Лист1!$D$2:$D$3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2-15C1-429D-B3BD-D4EB4C360A4C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Затрудняюсь ответить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2016</c:v>
                </c:pt>
              </c:numCache>
            </c:numRef>
          </c:cat>
          <c:val>
            <c:numRef>
              <c:f>Лист1!$E$2:$E$3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3-15C1-429D-B3BD-D4EB4C360A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0758272"/>
        <c:axId val="80759808"/>
      </c:barChart>
      <c:catAx>
        <c:axId val="80758272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80759808"/>
        <c:crosses val="autoZero"/>
        <c:auto val="1"/>
        <c:lblAlgn val="ctr"/>
        <c:lblOffset val="100"/>
        <c:noMultiLvlLbl val="0"/>
      </c:catAx>
      <c:valAx>
        <c:axId val="80759808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80758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3.5764719946801398E-3"/>
          <c:w val="1"/>
          <c:h val="0.9934659649874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9324959171764101E-2"/>
          <c:y val="3.1535814481823903E-2"/>
          <c:w val="0.56012561242353898"/>
          <c:h val="0.9369283710363519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A89-4B8B-A7F9-971B0CA25BD1}"/>
              </c:ext>
            </c:extLst>
          </c:dPt>
          <c:dPt>
            <c:idx val="1"/>
            <c:invertIfNegative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A89-4B8B-A7F9-971B0CA25BD1}"/>
              </c:ext>
            </c:extLst>
          </c:dPt>
          <c:dPt>
            <c:idx val="2"/>
            <c:invertIfNegative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A89-4B8B-A7F9-971B0CA25BD1}"/>
              </c:ext>
            </c:extLst>
          </c:dPt>
          <c:dPt>
            <c:idx val="3"/>
            <c:invertIfNegative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A89-4B8B-A7F9-971B0CA25BD1}"/>
              </c:ext>
            </c:extLst>
          </c:dPt>
          <c:dPt>
            <c:idx val="4"/>
            <c:invertIfNegative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ln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A89-4B8B-A7F9-971B0CA25BD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Негативное влияние на бизнес оказывает не столько курс рубля, сколько его колебания - важно снизить волатильность (ко...</c:v>
                </c:pt>
                <c:pt idx="1">
                  <c:v>Для сохранения моего бизнеса важно укрепление рубля</c:v>
                </c:pt>
                <c:pt idx="2">
                  <c:v>Текущий курс не оказывает негативного влияния на мой бизнес только при условии низких ввозных пошлин на  импортируемы...</c:v>
                </c:pt>
                <c:pt idx="3">
                  <c:v>Текущий курс выгоден для моего бизнеса</c:v>
                </c:pt>
                <c:pt idx="4">
                  <c:v>Затрудняюсь ответить</c:v>
                </c:pt>
              </c:strCache>
            </c:strRef>
          </c:cat>
          <c:val>
            <c:numRef>
              <c:f>Лист1!$B$2:$B$6</c:f>
              <c:numCache>
                <c:formatCode>###0</c:formatCode>
                <c:ptCount val="5"/>
                <c:pt idx="0">
                  <c:v>40.899357601713056</c:v>
                </c:pt>
                <c:pt idx="1">
                  <c:v>30.049964311206281</c:v>
                </c:pt>
                <c:pt idx="2">
                  <c:v>19.41470378301214</c:v>
                </c:pt>
                <c:pt idx="3">
                  <c:v>4.3540328336902201</c:v>
                </c:pt>
                <c:pt idx="4">
                  <c:v>5.2819414703783014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A89-4B8B-A7F9-971B0CA25BD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tx1">
                <a:lumMod val="65000"/>
                <a:lumOff val="35000"/>
                <a:alpha val="50196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Негативное влияние на бизнес оказывает не столько курс рубля, сколько его колебания - важно снизить волатильность (ко...</c:v>
                </c:pt>
                <c:pt idx="1">
                  <c:v>Для сохранения моего бизнеса важно укрепление рубля</c:v>
                </c:pt>
                <c:pt idx="2">
                  <c:v>Текущий курс не оказывает негативного влияния на мой бизнес только при условии низких ввозных пошлин на  импортируемы...</c:v>
                </c:pt>
                <c:pt idx="3">
                  <c:v>Текущий курс выгоден для моего бизнеса</c:v>
                </c:pt>
                <c:pt idx="4">
                  <c:v>Затрудняюсь ответить</c:v>
                </c:pt>
              </c:strCache>
            </c:strRef>
          </c:cat>
          <c:val>
            <c:numRef>
              <c:f>Лист1!$C$2:$C$6</c:f>
              <c:numCache>
                <c:formatCode>###0</c:formatCode>
                <c:ptCount val="5"/>
                <c:pt idx="0">
                  <c:v>40.254408050033398</c:v>
                </c:pt>
                <c:pt idx="1">
                  <c:v>29.529787549399789</c:v>
                </c:pt>
                <c:pt idx="2">
                  <c:v>18.393895028487499</c:v>
                </c:pt>
                <c:pt idx="3">
                  <c:v>5.5705746638461626</c:v>
                </c:pt>
                <c:pt idx="4">
                  <c:v>6.2513347082344461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A89-4B8B-A7F9-971B0CA25BD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Негативное влияние на бизнес оказывает не столько курс рубля, сколько его колебания - важно снизить волатильность (ко...</c:v>
                </c:pt>
                <c:pt idx="1">
                  <c:v>Для сохранения моего бизнеса важно укрепление рубля</c:v>
                </c:pt>
                <c:pt idx="2">
                  <c:v>Текущий курс не оказывает негативного влияния на мой бизнес только при условии низких ввозных пошлин на  импортируемы...</c:v>
                </c:pt>
                <c:pt idx="3">
                  <c:v>Текущий курс выгоден для моего бизнеса</c:v>
                </c:pt>
                <c:pt idx="4">
                  <c:v>Затрудняюсь ответить</c:v>
                </c:pt>
              </c:strCache>
            </c:strRef>
          </c:cat>
          <c:val>
            <c:numRef>
              <c:f>Лист1!$D$2:$D$6</c:f>
              <c:numCache>
                <c:formatCode>###0</c:formatCode>
                <c:ptCount val="5"/>
                <c:pt idx="0">
                  <c:v>37.057356608478813</c:v>
                </c:pt>
                <c:pt idx="1">
                  <c:v>42.394014962593509</c:v>
                </c:pt>
                <c:pt idx="2">
                  <c:v>11.4214463840399</c:v>
                </c:pt>
                <c:pt idx="3">
                  <c:v>4.0399002493765579</c:v>
                </c:pt>
                <c:pt idx="4">
                  <c:v>5.0872817955112231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A89-4B8B-A7F9-971B0CA25B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7"/>
        <c:axId val="80865920"/>
        <c:axId val="80875904"/>
      </c:barChart>
      <c:catAx>
        <c:axId val="80865920"/>
        <c:scaling>
          <c:orientation val="maxMin"/>
        </c:scaling>
        <c:delete val="1"/>
        <c:axPos val="l"/>
        <c:numFmt formatCode="General" sourceLinked="1"/>
        <c:majorTickMark val="none"/>
        <c:minorTickMark val="none"/>
        <c:tickLblPos val="nextTo"/>
        <c:crossAx val="80875904"/>
        <c:crosses val="autoZero"/>
        <c:auto val="1"/>
        <c:lblAlgn val="ctr"/>
        <c:lblOffset val="100"/>
        <c:noMultiLvlLbl val="0"/>
      </c:catAx>
      <c:valAx>
        <c:axId val="80875904"/>
        <c:scaling>
          <c:orientation val="minMax"/>
        </c:scaling>
        <c:delete val="1"/>
        <c:axPos val="t"/>
        <c:numFmt formatCode="###0" sourceLinked="1"/>
        <c:majorTickMark val="none"/>
        <c:minorTickMark val="none"/>
        <c:tickLblPos val="nextTo"/>
        <c:crossAx val="80865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9102555490715503"/>
          <c:y val="6.5769216530274899E-2"/>
          <c:w val="9.9343599518037895E-2"/>
          <c:h val="0.155525291407178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9324959171764101E-2"/>
          <c:y val="3.1535814481823903E-2"/>
          <c:w val="0.48814616718375398"/>
          <c:h val="0.9369283710363519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Компания занимается импортом продукции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E2D4-4D85-84A7-884B1156E9C5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E2D4-4D85-84A7-884B1156E9C5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E2D4-4D85-84A7-884B1156E9C5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E2D4-4D85-84A7-884B1156E9C5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E2D4-4D85-84A7-884B1156E9C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Негативное влияние на бизнес оказывает не столько курс рубля, сколько его колебания - важно снизить волатильность (ко...</c:v>
                </c:pt>
                <c:pt idx="1">
                  <c:v>Для сохранения моего бизнеса важно укрепление рубля</c:v>
                </c:pt>
                <c:pt idx="2">
                  <c:v>Текущий курс не оказывает негативного влияния на мой бизнес только при условии низких ввозных пошлин на  импортируемы...</c:v>
                </c:pt>
                <c:pt idx="3">
                  <c:v>Текущий курс выгоден для моего бизнеса</c:v>
                </c:pt>
                <c:pt idx="4">
                  <c:v>Затрудняюсь ответить</c:v>
                </c:pt>
              </c:strCache>
            </c:strRef>
          </c:cat>
          <c:val>
            <c:numRef>
              <c:f>Лист1!$B$2:$B$6</c:f>
              <c:numCache>
                <c:formatCode>###0</c:formatCode>
                <c:ptCount val="5"/>
                <c:pt idx="0">
                  <c:v>46.341463414634127</c:v>
                </c:pt>
                <c:pt idx="1">
                  <c:v>27.804878048780498</c:v>
                </c:pt>
                <c:pt idx="2">
                  <c:v>20</c:v>
                </c:pt>
                <c:pt idx="3">
                  <c:v>3.9024390243902429</c:v>
                </c:pt>
                <c:pt idx="4">
                  <c:v>1.9512195121951219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2D4-4D85-84A7-884B1156E9C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Компания занимается экспортом продукции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Негативное влияние на бизнес оказывает не столько курс рубля, сколько его колебания - важно снизить волатильность (ко...</c:v>
                </c:pt>
                <c:pt idx="1">
                  <c:v>Для сохранения моего бизнеса важно укрепление рубля</c:v>
                </c:pt>
                <c:pt idx="2">
                  <c:v>Текущий курс не оказывает негативного влияния на мой бизнес только при условии низких ввозных пошлин на  импортируемы...</c:v>
                </c:pt>
                <c:pt idx="3">
                  <c:v>Текущий курс выгоден для моего бизнеса</c:v>
                </c:pt>
                <c:pt idx="4">
                  <c:v>Затрудняюсь ответить</c:v>
                </c:pt>
              </c:strCache>
            </c:strRef>
          </c:cat>
          <c:val>
            <c:numRef>
              <c:f>Лист1!$C$2:$C$6</c:f>
              <c:numCache>
                <c:formatCode>###0</c:formatCode>
                <c:ptCount val="5"/>
                <c:pt idx="0">
                  <c:v>48.310810810810807</c:v>
                </c:pt>
                <c:pt idx="1">
                  <c:v>22.297297297297291</c:v>
                </c:pt>
                <c:pt idx="2">
                  <c:v>16.891891891891898</c:v>
                </c:pt>
                <c:pt idx="3">
                  <c:v>10.13513513513514</c:v>
                </c:pt>
                <c:pt idx="4">
                  <c:v>2.364864864864864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E2D4-4D85-84A7-884B1156E9C5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Компания занимается импортозамещением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Негативное влияние на бизнес оказывает не столько курс рубля, сколько его колебания - важно снизить волатильность (ко...</c:v>
                </c:pt>
                <c:pt idx="1">
                  <c:v>Для сохранения моего бизнеса важно укрепление рубля</c:v>
                </c:pt>
                <c:pt idx="2">
                  <c:v>Текущий курс не оказывает негативного влияния на мой бизнес только при условии низких ввозных пошлин на  импортируемы...</c:v>
                </c:pt>
                <c:pt idx="3">
                  <c:v>Текущий курс выгоден для моего бизнеса</c:v>
                </c:pt>
                <c:pt idx="4">
                  <c:v>Затрудняюсь ответить</c:v>
                </c:pt>
              </c:strCache>
            </c:strRef>
          </c:cat>
          <c:val>
            <c:numRef>
              <c:f>Лист1!$D$2:$D$6</c:f>
              <c:numCache>
                <c:formatCode>###0</c:formatCode>
                <c:ptCount val="5"/>
                <c:pt idx="0">
                  <c:v>48.407643312101911</c:v>
                </c:pt>
                <c:pt idx="1">
                  <c:v>20.38216560509554</c:v>
                </c:pt>
                <c:pt idx="2">
                  <c:v>18.471337579617831</c:v>
                </c:pt>
                <c:pt idx="3">
                  <c:v>11.464968152866239</c:v>
                </c:pt>
                <c:pt idx="4">
                  <c:v>1.2738853503184711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2D4-4D85-84A7-884B1156E9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7"/>
        <c:axId val="81075200"/>
        <c:axId val="81085184"/>
      </c:barChart>
      <c:catAx>
        <c:axId val="81075200"/>
        <c:scaling>
          <c:orientation val="maxMin"/>
        </c:scaling>
        <c:delete val="1"/>
        <c:axPos val="l"/>
        <c:numFmt formatCode="General" sourceLinked="1"/>
        <c:majorTickMark val="none"/>
        <c:minorTickMark val="none"/>
        <c:tickLblPos val="nextTo"/>
        <c:crossAx val="81085184"/>
        <c:crosses val="autoZero"/>
        <c:auto val="1"/>
        <c:lblAlgn val="ctr"/>
        <c:lblOffset val="100"/>
        <c:noMultiLvlLbl val="0"/>
      </c:catAx>
      <c:valAx>
        <c:axId val="81085184"/>
        <c:scaling>
          <c:orientation val="minMax"/>
        </c:scaling>
        <c:delete val="1"/>
        <c:axPos val="t"/>
        <c:numFmt formatCode="###0" sourceLinked="1"/>
        <c:majorTickMark val="none"/>
        <c:minorTickMark val="none"/>
        <c:tickLblPos val="nextTo"/>
        <c:crossAx val="81075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49238705587485798"/>
          <c:y val="3.1366509822830603E-2"/>
          <c:w val="0.36365405364557302"/>
          <c:h val="0.302649911374655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0.5011</cdr:x>
      <cdr:y>0.03905</cdr:y>
    </cdr:from>
    <cdr:to>
      <cdr:x>0.71766</cdr:x>
      <cdr:y>0.09497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173802" y="193393"/>
          <a:ext cx="1371600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endParaRPr lang="ru-RU" sz="1200" b="1" dirty="0" smtClean="0">
            <a:solidFill>
              <a:schemeClr val="bg1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0.50519</cdr:x>
      <cdr:y>0.03651</cdr:y>
    </cdr:from>
    <cdr:to>
      <cdr:x>0.78439</cdr:x>
      <cdr:y>0.09244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199680" y="180835"/>
          <a:ext cx="1768415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ru-RU" sz="1200" b="1" u="none" strike="noStrike" dirty="0" smtClean="0">
              <a:effectLst/>
            </a:rPr>
            <a:t>Все опрошенные</a:t>
          </a:r>
          <a:endParaRPr lang="ru-RU" sz="1200" b="1" dirty="0" smtClean="0">
            <a:solidFill>
              <a:schemeClr val="bg1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0.50912</cdr:x>
      <cdr:y>0.21664</cdr:y>
    </cdr:from>
    <cdr:to>
      <cdr:x>0.78833</cdr:x>
      <cdr:y>0.27257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3224602" y="1073022"/>
          <a:ext cx="1768415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b="1" dirty="0"/>
            <a:t>Крупный бизнес</a:t>
          </a:r>
          <a:endParaRPr lang="ru-RU" sz="1200" b="1" dirty="0" smtClean="0">
            <a:solidFill>
              <a:schemeClr val="bg1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0.50761</cdr:x>
      <cdr:y>0.40106</cdr:y>
    </cdr:from>
    <cdr:to>
      <cdr:x>0.78682</cdr:x>
      <cdr:y>0.45699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3215016" y="1986464"/>
          <a:ext cx="1768415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b="1" dirty="0"/>
            <a:t>Средний бизнес</a:t>
          </a:r>
          <a:endParaRPr lang="ru-RU" sz="1200" b="1" dirty="0" smtClean="0">
            <a:solidFill>
              <a:schemeClr val="bg1">
                <a:lumMod val="5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0.51427</cdr:x>
      <cdr:y>0.58548</cdr:y>
    </cdr:from>
    <cdr:to>
      <cdr:x>0.79347</cdr:x>
      <cdr:y>0.64141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3257191" y="2899905"/>
          <a:ext cx="1768415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b="1" dirty="0"/>
            <a:t>Малый бизнес и ИП</a:t>
          </a:r>
          <a:endParaRPr lang="ru-RU" sz="1200" b="1" dirty="0" smtClean="0">
            <a:solidFill>
              <a:schemeClr val="bg1">
                <a:lumMod val="50000"/>
              </a:schemeClr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F0A592-FA47-470F-ADED-9FD508B361B4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F2C3C1-6B25-49C1-B842-9BCDF8F5DC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62636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9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5DA6AA-B9C5-4477-B915-C3E2921BA057}" type="datetimeFigureOut">
              <a:rPr lang="ru-RU" smtClean="0"/>
              <a:pPr/>
              <a:t>29.01.2020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1" y="4714876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458F8E-1A69-4104-AE26-611B34665A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8874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458F8E-1A69-4104-AE26-611B34665A1B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02245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458F8E-1A69-4104-AE26-611B34665A1B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33043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458F8E-1A69-4104-AE26-611B34665A1B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10840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458F8E-1A69-4104-AE26-611B34665A1B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538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458F8E-1A69-4104-AE26-611B34665A1B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39140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458F8E-1A69-4104-AE26-611B34665A1B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36196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458F8E-1A69-4104-AE26-611B34665A1B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35930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458F8E-1A69-4104-AE26-611B34665A1B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51978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458F8E-1A69-4104-AE26-611B34665A1B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87041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458F8E-1A69-4104-AE26-611B34665A1B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5087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458F8E-1A69-4104-AE26-611B34665A1B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02560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458F8E-1A69-4104-AE26-611B34665A1B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61745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458F8E-1A69-4104-AE26-611B34665A1B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74642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458F8E-1A69-4104-AE26-611B34665A1B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96079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458F8E-1A69-4104-AE26-611B34665A1B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1397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3357562"/>
            <a:ext cx="5286412" cy="1714512"/>
          </a:xfrm>
        </p:spPr>
        <p:txBody>
          <a:bodyPr>
            <a:normAutofit/>
          </a:bodyPr>
          <a:lstStyle>
            <a:lvl1pPr marL="0" indent="0" algn="l">
              <a:buNone/>
              <a:defRPr sz="1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857224" y="2357430"/>
            <a:ext cx="7286676" cy="71438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581" b="32150"/>
          <a:stretch/>
        </p:blipFill>
        <p:spPr>
          <a:xfrm>
            <a:off x="4647349" y="2232248"/>
            <a:ext cx="4496651" cy="4653136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714356"/>
            <a:ext cx="1598155" cy="148476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след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08" y="2786058"/>
            <a:ext cx="4929222" cy="1285884"/>
          </a:xfrm>
        </p:spPr>
        <p:txBody>
          <a:bodyPr>
            <a:normAutofit/>
          </a:bodyPr>
          <a:lstStyle>
            <a:lvl1pPr algn="ctr">
              <a:defRPr sz="16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cxnSp>
        <p:nvCxnSpPr>
          <p:cNvPr id="5" name="AutoShape 3"/>
          <p:cNvCxnSpPr>
            <a:cxnSpLocks noChangeShapeType="1"/>
          </p:cNvCxnSpPr>
          <p:nvPr userDrawn="1"/>
        </p:nvCxnSpPr>
        <p:spPr bwMode="auto">
          <a:xfrm>
            <a:off x="0" y="6625954"/>
            <a:ext cx="7929586" cy="1588"/>
          </a:xfrm>
          <a:prstGeom prst="straightConnector1">
            <a:avLst/>
          </a:prstGeom>
          <a:noFill/>
          <a:ln w="25400">
            <a:solidFill>
              <a:srgbClr val="008F7D"/>
            </a:solidFill>
            <a:round/>
            <a:headEnd/>
            <a:tailEnd/>
          </a:ln>
        </p:spPr>
      </p:cxnSp>
      <p:sp>
        <p:nvSpPr>
          <p:cNvPr id="3" name="Прямоугольник 2"/>
          <p:cNvSpPr/>
          <p:nvPr userDrawn="1"/>
        </p:nvSpPr>
        <p:spPr>
          <a:xfrm>
            <a:off x="0" y="-7971"/>
            <a:ext cx="9144000" cy="6858000"/>
          </a:xfrm>
          <a:prstGeom prst="rect">
            <a:avLst/>
          </a:prstGeom>
          <a:solidFill>
            <a:schemeClr val="bg1"/>
          </a:solidFill>
          <a:ln w="38100">
            <a:noFill/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Picture 5" descr="C:\Documents and Settings\trooper\Рабочий стол\15.em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67303" y="-7971"/>
            <a:ext cx="3076575" cy="3648075"/>
          </a:xfrm>
          <a:prstGeom prst="rect">
            <a:avLst/>
          </a:prstGeom>
          <a:noFill/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2573" y="188640"/>
            <a:ext cx="973923" cy="904825"/>
          </a:xfrm>
          <a:prstGeom prst="rect">
            <a:avLst/>
          </a:prstGeom>
        </p:spPr>
      </p:pic>
      <p:pic>
        <p:nvPicPr>
          <p:cNvPr id="11" name="Picture 3" descr="C:\Documents and Settings\trooper\Рабочий стол\12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14546" y="6000768"/>
            <a:ext cx="4770437" cy="43021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cxnSp>
        <p:nvCxnSpPr>
          <p:cNvPr id="6" name="AutoShape 3"/>
          <p:cNvCxnSpPr>
            <a:cxnSpLocks noChangeShapeType="1"/>
          </p:cNvCxnSpPr>
          <p:nvPr/>
        </p:nvCxnSpPr>
        <p:spPr bwMode="auto">
          <a:xfrm>
            <a:off x="-32" y="812428"/>
            <a:ext cx="7929586" cy="1588"/>
          </a:xfrm>
          <a:prstGeom prst="straightConnector1">
            <a:avLst/>
          </a:prstGeom>
          <a:noFill/>
          <a:ln w="25400">
            <a:solidFill>
              <a:srgbClr val="008F7D"/>
            </a:solidFill>
            <a:round/>
            <a:headEnd/>
            <a:tailEnd/>
          </a:ln>
        </p:spPr>
      </p:cxnSp>
      <p:cxnSp>
        <p:nvCxnSpPr>
          <p:cNvPr id="10" name="AutoShape 3"/>
          <p:cNvCxnSpPr>
            <a:cxnSpLocks noChangeShapeType="1"/>
          </p:cNvCxnSpPr>
          <p:nvPr/>
        </p:nvCxnSpPr>
        <p:spPr bwMode="auto">
          <a:xfrm>
            <a:off x="0" y="6625954"/>
            <a:ext cx="7929586" cy="1588"/>
          </a:xfrm>
          <a:prstGeom prst="straightConnector1">
            <a:avLst/>
          </a:prstGeom>
          <a:noFill/>
          <a:ln w="25400">
            <a:solidFill>
              <a:srgbClr val="008F7D"/>
            </a:solidFill>
            <a:round/>
            <a:headEnd/>
            <a:tailEnd/>
          </a:ln>
        </p:spPr>
      </p:cxnSp>
      <p:cxnSp>
        <p:nvCxnSpPr>
          <p:cNvPr id="11" name="AutoShape 3"/>
          <p:cNvCxnSpPr>
            <a:cxnSpLocks noChangeShapeType="1"/>
          </p:cNvCxnSpPr>
          <p:nvPr userDrawn="1"/>
        </p:nvCxnSpPr>
        <p:spPr bwMode="auto">
          <a:xfrm>
            <a:off x="-32" y="812428"/>
            <a:ext cx="7929586" cy="1588"/>
          </a:xfrm>
          <a:prstGeom prst="straightConnector1">
            <a:avLst/>
          </a:prstGeom>
          <a:noFill/>
          <a:ln w="25400">
            <a:solidFill>
              <a:srgbClr val="008F7D"/>
            </a:solidFill>
            <a:round/>
            <a:headEnd/>
            <a:tailEnd/>
          </a:ln>
        </p:spPr>
      </p:cxnSp>
      <p:cxnSp>
        <p:nvCxnSpPr>
          <p:cNvPr id="15" name="AutoShape 3"/>
          <p:cNvCxnSpPr>
            <a:cxnSpLocks noChangeShapeType="1"/>
          </p:cNvCxnSpPr>
          <p:nvPr userDrawn="1"/>
        </p:nvCxnSpPr>
        <p:spPr bwMode="auto">
          <a:xfrm>
            <a:off x="0" y="6625954"/>
            <a:ext cx="7929586" cy="1588"/>
          </a:xfrm>
          <a:prstGeom prst="straightConnector1">
            <a:avLst/>
          </a:prstGeom>
          <a:noFill/>
          <a:ln w="25400">
            <a:solidFill>
              <a:srgbClr val="008F7D"/>
            </a:solidFill>
            <a:round/>
            <a:headEnd/>
            <a:tailEnd/>
          </a:ln>
        </p:spPr>
      </p:cxnSp>
      <p:sp>
        <p:nvSpPr>
          <p:cNvPr id="17" name="Содержимое 2"/>
          <p:cNvSpPr>
            <a:spLocks noGrp="1"/>
          </p:cNvSpPr>
          <p:nvPr>
            <p:ph idx="1"/>
          </p:nvPr>
        </p:nvSpPr>
        <p:spPr>
          <a:xfrm>
            <a:off x="285720" y="928670"/>
            <a:ext cx="7786742" cy="5643602"/>
          </a:xfrm>
        </p:spPr>
        <p:txBody>
          <a:bodyPr>
            <a:normAutofit/>
          </a:bodyPr>
          <a:lstStyle>
            <a:lvl1pPr marL="0" indent="0" algn="just">
              <a:buNone/>
              <a:defRPr sz="1200" b="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5"/>
          <p:cNvSpPr txBox="1">
            <a:spLocks/>
          </p:cNvSpPr>
          <p:nvPr userDrawn="1"/>
        </p:nvSpPr>
        <p:spPr>
          <a:xfrm>
            <a:off x="8352890" y="6492899"/>
            <a:ext cx="7911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rgbClr val="00927B"/>
                </a:solidFill>
                <a:latin typeface="Franklin Gothic Book" pitchFamily="34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76DC2E-23F2-41A3-9143-8B330326C67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00927B"/>
                </a:solidFill>
                <a:effectLst/>
                <a:uLnTx/>
                <a:uFillTx/>
                <a:latin typeface="Franklin Gothic Book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rgbClr val="00927B"/>
              </a:solidFill>
              <a:effectLst/>
              <a:uLnTx/>
              <a:uFillTx/>
              <a:latin typeface="Franklin Gothic Book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5"/>
          <p:cNvSpPr txBox="1">
            <a:spLocks/>
          </p:cNvSpPr>
          <p:nvPr/>
        </p:nvSpPr>
        <p:spPr>
          <a:xfrm>
            <a:off x="8352890" y="6492899"/>
            <a:ext cx="7911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rgbClr val="00927B"/>
                </a:solidFill>
                <a:latin typeface="Franklin Gothic Book" pitchFamily="34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76DC2E-23F2-41A3-9143-8B330326C67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00927B"/>
                </a:solidFill>
                <a:effectLst/>
                <a:uLnTx/>
                <a:uFillTx/>
                <a:latin typeface="Franklin Gothic Book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rgbClr val="00927B"/>
              </a:solidFill>
              <a:effectLst/>
              <a:uLnTx/>
              <a:uFillTx/>
              <a:latin typeface="Franklin Gothic Book" pitchFamily="34" charset="0"/>
              <a:ea typeface="+mn-ea"/>
              <a:cs typeface="+mn-cs"/>
            </a:endParaRPr>
          </a:p>
        </p:txBody>
      </p:sp>
      <p:cxnSp>
        <p:nvCxnSpPr>
          <p:cNvPr id="10" name="AutoShape 3"/>
          <p:cNvCxnSpPr>
            <a:cxnSpLocks noChangeShapeType="1"/>
          </p:cNvCxnSpPr>
          <p:nvPr/>
        </p:nvCxnSpPr>
        <p:spPr bwMode="auto">
          <a:xfrm>
            <a:off x="-32" y="812428"/>
            <a:ext cx="7929586" cy="1588"/>
          </a:xfrm>
          <a:prstGeom prst="straightConnector1">
            <a:avLst/>
          </a:prstGeom>
          <a:noFill/>
          <a:ln w="25400">
            <a:solidFill>
              <a:srgbClr val="008F7D"/>
            </a:solidFill>
            <a:round/>
            <a:headEnd/>
            <a:tailEnd/>
          </a:ln>
        </p:spPr>
      </p:cxnSp>
      <p:sp>
        <p:nvSpPr>
          <p:cNvPr id="17" name="Заголовок 1"/>
          <p:cNvSpPr>
            <a:spLocks noGrp="1"/>
          </p:cNvSpPr>
          <p:nvPr>
            <p:ph type="title"/>
          </p:nvPr>
        </p:nvSpPr>
        <p:spPr>
          <a:xfrm>
            <a:off x="285720" y="2071678"/>
            <a:ext cx="7786742" cy="2071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cxnSp>
        <p:nvCxnSpPr>
          <p:cNvPr id="8" name="AutoShape 3"/>
          <p:cNvCxnSpPr>
            <a:cxnSpLocks noChangeShapeType="1"/>
          </p:cNvCxnSpPr>
          <p:nvPr userDrawn="1"/>
        </p:nvCxnSpPr>
        <p:spPr bwMode="auto">
          <a:xfrm>
            <a:off x="0" y="6625954"/>
            <a:ext cx="7929586" cy="1588"/>
          </a:xfrm>
          <a:prstGeom prst="straightConnector1">
            <a:avLst/>
          </a:prstGeom>
          <a:noFill/>
          <a:ln w="25400">
            <a:solidFill>
              <a:srgbClr val="008F7D"/>
            </a:solidFill>
            <a:round/>
            <a:headEnd/>
            <a:tailEnd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>
              <a:buNone/>
              <a:tabLst/>
              <a:defRPr sz="1200" b="0"/>
            </a:lvl1pPr>
            <a:lvl2pPr>
              <a:defRPr sz="1200" b="0"/>
            </a:lvl2pPr>
            <a:lvl3pPr>
              <a:defRPr sz="1200" b="0"/>
            </a:lvl3pPr>
            <a:lvl4pPr>
              <a:defRPr sz="1200" b="0"/>
            </a:lvl4pPr>
            <a:lvl5pPr>
              <a:defRPr sz="1200" b="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cxnSp>
        <p:nvCxnSpPr>
          <p:cNvPr id="11" name="AutoShape 3"/>
          <p:cNvCxnSpPr>
            <a:cxnSpLocks noChangeShapeType="1"/>
          </p:cNvCxnSpPr>
          <p:nvPr userDrawn="1"/>
        </p:nvCxnSpPr>
        <p:spPr bwMode="auto">
          <a:xfrm>
            <a:off x="0" y="6625954"/>
            <a:ext cx="7929586" cy="1588"/>
          </a:xfrm>
          <a:prstGeom prst="straightConnector1">
            <a:avLst/>
          </a:prstGeom>
          <a:noFill/>
          <a:ln w="25400">
            <a:solidFill>
              <a:srgbClr val="008F7D"/>
            </a:solidFill>
            <a:round/>
            <a:headEnd/>
            <a:tailEnd/>
          </a:ln>
        </p:spPr>
      </p:cxnSp>
      <p:sp>
        <p:nvSpPr>
          <p:cNvPr id="17" name="Номер слайда 5"/>
          <p:cNvSpPr txBox="1">
            <a:spLocks/>
          </p:cNvSpPr>
          <p:nvPr userDrawn="1"/>
        </p:nvSpPr>
        <p:spPr>
          <a:xfrm>
            <a:off x="8322067" y="6492875"/>
            <a:ext cx="8219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rgbClr val="00927B"/>
                </a:solidFill>
                <a:latin typeface="Franklin Gothic Book" pitchFamily="34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76DC2E-23F2-41A3-9143-8B330326C67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00927B"/>
                </a:solidFill>
                <a:effectLst/>
                <a:uLnTx/>
                <a:uFillTx/>
                <a:latin typeface="Franklin Gothic Book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rgbClr val="00927B"/>
              </a:solidFill>
              <a:effectLst/>
              <a:uLnTx/>
              <a:uFillTx/>
              <a:latin typeface="Franklin Gothic Book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0" indent="0">
              <a:buNone/>
              <a:defRPr sz="1200" b="0"/>
            </a:lvl1pPr>
            <a:lvl2pPr>
              <a:defRPr sz="1200" b="0"/>
            </a:lvl2pPr>
            <a:lvl3pPr>
              <a:defRPr sz="1200" b="0"/>
            </a:lvl3pPr>
            <a:lvl4pPr>
              <a:defRPr sz="1200" b="0"/>
            </a:lvl4pPr>
            <a:lvl5pPr>
              <a:defRPr sz="12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 marL="0" indent="0">
              <a:buNone/>
              <a:defRPr sz="1200" b="0"/>
            </a:lvl1pPr>
            <a:lvl2pPr>
              <a:defRPr sz="1200" b="0"/>
            </a:lvl2pPr>
            <a:lvl3pPr>
              <a:defRPr sz="1200" b="0"/>
            </a:lvl3pPr>
            <a:lvl4pPr>
              <a:defRPr sz="1200" b="0"/>
            </a:lvl4pPr>
            <a:lvl5pPr>
              <a:defRPr sz="12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cxnSp>
        <p:nvCxnSpPr>
          <p:cNvPr id="10" name="AutoShape 3"/>
          <p:cNvCxnSpPr>
            <a:cxnSpLocks noChangeShapeType="1"/>
          </p:cNvCxnSpPr>
          <p:nvPr userDrawn="1"/>
        </p:nvCxnSpPr>
        <p:spPr bwMode="auto">
          <a:xfrm>
            <a:off x="0" y="6625954"/>
            <a:ext cx="7929586" cy="1588"/>
          </a:xfrm>
          <a:prstGeom prst="straightConnector1">
            <a:avLst/>
          </a:prstGeom>
          <a:noFill/>
          <a:ln w="25400">
            <a:solidFill>
              <a:srgbClr val="008F7D"/>
            </a:solidFill>
            <a:round/>
            <a:headEnd/>
            <a:tailEnd/>
          </a:ln>
        </p:spPr>
      </p:cxnSp>
      <p:cxnSp>
        <p:nvCxnSpPr>
          <p:cNvPr id="11" name="AutoShape 3"/>
          <p:cNvCxnSpPr>
            <a:cxnSpLocks noChangeShapeType="1"/>
          </p:cNvCxnSpPr>
          <p:nvPr/>
        </p:nvCxnSpPr>
        <p:spPr bwMode="auto">
          <a:xfrm>
            <a:off x="-32" y="812428"/>
            <a:ext cx="7929586" cy="1588"/>
          </a:xfrm>
          <a:prstGeom prst="straightConnector1">
            <a:avLst/>
          </a:prstGeom>
          <a:noFill/>
          <a:ln w="25400">
            <a:solidFill>
              <a:srgbClr val="008F7D"/>
            </a:solidFill>
            <a:round/>
            <a:headEnd/>
            <a:tailEnd/>
          </a:ln>
        </p:spPr>
      </p:cxnSp>
      <p:cxnSp>
        <p:nvCxnSpPr>
          <p:cNvPr id="16" name="AutoShape 3"/>
          <p:cNvCxnSpPr>
            <a:cxnSpLocks noChangeShapeType="1"/>
          </p:cNvCxnSpPr>
          <p:nvPr userDrawn="1"/>
        </p:nvCxnSpPr>
        <p:spPr bwMode="auto">
          <a:xfrm>
            <a:off x="-32" y="812428"/>
            <a:ext cx="7929586" cy="1588"/>
          </a:xfrm>
          <a:prstGeom prst="straightConnector1">
            <a:avLst/>
          </a:prstGeom>
          <a:noFill/>
          <a:ln w="25400">
            <a:solidFill>
              <a:srgbClr val="008F7D"/>
            </a:solidFill>
            <a:round/>
            <a:headEnd/>
            <a:tailEnd/>
          </a:ln>
        </p:spPr>
      </p:cxnSp>
      <p:sp>
        <p:nvSpPr>
          <p:cNvPr id="14" name="Номер слайда 5"/>
          <p:cNvSpPr txBox="1">
            <a:spLocks/>
          </p:cNvSpPr>
          <p:nvPr userDrawn="1"/>
        </p:nvSpPr>
        <p:spPr>
          <a:xfrm>
            <a:off x="8352890" y="6492899"/>
            <a:ext cx="7911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rgbClr val="00927B"/>
                </a:solidFill>
                <a:latin typeface="Franklin Gothic Book" pitchFamily="34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76DC2E-23F2-41A3-9143-8B330326C67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00927B"/>
                </a:solidFill>
                <a:effectLst/>
                <a:uLnTx/>
                <a:uFillTx/>
                <a:latin typeface="Franklin Gothic Book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rgbClr val="00927B"/>
              </a:solidFill>
              <a:effectLst/>
              <a:uLnTx/>
              <a:uFillTx/>
              <a:latin typeface="Franklin Gothic Book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AutoShape 3"/>
          <p:cNvCxnSpPr>
            <a:cxnSpLocks noChangeShapeType="1"/>
          </p:cNvCxnSpPr>
          <p:nvPr/>
        </p:nvCxnSpPr>
        <p:spPr bwMode="auto">
          <a:xfrm>
            <a:off x="-32" y="812428"/>
            <a:ext cx="7929586" cy="1588"/>
          </a:xfrm>
          <a:prstGeom prst="straightConnector1">
            <a:avLst/>
          </a:prstGeom>
          <a:noFill/>
          <a:ln w="25400">
            <a:solidFill>
              <a:srgbClr val="008F7D"/>
            </a:solidFill>
            <a:round/>
            <a:headEnd/>
            <a:tailEnd/>
          </a:ln>
        </p:spPr>
      </p:cxnSp>
      <p:cxnSp>
        <p:nvCxnSpPr>
          <p:cNvPr id="9" name="AutoShape 3"/>
          <p:cNvCxnSpPr>
            <a:cxnSpLocks noChangeShapeType="1"/>
          </p:cNvCxnSpPr>
          <p:nvPr/>
        </p:nvCxnSpPr>
        <p:spPr bwMode="auto">
          <a:xfrm>
            <a:off x="0" y="6625954"/>
            <a:ext cx="7929586" cy="1588"/>
          </a:xfrm>
          <a:prstGeom prst="straightConnector1">
            <a:avLst/>
          </a:prstGeom>
          <a:noFill/>
          <a:ln w="25400">
            <a:solidFill>
              <a:srgbClr val="008F7D"/>
            </a:solidFill>
            <a:round/>
            <a:headEnd/>
            <a:tailEnd/>
          </a:ln>
        </p:spPr>
      </p:cxnSp>
      <p:cxnSp>
        <p:nvCxnSpPr>
          <p:cNvPr id="10" name="AutoShape 3"/>
          <p:cNvCxnSpPr>
            <a:cxnSpLocks noChangeShapeType="1"/>
          </p:cNvCxnSpPr>
          <p:nvPr userDrawn="1"/>
        </p:nvCxnSpPr>
        <p:spPr bwMode="auto">
          <a:xfrm>
            <a:off x="-32" y="812428"/>
            <a:ext cx="7929586" cy="1588"/>
          </a:xfrm>
          <a:prstGeom prst="straightConnector1">
            <a:avLst/>
          </a:prstGeom>
          <a:noFill/>
          <a:ln w="25400">
            <a:solidFill>
              <a:srgbClr val="008F7D"/>
            </a:solidFill>
            <a:round/>
            <a:headEnd/>
            <a:tailEnd/>
          </a:ln>
        </p:spPr>
      </p:cxnSp>
      <p:sp>
        <p:nvSpPr>
          <p:cNvPr id="13" name="Номер слайда 5"/>
          <p:cNvSpPr txBox="1">
            <a:spLocks/>
          </p:cNvSpPr>
          <p:nvPr userDrawn="1"/>
        </p:nvSpPr>
        <p:spPr>
          <a:xfrm>
            <a:off x="8352890" y="6492899"/>
            <a:ext cx="7911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rgbClr val="00927B"/>
                </a:solidFill>
                <a:latin typeface="Franklin Gothic Book" pitchFamily="34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76DC2E-23F2-41A3-9143-8B330326C67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00927B"/>
                </a:solidFill>
                <a:effectLst/>
                <a:uLnTx/>
                <a:uFillTx/>
                <a:latin typeface="Franklin Gothic Book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rgbClr val="00927B"/>
              </a:solidFill>
              <a:effectLst/>
              <a:uLnTx/>
              <a:uFillTx/>
              <a:latin typeface="Franklin Gothic Book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5196088"/>
            <a:ext cx="5486400" cy="509578"/>
          </a:xfrm>
        </p:spPr>
        <p:txBody>
          <a:bodyPr anchor="b">
            <a:normAutofit/>
          </a:bodyPr>
          <a:lstStyle>
            <a:lvl1pPr algn="l">
              <a:defRPr sz="1400" b="1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928669"/>
            <a:ext cx="5486400" cy="414340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705666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12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0" name="AutoShape 3"/>
          <p:cNvCxnSpPr>
            <a:cxnSpLocks noChangeShapeType="1"/>
          </p:cNvCxnSpPr>
          <p:nvPr/>
        </p:nvCxnSpPr>
        <p:spPr bwMode="auto">
          <a:xfrm>
            <a:off x="0" y="6625954"/>
            <a:ext cx="7929586" cy="1588"/>
          </a:xfrm>
          <a:prstGeom prst="straightConnector1">
            <a:avLst/>
          </a:prstGeom>
          <a:noFill/>
          <a:ln w="25400">
            <a:solidFill>
              <a:srgbClr val="008F7D"/>
            </a:solidFill>
            <a:round/>
            <a:headEnd/>
            <a:tailEnd/>
          </a:ln>
        </p:spPr>
      </p:cxnSp>
      <p:cxnSp>
        <p:nvCxnSpPr>
          <p:cNvPr id="11" name="AutoShape 3"/>
          <p:cNvCxnSpPr>
            <a:cxnSpLocks noChangeShapeType="1"/>
          </p:cNvCxnSpPr>
          <p:nvPr/>
        </p:nvCxnSpPr>
        <p:spPr bwMode="auto">
          <a:xfrm>
            <a:off x="-32" y="812428"/>
            <a:ext cx="7929586" cy="1588"/>
          </a:xfrm>
          <a:prstGeom prst="straightConnector1">
            <a:avLst/>
          </a:prstGeom>
          <a:noFill/>
          <a:ln w="25400">
            <a:solidFill>
              <a:srgbClr val="008F7D"/>
            </a:solidFill>
            <a:round/>
            <a:headEnd/>
            <a:tailEnd/>
          </a:ln>
        </p:spPr>
      </p:cxnSp>
      <p:cxnSp>
        <p:nvCxnSpPr>
          <p:cNvPr id="16" name="AutoShape 3"/>
          <p:cNvCxnSpPr>
            <a:cxnSpLocks noChangeShapeType="1"/>
          </p:cNvCxnSpPr>
          <p:nvPr userDrawn="1"/>
        </p:nvCxnSpPr>
        <p:spPr bwMode="auto">
          <a:xfrm>
            <a:off x="-32" y="812428"/>
            <a:ext cx="7929586" cy="1588"/>
          </a:xfrm>
          <a:prstGeom prst="straightConnector1">
            <a:avLst/>
          </a:prstGeom>
          <a:noFill/>
          <a:ln w="25400">
            <a:solidFill>
              <a:srgbClr val="008F7D"/>
            </a:solidFill>
            <a:round/>
            <a:headEnd/>
            <a:tailEnd/>
          </a:ln>
        </p:spPr>
      </p:cxnSp>
      <p:sp>
        <p:nvSpPr>
          <p:cNvPr id="14" name="Номер слайда 5"/>
          <p:cNvSpPr txBox="1">
            <a:spLocks/>
          </p:cNvSpPr>
          <p:nvPr userDrawn="1"/>
        </p:nvSpPr>
        <p:spPr>
          <a:xfrm>
            <a:off x="8352890" y="6492899"/>
            <a:ext cx="7911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rgbClr val="00927B"/>
                </a:solidFill>
                <a:latin typeface="Franklin Gothic Book" pitchFamily="34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76DC2E-23F2-41A3-9143-8B330326C67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00927B"/>
                </a:solidFill>
                <a:effectLst/>
                <a:uLnTx/>
                <a:uFillTx/>
                <a:latin typeface="Franklin Gothic Book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rgbClr val="00927B"/>
              </a:solidFill>
              <a:effectLst/>
              <a:uLnTx/>
              <a:uFillTx/>
              <a:latin typeface="Franklin Gothic Book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иаграмма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5196088"/>
            <a:ext cx="5486400" cy="509578"/>
          </a:xfrm>
        </p:spPr>
        <p:txBody>
          <a:bodyPr anchor="b">
            <a:normAutofit/>
          </a:bodyPr>
          <a:lstStyle>
            <a:lvl1pPr algn="l">
              <a:defRPr sz="1400" b="1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705666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12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0" name="AutoShape 3"/>
          <p:cNvCxnSpPr>
            <a:cxnSpLocks noChangeShapeType="1"/>
          </p:cNvCxnSpPr>
          <p:nvPr/>
        </p:nvCxnSpPr>
        <p:spPr bwMode="auto">
          <a:xfrm>
            <a:off x="0" y="6625954"/>
            <a:ext cx="7929586" cy="1588"/>
          </a:xfrm>
          <a:prstGeom prst="straightConnector1">
            <a:avLst/>
          </a:prstGeom>
          <a:noFill/>
          <a:ln w="25400">
            <a:solidFill>
              <a:srgbClr val="008F7D"/>
            </a:solidFill>
            <a:round/>
            <a:headEnd/>
            <a:tailEnd/>
          </a:ln>
        </p:spPr>
      </p:cxnSp>
      <p:cxnSp>
        <p:nvCxnSpPr>
          <p:cNvPr id="11" name="AutoShape 3"/>
          <p:cNvCxnSpPr>
            <a:cxnSpLocks noChangeShapeType="1"/>
          </p:cNvCxnSpPr>
          <p:nvPr/>
        </p:nvCxnSpPr>
        <p:spPr bwMode="auto">
          <a:xfrm>
            <a:off x="-32" y="812428"/>
            <a:ext cx="7929586" cy="1588"/>
          </a:xfrm>
          <a:prstGeom prst="straightConnector1">
            <a:avLst/>
          </a:prstGeom>
          <a:noFill/>
          <a:ln w="25400">
            <a:solidFill>
              <a:srgbClr val="008F7D"/>
            </a:solidFill>
            <a:round/>
            <a:headEnd/>
            <a:tailEnd/>
          </a:ln>
        </p:spPr>
      </p:cxnSp>
      <p:cxnSp>
        <p:nvCxnSpPr>
          <p:cNvPr id="16" name="AutoShape 3"/>
          <p:cNvCxnSpPr>
            <a:cxnSpLocks noChangeShapeType="1"/>
          </p:cNvCxnSpPr>
          <p:nvPr userDrawn="1"/>
        </p:nvCxnSpPr>
        <p:spPr bwMode="auto">
          <a:xfrm>
            <a:off x="-32" y="812428"/>
            <a:ext cx="7929586" cy="1588"/>
          </a:xfrm>
          <a:prstGeom prst="straightConnector1">
            <a:avLst/>
          </a:prstGeom>
          <a:noFill/>
          <a:ln w="25400">
            <a:solidFill>
              <a:srgbClr val="008F7D"/>
            </a:solidFill>
            <a:round/>
            <a:headEnd/>
            <a:tailEnd/>
          </a:ln>
        </p:spPr>
      </p:cxnSp>
      <p:sp>
        <p:nvSpPr>
          <p:cNvPr id="21" name="Диаграмма 20"/>
          <p:cNvSpPr>
            <a:spLocks noGrp="1"/>
          </p:cNvSpPr>
          <p:nvPr>
            <p:ph type="chart" sz="quarter" idx="10"/>
          </p:nvPr>
        </p:nvSpPr>
        <p:spPr>
          <a:xfrm>
            <a:off x="1500188" y="1071563"/>
            <a:ext cx="6000770" cy="4071949"/>
          </a:xfrm>
        </p:spPr>
        <p:txBody>
          <a:bodyPr/>
          <a:lstStyle/>
          <a:p>
            <a:r>
              <a:rPr lang="ru-RU" smtClean="0"/>
              <a:t>Вставка диаграммы</a:t>
            </a:r>
            <a:endParaRPr lang="ru-RU"/>
          </a:p>
        </p:txBody>
      </p:sp>
      <p:sp>
        <p:nvSpPr>
          <p:cNvPr id="14" name="Номер слайда 5"/>
          <p:cNvSpPr txBox="1">
            <a:spLocks/>
          </p:cNvSpPr>
          <p:nvPr userDrawn="1"/>
        </p:nvSpPr>
        <p:spPr>
          <a:xfrm>
            <a:off x="8352890" y="6492899"/>
            <a:ext cx="7911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rgbClr val="00927B"/>
                </a:solidFill>
                <a:latin typeface="Franklin Gothic Book" pitchFamily="34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76DC2E-23F2-41A3-9143-8B330326C67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00927B"/>
                </a:solidFill>
                <a:effectLst/>
                <a:uLnTx/>
                <a:uFillTx/>
                <a:latin typeface="Franklin Gothic Book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rgbClr val="00927B"/>
              </a:solidFill>
              <a:effectLst/>
              <a:uLnTx/>
              <a:uFillTx/>
              <a:latin typeface="Franklin Gothic Book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иаграмма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1000108"/>
            <a:ext cx="5486400" cy="509578"/>
          </a:xfrm>
        </p:spPr>
        <p:txBody>
          <a:bodyPr anchor="b">
            <a:normAutofit/>
          </a:bodyPr>
          <a:lstStyle>
            <a:lvl1pPr algn="l">
              <a:defRPr sz="1400" b="1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14480" y="1509686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12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0" name="AutoShape 3"/>
          <p:cNvCxnSpPr>
            <a:cxnSpLocks noChangeShapeType="1"/>
          </p:cNvCxnSpPr>
          <p:nvPr/>
        </p:nvCxnSpPr>
        <p:spPr bwMode="auto">
          <a:xfrm>
            <a:off x="0" y="6625954"/>
            <a:ext cx="7929586" cy="1588"/>
          </a:xfrm>
          <a:prstGeom prst="straightConnector1">
            <a:avLst/>
          </a:prstGeom>
          <a:noFill/>
          <a:ln w="25400">
            <a:solidFill>
              <a:srgbClr val="008F7D"/>
            </a:solidFill>
            <a:round/>
            <a:headEnd/>
            <a:tailEnd/>
          </a:ln>
        </p:spPr>
      </p:cxnSp>
      <p:cxnSp>
        <p:nvCxnSpPr>
          <p:cNvPr id="11" name="AutoShape 3"/>
          <p:cNvCxnSpPr>
            <a:cxnSpLocks noChangeShapeType="1"/>
          </p:cNvCxnSpPr>
          <p:nvPr/>
        </p:nvCxnSpPr>
        <p:spPr bwMode="auto">
          <a:xfrm>
            <a:off x="-32" y="812428"/>
            <a:ext cx="7929586" cy="1588"/>
          </a:xfrm>
          <a:prstGeom prst="straightConnector1">
            <a:avLst/>
          </a:prstGeom>
          <a:noFill/>
          <a:ln w="25400">
            <a:solidFill>
              <a:srgbClr val="008F7D"/>
            </a:solidFill>
            <a:round/>
            <a:headEnd/>
            <a:tailEnd/>
          </a:ln>
        </p:spPr>
      </p:cxnSp>
      <p:cxnSp>
        <p:nvCxnSpPr>
          <p:cNvPr id="16" name="AutoShape 3"/>
          <p:cNvCxnSpPr>
            <a:cxnSpLocks noChangeShapeType="1"/>
          </p:cNvCxnSpPr>
          <p:nvPr userDrawn="1"/>
        </p:nvCxnSpPr>
        <p:spPr bwMode="auto">
          <a:xfrm>
            <a:off x="-32" y="812428"/>
            <a:ext cx="7929586" cy="1588"/>
          </a:xfrm>
          <a:prstGeom prst="straightConnector1">
            <a:avLst/>
          </a:prstGeom>
          <a:noFill/>
          <a:ln w="25400">
            <a:solidFill>
              <a:srgbClr val="008F7D"/>
            </a:solidFill>
            <a:round/>
            <a:headEnd/>
            <a:tailEnd/>
          </a:ln>
        </p:spPr>
      </p:cxnSp>
      <p:sp>
        <p:nvSpPr>
          <p:cNvPr id="21" name="Диаграмма 20"/>
          <p:cNvSpPr>
            <a:spLocks noGrp="1"/>
          </p:cNvSpPr>
          <p:nvPr>
            <p:ph type="chart" sz="quarter" idx="10"/>
          </p:nvPr>
        </p:nvSpPr>
        <p:spPr>
          <a:xfrm>
            <a:off x="1500166" y="2428868"/>
            <a:ext cx="6000770" cy="4071949"/>
          </a:xfrm>
        </p:spPr>
        <p:txBody>
          <a:bodyPr/>
          <a:lstStyle/>
          <a:p>
            <a:r>
              <a:rPr lang="ru-RU" smtClean="0"/>
              <a:t>Вставка диаграммы</a:t>
            </a:r>
            <a:endParaRPr lang="ru-RU"/>
          </a:p>
        </p:txBody>
      </p:sp>
      <p:sp>
        <p:nvSpPr>
          <p:cNvPr id="14" name="Номер слайда 5"/>
          <p:cNvSpPr txBox="1">
            <a:spLocks/>
          </p:cNvSpPr>
          <p:nvPr userDrawn="1"/>
        </p:nvSpPr>
        <p:spPr>
          <a:xfrm>
            <a:off x="8352890" y="6492899"/>
            <a:ext cx="7911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rgbClr val="00927B"/>
                </a:solidFill>
                <a:latin typeface="Franklin Gothic Book" pitchFamily="34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76DC2E-23F2-41A3-9143-8B330326C675}" type="slidenum">
              <a:rPr kumimoji="0" lang="ru-RU" sz="1400" b="1" i="0" u="none" strike="noStrike" kern="1200" cap="none" spc="0" normalizeH="0" baseline="0" noProof="0" smtClean="0">
                <a:ln>
                  <a:noFill/>
                </a:ln>
                <a:solidFill>
                  <a:srgbClr val="00927B"/>
                </a:solidFill>
                <a:effectLst/>
                <a:uLnTx/>
                <a:uFillTx/>
                <a:latin typeface="Franklin Gothic Book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400" b="1" i="0" u="none" strike="noStrike" kern="1200" cap="none" spc="0" normalizeH="0" baseline="0" noProof="0" dirty="0" smtClean="0">
              <a:ln>
                <a:noFill/>
              </a:ln>
              <a:solidFill>
                <a:srgbClr val="00927B"/>
              </a:solidFill>
              <a:effectLst/>
              <a:uLnTx/>
              <a:uFillTx/>
              <a:latin typeface="Franklin Gothic Book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7786742" cy="368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1071546"/>
            <a:ext cx="7786742" cy="55007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2573" y="188640"/>
            <a:ext cx="973923" cy="90482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6621815"/>
            <a:ext cx="4452335" cy="236185"/>
          </a:xfrm>
          <a:prstGeom prst="rect">
            <a:avLst/>
          </a:prstGeom>
        </p:spPr>
      </p:pic>
      <p:cxnSp>
        <p:nvCxnSpPr>
          <p:cNvPr id="6" name="AutoShape 3"/>
          <p:cNvCxnSpPr>
            <a:cxnSpLocks noChangeShapeType="1"/>
          </p:cNvCxnSpPr>
          <p:nvPr userDrawn="1"/>
        </p:nvCxnSpPr>
        <p:spPr bwMode="auto">
          <a:xfrm>
            <a:off x="-32" y="812428"/>
            <a:ext cx="7929586" cy="1588"/>
          </a:xfrm>
          <a:prstGeom prst="straightConnector1">
            <a:avLst/>
          </a:prstGeom>
          <a:noFill/>
          <a:ln w="25400">
            <a:solidFill>
              <a:srgbClr val="008F7D"/>
            </a:solidFill>
            <a:round/>
            <a:headEnd/>
            <a:tailEnd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58" r:id="rId10"/>
  </p:sldLayoutIdLst>
  <p:txStyles>
    <p:titleStyle>
      <a:lvl1pPr algn="l" defTabSz="914400" rtl="0" eaLnBrk="1" latinLnBrk="0" hangingPunct="1">
        <a:spcBef>
          <a:spcPct val="0"/>
        </a:spcBef>
        <a:buNone/>
        <a:defRPr sz="1800" b="1" i="0" kern="1200">
          <a:solidFill>
            <a:schemeClr val="tx1"/>
          </a:solidFill>
          <a:latin typeface="Franklin Gothic Book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1600" b="1" kern="1200">
          <a:solidFill>
            <a:schemeClr val="tx1"/>
          </a:solidFill>
          <a:latin typeface="Franklin Gothic Book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SzPct val="100000"/>
        <a:buFont typeface="Arial" pitchFamily="34" charset="0"/>
        <a:buChar char="–"/>
        <a:defRPr sz="1400" kern="1200">
          <a:solidFill>
            <a:schemeClr val="tx1"/>
          </a:solidFill>
          <a:latin typeface="Franklin Gothic Book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SzPct val="100000"/>
        <a:buFont typeface="Arial" pitchFamily="34" charset="0"/>
        <a:buChar char="•"/>
        <a:defRPr sz="1200" kern="1200">
          <a:solidFill>
            <a:schemeClr val="tx1"/>
          </a:solidFill>
          <a:latin typeface="Franklin Gothic Book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SzPct val="100000"/>
        <a:buFont typeface="Arial" pitchFamily="34" charset="0"/>
        <a:buChar char="–"/>
        <a:defRPr sz="1200" b="1" kern="1200">
          <a:solidFill>
            <a:schemeClr val="bg1">
              <a:lumMod val="50000"/>
            </a:schemeClr>
          </a:solidFill>
          <a:latin typeface="Franklin Gothic Book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SzPct val="100000"/>
        <a:buFont typeface="Arial" pitchFamily="34" charset="0"/>
        <a:buChar char="»"/>
        <a:defRPr sz="1200" kern="1200">
          <a:solidFill>
            <a:schemeClr val="bg1">
              <a:lumMod val="50000"/>
            </a:schemeClr>
          </a:solidFill>
          <a:latin typeface="Franklin Gothic Book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7.xml"/><Relationship Id="rId4" Type="http://schemas.openxmlformats.org/officeDocument/2006/relationships/chart" Target="../charts/char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8.xml"/><Relationship Id="rId4" Type="http://schemas.openxmlformats.org/officeDocument/2006/relationships/chart" Target="../charts/char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9.xml"/><Relationship Id="rId4" Type="http://schemas.openxmlformats.org/officeDocument/2006/relationships/chart" Target="../charts/char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0.xml"/><Relationship Id="rId4" Type="http://schemas.openxmlformats.org/officeDocument/2006/relationships/chart" Target="../charts/char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1.xml"/><Relationship Id="rId4" Type="http://schemas.openxmlformats.org/officeDocument/2006/relationships/chart" Target="../charts/char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2.xml"/><Relationship Id="rId4" Type="http://schemas.openxmlformats.org/officeDocument/2006/relationships/chart" Target="../charts/chart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chart" Target="../charts/chart4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2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4.xml"/><Relationship Id="rId6" Type="http://schemas.openxmlformats.org/officeDocument/2006/relationships/chart" Target="../charts/chart7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5.xml"/><Relationship Id="rId4" Type="http://schemas.openxmlformats.org/officeDocument/2006/relationships/chart" Target="../charts/char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6.xml"/><Relationship Id="rId4" Type="http://schemas.openxmlformats.org/officeDocument/2006/relationships/chart" Target="../charts/char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2"/>
          <p:cNvSpPr>
            <a:spLocks noGrp="1"/>
          </p:cNvSpPr>
          <p:nvPr>
            <p:ph type="title"/>
          </p:nvPr>
        </p:nvSpPr>
        <p:spPr>
          <a:xfrm>
            <a:off x="794100" y="2721665"/>
            <a:ext cx="4707540" cy="1581954"/>
          </a:xfrm>
          <a:prstGeom prst="rect">
            <a:avLst/>
          </a:prstGeom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defRPr/>
            </a:pPr>
            <a:r>
              <a:rPr lang="ru-RU" sz="2800" b="0" dirty="0">
                <a:latin typeface="+mj-lt"/>
              </a:rPr>
              <a:t>Соцопрос</a:t>
            </a:r>
            <a:r>
              <a:rPr lang="ru-RU" sz="2800" b="0" dirty="0" smtClean="0">
                <a:latin typeface="+mj-lt"/>
              </a:rPr>
              <a:t>: Оценка динамики </a:t>
            </a:r>
            <a:r>
              <a:rPr lang="ru-RU" sz="2800" b="0" dirty="0">
                <a:latin typeface="+mj-lt"/>
              </a:rPr>
              <a:t>факторов, влияющих на </a:t>
            </a:r>
            <a:r>
              <a:rPr lang="ru-RU" sz="2800" b="0" dirty="0" smtClean="0">
                <a:latin typeface="+mj-lt"/>
              </a:rPr>
              <a:t>бизнес</a:t>
            </a:r>
            <a:r>
              <a:rPr lang="ru-RU" sz="2800" b="0" dirty="0">
                <a:latin typeface="+mj-lt"/>
              </a:rPr>
              <a:t>,</a:t>
            </a:r>
            <a:r>
              <a:rPr lang="ru-RU" sz="2800" b="0" dirty="0" smtClean="0">
                <a:latin typeface="+mj-lt"/>
              </a:rPr>
              <a:t> </a:t>
            </a:r>
            <a:r>
              <a:rPr lang="ru-RU" sz="2800" b="0" dirty="0">
                <a:latin typeface="+mj-lt"/>
              </a:rPr>
              <a:t>и </a:t>
            </a:r>
            <a:r>
              <a:rPr lang="ru-RU" sz="2800" b="0" dirty="0" smtClean="0">
                <a:latin typeface="+mj-lt"/>
              </a:rPr>
              <a:t>мер, </a:t>
            </a:r>
            <a:r>
              <a:rPr lang="ru-RU" sz="2800" b="0" dirty="0">
                <a:latin typeface="+mj-lt"/>
              </a:rPr>
              <a:t>направленных на возобновление экономического роста</a:t>
            </a: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cs typeface="Calibri" pitchFamily="34" charset="0"/>
            </a:endParaRPr>
          </a:p>
        </p:txBody>
      </p:sp>
      <p:sp>
        <p:nvSpPr>
          <p:cNvPr id="7" name="Подзаголовок 1"/>
          <p:cNvSpPr>
            <a:spLocks noGrp="1"/>
          </p:cNvSpPr>
          <p:nvPr>
            <p:ph type="subTitle" idx="1"/>
          </p:nvPr>
        </p:nvSpPr>
        <p:spPr>
          <a:xfrm>
            <a:off x="795311" y="4214818"/>
            <a:ext cx="5286412" cy="2500330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endParaRPr lang="ru-RU" dirty="0" smtClean="0">
              <a:latin typeface="+mj-lt"/>
            </a:endParaRPr>
          </a:p>
          <a:p>
            <a:r>
              <a:rPr lang="ru-RU" b="0" dirty="0" smtClean="0">
                <a:latin typeface="+mj-lt"/>
                <a:cs typeface="Calibri" pitchFamily="34" charset="0"/>
              </a:rPr>
              <a:t>Москва, 2018</a:t>
            </a:r>
            <a:endParaRPr lang="en-US" b="0" dirty="0" smtClean="0">
              <a:latin typeface="+mj-lt"/>
              <a:cs typeface="Calibri" pitchFamily="34" charset="0"/>
            </a:endParaRPr>
          </a:p>
          <a:p>
            <a:endParaRPr lang="en-US" dirty="0">
              <a:cs typeface="Calibri" pitchFamily="34" charset="0"/>
            </a:endParaRPr>
          </a:p>
          <a:p>
            <a:endParaRPr lang="en-US" dirty="0" smtClean="0">
              <a:cs typeface="Calibri" pitchFamily="34" charset="0"/>
            </a:endParaRPr>
          </a:p>
          <a:p>
            <a:endParaRPr lang="en-US" dirty="0">
              <a:cs typeface="Calibri" pitchFamily="34" charset="0"/>
            </a:endParaRPr>
          </a:p>
          <a:p>
            <a:endParaRPr lang="en-US" dirty="0" smtClean="0">
              <a:cs typeface="Calibri" pitchFamily="34" charset="0"/>
            </a:endParaRPr>
          </a:p>
          <a:p>
            <a:endParaRPr lang="ru-RU" dirty="0">
              <a:solidFill>
                <a:srgbClr val="FF0000"/>
              </a:solidFill>
              <a:cs typeface="Calibri" pitchFamily="34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3180" y="472757"/>
            <a:ext cx="1684655" cy="18742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8387279"/>
              </p:ext>
            </p:extLst>
          </p:nvPr>
        </p:nvGraphicFramePr>
        <p:xfrm>
          <a:off x="7895772" y="1774759"/>
          <a:ext cx="678788" cy="3409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8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732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200" b="0" i="0" u="none" strike="noStrike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ru-RU" sz="1200" b="0" i="0" u="none" strike="noStrike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r>
                        <a:rPr lang="en-US" sz="1200" b="0" i="0" u="none" strike="noStrike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200" b="0" i="0" u="none" strike="noStrike" kern="12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6690183"/>
                  </a:ext>
                </a:extLst>
              </a:tr>
              <a:tr h="22732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200" b="0" i="0" u="none" strike="noStrike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ru-RU" sz="1200" b="0" i="0" u="none" strike="noStrike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r>
                        <a:rPr lang="en-US" sz="1200" b="0" i="0" u="none" strike="noStrike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200" b="0" i="0" u="none" strike="noStrike" kern="12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732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200" b="0" i="0" u="none" strike="noStrike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ru-RU" sz="1200" b="0" i="0" u="none" strike="noStrike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r>
                        <a:rPr lang="en-US" sz="1200" b="0" i="0" u="none" strike="noStrike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200" b="0" i="0" u="none" strike="noStrike" kern="12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732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ru-RU" sz="1200" b="0" i="0" u="none" strike="noStrike" kern="12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732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200" b="0" i="0" u="none" strike="noStrike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ru-RU" sz="1200" b="0" i="0" u="none" strike="noStrike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r>
                        <a:rPr lang="en-US" sz="1200" b="0" i="0" u="none" strike="noStrike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200" b="0" i="0" u="none" strike="noStrike" kern="12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9832072"/>
                  </a:ext>
                </a:extLst>
              </a:tr>
              <a:tr h="2273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+</a:t>
                      </a:r>
                      <a:r>
                        <a:rPr lang="ru-RU" sz="1200" b="0" i="0" u="none" strike="noStrike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14%</a:t>
                      </a:r>
                      <a:endParaRPr lang="ru-RU" sz="12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73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+</a:t>
                      </a:r>
                      <a:r>
                        <a:rPr lang="ru-RU" sz="1200" b="0" i="0" u="none" strike="noStrike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14%</a:t>
                      </a:r>
                      <a:endParaRPr lang="ru-RU" sz="12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7320">
                <a:tc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987127"/>
                  </a:ext>
                </a:extLst>
              </a:tr>
              <a:tr h="22732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200" b="0" i="0" u="none" strike="noStrike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ru-RU" sz="1200" b="0" i="0" u="none" strike="noStrike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r>
                        <a:rPr lang="en-US" sz="1200" b="0" i="0" u="none" strike="noStrike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200" b="0" i="0" u="none" strike="noStrike" kern="12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6483752"/>
                  </a:ext>
                </a:extLst>
              </a:tr>
              <a:tr h="22732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200" b="0" i="0" u="none" strike="noStrike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ru-RU" sz="1200" b="0" i="0" u="none" strike="noStrike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19%</a:t>
                      </a:r>
                      <a:endParaRPr lang="ru-RU" sz="1200" b="0" i="0" u="none" strike="noStrike" kern="12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732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200" b="0" i="0" u="none" strike="noStrike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ru-RU" sz="1200" b="0" i="0" u="none" strike="noStrike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17%</a:t>
                      </a:r>
                      <a:endParaRPr lang="ru-RU" sz="1200" b="0" i="0" u="none" strike="noStrike" kern="12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732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ru-RU" sz="1200" b="0" i="0" u="none" strike="noStrike" kern="12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737249"/>
                  </a:ext>
                </a:extLst>
              </a:tr>
              <a:tr h="22732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200" b="0" i="0" u="none" strike="noStrike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ru-RU" sz="1200" b="0" i="0" u="none" strike="noStrike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r>
                        <a:rPr lang="en-US" sz="1200" b="0" i="0" u="none" strike="noStrike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ru-RU" sz="1200" b="0" i="0" u="none" strike="noStrike" kern="12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9549885"/>
                  </a:ext>
                </a:extLst>
              </a:tr>
              <a:tr h="22732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200" b="0" i="0" u="none" strike="noStrike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ru-RU" sz="1200" b="0" i="0" u="none" strike="noStrike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21%</a:t>
                      </a:r>
                      <a:endParaRPr lang="ru-RU" sz="1200" b="0" i="0" u="none" strike="noStrike" kern="12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732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200" b="0" i="0" u="none" strike="noStrike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lang="ru-RU" sz="1200" b="0" i="0" u="none" strike="noStrike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19%</a:t>
                      </a:r>
                      <a:endParaRPr lang="ru-RU" sz="1200" b="0" i="0" u="none" strike="noStrike" kern="12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0" y="259192"/>
            <a:ext cx="7873999" cy="368280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Calibri" pitchFamily="34" charset="0"/>
                <a:cs typeface="Calibri" pitchFamily="34" charset="0"/>
              </a:rPr>
              <a:t>ФАКТИЧЕСКИЕ ЗАТРАТЫ ПРЕДПРИЯТИЙ </a:t>
            </a:r>
            <a:r>
              <a:rPr lang="ru-RU" sz="2000" dirty="0">
                <a:latin typeface="Calibri" pitchFamily="34" charset="0"/>
                <a:cs typeface="Calibri" pitchFamily="34" charset="0"/>
              </a:rPr>
              <a:t>НА УСЛУГИ ЕСТЕСТВЕННЫХ МОНОПОЛИЙ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078390080"/>
              </p:ext>
            </p:extLst>
          </p:nvPr>
        </p:nvGraphicFramePr>
        <p:xfrm>
          <a:off x="1562100" y="1381309"/>
          <a:ext cx="6333672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-1" y="854893"/>
            <a:ext cx="78739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Увеличились ли фактические затраты вашего предприятия на услуги естественных монополий за последний год, и если увеличились, укажите на сколько процентов они возросли? </a:t>
            </a:r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(%)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106875"/>
              </p:ext>
            </p:extLst>
          </p:nvPr>
        </p:nvGraphicFramePr>
        <p:xfrm>
          <a:off x="1304925" y="1774757"/>
          <a:ext cx="1997075" cy="3409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97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7320"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smtClean="0">
                          <a:effectLst/>
                        </a:rPr>
                        <a:t>201</a:t>
                      </a:r>
                      <a:r>
                        <a:rPr lang="en-US" sz="1200" b="1" u="none" strike="noStrike" dirty="0" smtClean="0">
                          <a:effectLst/>
                        </a:rPr>
                        <a:t>8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7320044"/>
                  </a:ext>
                </a:extLst>
              </a:tr>
              <a:tr h="227320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 smtClean="0">
                          <a:effectLst/>
                        </a:rPr>
                        <a:t>2017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7320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 smtClean="0">
                          <a:effectLst/>
                        </a:rPr>
                        <a:t>2016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7320">
                <a:tc>
                  <a:txBody>
                    <a:bodyPr/>
                    <a:lstStyle/>
                    <a:p>
                      <a:pPr algn="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7320"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smtClean="0">
                          <a:effectLst/>
                        </a:rPr>
                        <a:t>201</a:t>
                      </a:r>
                      <a:r>
                        <a:rPr lang="en-US" sz="1200" b="1" u="none" strike="noStrike" dirty="0" smtClean="0">
                          <a:effectLst/>
                        </a:rPr>
                        <a:t>8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5691980"/>
                  </a:ext>
                </a:extLst>
              </a:tr>
              <a:tr h="227320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 smtClean="0">
                          <a:effectLst/>
                        </a:rPr>
                        <a:t>2017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7320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 smtClean="0">
                          <a:effectLst/>
                        </a:rPr>
                        <a:t>2016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7320"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3895690"/>
                  </a:ext>
                </a:extLst>
              </a:tr>
              <a:tr h="227320"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smtClean="0">
                          <a:effectLst/>
                        </a:rPr>
                        <a:t>201</a:t>
                      </a:r>
                      <a:r>
                        <a:rPr lang="en-US" sz="1200" b="1" u="none" strike="noStrike" dirty="0" smtClean="0">
                          <a:effectLst/>
                        </a:rPr>
                        <a:t>8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5486431"/>
                  </a:ext>
                </a:extLst>
              </a:tr>
              <a:tr h="227320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 smtClean="0">
                          <a:effectLst/>
                        </a:rPr>
                        <a:t>2017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7320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 smtClean="0">
                          <a:effectLst/>
                        </a:rPr>
                        <a:t>2016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7320"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8713786"/>
                  </a:ext>
                </a:extLst>
              </a:tr>
              <a:tr h="227320"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smtClean="0">
                          <a:effectLst/>
                        </a:rPr>
                        <a:t>201</a:t>
                      </a:r>
                      <a:r>
                        <a:rPr lang="en-US" sz="1200" b="1" u="none" strike="noStrike" dirty="0" smtClean="0">
                          <a:effectLst/>
                        </a:rPr>
                        <a:t>8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1540607"/>
                  </a:ext>
                </a:extLst>
              </a:tr>
              <a:tr h="227320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 smtClean="0">
                          <a:effectLst/>
                        </a:rPr>
                        <a:t>2017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7320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 smtClean="0">
                          <a:effectLst/>
                        </a:rPr>
                        <a:t>2016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7474465" y="1374647"/>
            <a:ext cx="13144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 smtClean="0">
                <a:solidFill>
                  <a:schemeClr val="accent5">
                    <a:lumMod val="75000"/>
                  </a:schemeClr>
                </a:solidFill>
              </a:rPr>
              <a:t>Насколько возросли затраты</a:t>
            </a:r>
            <a:r>
              <a:rPr lang="en-US" sz="10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1000" b="1" dirty="0" smtClean="0">
                <a:solidFill>
                  <a:schemeClr val="accent5">
                    <a:lumMod val="75000"/>
                  </a:schemeClr>
                </a:solidFill>
              </a:rPr>
              <a:t>в среднем</a:t>
            </a:r>
          </a:p>
        </p:txBody>
      </p:sp>
    </p:spTree>
    <p:extLst>
      <p:ext uri="{BB962C8B-B14F-4D97-AF65-F5344CB8AC3E}">
        <p14:creationId xmlns:p14="http://schemas.microsoft.com/office/powerpoint/2010/main" val="37364711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0" y="259192"/>
            <a:ext cx="7873999" cy="368280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Calibri" pitchFamily="34" charset="0"/>
                <a:cs typeface="Calibri" pitchFamily="34" charset="0"/>
              </a:rPr>
              <a:t>НАЛОГОВАЯ НАГРУЗКА </a:t>
            </a:r>
            <a:endParaRPr lang="ru-RU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-1" y="854893"/>
            <a:ext cx="78739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Произошло ли за последний год увеличение фактической налоговой нагрузки (включая штрафы, сборы, рост кадастровой стоимости) на вашу компанию, и если да, то на сколько? </a:t>
            </a:r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(%)</a:t>
            </a: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563409232"/>
              </p:ext>
            </p:extLst>
          </p:nvPr>
        </p:nvGraphicFramePr>
        <p:xfrm>
          <a:off x="1562100" y="1381307"/>
          <a:ext cx="6333672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328734"/>
              </p:ext>
            </p:extLst>
          </p:nvPr>
        </p:nvGraphicFramePr>
        <p:xfrm>
          <a:off x="1304925" y="1774757"/>
          <a:ext cx="1997075" cy="3409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97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7320"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smtClean="0">
                          <a:effectLst/>
                        </a:rPr>
                        <a:t>201</a:t>
                      </a:r>
                      <a:r>
                        <a:rPr lang="en-US" sz="1200" b="1" u="none" strike="noStrike" dirty="0" smtClean="0">
                          <a:effectLst/>
                        </a:rPr>
                        <a:t>8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7320044"/>
                  </a:ext>
                </a:extLst>
              </a:tr>
              <a:tr h="227320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 smtClean="0">
                          <a:effectLst/>
                        </a:rPr>
                        <a:t>2017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7320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 smtClean="0">
                          <a:effectLst/>
                        </a:rPr>
                        <a:t>2016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7320">
                <a:tc>
                  <a:txBody>
                    <a:bodyPr/>
                    <a:lstStyle/>
                    <a:p>
                      <a:pPr algn="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7320"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smtClean="0">
                          <a:effectLst/>
                        </a:rPr>
                        <a:t>201</a:t>
                      </a:r>
                      <a:r>
                        <a:rPr lang="en-US" sz="1200" b="1" u="none" strike="noStrike" dirty="0" smtClean="0">
                          <a:effectLst/>
                        </a:rPr>
                        <a:t>8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5691980"/>
                  </a:ext>
                </a:extLst>
              </a:tr>
              <a:tr h="227320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 smtClean="0">
                          <a:effectLst/>
                        </a:rPr>
                        <a:t>2017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7320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 smtClean="0">
                          <a:effectLst/>
                        </a:rPr>
                        <a:t>2016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7320"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3895690"/>
                  </a:ext>
                </a:extLst>
              </a:tr>
              <a:tr h="227320"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smtClean="0">
                          <a:effectLst/>
                        </a:rPr>
                        <a:t>201</a:t>
                      </a:r>
                      <a:r>
                        <a:rPr lang="en-US" sz="1200" b="1" u="none" strike="noStrike" dirty="0" smtClean="0">
                          <a:effectLst/>
                        </a:rPr>
                        <a:t>8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5486431"/>
                  </a:ext>
                </a:extLst>
              </a:tr>
              <a:tr h="227320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 smtClean="0">
                          <a:effectLst/>
                        </a:rPr>
                        <a:t>2017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7320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 smtClean="0">
                          <a:effectLst/>
                        </a:rPr>
                        <a:t>2016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7320"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8713786"/>
                  </a:ext>
                </a:extLst>
              </a:tr>
              <a:tr h="227320"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u="none" strike="noStrike" dirty="0" smtClean="0">
                          <a:effectLst/>
                        </a:rPr>
                        <a:t>201</a:t>
                      </a:r>
                      <a:r>
                        <a:rPr lang="en-US" sz="1200" b="1" u="none" strike="noStrike" dirty="0" smtClean="0">
                          <a:effectLst/>
                        </a:rPr>
                        <a:t>8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1540607"/>
                  </a:ext>
                </a:extLst>
              </a:tr>
              <a:tr h="227320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 smtClean="0">
                          <a:effectLst/>
                        </a:rPr>
                        <a:t>2017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7320"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u="none" strike="noStrike" dirty="0" smtClean="0">
                          <a:effectLst/>
                        </a:rPr>
                        <a:t>2016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TextBox 1"/>
          <p:cNvSpPr txBox="1"/>
          <p:nvPr/>
        </p:nvSpPr>
        <p:spPr>
          <a:xfrm>
            <a:off x="4658263" y="1555498"/>
            <a:ext cx="17684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u="none" strike="noStrike" dirty="0" smtClean="0">
                <a:effectLst/>
              </a:rPr>
              <a:t>Все опрошенные</a:t>
            </a:r>
            <a:endParaRPr lang="ru-RU" sz="12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4683185" y="2447685"/>
            <a:ext cx="17684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/>
              <a:t>Крупный бизнес</a:t>
            </a:r>
            <a:endParaRPr lang="ru-RU" sz="12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4673599" y="3361127"/>
            <a:ext cx="17684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/>
              <a:t>Средний бизнес</a:t>
            </a:r>
            <a:endParaRPr lang="ru-RU" sz="12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4715774" y="4274568"/>
            <a:ext cx="17684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/>
              <a:t>Малый бизнес и ИП</a:t>
            </a:r>
            <a:endParaRPr lang="ru-RU" sz="12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3386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0" y="259192"/>
            <a:ext cx="7873999" cy="368280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Calibri" pitchFamily="34" charset="0"/>
                <a:cs typeface="Calibri" pitchFamily="34" charset="0"/>
              </a:rPr>
              <a:t>ОЦЕНКА СОСТОЯНИЯ РОССИЙСКОЙ ЭКОНОМИКИ</a:t>
            </a:r>
            <a:endParaRPr lang="ru-RU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1" y="854893"/>
            <a:ext cx="787399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Как вы в целом оцениваете состояние российской экономики? 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(%)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78486598"/>
              </p:ext>
            </p:extLst>
          </p:nvPr>
        </p:nvGraphicFramePr>
        <p:xfrm>
          <a:off x="461734" y="954417"/>
          <a:ext cx="7620001" cy="47145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9157659"/>
              </p:ext>
            </p:extLst>
          </p:nvPr>
        </p:nvGraphicFramePr>
        <p:xfrm>
          <a:off x="-1" y="1755026"/>
          <a:ext cx="3303589" cy="277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035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 smtClean="0">
                          <a:effectLst/>
                          <a:latin typeface="+mn-lt"/>
                        </a:rPr>
                        <a:t>2018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828636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 smtClean="0">
                          <a:effectLst/>
                          <a:latin typeface="+mn-lt"/>
                        </a:rPr>
                        <a:t>2017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 smtClean="0">
                          <a:effectLst/>
                          <a:latin typeface="+mn-lt"/>
                        </a:rPr>
                        <a:t>2018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117492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 smtClean="0">
                          <a:effectLst/>
                          <a:latin typeface="+mn-lt"/>
                        </a:rPr>
                        <a:t>2017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475086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 smtClean="0">
                          <a:effectLst/>
                          <a:latin typeface="+mn-lt"/>
                        </a:rPr>
                        <a:t>2018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242505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 smtClean="0">
                          <a:effectLst/>
                          <a:latin typeface="+mn-lt"/>
                        </a:rPr>
                        <a:t>2017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108649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 smtClean="0">
                          <a:effectLst/>
                          <a:latin typeface="+mn-lt"/>
                        </a:rPr>
                        <a:t>2018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647264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 smtClean="0">
                          <a:effectLst/>
                          <a:latin typeface="+mn-lt"/>
                        </a:rPr>
                        <a:t>2017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xtBox 1"/>
          <p:cNvSpPr txBox="1"/>
          <p:nvPr/>
        </p:nvSpPr>
        <p:spPr>
          <a:xfrm>
            <a:off x="4658263" y="1555498"/>
            <a:ext cx="17684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u="none" strike="noStrike" dirty="0" smtClean="0">
                <a:effectLst/>
              </a:rPr>
              <a:t>Все опрошенные</a:t>
            </a:r>
            <a:endParaRPr lang="ru-RU" sz="12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4683185" y="2311382"/>
            <a:ext cx="17684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/>
              <a:t>Крупный бизнес</a:t>
            </a:r>
            <a:endParaRPr lang="ru-RU" sz="12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4683185" y="3074732"/>
            <a:ext cx="17684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/>
              <a:t>Средний бизнес</a:t>
            </a:r>
            <a:endParaRPr lang="ru-RU" sz="12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4726407" y="3838634"/>
            <a:ext cx="17684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/>
              <a:t>Малый бизнес и ИП</a:t>
            </a:r>
            <a:endParaRPr lang="ru-RU" sz="12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9900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0" y="259192"/>
            <a:ext cx="7873999" cy="368280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Calibri" pitchFamily="34" charset="0"/>
                <a:cs typeface="Calibri" pitchFamily="34" charset="0"/>
              </a:rPr>
              <a:t>ПЕРСПЕКТИВЫ РАЗВИТИЯ РОССИЙСКОЙ </a:t>
            </a:r>
            <a:r>
              <a:rPr lang="ru-RU" sz="2000" dirty="0">
                <a:latin typeface="Calibri" pitchFamily="34" charset="0"/>
                <a:cs typeface="Calibri" pitchFamily="34" charset="0"/>
              </a:rPr>
              <a:t>ЭКОНОМИКИ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-1" y="854893"/>
            <a:ext cx="8133348" cy="4693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Какова, с вашей точки зрения, будет динамика развития российской экономики в ближайшие 2-3 года? 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(%)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4067212765"/>
              </p:ext>
            </p:extLst>
          </p:nvPr>
        </p:nvGraphicFramePr>
        <p:xfrm>
          <a:off x="461734" y="954421"/>
          <a:ext cx="7620001" cy="47145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0094257"/>
              </p:ext>
            </p:extLst>
          </p:nvPr>
        </p:nvGraphicFramePr>
        <p:xfrm>
          <a:off x="-1" y="1755030"/>
          <a:ext cx="3303589" cy="277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035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 smtClean="0">
                          <a:effectLst/>
                          <a:latin typeface="+mn-lt"/>
                        </a:rPr>
                        <a:t>2018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828636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 smtClean="0">
                          <a:effectLst/>
                          <a:latin typeface="+mn-lt"/>
                        </a:rPr>
                        <a:t>2017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 smtClean="0">
                          <a:effectLst/>
                          <a:latin typeface="+mn-lt"/>
                        </a:rPr>
                        <a:t>2018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117492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 smtClean="0">
                          <a:effectLst/>
                          <a:latin typeface="+mn-lt"/>
                        </a:rPr>
                        <a:t>2017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475086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 smtClean="0">
                          <a:effectLst/>
                          <a:latin typeface="+mn-lt"/>
                        </a:rPr>
                        <a:t>2018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242505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 smtClean="0">
                          <a:effectLst/>
                          <a:latin typeface="+mn-lt"/>
                        </a:rPr>
                        <a:t>2017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108649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 smtClean="0">
                          <a:effectLst/>
                          <a:latin typeface="+mn-lt"/>
                        </a:rPr>
                        <a:t>2018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647264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 smtClean="0">
                          <a:effectLst/>
                          <a:latin typeface="+mn-lt"/>
                        </a:rPr>
                        <a:t>2017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xtBox 1"/>
          <p:cNvSpPr txBox="1"/>
          <p:nvPr/>
        </p:nvSpPr>
        <p:spPr>
          <a:xfrm>
            <a:off x="4658263" y="1555498"/>
            <a:ext cx="17684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u="none" strike="noStrike" dirty="0" smtClean="0">
                <a:effectLst/>
              </a:rPr>
              <a:t>Все опрошенные</a:t>
            </a:r>
            <a:endParaRPr lang="ru-RU" sz="12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4683185" y="2311382"/>
            <a:ext cx="17684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/>
              <a:t>Крупный бизнес</a:t>
            </a:r>
            <a:endParaRPr lang="ru-RU" sz="12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4683185" y="3074732"/>
            <a:ext cx="17684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/>
              <a:t>Средний бизнес</a:t>
            </a:r>
            <a:endParaRPr lang="ru-RU" sz="12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4726407" y="3838634"/>
            <a:ext cx="17684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/>
              <a:t>Малый бизнес и ИП</a:t>
            </a:r>
            <a:endParaRPr lang="ru-RU" sz="12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4018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0" y="259192"/>
            <a:ext cx="7873999" cy="368280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Calibri" pitchFamily="34" charset="0"/>
                <a:cs typeface="Calibri" pitchFamily="34" charset="0"/>
              </a:rPr>
              <a:t>ПЕРСПЕКТИВЫ РАЗВИТИЯ КОМПАНИЙ/БИЗНЕСА (1) </a:t>
            </a:r>
            <a:endParaRPr lang="ru-RU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1" y="854893"/>
            <a:ext cx="81333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По вашим оценкам, как будет развиваться ваше предприятие/ваш бизнес в течение ближайших трех лет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?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(%)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190893850"/>
              </p:ext>
            </p:extLst>
          </p:nvPr>
        </p:nvGraphicFramePr>
        <p:xfrm>
          <a:off x="461734" y="954419"/>
          <a:ext cx="7620001" cy="47145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1361715"/>
              </p:ext>
            </p:extLst>
          </p:nvPr>
        </p:nvGraphicFramePr>
        <p:xfrm>
          <a:off x="-1" y="1755028"/>
          <a:ext cx="3303589" cy="277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035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 smtClean="0">
                          <a:effectLst/>
                          <a:latin typeface="+mn-lt"/>
                        </a:rPr>
                        <a:t>2018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828636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 smtClean="0">
                          <a:effectLst/>
                          <a:latin typeface="+mn-lt"/>
                        </a:rPr>
                        <a:t>2017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 smtClean="0">
                          <a:effectLst/>
                          <a:latin typeface="+mn-lt"/>
                        </a:rPr>
                        <a:t>2018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117492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 smtClean="0">
                          <a:effectLst/>
                          <a:latin typeface="+mn-lt"/>
                        </a:rPr>
                        <a:t>2017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475086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 smtClean="0">
                          <a:effectLst/>
                          <a:latin typeface="+mn-lt"/>
                        </a:rPr>
                        <a:t>2018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242505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 smtClean="0">
                          <a:effectLst/>
                          <a:latin typeface="+mn-lt"/>
                        </a:rPr>
                        <a:t>2017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108649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 smtClean="0">
                          <a:effectLst/>
                          <a:latin typeface="+mn-lt"/>
                        </a:rPr>
                        <a:t>2018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647264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 smtClean="0">
                          <a:effectLst/>
                          <a:latin typeface="+mn-lt"/>
                        </a:rPr>
                        <a:t>2017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xtBox 1"/>
          <p:cNvSpPr txBox="1"/>
          <p:nvPr/>
        </p:nvSpPr>
        <p:spPr>
          <a:xfrm>
            <a:off x="4658263" y="1555498"/>
            <a:ext cx="17684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u="none" strike="noStrike" dirty="0" smtClean="0">
                <a:effectLst/>
              </a:rPr>
              <a:t>Все опрошенные</a:t>
            </a:r>
            <a:endParaRPr lang="ru-RU" sz="12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4683185" y="2311382"/>
            <a:ext cx="17684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/>
              <a:t>Крупный бизнес</a:t>
            </a:r>
            <a:endParaRPr lang="ru-RU" sz="12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4683185" y="3074732"/>
            <a:ext cx="17684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/>
              <a:t>Средний бизнес</a:t>
            </a:r>
            <a:endParaRPr lang="ru-RU" sz="12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4726407" y="3838634"/>
            <a:ext cx="17684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/>
              <a:t>Малый бизнес и ИП</a:t>
            </a:r>
            <a:endParaRPr lang="ru-RU" sz="12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8793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0" y="259192"/>
            <a:ext cx="7873999" cy="368280"/>
          </a:xfrm>
        </p:spPr>
        <p:txBody>
          <a:bodyPr>
            <a:noAutofit/>
          </a:bodyPr>
          <a:lstStyle/>
          <a:p>
            <a:r>
              <a:rPr lang="ru-RU" sz="2000" dirty="0">
                <a:latin typeface="Calibri" pitchFamily="34" charset="0"/>
                <a:cs typeface="Calibri" pitchFamily="34" charset="0"/>
              </a:rPr>
              <a:t>ПЕРСПЕКТИВЫ РАЗВИТИЯ КОМПАНИЙ/БИЗНЕСА 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(2) </a:t>
            </a:r>
            <a:endParaRPr lang="ru-RU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1" y="854893"/>
            <a:ext cx="81333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По вашим оценкам, как будет развиваться ваше предприятие/ваш бизнес в течение ближайших трех лет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?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(%)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887584695"/>
              </p:ext>
            </p:extLst>
          </p:nvPr>
        </p:nvGraphicFramePr>
        <p:xfrm>
          <a:off x="461734" y="954419"/>
          <a:ext cx="7620001" cy="47145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5979778"/>
              </p:ext>
            </p:extLst>
          </p:nvPr>
        </p:nvGraphicFramePr>
        <p:xfrm>
          <a:off x="-1" y="1755028"/>
          <a:ext cx="3303589" cy="277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035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 smtClean="0">
                          <a:effectLst/>
                          <a:latin typeface="+mn-lt"/>
                        </a:rPr>
                        <a:t>2018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828636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u="none" strike="noStrike" dirty="0" smtClean="0">
                          <a:effectLst/>
                          <a:latin typeface="+mn-lt"/>
                        </a:rPr>
                        <a:t>2017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117492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475086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242505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108649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647264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xtBox 1"/>
          <p:cNvSpPr txBox="1"/>
          <p:nvPr/>
        </p:nvSpPr>
        <p:spPr>
          <a:xfrm>
            <a:off x="4658263" y="1555498"/>
            <a:ext cx="17684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u="none" strike="noStrike" dirty="0" smtClean="0">
                <a:effectLst/>
              </a:rPr>
              <a:t>Все опрошенные</a:t>
            </a:r>
            <a:endParaRPr lang="ru-RU" sz="12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3777268" y="2315490"/>
            <a:ext cx="39179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Компании, занимающиеся </a:t>
            </a:r>
            <a:r>
              <a:rPr lang="ru-RU"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импортом продукции </a:t>
            </a:r>
            <a:endParaRPr lang="ru-RU" sz="12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3934047" y="3074732"/>
            <a:ext cx="35512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Компании, занимающиеся </a:t>
            </a:r>
            <a:r>
              <a:rPr lang="ru-RU"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экспортом продукции </a:t>
            </a:r>
            <a:endParaRPr lang="ru-RU" sz="12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3817089" y="3838634"/>
            <a:ext cx="38383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Компании, занимающиеся </a:t>
            </a:r>
            <a:r>
              <a:rPr lang="ru-RU" sz="12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импортозамещением</a:t>
            </a:r>
            <a:r>
              <a:rPr lang="ru-RU"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ru-RU" sz="12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09329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0" y="259192"/>
            <a:ext cx="7873999" cy="368280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Calibri" pitchFamily="34" charset="0"/>
                <a:cs typeface="Calibri" pitchFamily="34" charset="0"/>
              </a:rPr>
              <a:t>ВОЗОБНОВЛЕНИЕ</a:t>
            </a:r>
            <a:r>
              <a:rPr lang="ru-RU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РОСТА ЭКОНОМИКИ: ПРИОРИТЕТНЫЕ МЕРЫ</a:t>
            </a:r>
            <a:endParaRPr lang="ru-RU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1" y="854893"/>
            <a:ext cx="787399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Сегодня рассматриваются разные программы, направленные на возобновление экономического роста.  Оцените важность реализации мер по следующим направлениям с точки зрения для решения этой задачи 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(средний балл по четырех-балльной шкале, где 1</a:t>
            </a:r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не важно, 4 – очень важно)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2770816"/>
              </p:ext>
            </p:extLst>
          </p:nvPr>
        </p:nvGraphicFramePr>
        <p:xfrm>
          <a:off x="314324" y="1622132"/>
          <a:ext cx="6958014" cy="4618869"/>
        </p:xfrm>
        <a:graphic>
          <a:graphicData uri="http://schemas.openxmlformats.org/drawingml/2006/table">
            <a:tbl>
              <a:tblPr/>
              <a:tblGrid>
                <a:gridCol w="5793410">
                  <a:extLst>
                    <a:ext uri="{9D8B030D-6E8A-4147-A177-3AD203B41FA5}">
                      <a16:colId xmlns:a16="http://schemas.microsoft.com/office/drawing/2014/main" val="2765830623"/>
                    </a:ext>
                  </a:extLst>
                </a:gridCol>
                <a:gridCol w="582302">
                  <a:extLst>
                    <a:ext uri="{9D8B030D-6E8A-4147-A177-3AD203B41FA5}">
                      <a16:colId xmlns:a16="http://schemas.microsoft.com/office/drawing/2014/main" val="1163712946"/>
                    </a:ext>
                  </a:extLst>
                </a:gridCol>
                <a:gridCol w="582302">
                  <a:extLst>
                    <a:ext uri="{9D8B030D-6E8A-4147-A177-3AD203B41FA5}">
                      <a16:colId xmlns:a16="http://schemas.microsoft.com/office/drawing/2014/main" val="2068612960"/>
                    </a:ext>
                  </a:extLst>
                </a:gridCol>
              </a:tblGrid>
              <a:tr h="232605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1783134"/>
                  </a:ext>
                </a:extLst>
              </a:tr>
              <a:tr h="365522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Повышение уровня и качества жизни людей</a:t>
                      </a:r>
                    </a:p>
                  </a:txBody>
                  <a:tcPr marL="9525" marR="36000" marT="9525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3,8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3,8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C07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383535"/>
                  </a:ext>
                </a:extLst>
              </a:tr>
              <a:tr h="365522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Налоговая реформа, стимулирующая экономический рост</a:t>
                      </a:r>
                    </a:p>
                  </a:txBody>
                  <a:tcPr marL="9525" marR="36000" marT="9525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3,6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ACE9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3,5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D2A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708927"/>
                  </a:ext>
                </a:extLst>
              </a:tr>
              <a:tr h="365522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Ограничение тарифов на услуги инфраструктурных и сырьевых монополий и снижение тарифов</a:t>
                      </a:r>
                    </a:p>
                  </a:txBody>
                  <a:tcPr marL="9525" marR="36000" marT="9525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3,5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D2A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3,5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D0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8506703"/>
                  </a:ext>
                </a:extLst>
              </a:tr>
              <a:tr h="365522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Развитие международного сотрудничества , продвижение интересов национальных производителей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несырьевого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сектора</a:t>
                      </a:r>
                    </a:p>
                  </a:txBody>
                  <a:tcPr marL="9525" marR="36000" marT="9525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3,4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DA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3,4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D7A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833492"/>
                  </a:ext>
                </a:extLst>
              </a:tr>
              <a:tr h="365522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Долгосрочный и доступный кредит экономике</a:t>
                      </a:r>
                    </a:p>
                  </a:txBody>
                  <a:tcPr marL="9525" marR="36000" marT="9525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3,4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DAB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3,4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DB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8103425"/>
                  </a:ext>
                </a:extLst>
              </a:tr>
              <a:tr h="365522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Ограниченное стимулирование спроса, создание новых рынков для отечественных производителей</a:t>
                      </a:r>
                    </a:p>
                  </a:txBody>
                  <a:tcPr marL="9525" marR="36000" marT="9525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3,4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DAB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3,4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DC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3054521"/>
                  </a:ext>
                </a:extLst>
              </a:tr>
              <a:tr h="365522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Развитие электронной (цифровой) экономики</a:t>
                      </a:r>
                    </a:p>
                  </a:txBody>
                  <a:tcPr marL="9525" marR="36000" marT="9525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3,4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BB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3,3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DE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4172773"/>
                  </a:ext>
                </a:extLst>
              </a:tr>
              <a:tr h="365522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Снижение административного давления на бизнес</a:t>
                      </a:r>
                    </a:p>
                  </a:txBody>
                  <a:tcPr marL="9525" marR="36000" marT="9525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3,3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F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3,4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B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676128"/>
                  </a:ext>
                </a:extLst>
              </a:tr>
              <a:tr h="365522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Обеспечение макроэкономических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стабильности</a:t>
                      </a:r>
                    </a:p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(низкая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инфляция, бездефицитный бюджет, низкая волатильность рубля)</a:t>
                      </a:r>
                    </a:p>
                  </a:txBody>
                  <a:tcPr marL="9525" marR="36000" marT="9525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3,2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6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3,2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E7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7361063"/>
                  </a:ext>
                </a:extLst>
              </a:tr>
              <a:tr h="365522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Судебная реформа</a:t>
                      </a:r>
                    </a:p>
                  </a:txBody>
                  <a:tcPr marL="9525" marR="36000" marT="9525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3,2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E8D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D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157462"/>
                  </a:ext>
                </a:extLst>
              </a:tr>
              <a:tr h="365522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Реформа уголовного экономического законодательства</a:t>
                      </a:r>
                    </a:p>
                  </a:txBody>
                  <a:tcPr marL="9525" marR="36000" marT="9525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C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F0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7471876"/>
                  </a:ext>
                </a:extLst>
              </a:tr>
              <a:tr h="365522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Введение в коммерческий оборот «спящих» имущественных и земельных активов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государства</a:t>
                      </a:r>
                    </a:p>
                    <a:p>
                      <a:pPr algn="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(малая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приватизация в интересах МСП)</a:t>
                      </a:r>
                    </a:p>
                  </a:txBody>
                  <a:tcPr marL="9525" marR="36000" marT="9525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A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"/>
                        </a:rPr>
                        <a:t>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442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05094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0" y="259192"/>
            <a:ext cx="7873999" cy="368280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Calibri" pitchFamily="34" charset="0"/>
                <a:cs typeface="Calibri" pitchFamily="34" charset="0"/>
              </a:rPr>
              <a:t>ПРОГРАММА «СТРАТЕГИЯ РОСТА»</a:t>
            </a:r>
            <a:endParaRPr lang="ru-RU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012506" y="3557368"/>
            <a:ext cx="5007429" cy="55399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 </a:t>
            </a:r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Вашей точки зрения, какие из перечисленных факторов могут препятствовать успешной реализации программы "Стратегия Роста" (программа Бориса Титова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(% от тех, кто знаком с содержанием программы, не более 5 ответов)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012506" y="1421570"/>
            <a:ext cx="5007429" cy="55399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Какие из перечисленных преимуществ программы "Стратегия Роста" (программа Бориса Титова) Вы считаете наиболее значимыми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?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(% от тех, кто знаком с содержанием программы, не более 2 ответов)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012506" y="1425391"/>
            <a:ext cx="5330039" cy="4465046"/>
          </a:xfrm>
          <a:prstGeom prst="rect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9549474"/>
              </p:ext>
            </p:extLst>
          </p:nvPr>
        </p:nvGraphicFramePr>
        <p:xfrm>
          <a:off x="2087696" y="1975568"/>
          <a:ext cx="5179658" cy="1559400"/>
        </p:xfrm>
        <a:graphic>
          <a:graphicData uri="http://schemas.openxmlformats.org/drawingml/2006/table">
            <a:tbl>
              <a:tblPr/>
              <a:tblGrid>
                <a:gridCol w="239697">
                  <a:extLst>
                    <a:ext uri="{9D8B030D-6E8A-4147-A177-3AD203B41FA5}">
                      <a16:colId xmlns:a16="http://schemas.microsoft.com/office/drawing/2014/main" val="2675039947"/>
                    </a:ext>
                  </a:extLst>
                </a:gridCol>
                <a:gridCol w="4939961">
                  <a:extLst>
                    <a:ext uri="{9D8B030D-6E8A-4147-A177-3AD203B41FA5}">
                      <a16:colId xmlns:a16="http://schemas.microsoft.com/office/drawing/2014/main" val="2117888280"/>
                    </a:ext>
                  </a:extLst>
                </a:gridCol>
              </a:tblGrid>
              <a:tr h="24781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</a:rPr>
                        <a:t>Содержит предложения по активном стимулированию роста- снижение ставок по кредитам, снижение налогов, остановка роста тарифов, стимулирование спроса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3881010"/>
                  </a:ext>
                </a:extLst>
              </a:tr>
              <a:tr h="2490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F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</a:rPr>
                        <a:t>Основана на конкретном понимании проблем бизнеса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3207326"/>
                  </a:ext>
                </a:extLst>
              </a:tr>
              <a:tr h="2490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6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</a:rPr>
                        <a:t>Ориентирована на обеспечение экономического роста не в далеком будущем, а уже сейчас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2938876"/>
                  </a:ext>
                </a:extLst>
              </a:tr>
              <a:tr h="2490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Предлагает, как без потрясений и глобальных реформ выйти на стабильный экономический рост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2913665"/>
                  </a:ext>
                </a:extLst>
              </a:tr>
              <a:tr h="2490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 smtClean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ru-RU" sz="800" b="0" i="0" u="none" strike="noStrike" dirty="0">
                        <a:solidFill>
                          <a:srgbClr val="22222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Не вижу никаких преимуществ программы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6988796"/>
                  </a:ext>
                </a:extLst>
              </a:tr>
              <a:tr h="249015"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b="0" i="0" u="none" strike="noStrike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Затрудняюсь ответить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9666277"/>
                  </a:ext>
                </a:extLst>
              </a:tr>
            </a:tbl>
          </a:graphicData>
        </a:graphic>
      </p:graphicFrame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612522"/>
              </p:ext>
            </p:extLst>
          </p:nvPr>
        </p:nvGraphicFramePr>
        <p:xfrm>
          <a:off x="2094524" y="4111366"/>
          <a:ext cx="5248021" cy="1737657"/>
        </p:xfrm>
        <a:graphic>
          <a:graphicData uri="http://schemas.openxmlformats.org/drawingml/2006/table">
            <a:tbl>
              <a:tblPr/>
              <a:tblGrid>
                <a:gridCol w="241200">
                  <a:extLst>
                    <a:ext uri="{9D8B030D-6E8A-4147-A177-3AD203B41FA5}">
                      <a16:colId xmlns:a16="http://schemas.microsoft.com/office/drawing/2014/main" val="1865116972"/>
                    </a:ext>
                  </a:extLst>
                </a:gridCol>
                <a:gridCol w="5006821">
                  <a:extLst>
                    <a:ext uri="{9D8B030D-6E8A-4147-A177-3AD203B41FA5}">
                      <a16:colId xmlns:a16="http://schemas.microsoft.com/office/drawing/2014/main" val="1581008513"/>
                    </a:ext>
                  </a:extLst>
                </a:gridCol>
              </a:tblGrid>
              <a:tr h="5062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Если эта программа не станет президентской, то ее невозможно будет реализовать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2883589"/>
                  </a:ext>
                </a:extLst>
              </a:tr>
              <a:tr h="2462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A9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Уровень коррупции и несовершенство институтов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243602"/>
                  </a:ext>
                </a:extLst>
              </a:tr>
              <a:tr h="2462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7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Правительство в нынешнем составе не способно  реализовать эту программу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9582361"/>
                  </a:ext>
                </a:extLst>
              </a:tr>
              <a:tr h="2462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Центральный банк не поддерживает снижение ставок в экономике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3468155"/>
                  </a:ext>
                </a:extLst>
              </a:tr>
              <a:tr h="2462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Другое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1234015"/>
                  </a:ext>
                </a:extLst>
              </a:tr>
              <a:tr h="2462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Затрудняюсь ответить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9625552"/>
                  </a:ext>
                </a:extLst>
              </a:tr>
            </a:tbl>
          </a:graphicData>
        </a:graphic>
      </p:graphicFrame>
      <p:cxnSp>
        <p:nvCxnSpPr>
          <p:cNvPr id="26" name="Прямая соединительная линия 25"/>
          <p:cNvCxnSpPr/>
          <p:nvPr/>
        </p:nvCxnSpPr>
        <p:spPr>
          <a:xfrm>
            <a:off x="2115478" y="3557368"/>
            <a:ext cx="5124094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3054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smtClean="0">
                <a:latin typeface="+mn-lt"/>
              </a:rPr>
              <a:t>ВЫВОДЫ (1)</a:t>
            </a:r>
            <a:endParaRPr lang="ru-RU" sz="20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dirty="0" smtClean="0"/>
              <a:t>По </a:t>
            </a:r>
            <a:r>
              <a:rPr lang="ru-RU" dirty="0"/>
              <a:t>мнению предпринимателей, </a:t>
            </a:r>
            <a:r>
              <a:rPr lang="ru-RU" dirty="0" smtClean="0"/>
              <a:t>лидирующими факторами, сдерживающими </a:t>
            </a:r>
            <a:r>
              <a:rPr lang="ru-RU" dirty="0"/>
              <a:t>текущее развитие их компаний, по-прежнему </a:t>
            </a:r>
            <a:r>
              <a:rPr lang="ru-RU" dirty="0" smtClean="0"/>
              <a:t>остаются: </a:t>
            </a:r>
            <a:r>
              <a:rPr lang="ru-RU" dirty="0"/>
              <a:t>неопределенность экономической ситуации (4,0 балла из 5,0), высокий уровень налогообложения (4,0 балла) и снижающийся спрос на внутреннем рынке (3,8 баллов</a:t>
            </a:r>
            <a:r>
              <a:rPr lang="ru-RU" dirty="0" smtClean="0"/>
              <a:t>);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dirty="0" smtClean="0"/>
              <a:t>Увеличилось число предпринимателей, считающих, что положение их компании серьезно ухудшилось или скорее ухудшилось из-за текущей экономической ситуации (63% в 2018 г. против 59% в 2017 г.). Число предпринимателей, полагающих, что положение их предприятий улучшилось или скорее улучшилось, напротив упало (12% </a:t>
            </a:r>
            <a:r>
              <a:rPr lang="ru-RU" dirty="0"/>
              <a:t>в 2018 г.</a:t>
            </a:r>
            <a:r>
              <a:rPr lang="ru-RU" dirty="0" smtClean="0"/>
              <a:t> против 15% </a:t>
            </a:r>
            <a:r>
              <a:rPr lang="ru-RU" dirty="0"/>
              <a:t>в 2017 г</a:t>
            </a:r>
            <a:r>
              <a:rPr lang="ru-RU" dirty="0" smtClean="0"/>
              <a:t>.);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dirty="0" smtClean="0"/>
              <a:t>Предприниматели отмечают, что за последний год максимально усилилось негативное влияние на их бизнес следующих факторов: цен на энергоресурсы (газ и электричество) (1 место), уровня издержек производства (2 место) и неопределенности экономической ситуации (3 место);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dirty="0" smtClean="0"/>
              <a:t>Увеличилось число предпринимателей, оценивающих меры по возобновлению экономического роста, предпринимаемые Правительством РФ, как очень неэффективные или скорее неэффективные (69% в 2018 г. против 64% в 2017 г.). Число предпринимателей, считающих, что эти меры очень эффективны или скорее эффективны наоборот, упало (25% </a:t>
            </a:r>
            <a:r>
              <a:rPr lang="ru-RU" dirty="0"/>
              <a:t>в 2018 г. против </a:t>
            </a:r>
            <a:r>
              <a:rPr lang="ru-RU" dirty="0" smtClean="0"/>
              <a:t>32% </a:t>
            </a:r>
            <a:r>
              <a:rPr lang="ru-RU" dirty="0"/>
              <a:t>в 2017 </a:t>
            </a:r>
            <a:r>
              <a:rPr lang="ru-RU" dirty="0" smtClean="0"/>
              <a:t>г.);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dirty="0" smtClean="0"/>
              <a:t>Сократилось число предпринимателей, полагающих, </a:t>
            </a:r>
            <a:r>
              <a:rPr lang="ru-RU" dirty="0"/>
              <a:t>ч</a:t>
            </a:r>
            <a:r>
              <a:rPr lang="ru-RU" dirty="0" smtClean="0"/>
              <a:t>то у Правительства </a:t>
            </a:r>
            <a:r>
              <a:rPr lang="ru-RU" dirty="0"/>
              <a:t>РФ </a:t>
            </a:r>
            <a:r>
              <a:rPr lang="ru-RU" dirty="0" smtClean="0"/>
              <a:t>есть эффективный план возобновления экономического роста (16% </a:t>
            </a:r>
            <a:r>
              <a:rPr lang="ru-RU" dirty="0"/>
              <a:t>в 2018 г. против </a:t>
            </a:r>
            <a:r>
              <a:rPr lang="ru-RU" dirty="0" smtClean="0"/>
              <a:t>19% </a:t>
            </a:r>
            <a:r>
              <a:rPr lang="ru-RU" dirty="0"/>
              <a:t>в 2017 </a:t>
            </a:r>
            <a:r>
              <a:rPr lang="ru-RU" dirty="0" smtClean="0"/>
              <a:t>г.); число считающих, что плана нет, напротив возросло (41% </a:t>
            </a:r>
            <a:r>
              <a:rPr lang="ru-RU" dirty="0"/>
              <a:t>в 2018 г. против </a:t>
            </a:r>
            <a:r>
              <a:rPr lang="ru-RU" dirty="0" smtClean="0"/>
              <a:t>38% </a:t>
            </a:r>
            <a:r>
              <a:rPr lang="ru-RU" dirty="0"/>
              <a:t>в 2017 г</a:t>
            </a:r>
            <a:r>
              <a:rPr lang="ru-RU" dirty="0" smtClean="0"/>
              <a:t>);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dirty="0" smtClean="0"/>
              <a:t>Среди компаний (включая импортеров, экспортеров и компании, занимающиеся </a:t>
            </a:r>
            <a:r>
              <a:rPr lang="ru-RU" dirty="0" err="1" smtClean="0"/>
              <a:t>импортозамещением</a:t>
            </a:r>
            <a:r>
              <a:rPr lang="ru-RU" dirty="0" smtClean="0"/>
              <a:t>) существует консенсус, что негативное </a:t>
            </a:r>
            <a:r>
              <a:rPr lang="ru-RU" dirty="0"/>
              <a:t>влияние на бизнес оказывает не столько курс рубля, сколько его </a:t>
            </a:r>
            <a:r>
              <a:rPr lang="ru-RU" dirty="0" smtClean="0"/>
              <a:t>колебания;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dirty="0" smtClean="0"/>
              <a:t>Почти две трети предпринимателей (64%) отмечают, что фактические затраты их предприятия на услуги естественных монополий увеличились за последний год. При этом в среднем эти затраты сильнее возросли у малого и среднего бизнеса (рост на 17% и 16% у малого и среднего бизнеса соответственно против 15% у крупного);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dirty="0" smtClean="0"/>
              <a:t>Половина предпринимателей (51%) сообщает, что за последний год фактическая налоговая нагрузка на их компании увеличилась. При этом об увеличении нагрузки в большей степени говорят представители крупного бизнеса (57% представителей крупного бизнеса по сравнению с 53% представителями среднего бизнеса и 48% малого); </a:t>
            </a:r>
          </a:p>
          <a:p>
            <a:pPr marL="171450" indent="-171450" algn="just">
              <a:buFont typeface="Arial" pitchFamily="34" charset="0"/>
              <a:buChar char="•"/>
            </a:pPr>
            <a:endParaRPr lang="ru-RU" dirty="0" smtClean="0"/>
          </a:p>
          <a:p>
            <a:pPr marL="171450" indent="-171450" algn="just">
              <a:buFont typeface="Arial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09143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>
                <a:latin typeface="+mn-lt"/>
              </a:rPr>
              <a:t>ВЫВОДЫ </a:t>
            </a:r>
            <a:r>
              <a:rPr lang="ru-RU" sz="2000" dirty="0" smtClean="0">
                <a:latin typeface="+mn-lt"/>
              </a:rPr>
              <a:t>(2)</a:t>
            </a:r>
            <a:endParaRPr lang="ru-RU" sz="20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dirty="0" smtClean="0"/>
              <a:t>Подавляющее число предпринимателей (76%) оценивает текущее состояние российской экономики как проблемное или катастрофическое. При этом половина </a:t>
            </a:r>
            <a:r>
              <a:rPr lang="ru-RU" dirty="0"/>
              <a:t>предпринимателей</a:t>
            </a:r>
            <a:r>
              <a:rPr lang="ru-RU" dirty="0" smtClean="0"/>
              <a:t> (53%) сохраняет позитивный настрой и оценивает потенциальную динамику развития экономики в ближайшие 2-3 года как положительную или скорее положительную;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dirty="0" smtClean="0"/>
              <a:t>Предприниматели «стараются быть оптимистами». Около половины предпринимателей (45%) полагает, что в ближайшие 3 года они будут развиваться </a:t>
            </a:r>
            <a:r>
              <a:rPr lang="ru-RU" dirty="0"/>
              <a:t>активно или скорее </a:t>
            </a:r>
            <a:r>
              <a:rPr lang="ru-RU" dirty="0" smtClean="0"/>
              <a:t>активно, Доля тех, кто считает, что их деятельность будет свертываться или они будут вынуждены закрыться, составляет треть (33%);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dirty="0" smtClean="0"/>
              <a:t>В качестве приоритетных мер возобновления экономического роста бизнес называет следующие меры: повышение уровня и качества жизни людей (3,8 балла из 4,0); налоговую реформу, стимулирующую экономический рост (3,6 балла); ограничение тарифов на услуги инфраструктурных и сырьевых монополий и снижение тарифов (3,5 балла);  развитие международного сотрудничества, продвижение интересов национальных производителей </a:t>
            </a:r>
            <a:r>
              <a:rPr lang="ru-RU" dirty="0" err="1" smtClean="0"/>
              <a:t>несырьевого</a:t>
            </a:r>
            <a:r>
              <a:rPr lang="ru-RU" dirty="0" smtClean="0"/>
              <a:t> сектора (3,4 балла); долгосрочный и доступный кредит экономике (</a:t>
            </a:r>
            <a:r>
              <a:rPr lang="ru-RU" dirty="0"/>
              <a:t>3,4 балла</a:t>
            </a:r>
            <a:r>
              <a:rPr lang="ru-RU" dirty="0" smtClean="0"/>
              <a:t>);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dirty="0" smtClean="0"/>
              <a:t>Предприниматели, знакомые с программой «Стратегия Роста» (программа Бориса Титова), отмечают следующие ключевые преимущества программы: содержание в ней предложений по активному стимулированию роста  (1 место); опору на конкретное понимание проблем бизнеса (2 место</a:t>
            </a:r>
            <a:r>
              <a:rPr lang="en-US" dirty="0" smtClean="0"/>
              <a:t>)</a:t>
            </a:r>
            <a:r>
              <a:rPr lang="ru-RU" dirty="0" smtClean="0"/>
              <a:t>; ориентированность на обеспечение экономического роста не в далеком будущем, а уже сейчас (3 место);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dirty="0" smtClean="0"/>
              <a:t>Среди основных факторов, которые могут препятствовать реализации программы </a:t>
            </a:r>
            <a:r>
              <a:rPr lang="ru-RU" dirty="0"/>
              <a:t>«Стратегия Роста» (программа Бориса Титова</a:t>
            </a:r>
            <a:r>
              <a:rPr lang="ru-RU" dirty="0" smtClean="0"/>
              <a:t>), предприниматели отмечают: невозможность реализовать ее, </a:t>
            </a:r>
            <a:r>
              <a:rPr lang="ru-RU" dirty="0"/>
              <a:t>е</a:t>
            </a:r>
            <a:r>
              <a:rPr lang="ru-RU" dirty="0" smtClean="0"/>
              <a:t>сли она не станет президентской программой (1 место); уровень коррупции и несовершенство институтов (2 место); неспособность правительства в нынешнем составе реализовать эту программу (3 место).</a:t>
            </a:r>
          </a:p>
          <a:p>
            <a:pPr marL="171450" indent="-171450" algn="just">
              <a:buFont typeface="Arial" pitchFamily="34" charset="0"/>
              <a:buChar char="•"/>
            </a:pPr>
            <a:endParaRPr lang="ru-RU" dirty="0" smtClean="0"/>
          </a:p>
          <a:p>
            <a:pPr marL="171450" indent="-171450" algn="just">
              <a:buFont typeface="Arial" pitchFamily="34" charset="0"/>
              <a:buChar char="•"/>
            </a:pPr>
            <a:endParaRPr lang="ru-RU" dirty="0" smtClean="0"/>
          </a:p>
          <a:p>
            <a:pPr marL="171450" indent="-171450" algn="just">
              <a:buFont typeface="Arial" pitchFamily="34" charset="0"/>
              <a:buChar char="•"/>
            </a:pPr>
            <a:endParaRPr lang="ru-RU" dirty="0" smtClean="0"/>
          </a:p>
          <a:p>
            <a:pPr marL="171450" indent="-171450" algn="just">
              <a:buFont typeface="Arial" pitchFamily="34" charset="0"/>
              <a:buChar char="•"/>
            </a:pPr>
            <a:endParaRPr lang="ru-RU" dirty="0" smtClean="0"/>
          </a:p>
          <a:p>
            <a:pPr marL="171450" indent="-171450">
              <a:buFont typeface="Arial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1095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59192"/>
            <a:ext cx="4932363" cy="368280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Calibri" pitchFamily="34" charset="0"/>
                <a:cs typeface="Calibri" pitchFamily="34" charset="0"/>
              </a:rPr>
              <a:t>МЕТОДОЛОГИЯ ИССЛЕДОВАНИЯ</a:t>
            </a:r>
            <a:endParaRPr lang="ru-RU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1925" y="946662"/>
            <a:ext cx="8130241" cy="5116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927B"/>
              </a:buClr>
              <a:buSzPct val="120000"/>
            </a:pP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 pitchFamily="34" charset="0"/>
              </a:rPr>
              <a:t>ЗАДАЧИ ИССЛЕДОВАНИЯ</a:t>
            </a: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  <a:cs typeface="Calibri" pitchFamily="34" charset="0"/>
            </a:endParaRPr>
          </a:p>
          <a:p>
            <a:pPr>
              <a:spcBef>
                <a:spcPts val="300"/>
              </a:spcBef>
              <a:buClr>
                <a:srgbClr val="00927B"/>
              </a:buClr>
              <a:buSzPct val="120000"/>
            </a:pP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Изучение мнения предпринимателей относительно факторов, влияющих на развитие бизнеса и деловую среду:</a:t>
            </a:r>
            <a:endParaRPr lang="en-US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88913" lvl="1" indent="-188913">
              <a:spcBef>
                <a:spcPts val="600"/>
              </a:spcBef>
              <a:buClr>
                <a:srgbClr val="00927B"/>
              </a:buClr>
              <a:buSzPct val="90000"/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 pitchFamily="34" charset="0"/>
              </a:rPr>
              <a:t>Оценка факторов с точки зрения сдерживающего влияния на развитие компаний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 pitchFamily="34" charset="0"/>
              </a:rPr>
              <a:t>;</a:t>
            </a:r>
            <a:endParaRPr lang="ru-RU" sz="1400" dirty="0" smtClean="0">
              <a:solidFill>
                <a:schemeClr val="tx1">
                  <a:lumMod val="75000"/>
                  <a:lumOff val="25000"/>
                </a:schemeClr>
              </a:solidFill>
              <a:cs typeface="Calibri" pitchFamily="34" charset="0"/>
            </a:endParaRPr>
          </a:p>
          <a:p>
            <a:pPr marL="188913" lvl="1" indent="-188913">
              <a:spcBef>
                <a:spcPts val="600"/>
              </a:spcBef>
              <a:buClr>
                <a:srgbClr val="00927B"/>
              </a:buClr>
              <a:buSzPct val="90000"/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 pitchFamily="34" charset="0"/>
              </a:rPr>
              <a:t>Оценка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itchFamily="34" charset="0"/>
              </a:rPr>
              <a:t>изменения ситуации с факторами, влияющими на развитие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 pitchFamily="34" charset="0"/>
              </a:rPr>
              <a:t>бизнеса</a:t>
            </a:r>
            <a:endParaRPr lang="ru-RU" sz="1400" dirty="0" smtClean="0">
              <a:cs typeface="Calibri" pitchFamily="34" charset="0"/>
            </a:endParaRPr>
          </a:p>
          <a:p>
            <a:pPr marL="285750" indent="-285750">
              <a:buClr>
                <a:srgbClr val="00927B"/>
              </a:buClr>
              <a:buSzPct val="120000"/>
              <a:buBlip>
                <a:blip r:embed="rId3"/>
              </a:buBlip>
            </a:pPr>
            <a:endParaRPr lang="ru-RU" sz="2000" dirty="0" smtClean="0">
              <a:cs typeface="Calibri" pitchFamily="34" charset="0"/>
            </a:endParaRPr>
          </a:p>
          <a:p>
            <a:pPr marL="285750" indent="-285750">
              <a:buClr>
                <a:srgbClr val="00927B"/>
              </a:buClr>
              <a:buSzPct val="120000"/>
              <a:buBlip>
                <a:blip r:embed="rId3"/>
              </a:buBlip>
            </a:pPr>
            <a:endParaRPr lang="en-US" sz="2000" dirty="0" smtClean="0">
              <a:cs typeface="Calibri" pitchFamily="34" charset="0"/>
            </a:endParaRPr>
          </a:p>
          <a:p>
            <a:pPr>
              <a:buClr>
                <a:srgbClr val="00927B"/>
              </a:buClr>
              <a:buSzPct val="120000"/>
            </a:pP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 pitchFamily="34" charset="0"/>
              </a:rPr>
              <a:t>ДИЗАЙН ИССЛЕДОВАНИЯ</a:t>
            </a: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  <a:cs typeface="Calibri" pitchFamily="34" charset="0"/>
            </a:endParaRPr>
          </a:p>
          <a:p>
            <a:pPr>
              <a:spcBef>
                <a:spcPts val="300"/>
              </a:spcBef>
              <a:buClr>
                <a:srgbClr val="00927B"/>
              </a:buClr>
              <a:buSzPct val="120000"/>
            </a:pP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 pitchFamily="34" charset="0"/>
              </a:rPr>
              <a:t>Целевая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itchFamily="34" charset="0"/>
              </a:rPr>
              <a:t>аудитория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 pitchFamily="34" charset="0"/>
              </a:rPr>
              <a:t>: </a:t>
            </a:r>
          </a:p>
          <a:p>
            <a:pPr marL="174625" indent="-174625">
              <a:buClr>
                <a:srgbClr val="00927B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 pitchFamily="34" charset="0"/>
              </a:rPr>
              <a:t>Руководящий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itchFamily="34" charset="0"/>
              </a:rPr>
              <a:t>состав организаций (владельцы /директора, топ-менеджмент)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cs typeface="Calibri" pitchFamily="34" charset="0"/>
            </a:endParaRPr>
          </a:p>
          <a:p>
            <a:pPr marL="742950" lvl="1" indent="-285750">
              <a:buClr>
                <a:srgbClr val="00927B"/>
              </a:buClr>
              <a:buSzPct val="90000"/>
              <a:buFont typeface="Wingdings" panose="05000000000000000000" pitchFamily="2" charset="2"/>
              <a:buChar char="ü"/>
            </a:pPr>
            <a:endParaRPr lang="ru-RU" sz="800" i="1" dirty="0">
              <a:solidFill>
                <a:schemeClr val="tx1">
                  <a:lumMod val="75000"/>
                  <a:lumOff val="25000"/>
                </a:schemeClr>
              </a:solidFill>
              <a:cs typeface="Calibri" pitchFamily="34" charset="0"/>
            </a:endParaRPr>
          </a:p>
          <a:p>
            <a:pPr>
              <a:buClr>
                <a:srgbClr val="00927B"/>
              </a:buClr>
              <a:buSzPct val="120000"/>
            </a:pP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 pitchFamily="34" charset="0"/>
              </a:rPr>
              <a:t>Выборка: </a:t>
            </a:r>
          </a:p>
          <a:p>
            <a:pPr marL="174625" indent="-174625">
              <a:buClr>
                <a:srgbClr val="00927B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 pitchFamily="34" charset="0"/>
              </a:rPr>
              <a:t>1401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itchFamily="34" charset="0"/>
              </a:rPr>
              <a:t>интервью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cs typeface="Calibri" pitchFamily="34" charset="0"/>
            </a:endParaRPr>
          </a:p>
          <a:p>
            <a:pPr marL="742950" lvl="1" indent="-285750">
              <a:buClr>
                <a:srgbClr val="00927B"/>
              </a:buClr>
              <a:buSzPct val="90000"/>
              <a:buFont typeface="Wingdings" panose="05000000000000000000" pitchFamily="2" charset="2"/>
              <a:buChar char="ü"/>
            </a:pP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  <a:cs typeface="Calibri" pitchFamily="34" charset="0"/>
            </a:endParaRPr>
          </a:p>
          <a:p>
            <a:pPr>
              <a:buClr>
                <a:srgbClr val="00927B"/>
              </a:buClr>
              <a:buSzPct val="120000"/>
            </a:pP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 pitchFamily="34" charset="0"/>
              </a:rPr>
              <a:t>Метод сбора данных: </a:t>
            </a:r>
          </a:p>
          <a:p>
            <a:pPr marL="174625" indent="-174625">
              <a:buClr>
                <a:srgbClr val="00927B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 pitchFamily="34" charset="0"/>
              </a:rPr>
              <a:t>Телефонный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itchFamily="34" charset="0"/>
              </a:rPr>
              <a:t>опрос 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itchFamily="34" charset="0"/>
              </a:rPr>
              <a:t>CATI</a:t>
            </a:r>
          </a:p>
          <a:p>
            <a:pPr marL="742950" lvl="1" indent="-285750">
              <a:spcBef>
                <a:spcPts val="300"/>
              </a:spcBef>
              <a:buClr>
                <a:srgbClr val="00927B"/>
              </a:buClr>
              <a:buSzPct val="90000"/>
              <a:buFont typeface="Wingdings" panose="05000000000000000000" pitchFamily="2" charset="2"/>
              <a:buChar char="ü"/>
            </a:pPr>
            <a:endParaRPr lang="ru-RU" sz="1400" dirty="0" smtClean="0">
              <a:solidFill>
                <a:schemeClr val="tx1">
                  <a:lumMod val="75000"/>
                  <a:lumOff val="25000"/>
                </a:schemeClr>
              </a:solidFill>
              <a:cs typeface="Calibri" pitchFamily="34" charset="0"/>
            </a:endParaRPr>
          </a:p>
          <a:p>
            <a:pPr>
              <a:buClr>
                <a:srgbClr val="00927B"/>
              </a:buClr>
              <a:buSzPct val="120000"/>
            </a:pP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 pitchFamily="34" charset="0"/>
              </a:rPr>
              <a:t>Период сбора данных: </a:t>
            </a:r>
          </a:p>
          <a:p>
            <a:pPr marL="174625" indent="-174625">
              <a:buClr>
                <a:srgbClr val="00927B"/>
              </a:buClr>
              <a:buSzPct val="100000"/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bri" pitchFamily="34" charset="0"/>
              </a:rPr>
              <a:t>Май 2018 г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cs typeface="Calibri" pitchFamily="34" charset="0"/>
              </a:rPr>
              <a:t>.</a:t>
            </a:r>
          </a:p>
          <a:p>
            <a:pPr>
              <a:buClr>
                <a:srgbClr val="00927B"/>
              </a:buClr>
              <a:buSzPct val="120000"/>
            </a:pPr>
            <a:endParaRPr lang="ru-RU" sz="2000" dirty="0">
              <a:cs typeface="Calibri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01600" y="2770159"/>
            <a:ext cx="7776000" cy="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694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858" y="2786058"/>
            <a:ext cx="4929222" cy="1285884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Calibri" pitchFamily="34" charset="0"/>
                <a:cs typeface="Calibri" pitchFamily="34" charset="0"/>
              </a:rPr>
              <a:t>Спасибо за внимание!</a:t>
            </a:r>
            <a:endParaRPr lang="ru-RU" sz="28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41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259192"/>
            <a:ext cx="7873999" cy="368280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Calibri" pitchFamily="34" charset="0"/>
                <a:cs typeface="Calibri" pitchFamily="34" charset="0"/>
              </a:rPr>
              <a:t>КВОТЫ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ПО СФЕРЕ ДЕЯТЕЛЬНОСТИ, РАЗМЕРУ БИЗНЕСА И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n-US" sz="2000" dirty="0" smtClean="0">
                <a:latin typeface="Calibri" pitchFamily="34" charset="0"/>
                <a:cs typeface="Calibri" pitchFamily="34" charset="0"/>
              </a:rPr>
            </a:br>
            <a:r>
              <a:rPr lang="ru-RU" sz="2000" dirty="0" smtClean="0">
                <a:latin typeface="Calibri" pitchFamily="34" charset="0"/>
                <a:cs typeface="Calibri" pitchFamily="34" charset="0"/>
              </a:rPr>
              <a:t>СТАТУСУ РЕСПОНДЕНТА</a:t>
            </a:r>
            <a:endParaRPr lang="ru-RU" sz="20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001635"/>
              </p:ext>
            </p:extLst>
          </p:nvPr>
        </p:nvGraphicFramePr>
        <p:xfrm>
          <a:off x="222221" y="1304391"/>
          <a:ext cx="8850760" cy="22098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43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264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55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Предоставление услуг, операции с недвижимым имуществом,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HoReCA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5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Обрабатывающие производства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5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Оптовая и розничная торговля; ремонт предметов личного пользования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5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Сельское хозяйство, охота и лесное хозяйство, рыболовство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5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Образование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55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Производство и распределение электроэнергии, газа и воды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55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Транспорт и связь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55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Предоставление прочих коммунальных, социальных и персональных услуг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55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Строительство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0" y="945814"/>
            <a:ext cx="9143999" cy="369332"/>
          </a:xfrm>
          <a:prstGeom prst="rect">
            <a:avLst/>
          </a:prstGeom>
          <a:noFill/>
          <a:ln>
            <a:noFill/>
          </a:ln>
        </p:spPr>
        <p:txBody>
          <a:bodyPr wrap="square" lIns="252000" rtlCol="0">
            <a:spAutoFit/>
          </a:bodyPr>
          <a:lstStyle/>
          <a:p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СФЕРА ДЕЯТЕЛЬНОСТИ КОМПАНИИ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274542"/>
              </p:ext>
            </p:extLst>
          </p:nvPr>
        </p:nvGraphicFramePr>
        <p:xfrm>
          <a:off x="222221" y="4199991"/>
          <a:ext cx="8850760" cy="7366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43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264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55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Крупный бизнес</a:t>
                      </a:r>
                    </a:p>
                  </a:txBody>
                  <a:tcPr marL="36000"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5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Средний бизнес</a:t>
                      </a:r>
                    </a:p>
                  </a:txBody>
                  <a:tcPr marL="36000"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5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Малый </a:t>
                      </a:r>
                      <a:r>
                        <a:rPr lang="ru-RU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бизнес и ИП</a:t>
                      </a:r>
                      <a:endParaRPr lang="ru-R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0" y="3828714"/>
            <a:ext cx="9144000" cy="369332"/>
          </a:xfrm>
          <a:prstGeom prst="rect">
            <a:avLst/>
          </a:prstGeom>
          <a:noFill/>
          <a:ln>
            <a:noFill/>
          </a:ln>
        </p:spPr>
        <p:txBody>
          <a:bodyPr wrap="square" lIns="252000" rtlCol="0">
            <a:spAutoFit/>
          </a:bodyPr>
          <a:lstStyle>
            <a:defPPr>
              <a:defRPr lang="ru-RU"/>
            </a:defPPr>
            <a:lvl1pPr>
              <a:defRPr sz="1400">
                <a:solidFill>
                  <a:srgbClr val="209D8D"/>
                </a:solidFill>
              </a:defRPr>
            </a:lvl1pPr>
          </a:lstStyle>
          <a:p>
            <a:r>
              <a:rPr lang="ru-RU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РАЗМЕР БИЗНЕСА</a:t>
            </a: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943992"/>
              </p:ext>
            </p:extLst>
          </p:nvPr>
        </p:nvGraphicFramePr>
        <p:xfrm>
          <a:off x="222220" y="5588521"/>
          <a:ext cx="8850760" cy="4910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43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264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55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 smtClean="0">
                          <a:effectLst/>
                          <a:latin typeface="+mn-lt"/>
                        </a:rPr>
                        <a:t>Владелец / директор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5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 smtClean="0">
                          <a:effectLst/>
                          <a:latin typeface="+mn-lt"/>
                        </a:rPr>
                        <a:t>Топ-менеджер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-1" y="5229944"/>
            <a:ext cx="9144000" cy="369332"/>
          </a:xfrm>
          <a:prstGeom prst="rect">
            <a:avLst/>
          </a:prstGeom>
          <a:noFill/>
          <a:ln>
            <a:noFill/>
          </a:ln>
        </p:spPr>
        <p:txBody>
          <a:bodyPr wrap="square" lIns="252000" rtlCol="0">
            <a:spAutoFit/>
          </a:bodyPr>
          <a:lstStyle>
            <a:defPPr>
              <a:defRPr lang="ru-RU"/>
            </a:defPPr>
            <a:lvl1pPr>
              <a:defRPr>
                <a:solidFill>
                  <a:srgbClr val="209D8D"/>
                </a:solidFill>
              </a:defRPr>
            </a:lvl1pPr>
          </a:lstStyle>
          <a:p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СТАТУС РЕСПОНДЕНТА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01600" y="3722290"/>
            <a:ext cx="7776000" cy="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01600" y="5127697"/>
            <a:ext cx="7776000" cy="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349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0" y="259192"/>
            <a:ext cx="7873999" cy="368280"/>
          </a:xfrm>
        </p:spPr>
        <p:txBody>
          <a:bodyPr>
            <a:noAutofit/>
          </a:bodyPr>
          <a:lstStyle/>
          <a:p>
            <a:r>
              <a:rPr lang="ru-RU" sz="2000" dirty="0">
                <a:latin typeface="Calibri" pitchFamily="34" charset="0"/>
                <a:cs typeface="Calibri" pitchFamily="34" charset="0"/>
              </a:rPr>
              <a:t>РЕЙТИНГ 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ФАКТОРОВ, СДЕРЖИВАЮЩИХ РАЗВИТИЕ</a:t>
            </a:r>
            <a:endParaRPr lang="ru-RU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1" y="854893"/>
            <a:ext cx="8011887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Оцените, оказывают ли перечисленные ниже факторы сдерживающее влияние на функционирование вашей компании/вашего бизнеса? </a:t>
            </a:r>
            <a:endParaRPr lang="ru-RU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(средний балл по пяти-балльной шкале, где 1 – однозначно не оказывает, 5 – однозначно оказывает)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6646699"/>
              </p:ext>
            </p:extLst>
          </p:nvPr>
        </p:nvGraphicFramePr>
        <p:xfrm>
          <a:off x="-1" y="1503863"/>
          <a:ext cx="7264399" cy="4810132"/>
        </p:xfrm>
        <a:graphic>
          <a:graphicData uri="http://schemas.openxmlformats.org/drawingml/2006/table">
            <a:tbl>
              <a:tblPr/>
              <a:tblGrid>
                <a:gridCol w="5581417">
                  <a:extLst>
                    <a:ext uri="{9D8B030D-6E8A-4147-A177-3AD203B41FA5}">
                      <a16:colId xmlns:a16="http://schemas.microsoft.com/office/drawing/2014/main" val="1086348042"/>
                    </a:ext>
                  </a:extLst>
                </a:gridCol>
                <a:gridCol w="560994">
                  <a:extLst>
                    <a:ext uri="{9D8B030D-6E8A-4147-A177-3AD203B41FA5}">
                      <a16:colId xmlns:a16="http://schemas.microsoft.com/office/drawing/2014/main" val="3756424712"/>
                    </a:ext>
                  </a:extLst>
                </a:gridCol>
                <a:gridCol w="560994">
                  <a:extLst>
                    <a:ext uri="{9D8B030D-6E8A-4147-A177-3AD203B41FA5}">
                      <a16:colId xmlns:a16="http://schemas.microsoft.com/office/drawing/2014/main" val="1857042625"/>
                    </a:ext>
                  </a:extLst>
                </a:gridCol>
                <a:gridCol w="560994">
                  <a:extLst>
                    <a:ext uri="{9D8B030D-6E8A-4147-A177-3AD203B41FA5}">
                      <a16:colId xmlns:a16="http://schemas.microsoft.com/office/drawing/2014/main" val="3455275983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8998627"/>
                  </a:ext>
                </a:extLst>
              </a:tr>
              <a:tr h="195884"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0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Неопределенность экономической ситуации</a:t>
                      </a:r>
                    </a:p>
                  </a:txBody>
                  <a:tcPr marL="9525" marR="36000" marT="9525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6B6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07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5143654"/>
                  </a:ext>
                </a:extLst>
              </a:tr>
              <a:tr h="195884"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0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Высокий уровень налогообложения</a:t>
                      </a:r>
                    </a:p>
                  </a:txBody>
                  <a:tcPr marL="9525" marR="36000" marT="9525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6B6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87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E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2468936"/>
                  </a:ext>
                </a:extLst>
              </a:tr>
              <a:tr h="195884"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0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Снижающийся спрос на внутреннем рынке</a:t>
                      </a:r>
                    </a:p>
                  </a:txBody>
                  <a:tcPr marL="9525" marR="36000" marT="9525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77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87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8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4061153"/>
                  </a:ext>
                </a:extLst>
              </a:tr>
              <a:tr h="195884"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Высокие цены на энергоресурсы (электроэнергия и газ)</a:t>
                      </a:r>
                    </a:p>
                  </a:txBody>
                  <a:tcPr marL="9525" marR="36000" marT="9525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B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E8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58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5027309"/>
                  </a:ext>
                </a:extLst>
              </a:tr>
              <a:tr h="195884"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Качество законодательного регулирования экономики</a:t>
                      </a:r>
                    </a:p>
                  </a:txBody>
                  <a:tcPr marL="9525" marR="36000" marT="9525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0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E8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C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6252076"/>
                  </a:ext>
                </a:extLst>
              </a:tr>
              <a:tr h="195884"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Высокие издержки на оплату труда и содержание персонала</a:t>
                      </a:r>
                    </a:p>
                  </a:txBody>
                  <a:tcPr marL="9525" marR="36000" marT="9525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58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C8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3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7220171"/>
                  </a:ext>
                </a:extLst>
              </a:tr>
              <a:tr h="195884"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Отсутствие чёткой экономической программы у правительства</a:t>
                      </a:r>
                    </a:p>
                  </a:txBody>
                  <a:tcPr marL="9525" marR="36000" marT="9525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88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4488617"/>
                  </a:ext>
                </a:extLst>
              </a:tr>
              <a:tr h="195884"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Высокий процент коммерческого кредита</a:t>
                      </a:r>
                    </a:p>
                  </a:txBody>
                  <a:tcPr marL="9525" marR="36000" marT="9525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A8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58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58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2009600"/>
                  </a:ext>
                </a:extLst>
              </a:tr>
              <a:tr h="195884"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Курс рубля</a:t>
                      </a:r>
                    </a:p>
                  </a:txBody>
                  <a:tcPr marL="9525" marR="36000" marT="9525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B8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C8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07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6963562"/>
                  </a:ext>
                </a:extLst>
              </a:tr>
              <a:tr h="195884"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Недостаток квалифицированных трудовых ресурсов</a:t>
                      </a:r>
                    </a:p>
                  </a:txBody>
                  <a:tcPr marL="9525" marR="36000" marT="9525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D8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A9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8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615926"/>
                  </a:ext>
                </a:extLst>
              </a:tr>
              <a:tr h="195884"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Недостаток долгосрочных инвестиционных средств</a:t>
                      </a:r>
                    </a:p>
                  </a:txBody>
                  <a:tcPr marL="9525" marR="36000" marT="9525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E9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C8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C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6072609"/>
                  </a:ext>
                </a:extLst>
              </a:tr>
              <a:tr h="195884"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Монополизация рынков</a:t>
                      </a:r>
                    </a:p>
                  </a:txBody>
                  <a:tcPr marL="9525" marR="36000" marT="9525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89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A9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8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1993235"/>
                  </a:ext>
                </a:extLst>
              </a:tr>
              <a:tr h="195884"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Сложность бюрократических процедур</a:t>
                      </a:r>
                    </a:p>
                  </a:txBody>
                  <a:tcPr marL="9525" marR="36000" marT="9525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0A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1A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8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187280"/>
                  </a:ext>
                </a:extLst>
              </a:tr>
              <a:tr h="195884"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Неразвитая транспортная инфраструктура и высокий тариф для грузовых перевозок</a:t>
                      </a:r>
                    </a:p>
                  </a:txBody>
                  <a:tcPr marL="9525" marR="36000" marT="9525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6A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1A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8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052591"/>
                  </a:ext>
                </a:extLst>
              </a:tr>
              <a:tr h="195884"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Несовершенство судебной системы</a:t>
                      </a:r>
                    </a:p>
                  </a:txBody>
                  <a:tcPr marL="9525" marR="36000" marT="9525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9A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FB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E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067263"/>
                  </a:ext>
                </a:extLst>
              </a:tr>
              <a:tr h="195884"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Избыточная активность контрольно-надзорных органов (проверок)</a:t>
                      </a:r>
                    </a:p>
                  </a:txBody>
                  <a:tcPr marL="9525" marR="36000" marT="9525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9A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8A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6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3783425"/>
                  </a:ext>
                </a:extLst>
              </a:tr>
              <a:tr h="195884"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Нечестная конкуренция со стороны теневого рынка</a:t>
                      </a:r>
                    </a:p>
                  </a:txBody>
                  <a:tcPr marL="9525" marR="36000" marT="9525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BA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6B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E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8666161"/>
                  </a:ext>
                </a:extLst>
              </a:tr>
              <a:tr h="195884"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Непрозрачность государственных закупок</a:t>
                      </a:r>
                    </a:p>
                  </a:txBody>
                  <a:tcPr marL="9525" marR="36000" marT="9525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3B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6B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E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707479"/>
                  </a:ext>
                </a:extLst>
              </a:tr>
              <a:tr h="195884"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Высокая стоимость земли</a:t>
                      </a:r>
                    </a:p>
                  </a:txBody>
                  <a:tcPr marL="9525" marR="36000" marT="9525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7B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FB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E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5925814"/>
                  </a:ext>
                </a:extLst>
              </a:tr>
              <a:tr h="195884"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Изношенность и отсутствие оборудования</a:t>
                      </a:r>
                    </a:p>
                  </a:txBody>
                  <a:tcPr marL="9525" marR="36000" marT="9525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FC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E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4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0484244"/>
                  </a:ext>
                </a:extLst>
              </a:tr>
              <a:tr h="195884"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0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Высокая «коррупционная рента»</a:t>
                      </a:r>
                    </a:p>
                  </a:txBody>
                  <a:tcPr marL="9525" marR="36000" marT="9525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9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2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1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225480"/>
                  </a:ext>
                </a:extLst>
              </a:tr>
              <a:tr h="195884"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0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Конкурирующий импорт</a:t>
                      </a:r>
                    </a:p>
                  </a:txBody>
                  <a:tcPr marL="9525" marR="36000" marT="9525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B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9D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7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266758"/>
                  </a:ext>
                </a:extLst>
              </a:tr>
              <a:tr h="195884"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0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Высокий уровень давления правоохранительных органов</a:t>
                      </a:r>
                    </a:p>
                  </a:txBody>
                  <a:tcPr marL="9525" marR="36000" marT="9525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F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3017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66862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1790613194"/>
              </p:ext>
            </p:extLst>
          </p:nvPr>
        </p:nvGraphicFramePr>
        <p:xfrm>
          <a:off x="93282" y="1650779"/>
          <a:ext cx="6096000" cy="44578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3002636407"/>
              </p:ext>
            </p:extLst>
          </p:nvPr>
        </p:nvGraphicFramePr>
        <p:xfrm>
          <a:off x="-544617" y="1676885"/>
          <a:ext cx="6096000" cy="44578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4" name="Диаграмма 33"/>
          <p:cNvGraphicFramePr/>
          <p:nvPr>
            <p:extLst>
              <p:ext uri="{D42A27DB-BD31-4B8C-83A1-F6EECF244321}">
                <p14:modId xmlns:p14="http://schemas.microsoft.com/office/powerpoint/2010/main" val="4065808443"/>
              </p:ext>
            </p:extLst>
          </p:nvPr>
        </p:nvGraphicFramePr>
        <p:xfrm>
          <a:off x="651173" y="1650779"/>
          <a:ext cx="6096000" cy="44578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3967735527"/>
              </p:ext>
            </p:extLst>
          </p:nvPr>
        </p:nvGraphicFramePr>
        <p:xfrm>
          <a:off x="1209064" y="1650843"/>
          <a:ext cx="6096000" cy="44578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0" y="259192"/>
            <a:ext cx="7873999" cy="368280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Calibri" pitchFamily="34" charset="0"/>
                <a:cs typeface="Calibri" pitchFamily="34" charset="0"/>
              </a:rPr>
              <a:t>ДИНАМИКА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ПОЛОЖЕНИЯ КОМПАНИЙ</a:t>
            </a:r>
            <a:endParaRPr lang="ru-RU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1" y="854893"/>
            <a:ext cx="787399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Как в целом текущая экономическая ситуация отразилась за последний год на положении вашей компании/Вашем бизнесе – положение компании улучшилось, ухудшилось или осталось без изменений? 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(%)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69490" y="3846972"/>
            <a:ext cx="5007429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Вы ответили, что положение вашей компании за последний год ухудшилось. В чем это выражается? </a:t>
            </a:r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(% от тех, кто отметил 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ухудшение положения, не более 12 ответов)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69491" y="1808514"/>
            <a:ext cx="5007429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Вы ответили, что положение вашей компании за последний год улучшилось. В чем это выражается?</a:t>
            </a:r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(% от тех, кто отметил улучшение положения, не более 10 ответов)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7505" y="1531333"/>
            <a:ext cx="498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/>
              <a:t>201</a:t>
            </a:r>
            <a:r>
              <a:rPr lang="en-US" sz="1200" b="1" dirty="0"/>
              <a:t>7</a:t>
            </a:r>
            <a:endParaRPr lang="ru-RU" sz="1200" b="1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2699955" y="1531333"/>
            <a:ext cx="498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2016</a:t>
            </a:r>
            <a:endParaRPr lang="ru-RU" sz="1200" b="1" dirty="0" smtClean="0"/>
          </a:p>
        </p:txBody>
      </p:sp>
      <p:sp>
        <p:nvSpPr>
          <p:cNvPr id="9" name="Прямоугольник 8"/>
          <p:cNvSpPr/>
          <p:nvPr/>
        </p:nvSpPr>
        <p:spPr>
          <a:xfrm>
            <a:off x="3391809" y="1808332"/>
            <a:ext cx="5330039" cy="1928423"/>
          </a:xfrm>
          <a:prstGeom prst="rect">
            <a:avLst/>
          </a:prstGeom>
          <a:noFill/>
          <a:ln w="6350">
            <a:solidFill>
              <a:schemeClr val="accent1">
                <a:lumMod val="75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3391809" y="3846972"/>
            <a:ext cx="5330039" cy="2242358"/>
          </a:xfrm>
          <a:prstGeom prst="rect">
            <a:avLst/>
          </a:prstGeom>
          <a:noFill/>
          <a:ln w="6350">
            <a:solidFill>
              <a:schemeClr val="accent5">
                <a:lumMod val="75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1592708" y="1531333"/>
            <a:ext cx="498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/>
              <a:t>201</a:t>
            </a:r>
            <a:r>
              <a:rPr lang="en-US" sz="1200" b="1" dirty="0" smtClean="0"/>
              <a:t>8</a:t>
            </a:r>
            <a:endParaRPr lang="ru-RU" sz="1200" b="1" dirty="0" smtClean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8327002"/>
              </p:ext>
            </p:extLst>
          </p:nvPr>
        </p:nvGraphicFramePr>
        <p:xfrm>
          <a:off x="3542190" y="2217740"/>
          <a:ext cx="5844888" cy="1445895"/>
        </p:xfrm>
        <a:graphic>
          <a:graphicData uri="http://schemas.openxmlformats.org/drawingml/2006/table">
            <a:tbl>
              <a:tblPr/>
              <a:tblGrid>
                <a:gridCol w="324000">
                  <a:extLst>
                    <a:ext uri="{9D8B030D-6E8A-4147-A177-3AD203B41FA5}">
                      <a16:colId xmlns:a16="http://schemas.microsoft.com/office/drawing/2014/main" val="791069509"/>
                    </a:ext>
                  </a:extLst>
                </a:gridCol>
                <a:gridCol w="5520888">
                  <a:extLst>
                    <a:ext uri="{9D8B030D-6E8A-4147-A177-3AD203B41FA5}">
                      <a16:colId xmlns:a16="http://schemas.microsoft.com/office/drawing/2014/main" val="647381648"/>
                    </a:ext>
                  </a:extLst>
                </a:gridCol>
              </a:tblGrid>
              <a:tr h="945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Повысился спрос на товары/ услуги, поставляемые компанией</a:t>
                      </a:r>
                    </a:p>
                  </a:txBody>
                  <a:tcPr marL="36000"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3855902"/>
                  </a:ext>
                </a:extLst>
              </a:tr>
              <a:tr h="945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C58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Появилась возможность установления долгосрочных отношений с новыми партнерами</a:t>
                      </a:r>
                    </a:p>
                  </a:txBody>
                  <a:tcPr marL="36000"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0942010"/>
                  </a:ext>
                </a:extLst>
              </a:tr>
              <a:tr h="945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C68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Увеличился спектр востребованных товаров/услуг, поставляемых компанией</a:t>
                      </a:r>
                    </a:p>
                  </a:txBody>
                  <a:tcPr marL="36000"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8566145"/>
                  </a:ext>
                </a:extLst>
              </a:tr>
              <a:tr h="945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1D1A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Расширилась география рынков сбыта</a:t>
                      </a:r>
                    </a:p>
                  </a:txBody>
                  <a:tcPr marL="36000"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2224503"/>
                  </a:ext>
                </a:extLst>
              </a:tr>
              <a:tr h="945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DCB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Появилась возможность инвестирования в производство и удалось увеличить производство</a:t>
                      </a:r>
                    </a:p>
                  </a:txBody>
                  <a:tcPr marL="36000"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4677225"/>
                  </a:ext>
                </a:extLst>
              </a:tr>
              <a:tr h="945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EE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Появилась возможность сбыта продукции/предоставления услуг по более высокой стоимости</a:t>
                      </a:r>
                    </a:p>
                  </a:txBody>
                  <a:tcPr marL="36000"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3381368"/>
                  </a:ext>
                </a:extLst>
              </a:tr>
              <a:tr h="945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F1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Работает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импортозамещение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8875406"/>
                  </a:ext>
                </a:extLst>
              </a:tr>
              <a:tr h="945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Сократились издержки</a:t>
                      </a:r>
                    </a:p>
                  </a:txBody>
                  <a:tcPr marL="36000"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8474053"/>
                  </a:ext>
                </a:extLst>
              </a:tr>
              <a:tr h="945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Увеличились объемы экспорта</a:t>
                      </a:r>
                    </a:p>
                  </a:txBody>
                  <a:tcPr marL="36000"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7812056"/>
                  </a:ext>
                </a:extLst>
              </a:tr>
              <a:tr h="945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Другое</a:t>
                      </a:r>
                    </a:p>
                  </a:txBody>
                  <a:tcPr marL="36000"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1821710"/>
                  </a:ext>
                </a:extLst>
              </a:tr>
              <a:tr h="945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Затрудняюсь ответить</a:t>
                      </a:r>
                    </a:p>
                  </a:txBody>
                  <a:tcPr marL="36000"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5066955"/>
                  </a:ext>
                </a:extLst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8970832"/>
              </p:ext>
            </p:extLst>
          </p:nvPr>
        </p:nvGraphicFramePr>
        <p:xfrm>
          <a:off x="3542190" y="4247082"/>
          <a:ext cx="5912234" cy="1577340"/>
        </p:xfrm>
        <a:graphic>
          <a:graphicData uri="http://schemas.openxmlformats.org/drawingml/2006/table">
            <a:tbl>
              <a:tblPr/>
              <a:tblGrid>
                <a:gridCol w="324000">
                  <a:extLst>
                    <a:ext uri="{9D8B030D-6E8A-4147-A177-3AD203B41FA5}">
                      <a16:colId xmlns:a16="http://schemas.microsoft.com/office/drawing/2014/main" val="1572977565"/>
                    </a:ext>
                  </a:extLst>
                </a:gridCol>
                <a:gridCol w="5588234">
                  <a:extLst>
                    <a:ext uri="{9D8B030D-6E8A-4147-A177-3AD203B41FA5}">
                      <a16:colId xmlns:a16="http://schemas.microsoft.com/office/drawing/2014/main" val="3754642179"/>
                    </a:ext>
                  </a:extLst>
                </a:gridCol>
              </a:tblGrid>
              <a:tr h="1132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Снизился спрос на товары/услуги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0928701"/>
                  </a:ext>
                </a:extLst>
              </a:tr>
              <a:tr h="1132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F9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Возросли издержки и работать стало невыгодно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3789784"/>
                  </a:ext>
                </a:extLst>
              </a:tr>
              <a:tr h="1132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4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Пришлось снизить стоимость продукции/ услуг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0884991"/>
                  </a:ext>
                </a:extLst>
              </a:tr>
              <a:tr h="1132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3C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Кредиты на развитие стали недоступны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630395"/>
                  </a:ext>
                </a:extLst>
              </a:tr>
              <a:tr h="1132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7C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Возникают проблемы с получением кредитов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9293187"/>
                  </a:ext>
                </a:extLst>
              </a:tr>
              <a:tr h="1132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Сузился спектр востребованных товаров/услуг, поставляемых компанией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7483498"/>
                  </a:ext>
                </a:extLst>
              </a:tr>
              <a:tr h="1132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2D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Сузилась география рынков сбыта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0016483"/>
                  </a:ext>
                </a:extLst>
              </a:tr>
              <a:tr h="1132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5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Снизился объем инвестиций (партнеры отказались инвестировать в проекты)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1077818"/>
                  </a:ext>
                </a:extLst>
              </a:tr>
              <a:tr h="1132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EE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Были разорваны связи со старыми партнерами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1705337"/>
                  </a:ext>
                </a:extLst>
              </a:tr>
              <a:tr h="1132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F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Введение санкций затруднило поставку необходимых для производства материалов и комплектующих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526988"/>
                  </a:ext>
                </a:extLst>
              </a:tr>
              <a:tr h="1132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Введение санкций затруднило сбыт на экспорт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2399745"/>
                  </a:ext>
                </a:extLst>
              </a:tr>
              <a:tr h="1132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Другое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6915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3475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0" y="259192"/>
            <a:ext cx="7873999" cy="368280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Calibri" pitchFamily="34" charset="0"/>
                <a:cs typeface="Calibri" pitchFamily="34" charset="0"/>
              </a:rPr>
              <a:t>КАЧЕСТВО БИЗНЕС-СРЕДЫ: ДИНАМИКА</a:t>
            </a:r>
            <a:endParaRPr lang="ru-RU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1" y="854893"/>
            <a:ext cx="7873999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Оцените, пожалуйста, каким образом за последний год изменилась ситуация, связанная с перечисленными ниже факторами с точки зрения влияния на Ваш бизнес?</a:t>
            </a:r>
          </a:p>
          <a:p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средний балл по пяти-балльной шкале, где 1 – однозначно 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ухудшилась, 5 </a:t>
            </a:r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– 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однозначно улучшилась)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7819313"/>
              </p:ext>
            </p:extLst>
          </p:nvPr>
        </p:nvGraphicFramePr>
        <p:xfrm>
          <a:off x="-1" y="1513388"/>
          <a:ext cx="7262982" cy="4975275"/>
        </p:xfrm>
        <a:graphic>
          <a:graphicData uri="http://schemas.openxmlformats.org/drawingml/2006/table">
            <a:tbl>
              <a:tblPr/>
              <a:tblGrid>
                <a:gridCol w="5580000">
                  <a:extLst>
                    <a:ext uri="{9D8B030D-6E8A-4147-A177-3AD203B41FA5}">
                      <a16:colId xmlns:a16="http://schemas.microsoft.com/office/drawing/2014/main" val="575506382"/>
                    </a:ext>
                  </a:extLst>
                </a:gridCol>
                <a:gridCol w="560994">
                  <a:extLst>
                    <a:ext uri="{9D8B030D-6E8A-4147-A177-3AD203B41FA5}">
                      <a16:colId xmlns:a16="http://schemas.microsoft.com/office/drawing/2014/main" val="2055531571"/>
                    </a:ext>
                  </a:extLst>
                </a:gridCol>
                <a:gridCol w="560994">
                  <a:extLst>
                    <a:ext uri="{9D8B030D-6E8A-4147-A177-3AD203B41FA5}">
                      <a16:colId xmlns:a16="http://schemas.microsoft.com/office/drawing/2014/main" val="3158313648"/>
                    </a:ext>
                  </a:extLst>
                </a:gridCol>
                <a:gridCol w="560994">
                  <a:extLst>
                    <a:ext uri="{9D8B030D-6E8A-4147-A177-3AD203B41FA5}">
                      <a16:colId xmlns:a16="http://schemas.microsoft.com/office/drawing/2014/main" val="1343480854"/>
                    </a:ext>
                  </a:extLst>
                </a:gridCol>
              </a:tblGrid>
              <a:tr h="295275">
                <a:tc>
                  <a:txBody>
                    <a:bodyPr/>
                    <a:lstStyle/>
                    <a:p>
                      <a:pPr algn="l" fontAlgn="b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689512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0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Влияние организованной преступности</a:t>
                      </a:r>
                    </a:p>
                  </a:txBody>
                  <a:tcPr marL="9525" marR="36000" marT="0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EC38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EC3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770360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0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Уровень технологического оснащения</a:t>
                      </a:r>
                    </a:p>
                  </a:txBody>
                  <a:tcPr marL="9525" marR="36000" marT="0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EC38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EC3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29855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000" b="1" i="0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Практика выплат заработной платы «в конвертах»</a:t>
                      </a:r>
                    </a:p>
                  </a:txBody>
                  <a:tcPr marL="9525" marR="36000" marT="0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0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EC38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EC3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625859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Давление со стороны правоохранительных органов</a:t>
                      </a:r>
                    </a:p>
                  </a:txBody>
                  <a:tcPr marL="9525" marR="36000" marT="0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C99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AC88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AC8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511412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Эффективность работы союзов предпринимателей</a:t>
                      </a:r>
                    </a:p>
                  </a:txBody>
                  <a:tcPr marL="9525" marR="36000" marT="0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CA9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6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AC8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59878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Конкурирующий импорт</a:t>
                      </a:r>
                    </a:p>
                  </a:txBody>
                  <a:tcPr marL="9525" marR="36000" marT="0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CB9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6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6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85174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Открытость государственных закупок</a:t>
                      </a:r>
                    </a:p>
                  </a:txBody>
                  <a:tcPr marL="9525" marR="36000" marT="0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ACE9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6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6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77666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Рейдерство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со стороны чиновников и аффилированных структур</a:t>
                      </a:r>
                    </a:p>
                  </a:txBody>
                  <a:tcPr marL="9525" marR="36000" marT="0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CF9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6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1A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642317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Качество работы института Уполномоченного по защите прав предпринимателей</a:t>
                      </a:r>
                    </a:p>
                  </a:txBody>
                  <a:tcPr marL="9525" marR="36000" marT="0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D0A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6CC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6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86585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Эффективность отраслевых объединений и ассоциаций</a:t>
                      </a:r>
                    </a:p>
                  </a:txBody>
                  <a:tcPr marL="9525" marR="36000" marT="0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D0A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1A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6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1331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Размер «коррупционной ренты»</a:t>
                      </a:r>
                    </a:p>
                  </a:txBody>
                  <a:tcPr marL="9525" marR="36000" marT="0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D2A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1A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1A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802319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Эффективность судебной системы</a:t>
                      </a:r>
                    </a:p>
                  </a:txBody>
                  <a:tcPr marL="9525" marR="36000" marT="0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D5A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1A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1A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353469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Стоимость коммерческого кредита</a:t>
                      </a:r>
                    </a:p>
                  </a:txBody>
                  <a:tcPr marL="9525" marR="36000" marT="0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6A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0C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668224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Нечестная конкуренция со стороны теневого рынка</a:t>
                      </a:r>
                    </a:p>
                  </a:txBody>
                  <a:tcPr marL="9525" marR="36000" marT="0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D8B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6A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B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275650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 и качество бюрократических процедур</a:t>
                      </a:r>
                    </a:p>
                  </a:txBody>
                  <a:tcPr marL="9525" marR="36000" marT="0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DAB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BB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B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68221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Качество законодательного регулирования экономики</a:t>
                      </a:r>
                    </a:p>
                  </a:txBody>
                  <a:tcPr marL="9525" marR="36000" marT="0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DCB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BB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B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71505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Обеспеченность долгосрочными инвестиционными средствами</a:t>
                      </a:r>
                    </a:p>
                  </a:txBody>
                  <a:tcPr marL="9525" marR="36000" marT="0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DD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0C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9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63450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Стоимость земли</a:t>
                      </a:r>
                    </a:p>
                  </a:txBody>
                  <a:tcPr marL="9525" marR="36000" marT="0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DEB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0C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4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907852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Обеспеченность и стоимость трудовых ресурсов</a:t>
                      </a:r>
                    </a:p>
                  </a:txBody>
                  <a:tcPr marL="9525" marR="36000" marT="0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DE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BB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B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776255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Монополизация рынков</a:t>
                      </a:r>
                    </a:p>
                  </a:txBody>
                  <a:tcPr marL="9525" marR="36000" marT="0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DE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BB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B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08201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Уровень налогообложения</a:t>
                      </a:r>
                    </a:p>
                  </a:txBody>
                  <a:tcPr marL="9525" marR="36000" marT="0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E1C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0C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B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93366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Обеспеченность транспортной инфраструктурой и стоимость перевозки грузов</a:t>
                      </a:r>
                    </a:p>
                  </a:txBody>
                  <a:tcPr marL="9525" marR="36000" marT="0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E2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E4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E9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03384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Уровень спроса на продукцию</a:t>
                      </a:r>
                    </a:p>
                  </a:txBody>
                  <a:tcPr marL="9525" marR="36000" marT="0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E5C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E0C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E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1173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0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Неопределенность экономической ситуации</a:t>
                      </a:r>
                    </a:p>
                  </a:txBody>
                  <a:tcPr marL="9525" marR="36000" marT="0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F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E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6741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0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Общий уровень издержек производства</a:t>
                      </a:r>
                    </a:p>
                  </a:txBody>
                  <a:tcPr marL="9525" marR="36000" marT="0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2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EE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14596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000" b="1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Цены на энергоресурсы (электроэнергия и газ)</a:t>
                      </a:r>
                    </a:p>
                  </a:txBody>
                  <a:tcPr marL="9525" marR="36000" marT="0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9F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7877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46325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0" y="259192"/>
            <a:ext cx="7873999" cy="368280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Calibri" pitchFamily="34" charset="0"/>
                <a:cs typeface="Calibri" pitchFamily="34" charset="0"/>
              </a:rPr>
              <a:t>ВОСПРИЯТИЕ ЭФФЕКТИВНОСТИ МЕР</a:t>
            </a:r>
            <a:r>
              <a:rPr lang="ru-RU" sz="2000" dirty="0">
                <a:latin typeface="Calibri" pitchFamily="34" charset="0"/>
                <a:cs typeface="Calibri" pitchFamily="34" charset="0"/>
              </a:rPr>
              <a:t>, 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НАПРАВЛЕННЫХ НА ВОЗОБНОВЛЕНИЕ ЭКОНОМИЧЕСКОГО РОСТА</a:t>
            </a:r>
            <a:endParaRPr lang="ru-RU" sz="20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1516721700"/>
              </p:ext>
            </p:extLst>
          </p:nvPr>
        </p:nvGraphicFramePr>
        <p:xfrm>
          <a:off x="933450" y="1504949"/>
          <a:ext cx="6962322" cy="19838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-1" y="3519205"/>
            <a:ext cx="787399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 вашей точки зрения, имеет ли правительство Российской Федерации продуманный стратегический план возобновления экономического роста, и если имеет, насколько эффективным его можно считать? (%)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101600" y="3504021"/>
            <a:ext cx="7776000" cy="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  <a:headEnd type="none" w="med" len="med"/>
            <a:tailEnd type="none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2938709382"/>
              </p:ext>
            </p:extLst>
          </p:nvPr>
        </p:nvGraphicFramePr>
        <p:xfrm>
          <a:off x="933451" y="4257832"/>
          <a:ext cx="6962322" cy="1345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913316451"/>
              </p:ext>
            </p:extLst>
          </p:nvPr>
        </p:nvGraphicFramePr>
        <p:xfrm>
          <a:off x="632038" y="5289799"/>
          <a:ext cx="6715124" cy="803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-1" y="854893"/>
            <a:ext cx="78739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Как вы в целом оцениваете эффективность мер, принимаемых правительством Российской Федерации в целях  возобновления экономического роста? 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(%)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7606472"/>
              </p:ext>
            </p:extLst>
          </p:nvPr>
        </p:nvGraphicFramePr>
        <p:xfrm>
          <a:off x="227013" y="1581377"/>
          <a:ext cx="847725" cy="93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25">
                  <a:extLst>
                    <a:ext uri="{9D8B030D-6E8A-4147-A177-3AD203B41FA5}">
                      <a16:colId xmlns:a16="http://schemas.microsoft.com/office/drawing/2014/main" val="2814213273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921368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7434120"/>
                  </a:ext>
                </a:extLst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8388327"/>
              </p:ext>
            </p:extLst>
          </p:nvPr>
        </p:nvGraphicFramePr>
        <p:xfrm>
          <a:off x="227013" y="4289372"/>
          <a:ext cx="847725" cy="93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7725">
                  <a:extLst>
                    <a:ext uri="{9D8B030D-6E8A-4147-A177-3AD203B41FA5}">
                      <a16:colId xmlns:a16="http://schemas.microsoft.com/office/drawing/2014/main" val="2814213273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921368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74341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29397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0" y="259192"/>
            <a:ext cx="7873999" cy="368280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Calibri" pitchFamily="34" charset="0"/>
                <a:cs typeface="Calibri" pitchFamily="34" charset="0"/>
              </a:rPr>
              <a:t>ВЛИЯНИЕ </a:t>
            </a:r>
            <a:r>
              <a:rPr lang="ru-RU" sz="2000" dirty="0">
                <a:latin typeface="Calibri" pitchFamily="34" charset="0"/>
                <a:cs typeface="Calibri" pitchFamily="34" charset="0"/>
              </a:rPr>
              <a:t>ТЕКУЩЕГО КУРСА РУБЛЯ НА 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БИЗНЕС (1)</a:t>
            </a:r>
            <a:endParaRPr lang="ru-RU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1" y="854893"/>
            <a:ext cx="787399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Какие из перечисленных суждений о курсе рубля вы разделяете? 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(%)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590613767"/>
              </p:ext>
            </p:extLst>
          </p:nvPr>
        </p:nvGraphicFramePr>
        <p:xfrm>
          <a:off x="4027715" y="1275591"/>
          <a:ext cx="4763860" cy="44298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3289907"/>
              </p:ext>
            </p:extLst>
          </p:nvPr>
        </p:nvGraphicFramePr>
        <p:xfrm>
          <a:off x="29026" y="1390090"/>
          <a:ext cx="4078516" cy="42106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785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4212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>
                          <a:effectLst/>
                        </a:rPr>
                        <a:t>Негативное влияние на бизнес оказывает не столько курс рубля, сколько его колебания - важно снизить волатильность (колебания рубля)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212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>
                          <a:effectLst/>
                        </a:rPr>
                        <a:t>Для сохранения моего бизнеса важно укрепление рубля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212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>
                          <a:effectLst/>
                        </a:rPr>
                        <a:t>Текущий курс не оказывает негативного влияния на мой бизнес только при условии низких ввозных пошлин на  импортируемые сырье, материалы, комплектующие и оборудование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212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>
                          <a:effectLst/>
                        </a:rPr>
                        <a:t>Текущий курс выгоден для моего бизнеса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2122"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effectLst/>
                        </a:rPr>
                        <a:t>Затрудняюсь ответить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64323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0" y="259192"/>
            <a:ext cx="7873999" cy="368280"/>
          </a:xfrm>
        </p:spPr>
        <p:txBody>
          <a:bodyPr>
            <a:noAutofit/>
          </a:bodyPr>
          <a:lstStyle/>
          <a:p>
            <a:r>
              <a:rPr lang="ru-RU" sz="2000" dirty="0">
                <a:latin typeface="Calibri" pitchFamily="34" charset="0"/>
                <a:cs typeface="Calibri" pitchFamily="34" charset="0"/>
              </a:rPr>
              <a:t>ВЛИЯНИЕ ТЕКУЩЕГО КУРСА РУБЛЯ НА 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БИЗНЕС (2)</a:t>
            </a:r>
            <a:endParaRPr lang="ru-RU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1" y="854893"/>
            <a:ext cx="787399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Какие из перечисленных суждений о курсе рубля вы разделяете? 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(%)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2962994679"/>
              </p:ext>
            </p:extLst>
          </p:nvPr>
        </p:nvGraphicFramePr>
        <p:xfrm>
          <a:off x="4027715" y="1275591"/>
          <a:ext cx="4763860" cy="44298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3289907"/>
              </p:ext>
            </p:extLst>
          </p:nvPr>
        </p:nvGraphicFramePr>
        <p:xfrm>
          <a:off x="29026" y="1390090"/>
          <a:ext cx="4078516" cy="42106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785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4212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>
                          <a:effectLst/>
                        </a:rPr>
                        <a:t>Негативное влияние на бизнес оказывает не столько курс рубля, сколько его колебания - важно снизить волатильность (колебания рубля)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212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>
                          <a:effectLst/>
                        </a:rPr>
                        <a:t>Для сохранения моего бизнеса важно укрепление рубля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212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>
                          <a:effectLst/>
                        </a:rPr>
                        <a:t>Текущий курс не оказывает негативного влияния на мой бизнес только при условии низких ввозных пошлин на  импортируемые сырье, материалы, комплектующие и оборудование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212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u="none" strike="noStrike" dirty="0">
                          <a:effectLst/>
                        </a:rPr>
                        <a:t>Текущий курс выгоден для моего бизнеса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2122"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effectLst/>
                        </a:rPr>
                        <a:t>Затрудняюсь ответить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6490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_Rus">
  <a:themeElements>
    <a:clrScheme name="Шаблон ВЦИОМ">
      <a:dk1>
        <a:sysClr val="windowText" lastClr="000000"/>
      </a:dk1>
      <a:lt1>
        <a:sysClr val="window" lastClr="FFFFFF"/>
      </a:lt1>
      <a:dk2>
        <a:srgbClr val="B50032"/>
      </a:dk2>
      <a:lt2>
        <a:srgbClr val="78408E"/>
      </a:lt2>
      <a:accent1>
        <a:srgbClr val="009A70"/>
      </a:accent1>
      <a:accent2>
        <a:srgbClr val="008A98"/>
      </a:accent2>
      <a:accent3>
        <a:srgbClr val="5595D0"/>
      </a:accent3>
      <a:accent4>
        <a:srgbClr val="35578E"/>
      </a:accent4>
      <a:accent5>
        <a:srgbClr val="DB4227"/>
      </a:accent5>
      <a:accent6>
        <a:srgbClr val="FFED00"/>
      </a:accent6>
      <a:hlink>
        <a:srgbClr val="B50032"/>
      </a:hlink>
      <a:folHlink>
        <a:srgbClr val="78408E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8100">
          <a:solidFill>
            <a:schemeClr val="tx2"/>
          </a:solidFill>
          <a:prstDash val="sysDash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tailEnd type="arrow"/>
        </a:ln>
      </a:spPr>
      <a:bodyPr/>
      <a:lstStyle/>
      <a:style>
        <a:lnRef idx="3">
          <a:schemeClr val="accent1"/>
        </a:lnRef>
        <a:fillRef idx="0">
          <a:schemeClr val="accent1"/>
        </a:fillRef>
        <a:effectRef idx="2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1200" b="1" dirty="0" smtClean="0">
            <a:solidFill>
              <a:schemeClr val="bg1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Шаблон ВЦИОМ">
    <a:dk1>
      <a:sysClr val="windowText" lastClr="000000"/>
    </a:dk1>
    <a:lt1>
      <a:sysClr val="window" lastClr="FFFFFF"/>
    </a:lt1>
    <a:dk2>
      <a:srgbClr val="B50032"/>
    </a:dk2>
    <a:lt2>
      <a:srgbClr val="78408E"/>
    </a:lt2>
    <a:accent1>
      <a:srgbClr val="009A70"/>
    </a:accent1>
    <a:accent2>
      <a:srgbClr val="008A98"/>
    </a:accent2>
    <a:accent3>
      <a:srgbClr val="5595D0"/>
    </a:accent3>
    <a:accent4>
      <a:srgbClr val="35578E"/>
    </a:accent4>
    <a:accent5>
      <a:srgbClr val="DB4227"/>
    </a:accent5>
    <a:accent6>
      <a:srgbClr val="FFED00"/>
    </a:accent6>
    <a:hlink>
      <a:srgbClr val="B50032"/>
    </a:hlink>
    <a:folHlink>
      <a:srgbClr val="78408E"/>
    </a:folHlink>
  </a:clrScheme>
</a:themeOverride>
</file>

<file path=ppt/theme/themeOverride10.xml><?xml version="1.0" encoding="utf-8"?>
<a:themeOverride xmlns:a="http://schemas.openxmlformats.org/drawingml/2006/main">
  <a:clrScheme name="Шаблон ВЦИОМ">
    <a:dk1>
      <a:sysClr val="windowText" lastClr="000000"/>
    </a:dk1>
    <a:lt1>
      <a:sysClr val="window" lastClr="FFFFFF"/>
    </a:lt1>
    <a:dk2>
      <a:srgbClr val="B50032"/>
    </a:dk2>
    <a:lt2>
      <a:srgbClr val="78408E"/>
    </a:lt2>
    <a:accent1>
      <a:srgbClr val="009A70"/>
    </a:accent1>
    <a:accent2>
      <a:srgbClr val="008A98"/>
    </a:accent2>
    <a:accent3>
      <a:srgbClr val="5595D0"/>
    </a:accent3>
    <a:accent4>
      <a:srgbClr val="35578E"/>
    </a:accent4>
    <a:accent5>
      <a:srgbClr val="DB4227"/>
    </a:accent5>
    <a:accent6>
      <a:srgbClr val="FFED00"/>
    </a:accent6>
    <a:hlink>
      <a:srgbClr val="B50032"/>
    </a:hlink>
    <a:folHlink>
      <a:srgbClr val="78408E"/>
    </a:folHlink>
  </a:clrScheme>
</a:themeOverride>
</file>

<file path=ppt/theme/themeOverride11.xml><?xml version="1.0" encoding="utf-8"?>
<a:themeOverride xmlns:a="http://schemas.openxmlformats.org/drawingml/2006/main">
  <a:clrScheme name="Шаблон ВЦИОМ">
    <a:dk1>
      <a:sysClr val="windowText" lastClr="000000"/>
    </a:dk1>
    <a:lt1>
      <a:sysClr val="window" lastClr="FFFFFF"/>
    </a:lt1>
    <a:dk2>
      <a:srgbClr val="B50032"/>
    </a:dk2>
    <a:lt2>
      <a:srgbClr val="78408E"/>
    </a:lt2>
    <a:accent1>
      <a:srgbClr val="009A70"/>
    </a:accent1>
    <a:accent2>
      <a:srgbClr val="008A98"/>
    </a:accent2>
    <a:accent3>
      <a:srgbClr val="5595D0"/>
    </a:accent3>
    <a:accent4>
      <a:srgbClr val="35578E"/>
    </a:accent4>
    <a:accent5>
      <a:srgbClr val="DB4227"/>
    </a:accent5>
    <a:accent6>
      <a:srgbClr val="FFED00"/>
    </a:accent6>
    <a:hlink>
      <a:srgbClr val="B50032"/>
    </a:hlink>
    <a:folHlink>
      <a:srgbClr val="78408E"/>
    </a:folHlink>
  </a:clrScheme>
</a:themeOverride>
</file>

<file path=ppt/theme/themeOverride12.xml><?xml version="1.0" encoding="utf-8"?>
<a:themeOverride xmlns:a="http://schemas.openxmlformats.org/drawingml/2006/main">
  <a:clrScheme name="Шаблон ВЦИОМ">
    <a:dk1>
      <a:sysClr val="windowText" lastClr="000000"/>
    </a:dk1>
    <a:lt1>
      <a:sysClr val="window" lastClr="FFFFFF"/>
    </a:lt1>
    <a:dk2>
      <a:srgbClr val="B50032"/>
    </a:dk2>
    <a:lt2>
      <a:srgbClr val="78408E"/>
    </a:lt2>
    <a:accent1>
      <a:srgbClr val="009A70"/>
    </a:accent1>
    <a:accent2>
      <a:srgbClr val="008A98"/>
    </a:accent2>
    <a:accent3>
      <a:srgbClr val="5595D0"/>
    </a:accent3>
    <a:accent4>
      <a:srgbClr val="35578E"/>
    </a:accent4>
    <a:accent5>
      <a:srgbClr val="DB4227"/>
    </a:accent5>
    <a:accent6>
      <a:srgbClr val="FFED00"/>
    </a:accent6>
    <a:hlink>
      <a:srgbClr val="B50032"/>
    </a:hlink>
    <a:folHlink>
      <a:srgbClr val="78408E"/>
    </a:folHlink>
  </a:clrScheme>
</a:themeOverride>
</file>

<file path=ppt/theme/themeOverride13.xml><?xml version="1.0" encoding="utf-8"?>
<a:themeOverride xmlns:a="http://schemas.openxmlformats.org/drawingml/2006/main">
  <a:clrScheme name="Шаблон ВЦИОМ">
    <a:dk1>
      <a:sysClr val="windowText" lastClr="000000"/>
    </a:dk1>
    <a:lt1>
      <a:sysClr val="window" lastClr="FFFFFF"/>
    </a:lt1>
    <a:dk2>
      <a:srgbClr val="B50032"/>
    </a:dk2>
    <a:lt2>
      <a:srgbClr val="78408E"/>
    </a:lt2>
    <a:accent1>
      <a:srgbClr val="009A70"/>
    </a:accent1>
    <a:accent2>
      <a:srgbClr val="008A98"/>
    </a:accent2>
    <a:accent3>
      <a:srgbClr val="5595D0"/>
    </a:accent3>
    <a:accent4>
      <a:srgbClr val="35578E"/>
    </a:accent4>
    <a:accent5>
      <a:srgbClr val="DB4227"/>
    </a:accent5>
    <a:accent6>
      <a:srgbClr val="FFED00"/>
    </a:accent6>
    <a:hlink>
      <a:srgbClr val="B50032"/>
    </a:hlink>
    <a:folHlink>
      <a:srgbClr val="78408E"/>
    </a:folHlink>
  </a:clrScheme>
</a:themeOverride>
</file>

<file path=ppt/theme/themeOverride14.xml><?xml version="1.0" encoding="utf-8"?>
<a:themeOverride xmlns:a="http://schemas.openxmlformats.org/drawingml/2006/main">
  <a:clrScheme name="Шаблон ВЦИОМ">
    <a:dk1>
      <a:sysClr val="windowText" lastClr="000000"/>
    </a:dk1>
    <a:lt1>
      <a:sysClr val="window" lastClr="FFFFFF"/>
    </a:lt1>
    <a:dk2>
      <a:srgbClr val="B50032"/>
    </a:dk2>
    <a:lt2>
      <a:srgbClr val="78408E"/>
    </a:lt2>
    <a:accent1>
      <a:srgbClr val="009A70"/>
    </a:accent1>
    <a:accent2>
      <a:srgbClr val="008A98"/>
    </a:accent2>
    <a:accent3>
      <a:srgbClr val="5595D0"/>
    </a:accent3>
    <a:accent4>
      <a:srgbClr val="35578E"/>
    </a:accent4>
    <a:accent5>
      <a:srgbClr val="DB4227"/>
    </a:accent5>
    <a:accent6>
      <a:srgbClr val="FFED00"/>
    </a:accent6>
    <a:hlink>
      <a:srgbClr val="B50032"/>
    </a:hlink>
    <a:folHlink>
      <a:srgbClr val="78408E"/>
    </a:folHlink>
  </a:clrScheme>
</a:themeOverride>
</file>

<file path=ppt/theme/themeOverride2.xml><?xml version="1.0" encoding="utf-8"?>
<a:themeOverride xmlns:a="http://schemas.openxmlformats.org/drawingml/2006/main">
  <a:clrScheme name="Шаблон ВЦИОМ">
    <a:dk1>
      <a:sysClr val="windowText" lastClr="000000"/>
    </a:dk1>
    <a:lt1>
      <a:sysClr val="window" lastClr="FFFFFF"/>
    </a:lt1>
    <a:dk2>
      <a:srgbClr val="B50032"/>
    </a:dk2>
    <a:lt2>
      <a:srgbClr val="78408E"/>
    </a:lt2>
    <a:accent1>
      <a:srgbClr val="009A70"/>
    </a:accent1>
    <a:accent2>
      <a:srgbClr val="008A98"/>
    </a:accent2>
    <a:accent3>
      <a:srgbClr val="5595D0"/>
    </a:accent3>
    <a:accent4>
      <a:srgbClr val="35578E"/>
    </a:accent4>
    <a:accent5>
      <a:srgbClr val="DB4227"/>
    </a:accent5>
    <a:accent6>
      <a:srgbClr val="FFED00"/>
    </a:accent6>
    <a:hlink>
      <a:srgbClr val="B50032"/>
    </a:hlink>
    <a:folHlink>
      <a:srgbClr val="78408E"/>
    </a:folHlink>
  </a:clrScheme>
</a:themeOverride>
</file>

<file path=ppt/theme/themeOverride3.xml><?xml version="1.0" encoding="utf-8"?>
<a:themeOverride xmlns:a="http://schemas.openxmlformats.org/drawingml/2006/main">
  <a:clrScheme name="Шаблон ВЦИОМ">
    <a:dk1>
      <a:sysClr val="windowText" lastClr="000000"/>
    </a:dk1>
    <a:lt1>
      <a:sysClr val="window" lastClr="FFFFFF"/>
    </a:lt1>
    <a:dk2>
      <a:srgbClr val="B50032"/>
    </a:dk2>
    <a:lt2>
      <a:srgbClr val="78408E"/>
    </a:lt2>
    <a:accent1>
      <a:srgbClr val="009A70"/>
    </a:accent1>
    <a:accent2>
      <a:srgbClr val="008A98"/>
    </a:accent2>
    <a:accent3>
      <a:srgbClr val="5595D0"/>
    </a:accent3>
    <a:accent4>
      <a:srgbClr val="35578E"/>
    </a:accent4>
    <a:accent5>
      <a:srgbClr val="DB4227"/>
    </a:accent5>
    <a:accent6>
      <a:srgbClr val="FFED00"/>
    </a:accent6>
    <a:hlink>
      <a:srgbClr val="B50032"/>
    </a:hlink>
    <a:folHlink>
      <a:srgbClr val="78408E"/>
    </a:folHlink>
  </a:clrScheme>
</a:themeOverride>
</file>

<file path=ppt/theme/themeOverride4.xml><?xml version="1.0" encoding="utf-8"?>
<a:themeOverride xmlns:a="http://schemas.openxmlformats.org/drawingml/2006/main">
  <a:clrScheme name="Шаблон ВЦИОМ">
    <a:dk1>
      <a:sysClr val="windowText" lastClr="000000"/>
    </a:dk1>
    <a:lt1>
      <a:sysClr val="window" lastClr="FFFFFF"/>
    </a:lt1>
    <a:dk2>
      <a:srgbClr val="B50032"/>
    </a:dk2>
    <a:lt2>
      <a:srgbClr val="78408E"/>
    </a:lt2>
    <a:accent1>
      <a:srgbClr val="009A70"/>
    </a:accent1>
    <a:accent2>
      <a:srgbClr val="008A98"/>
    </a:accent2>
    <a:accent3>
      <a:srgbClr val="5595D0"/>
    </a:accent3>
    <a:accent4>
      <a:srgbClr val="35578E"/>
    </a:accent4>
    <a:accent5>
      <a:srgbClr val="DB4227"/>
    </a:accent5>
    <a:accent6>
      <a:srgbClr val="FFED00"/>
    </a:accent6>
    <a:hlink>
      <a:srgbClr val="B50032"/>
    </a:hlink>
    <a:folHlink>
      <a:srgbClr val="78408E"/>
    </a:folHlink>
  </a:clrScheme>
</a:themeOverride>
</file>

<file path=ppt/theme/themeOverride5.xml><?xml version="1.0" encoding="utf-8"?>
<a:themeOverride xmlns:a="http://schemas.openxmlformats.org/drawingml/2006/main">
  <a:clrScheme name="Шаблон ВЦИОМ">
    <a:dk1>
      <a:sysClr val="windowText" lastClr="000000"/>
    </a:dk1>
    <a:lt1>
      <a:sysClr val="window" lastClr="FFFFFF"/>
    </a:lt1>
    <a:dk2>
      <a:srgbClr val="B50032"/>
    </a:dk2>
    <a:lt2>
      <a:srgbClr val="78408E"/>
    </a:lt2>
    <a:accent1>
      <a:srgbClr val="009A70"/>
    </a:accent1>
    <a:accent2>
      <a:srgbClr val="008A98"/>
    </a:accent2>
    <a:accent3>
      <a:srgbClr val="5595D0"/>
    </a:accent3>
    <a:accent4>
      <a:srgbClr val="35578E"/>
    </a:accent4>
    <a:accent5>
      <a:srgbClr val="DB4227"/>
    </a:accent5>
    <a:accent6>
      <a:srgbClr val="FFED00"/>
    </a:accent6>
    <a:hlink>
      <a:srgbClr val="B50032"/>
    </a:hlink>
    <a:folHlink>
      <a:srgbClr val="78408E"/>
    </a:folHlink>
  </a:clrScheme>
</a:themeOverride>
</file>

<file path=ppt/theme/themeOverride6.xml><?xml version="1.0" encoding="utf-8"?>
<a:themeOverride xmlns:a="http://schemas.openxmlformats.org/drawingml/2006/main">
  <a:clrScheme name="Шаблон ВЦИОМ">
    <a:dk1>
      <a:sysClr val="windowText" lastClr="000000"/>
    </a:dk1>
    <a:lt1>
      <a:sysClr val="window" lastClr="FFFFFF"/>
    </a:lt1>
    <a:dk2>
      <a:srgbClr val="B50032"/>
    </a:dk2>
    <a:lt2>
      <a:srgbClr val="78408E"/>
    </a:lt2>
    <a:accent1>
      <a:srgbClr val="009A70"/>
    </a:accent1>
    <a:accent2>
      <a:srgbClr val="008A98"/>
    </a:accent2>
    <a:accent3>
      <a:srgbClr val="5595D0"/>
    </a:accent3>
    <a:accent4>
      <a:srgbClr val="35578E"/>
    </a:accent4>
    <a:accent5>
      <a:srgbClr val="DB4227"/>
    </a:accent5>
    <a:accent6>
      <a:srgbClr val="FFED00"/>
    </a:accent6>
    <a:hlink>
      <a:srgbClr val="B50032"/>
    </a:hlink>
    <a:folHlink>
      <a:srgbClr val="78408E"/>
    </a:folHlink>
  </a:clrScheme>
</a:themeOverride>
</file>

<file path=ppt/theme/themeOverride7.xml><?xml version="1.0" encoding="utf-8"?>
<a:themeOverride xmlns:a="http://schemas.openxmlformats.org/drawingml/2006/main">
  <a:clrScheme name="Шаблон ВЦИОМ">
    <a:dk1>
      <a:sysClr val="windowText" lastClr="000000"/>
    </a:dk1>
    <a:lt1>
      <a:sysClr val="window" lastClr="FFFFFF"/>
    </a:lt1>
    <a:dk2>
      <a:srgbClr val="B50032"/>
    </a:dk2>
    <a:lt2>
      <a:srgbClr val="78408E"/>
    </a:lt2>
    <a:accent1>
      <a:srgbClr val="009A70"/>
    </a:accent1>
    <a:accent2>
      <a:srgbClr val="008A98"/>
    </a:accent2>
    <a:accent3>
      <a:srgbClr val="5595D0"/>
    </a:accent3>
    <a:accent4>
      <a:srgbClr val="35578E"/>
    </a:accent4>
    <a:accent5>
      <a:srgbClr val="DB4227"/>
    </a:accent5>
    <a:accent6>
      <a:srgbClr val="FFED00"/>
    </a:accent6>
    <a:hlink>
      <a:srgbClr val="B50032"/>
    </a:hlink>
    <a:folHlink>
      <a:srgbClr val="78408E"/>
    </a:folHlink>
  </a:clrScheme>
</a:themeOverride>
</file>

<file path=ppt/theme/themeOverride8.xml><?xml version="1.0" encoding="utf-8"?>
<a:themeOverride xmlns:a="http://schemas.openxmlformats.org/drawingml/2006/main">
  <a:clrScheme name="Шаблон ВЦИОМ">
    <a:dk1>
      <a:sysClr val="windowText" lastClr="000000"/>
    </a:dk1>
    <a:lt1>
      <a:sysClr val="window" lastClr="FFFFFF"/>
    </a:lt1>
    <a:dk2>
      <a:srgbClr val="B50032"/>
    </a:dk2>
    <a:lt2>
      <a:srgbClr val="78408E"/>
    </a:lt2>
    <a:accent1>
      <a:srgbClr val="009A70"/>
    </a:accent1>
    <a:accent2>
      <a:srgbClr val="008A98"/>
    </a:accent2>
    <a:accent3>
      <a:srgbClr val="5595D0"/>
    </a:accent3>
    <a:accent4>
      <a:srgbClr val="35578E"/>
    </a:accent4>
    <a:accent5>
      <a:srgbClr val="DB4227"/>
    </a:accent5>
    <a:accent6>
      <a:srgbClr val="FFED00"/>
    </a:accent6>
    <a:hlink>
      <a:srgbClr val="B50032"/>
    </a:hlink>
    <a:folHlink>
      <a:srgbClr val="78408E"/>
    </a:folHlink>
  </a:clrScheme>
</a:themeOverride>
</file>

<file path=ppt/theme/themeOverride9.xml><?xml version="1.0" encoding="utf-8"?>
<a:themeOverride xmlns:a="http://schemas.openxmlformats.org/drawingml/2006/main">
  <a:clrScheme name="Шаблон ВЦИОМ">
    <a:dk1>
      <a:sysClr val="windowText" lastClr="000000"/>
    </a:dk1>
    <a:lt1>
      <a:sysClr val="window" lastClr="FFFFFF"/>
    </a:lt1>
    <a:dk2>
      <a:srgbClr val="B50032"/>
    </a:dk2>
    <a:lt2>
      <a:srgbClr val="78408E"/>
    </a:lt2>
    <a:accent1>
      <a:srgbClr val="009A70"/>
    </a:accent1>
    <a:accent2>
      <a:srgbClr val="008A98"/>
    </a:accent2>
    <a:accent3>
      <a:srgbClr val="5595D0"/>
    </a:accent3>
    <a:accent4>
      <a:srgbClr val="35578E"/>
    </a:accent4>
    <a:accent5>
      <a:srgbClr val="DB4227"/>
    </a:accent5>
    <a:accent6>
      <a:srgbClr val="FFED00"/>
    </a:accent6>
    <a:hlink>
      <a:srgbClr val="B50032"/>
    </a:hlink>
    <a:folHlink>
      <a:srgbClr val="78408E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26513</TotalTime>
  <Words>2499</Words>
  <Application>Microsoft Office PowerPoint</Application>
  <PresentationFormat>Экран (4:3)</PresentationFormat>
  <Paragraphs>558</Paragraphs>
  <Slides>20</Slides>
  <Notes>15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</vt:lpstr>
      <vt:lpstr>Franklin Gothic Book</vt:lpstr>
      <vt:lpstr>Times New Roman</vt:lpstr>
      <vt:lpstr>Wingdings</vt:lpstr>
      <vt:lpstr>Power_Rus</vt:lpstr>
      <vt:lpstr>Соцопрос: Оценка динамики факторов, влияющих на бизнес, и мер, направленных на возобновление экономического роста</vt:lpstr>
      <vt:lpstr>МЕТОДОЛОГИЯ ИССЛЕДОВАНИЯ</vt:lpstr>
      <vt:lpstr>КВОТЫ ПО СФЕРЕ ДЕЯТЕЛЬНОСТИ, РАЗМЕРУ БИЗНЕСА И СТАТУСУ РЕСПОНДЕНТА</vt:lpstr>
      <vt:lpstr>РЕЙТИНГ ФАКТОРОВ, СДЕРЖИВАЮЩИХ РАЗВИТИЕ</vt:lpstr>
      <vt:lpstr>ДИНАМИКА ПОЛОЖЕНИЯ КОМПАНИЙ</vt:lpstr>
      <vt:lpstr>КАЧЕСТВО БИЗНЕС-СРЕДЫ: ДИНАМИКА</vt:lpstr>
      <vt:lpstr>ВОСПРИЯТИЕ ЭФФЕКТИВНОСТИ МЕР, НАПРАВЛЕННЫХ НА ВОЗОБНОВЛЕНИЕ ЭКОНОМИЧЕСКОГО РОСТА</vt:lpstr>
      <vt:lpstr>ВЛИЯНИЕ ТЕКУЩЕГО КУРСА РУБЛЯ НА БИЗНЕС (1)</vt:lpstr>
      <vt:lpstr>ВЛИЯНИЕ ТЕКУЩЕГО КУРСА РУБЛЯ НА БИЗНЕС (2)</vt:lpstr>
      <vt:lpstr>ФАКТИЧЕСКИЕ ЗАТРАТЫ ПРЕДПРИЯТИЙ НА УСЛУГИ ЕСТЕСТВЕННЫХ МОНОПОЛИЙ</vt:lpstr>
      <vt:lpstr>НАЛОГОВАЯ НАГРУЗКА </vt:lpstr>
      <vt:lpstr>ОЦЕНКА СОСТОЯНИЯ РОССИЙСКОЙ ЭКОНОМИКИ</vt:lpstr>
      <vt:lpstr>ПЕРСПЕКТИВЫ РАЗВИТИЯ РОССИЙСКОЙ ЭКОНОМИКИ</vt:lpstr>
      <vt:lpstr>ПЕРСПЕКТИВЫ РАЗВИТИЯ КОМПАНИЙ/БИЗНЕСА (1) </vt:lpstr>
      <vt:lpstr>ПЕРСПЕКТИВЫ РАЗВИТИЯ КОМПАНИЙ/БИЗНЕСА (2) </vt:lpstr>
      <vt:lpstr>ВОЗОБНОВЛЕНИЕ РОСТА ЭКОНОМИКИ: ПРИОРИТЕТНЫЕ МЕРЫ</vt:lpstr>
      <vt:lpstr>ПРОГРАММА «СТРАТЕГИЯ РОСТА»</vt:lpstr>
      <vt:lpstr>ВЫВОДЫ (1)</vt:lpstr>
      <vt:lpstr>ВЫВОДЫ (2)</vt:lpstr>
      <vt:lpstr>Спасибо за внимание!</vt:lpstr>
    </vt:vector>
  </TitlesOfParts>
  <Company>ВЦИОМ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Отношение населения России к галеновым препаратам и изменению стоимости на них</dc:title>
  <dc:creator>admin</dc:creator>
  <cp:lastModifiedBy>Макарова Олеся</cp:lastModifiedBy>
  <cp:revision>3840</cp:revision>
  <cp:lastPrinted>2018-05-16T15:56:47Z</cp:lastPrinted>
  <dcterms:created xsi:type="dcterms:W3CDTF">2011-03-30T09:20:52Z</dcterms:created>
  <dcterms:modified xsi:type="dcterms:W3CDTF">2020-01-29T11:26:35Z</dcterms:modified>
</cp:coreProperties>
</file>