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0"/>
  </p:notesMasterIdLst>
  <p:sldIdLst>
    <p:sldId id="256" r:id="rId2"/>
    <p:sldId id="281" r:id="rId3"/>
    <p:sldId id="275" r:id="rId4"/>
    <p:sldId id="278" r:id="rId5"/>
    <p:sldId id="280" r:id="rId6"/>
    <p:sldId id="276" r:id="rId7"/>
    <p:sldId id="277" r:id="rId8"/>
    <p:sldId id="274" r:id="rId9"/>
    <p:sldId id="273" r:id="rId10"/>
    <p:sldId id="262" r:id="rId11"/>
    <p:sldId id="261" r:id="rId12"/>
    <p:sldId id="257" r:id="rId13"/>
    <p:sldId id="258" r:id="rId14"/>
    <p:sldId id="263" r:id="rId15"/>
    <p:sldId id="270" r:id="rId16"/>
    <p:sldId id="271" r:id="rId17"/>
    <p:sldId id="272" r:id="rId18"/>
    <p:sldId id="279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9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cat>
            <c:strRef>
              <c:f>Лист1!$A$2:$A$12</c:f>
              <c:strCache>
                <c:ptCount val="11"/>
                <c:pt idx="0">
                  <c:v>Начало бизнеса</c:v>
                </c:pt>
                <c:pt idx="1">
                  <c:v>Получение разрешений на строительство</c:v>
                </c:pt>
                <c:pt idx="2">
                  <c:v>Регистрация прав собственности</c:v>
                </c:pt>
                <c:pt idx="3">
                  <c:v>Получение кредитов</c:v>
                </c:pt>
                <c:pt idx="4">
                  <c:v>Защита прав миноритарных инвесторов </c:v>
                </c:pt>
                <c:pt idx="5">
                  <c:v>Уплата налогов</c:v>
                </c:pt>
                <c:pt idx="6">
                  <c:v>Внешняя торговля</c:v>
                </c:pt>
                <c:pt idx="7">
                  <c:v>Обеспечение исполнения контрактов</c:v>
                </c:pt>
                <c:pt idx="8">
                  <c:v>Разрешение неплатежеспособности</c:v>
                </c:pt>
                <c:pt idx="9">
                  <c:v>Подключение к электросетям</c:v>
                </c:pt>
                <c:pt idx="10">
                  <c:v>Итоговое место в рейтинге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40</c:v>
                </c:pt>
                <c:pt idx="1">
                  <c:v>26</c:v>
                </c:pt>
                <c:pt idx="2">
                  <c:v>12</c:v>
                </c:pt>
                <c:pt idx="3">
                  <c:v>25</c:v>
                </c:pt>
                <c:pt idx="4">
                  <c:v>72</c:v>
                </c:pt>
                <c:pt idx="5">
                  <c:v>58</c:v>
                </c:pt>
                <c:pt idx="6">
                  <c:v>99</c:v>
                </c:pt>
                <c:pt idx="7">
                  <c:v>21</c:v>
                </c:pt>
                <c:pt idx="8">
                  <c:v>57</c:v>
                </c:pt>
                <c:pt idx="9">
                  <c:v>7</c:v>
                </c:pt>
                <c:pt idx="10">
                  <c:v>28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cat>
            <c:strRef>
              <c:f>Лист1!$A$2:$A$12</c:f>
              <c:strCache>
                <c:ptCount val="11"/>
                <c:pt idx="0">
                  <c:v>Начало бизнеса</c:v>
                </c:pt>
                <c:pt idx="1">
                  <c:v>Получение разрешений на строительство</c:v>
                </c:pt>
                <c:pt idx="2">
                  <c:v>Регистрация прав собственности</c:v>
                </c:pt>
                <c:pt idx="3">
                  <c:v>Получение кредитов</c:v>
                </c:pt>
                <c:pt idx="4">
                  <c:v>Защита прав миноритарных инвесторов </c:v>
                </c:pt>
                <c:pt idx="5">
                  <c:v>Уплата налогов</c:v>
                </c:pt>
                <c:pt idx="6">
                  <c:v>Внешняя торговля</c:v>
                </c:pt>
                <c:pt idx="7">
                  <c:v>Обеспечение исполнения контрактов</c:v>
                </c:pt>
                <c:pt idx="8">
                  <c:v>Разрешение неплатежеспособности</c:v>
                </c:pt>
                <c:pt idx="9">
                  <c:v>Подключение к электросетям</c:v>
                </c:pt>
                <c:pt idx="10">
                  <c:v>Итоговое место в рейтинге</c:v>
                </c:pt>
              </c:strCache>
            </c:strRef>
          </c:cat>
          <c:val>
            <c:numRef>
              <c:f>Лист1!$C$2:$C$12</c:f>
              <c:numCache>
                <c:formatCode>General</c:formatCode>
                <c:ptCount val="11"/>
                <c:pt idx="0">
                  <c:v>32</c:v>
                </c:pt>
                <c:pt idx="1">
                  <c:v>48</c:v>
                </c:pt>
                <c:pt idx="2">
                  <c:v>12</c:v>
                </c:pt>
                <c:pt idx="3">
                  <c:v>22</c:v>
                </c:pt>
                <c:pt idx="4">
                  <c:v>57</c:v>
                </c:pt>
                <c:pt idx="5">
                  <c:v>53</c:v>
                </c:pt>
                <c:pt idx="6">
                  <c:v>99</c:v>
                </c:pt>
                <c:pt idx="7">
                  <c:v>18</c:v>
                </c:pt>
                <c:pt idx="8">
                  <c:v>55</c:v>
                </c:pt>
                <c:pt idx="9">
                  <c:v>12</c:v>
                </c:pt>
                <c:pt idx="10">
                  <c:v>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141120"/>
        <c:axId val="136637824"/>
      </c:barChart>
      <c:catAx>
        <c:axId val="3714112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36637824"/>
        <c:crosses val="autoZero"/>
        <c:auto val="1"/>
        <c:lblAlgn val="ctr"/>
        <c:lblOffset val="100"/>
        <c:noMultiLvlLbl val="0"/>
      </c:catAx>
      <c:valAx>
        <c:axId val="13663782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71411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474810440361696E-2"/>
          <c:y val="9.7184591982820326E-2"/>
          <c:w val="0.94905048633626676"/>
          <c:h val="0.6583263242662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за 2019 год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Вырос</c:v>
                </c:pt>
                <c:pt idx="1">
                  <c:v>Не изменился</c:v>
                </c:pt>
                <c:pt idx="2">
                  <c:v>Снизился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51.9</c:v>
                </c:pt>
                <c:pt idx="1">
                  <c:v>36.799999999999997</c:v>
                </c:pt>
                <c:pt idx="2">
                  <c:v>11.3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DCE-422A-8384-1BA4672328E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за 2018 год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Вырос</c:v>
                </c:pt>
                <c:pt idx="1">
                  <c:v>Не изменился</c:v>
                </c:pt>
                <c:pt idx="2">
                  <c:v>Снизился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43.2</c:v>
                </c:pt>
                <c:pt idx="1">
                  <c:v>45.3</c:v>
                </c:pt>
                <c:pt idx="2">
                  <c:v>11.5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DCE-422A-8384-1BA4672328E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24408192"/>
        <c:axId val="124409728"/>
      </c:barChart>
      <c:catAx>
        <c:axId val="1244081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24409728"/>
        <c:crosses val="autoZero"/>
        <c:auto val="1"/>
        <c:lblAlgn val="ctr"/>
        <c:lblOffset val="100"/>
        <c:noMultiLvlLbl val="0"/>
      </c:catAx>
      <c:valAx>
        <c:axId val="1244097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2440819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66945957276173806"/>
          <c:y val="6.014405869720834E-2"/>
          <c:w val="0.33054034931599274"/>
          <c:h val="9.737159985683605E-2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75000"/>
        </a:schemeClr>
      </a:solidFill>
    </a:ln>
  </c:spPr>
  <c:txPr>
    <a:bodyPr/>
    <a:lstStyle/>
    <a:p>
      <a:pPr>
        <a:defRPr sz="18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3087999416739616E-2"/>
          <c:y val="4.3279543166638935E-2"/>
          <c:w val="0.97691200058326044"/>
          <c:h val="0.739219838899448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до 5%</c:v>
                </c:pt>
                <c:pt idx="1">
                  <c:v>5,1-10%</c:v>
                </c:pt>
                <c:pt idx="2">
                  <c:v>10,1-17,5%</c:v>
                </c:pt>
                <c:pt idx="3">
                  <c:v>17,6-25%</c:v>
                </c:pt>
                <c:pt idx="4">
                  <c:v>25,1-50%</c:v>
                </c:pt>
                <c:pt idx="5">
                  <c:v>более 50,1%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5.0999999999999996</c:v>
                </c:pt>
                <c:pt idx="1">
                  <c:v>13.9</c:v>
                </c:pt>
                <c:pt idx="2">
                  <c:v>15.2</c:v>
                </c:pt>
                <c:pt idx="3">
                  <c:v>20.9</c:v>
                </c:pt>
                <c:pt idx="4">
                  <c:v>34.799999999999997</c:v>
                </c:pt>
                <c:pt idx="5" formatCode="0">
                  <c:v>10.1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636-4212-A5F9-5E89656BA8B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до 5%</c:v>
                </c:pt>
                <c:pt idx="1">
                  <c:v>5,1-10%</c:v>
                </c:pt>
                <c:pt idx="2">
                  <c:v>10,1-17,5%</c:v>
                </c:pt>
                <c:pt idx="3">
                  <c:v>17,6-25%</c:v>
                </c:pt>
                <c:pt idx="4">
                  <c:v>25,1-50%</c:v>
                </c:pt>
                <c:pt idx="5">
                  <c:v>более 50,1%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4</c:v>
                </c:pt>
                <c:pt idx="1">
                  <c:v>13.3</c:v>
                </c:pt>
                <c:pt idx="2">
                  <c:v>18.600000000000001</c:v>
                </c:pt>
                <c:pt idx="3">
                  <c:v>18.600000000000001</c:v>
                </c:pt>
                <c:pt idx="4">
                  <c:v>35.4</c:v>
                </c:pt>
                <c:pt idx="5" formatCode="0">
                  <c:v>10.199999999999999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636-4212-A5F9-5E89656BA8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24604416"/>
        <c:axId val="124605952"/>
      </c:barChart>
      <c:catAx>
        <c:axId val="124604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24605952"/>
        <c:crosses val="autoZero"/>
        <c:auto val="1"/>
        <c:lblAlgn val="ctr"/>
        <c:lblOffset val="100"/>
        <c:noMultiLvlLbl val="0"/>
      </c:catAx>
      <c:valAx>
        <c:axId val="12460595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246044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8996609798775155E-2"/>
          <c:y val="8.1199102985690011E-2"/>
          <c:w val="0.40118000874890641"/>
          <c:h val="9.7233484112358159E-2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75000"/>
        </a:schemeClr>
      </a:solidFill>
    </a:ln>
  </c:spPr>
  <c:txPr>
    <a:bodyPr/>
    <a:lstStyle/>
    <a:p>
      <a:pPr>
        <a:defRPr sz="18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791184974139056"/>
          <c:y val="7.087635938496005E-2"/>
          <c:w val="0.55906303000206159"/>
          <c:h val="0.8997322674006107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Квалифицированные рабочие </c:v>
                </c:pt>
                <c:pt idx="1">
                  <c:v>Специалисты высшего уровня профессиональной квалификации</c:v>
                </c:pt>
                <c:pt idx="2">
                  <c:v>Операторы, аппаратчики, машинисты установок и машин</c:v>
                </c:pt>
                <c:pt idx="3">
                  <c:v>Специалисты среднего уровня профессиональной квалификации</c:v>
                </c:pt>
                <c:pt idx="4">
                  <c:v>Руководители организаций и их структурных подразделений</c:v>
                </c:pt>
                <c:pt idx="5">
                  <c:v>Неквалифицированные рабочие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57.1</c:v>
                </c:pt>
                <c:pt idx="1">
                  <c:v>47.4</c:v>
                </c:pt>
                <c:pt idx="2">
                  <c:v>40.1</c:v>
                </c:pt>
                <c:pt idx="3">
                  <c:v>34.9</c:v>
                </c:pt>
                <c:pt idx="4">
                  <c:v>27.7</c:v>
                </c:pt>
                <c:pt idx="5">
                  <c:v>19.7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B5C-4083-BC30-28C3729565F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25067264"/>
        <c:axId val="125079552"/>
      </c:barChart>
      <c:catAx>
        <c:axId val="12506726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0" vert="horz"/>
          <a:lstStyle/>
          <a:p>
            <a:pPr>
              <a:defRPr sz="1800"/>
            </a:pPr>
            <a:endParaRPr lang="ru-RU"/>
          </a:p>
        </c:txPr>
        <c:crossAx val="125079552"/>
        <c:crosses val="autoZero"/>
        <c:auto val="1"/>
        <c:lblAlgn val="ctr"/>
        <c:lblOffset val="100"/>
        <c:noMultiLvlLbl val="0"/>
      </c:catAx>
      <c:valAx>
        <c:axId val="12507955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one"/>
        <c:crossAx val="125067264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bg1">
          <a:lumMod val="75000"/>
        </a:schemeClr>
      </a:solidFill>
    </a:ln>
  </c:spPr>
  <c:txPr>
    <a:bodyPr/>
    <a:lstStyle/>
    <a:p>
      <a:pPr>
        <a:defRPr>
          <a:latin typeface="Garamond" panose="02020404030301010803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81441382327209E-2"/>
          <c:y val="0"/>
          <c:w val="0.71707586030912873"/>
          <c:h val="0.9067594675665546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0-8%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2019</c:v>
                </c:pt>
                <c:pt idx="1">
                  <c:v>2018</c:v>
                </c:pt>
              </c:numCache>
            </c:numRef>
          </c:cat>
          <c:val>
            <c:numRef>
              <c:f>Лист1!$B$2:$B$3</c:f>
              <c:numCache>
                <c:formatCode>0.00</c:formatCode>
                <c:ptCount val="2"/>
                <c:pt idx="0">
                  <c:v>13.9</c:v>
                </c:pt>
                <c:pt idx="1">
                  <c:v>7.9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8E4-4771-A27E-4EBB4CA196D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8-10%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2019</c:v>
                </c:pt>
                <c:pt idx="1">
                  <c:v>2018</c:v>
                </c:pt>
              </c:numCache>
            </c:numRef>
          </c:cat>
          <c:val>
            <c:numRef>
              <c:f>Лист1!$C$2:$C$3</c:f>
              <c:numCache>
                <c:formatCode>0.00</c:formatCode>
                <c:ptCount val="2"/>
                <c:pt idx="0">
                  <c:v>34.5</c:v>
                </c:pt>
                <c:pt idx="1">
                  <c:v>20.9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8E4-4771-A27E-4EBB4CA196D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10-12%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2019</c:v>
                </c:pt>
                <c:pt idx="1">
                  <c:v>2018</c:v>
                </c:pt>
              </c:numCache>
            </c:numRef>
          </c:cat>
          <c:val>
            <c:numRef>
              <c:f>Лист1!$D$2:$D$3</c:f>
              <c:numCache>
                <c:formatCode>0.00</c:formatCode>
                <c:ptCount val="2"/>
                <c:pt idx="0">
                  <c:v>22.6</c:v>
                </c:pt>
                <c:pt idx="1">
                  <c:v>33.9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8E4-4771-A27E-4EBB4CA196DB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12-15%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2019</c:v>
                </c:pt>
                <c:pt idx="1">
                  <c:v>2018</c:v>
                </c:pt>
              </c:numCache>
            </c:numRef>
          </c:cat>
          <c:val>
            <c:numRef>
              <c:f>Лист1!$E$2:$E$3</c:f>
              <c:numCache>
                <c:formatCode>0.00</c:formatCode>
                <c:ptCount val="2"/>
                <c:pt idx="0">
                  <c:v>15.9</c:v>
                </c:pt>
                <c:pt idx="1">
                  <c:v>23.7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8E4-4771-A27E-4EBB4CA196DB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более 15%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2019</c:v>
                </c:pt>
                <c:pt idx="1">
                  <c:v>2018</c:v>
                </c:pt>
              </c:numCache>
            </c:numRef>
          </c:cat>
          <c:val>
            <c:numRef>
              <c:f>Лист1!$F$2:$F$3</c:f>
              <c:numCache>
                <c:formatCode>0.00</c:formatCode>
                <c:ptCount val="2"/>
                <c:pt idx="0">
                  <c:v>13.1</c:v>
                </c:pt>
                <c:pt idx="1">
                  <c:v>13.6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38E4-4771-A27E-4EBB4CA196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4641664"/>
        <c:axId val="125022208"/>
      </c:barChart>
      <c:catAx>
        <c:axId val="1246416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25022208"/>
        <c:crosses val="autoZero"/>
        <c:auto val="1"/>
        <c:lblAlgn val="ctr"/>
        <c:lblOffset val="100"/>
        <c:noMultiLvlLbl val="0"/>
      </c:catAx>
      <c:valAx>
        <c:axId val="125022208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crossAx val="1246416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 sz="18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175316016532412"/>
          <c:y val="7.4395423853612121E-3"/>
          <c:w val="0.49824683983467583"/>
          <c:h val="0.975830002702915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Недостаток собственных финансовых средств</c:v>
                </c:pt>
                <c:pt idx="1">
                  <c:v>Нехватка квалифицированных рабочих и специалистов</c:v>
                </c:pt>
                <c:pt idx="2">
                  <c:v>У нас нет особых препятствий для инноваций</c:v>
                </c:pt>
                <c:pt idx="3">
                  <c:v>Трудность привлечения кредитных средств</c:v>
                </c:pt>
                <c:pt idx="4">
                  <c:v>Недостаточность применяемых мер налогового стимулирования</c:v>
                </c:pt>
                <c:pt idx="5">
                  <c:v>Низкая предсказуемость условий хозяйственной деятельности</c:v>
                </c:pt>
                <c:pt idx="6">
                  <c:v>Недостаточность государственной поддержки инноваций на федеральном уровне</c:v>
                </c:pt>
              </c:strCache>
            </c:strRef>
          </c:cat>
          <c:val>
            <c:numRef>
              <c:f>Лист1!$B$2:$B$8</c:f>
              <c:numCache>
                <c:formatCode>0.0</c:formatCode>
                <c:ptCount val="7"/>
                <c:pt idx="0">
                  <c:v>50.74074074074074</c:v>
                </c:pt>
                <c:pt idx="1">
                  <c:v>29.259259259259256</c:v>
                </c:pt>
                <c:pt idx="2">
                  <c:v>26.666666666666668</c:v>
                </c:pt>
                <c:pt idx="3">
                  <c:v>24.444444444444443</c:v>
                </c:pt>
                <c:pt idx="4">
                  <c:v>23.703703703703702</c:v>
                </c:pt>
                <c:pt idx="5">
                  <c:v>22.222222222222221</c:v>
                </c:pt>
                <c:pt idx="6">
                  <c:v>18.148148148148149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967-466A-9E3F-FAEF395833B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5851008"/>
        <c:axId val="136648576"/>
      </c:barChart>
      <c:catAx>
        <c:axId val="13585100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0" vert="horz"/>
          <a:lstStyle/>
          <a:p>
            <a:pPr>
              <a:defRPr sz="1800"/>
            </a:pPr>
            <a:endParaRPr lang="ru-RU"/>
          </a:p>
        </c:txPr>
        <c:crossAx val="136648576"/>
        <c:crosses val="autoZero"/>
        <c:auto val="1"/>
        <c:lblAlgn val="ctr"/>
        <c:lblOffset val="100"/>
        <c:noMultiLvlLbl val="0"/>
      </c:catAx>
      <c:valAx>
        <c:axId val="136648576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one"/>
        <c:crossAx val="135851008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bg1">
          <a:lumMod val="75000"/>
        </a:schemeClr>
      </a:solidFill>
    </a:ln>
  </c:spPr>
  <c:txPr>
    <a:bodyPr/>
    <a:lstStyle/>
    <a:p>
      <a:pPr>
        <a:defRPr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3087999416739616E-2"/>
          <c:y val="0.15572409770617807"/>
          <c:w val="0.97691200058326044"/>
          <c:h val="0.627256363069558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0%</c:v>
                </c:pt>
                <c:pt idx="1">
                  <c:v>0,1-5%</c:v>
                </c:pt>
                <c:pt idx="2">
                  <c:v>5,1-10%</c:v>
                </c:pt>
                <c:pt idx="3">
                  <c:v>10,1-20%</c:v>
                </c:pt>
                <c:pt idx="4">
                  <c:v>&gt;20,1%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4.4000000000000004</c:v>
                </c:pt>
                <c:pt idx="1">
                  <c:v>42.2</c:v>
                </c:pt>
                <c:pt idx="2">
                  <c:v>28.9</c:v>
                </c:pt>
                <c:pt idx="3">
                  <c:v>12.6</c:v>
                </c:pt>
                <c:pt idx="4">
                  <c:v>11.9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E56-4AA7-BCE7-A10C40BA6B2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0%</c:v>
                </c:pt>
                <c:pt idx="1">
                  <c:v>0,1-5%</c:v>
                </c:pt>
                <c:pt idx="2">
                  <c:v>5,1-10%</c:v>
                </c:pt>
                <c:pt idx="3">
                  <c:v>10,1-20%</c:v>
                </c:pt>
                <c:pt idx="4">
                  <c:v>&gt;20,1%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7.9</c:v>
                </c:pt>
                <c:pt idx="1">
                  <c:v>49.1</c:v>
                </c:pt>
                <c:pt idx="2">
                  <c:v>25</c:v>
                </c:pt>
                <c:pt idx="3">
                  <c:v>11.1</c:v>
                </c:pt>
                <c:pt idx="4">
                  <c:v>6.9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E56-4AA7-BCE7-A10C40BA6B2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5374336"/>
        <c:axId val="135375872"/>
      </c:barChart>
      <c:catAx>
        <c:axId val="135374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35375872"/>
        <c:crosses val="autoZero"/>
        <c:auto val="1"/>
        <c:lblAlgn val="ctr"/>
        <c:lblOffset val="100"/>
        <c:noMultiLvlLbl val="0"/>
      </c:catAx>
      <c:valAx>
        <c:axId val="13537587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3537433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65668330560177568"/>
          <c:y val="0"/>
          <c:w val="0.340871426013512"/>
          <c:h val="0.18460996973079521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 sz="18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3087999416739616E-2"/>
          <c:y val="0.11485564304461961"/>
          <c:w val="0.97691200058326044"/>
          <c:h val="0.744753170221538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Не применяются</c:v>
                </c:pt>
                <c:pt idx="1">
                  <c:v>5-10%</c:v>
                </c:pt>
                <c:pt idx="2">
                  <c:v>11-20%</c:v>
                </c:pt>
                <c:pt idx="3">
                  <c:v>21-50%</c:v>
                </c:pt>
                <c:pt idx="4">
                  <c:v>более 50%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46.3</c:v>
                </c:pt>
                <c:pt idx="1">
                  <c:v>9.7000000000000011</c:v>
                </c:pt>
                <c:pt idx="2">
                  <c:v>10.3</c:v>
                </c:pt>
                <c:pt idx="3">
                  <c:v>8</c:v>
                </c:pt>
                <c:pt idx="4">
                  <c:v>25.7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1CF-439D-B264-52A8391216D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Не применяются</c:v>
                </c:pt>
                <c:pt idx="1">
                  <c:v>5-10%</c:v>
                </c:pt>
                <c:pt idx="2">
                  <c:v>11-20%</c:v>
                </c:pt>
                <c:pt idx="3">
                  <c:v>21-50%</c:v>
                </c:pt>
                <c:pt idx="4">
                  <c:v>более 50%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41.2</c:v>
                </c:pt>
                <c:pt idx="1">
                  <c:v>10.3</c:v>
                </c:pt>
                <c:pt idx="2">
                  <c:v>8.2000000000000011</c:v>
                </c:pt>
                <c:pt idx="3">
                  <c:v>11.5</c:v>
                </c:pt>
                <c:pt idx="4">
                  <c:v>28.8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1CF-439D-B264-52A8391216D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5812224"/>
        <c:axId val="135813760"/>
      </c:barChart>
      <c:catAx>
        <c:axId val="135812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35813760"/>
        <c:crosses val="autoZero"/>
        <c:auto val="1"/>
        <c:lblAlgn val="ctr"/>
        <c:lblOffset val="100"/>
        <c:noMultiLvlLbl val="0"/>
      </c:catAx>
      <c:valAx>
        <c:axId val="13581376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3581222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6416817949839605"/>
          <c:y val="6.4779054257562071E-2"/>
          <c:w val="0.32094397054534896"/>
          <c:h val="0.13863295823654218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 sz="18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327202815985534"/>
          <c:y val="0.16214775992117705"/>
          <c:w val="0.44233666482892514"/>
          <c:h val="0.7772287770022438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Нет</c:v>
                </c:pt>
                <c:pt idx="1">
                  <c:v>до 5%</c:v>
                </c:pt>
                <c:pt idx="2">
                  <c:v>от 5,1% до 10%</c:v>
                </c:pt>
                <c:pt idx="3">
                  <c:v>от 10,1% до 15%</c:v>
                </c:pt>
                <c:pt idx="4">
                  <c:v>более 15%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15.5</c:v>
                </c:pt>
                <c:pt idx="1">
                  <c:v>46.2</c:v>
                </c:pt>
                <c:pt idx="2">
                  <c:v>19.399999999999999</c:v>
                </c:pt>
                <c:pt idx="3">
                  <c:v>9.5</c:v>
                </c:pt>
                <c:pt idx="4">
                  <c:v>9.2000000000000011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A68-48E0-A7FD-4F321C0C335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legend>
      <c:legendPos val="t"/>
      <c:layout>
        <c:manualLayout>
          <c:xMode val="edge"/>
          <c:yMode val="edge"/>
          <c:x val="4.9999952878421627E-2"/>
          <c:y val="2.5236593059936911E-2"/>
          <c:w val="0.90718123430262421"/>
          <c:h val="0.11414259337456635"/>
        </c:manualLayout>
      </c:layout>
      <c:overlay val="0"/>
    </c:legend>
    <c:plotVisOnly val="1"/>
    <c:dispBlanksAs val="zero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 sz="18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280448044961143"/>
          <c:y val="4.8331190221261394E-2"/>
          <c:w val="0.5034151325309737"/>
          <c:h val="0.9414505392981186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Фонд развития промышленности </c:v>
                </c:pt>
                <c:pt idx="1">
                  <c:v>Росэксимбанк/ЭКСАР/Российский экспортный центр</c:v>
                </c:pt>
                <c:pt idx="2">
                  <c:v>Региональный ФРП</c:v>
                </c:pt>
                <c:pt idx="3">
                  <c:v>Фонд поддержки (развития) МСП региона</c:v>
                </c:pt>
                <c:pt idx="4">
                  <c:v>Корпорация МСП</c:v>
                </c:pt>
                <c:pt idx="5">
                  <c:v>Особые экономические зоны</c:v>
                </c:pt>
                <c:pt idx="6">
                  <c:v>Сколково</c:v>
                </c:pt>
                <c:pt idx="7">
                  <c:v>Территории опережающего социально-экономического развития</c:v>
                </c:pt>
                <c:pt idx="8">
                  <c:v>Индустриальные парки, промкластеры</c:v>
                </c:pt>
                <c:pt idx="9">
                  <c:v>ВЭБ.РФ</c:v>
                </c:pt>
              </c:strCache>
            </c:strRef>
          </c:cat>
          <c:val>
            <c:numRef>
              <c:f>Лист1!$B$2:$B$11</c:f>
              <c:numCache>
                <c:formatCode>0.0</c:formatCode>
                <c:ptCount val="10"/>
                <c:pt idx="0">
                  <c:v>45.7</c:v>
                </c:pt>
                <c:pt idx="1">
                  <c:v>27.2</c:v>
                </c:pt>
                <c:pt idx="2">
                  <c:v>21</c:v>
                </c:pt>
                <c:pt idx="3">
                  <c:v>14.8</c:v>
                </c:pt>
                <c:pt idx="4">
                  <c:v>12.3</c:v>
                </c:pt>
                <c:pt idx="5">
                  <c:v>12.3</c:v>
                </c:pt>
                <c:pt idx="6">
                  <c:v>11.1</c:v>
                </c:pt>
                <c:pt idx="7">
                  <c:v>8.6</c:v>
                </c:pt>
                <c:pt idx="8">
                  <c:v>8.6</c:v>
                </c:pt>
                <c:pt idx="9">
                  <c:v>7.4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3AB-45DC-A475-7A8E7328980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Фонд развития промышленности </c:v>
                </c:pt>
                <c:pt idx="1">
                  <c:v>Росэксимбанк/ЭКСАР/Российский экспортный центр</c:v>
                </c:pt>
                <c:pt idx="2">
                  <c:v>Региональный ФРП</c:v>
                </c:pt>
                <c:pt idx="3">
                  <c:v>Фонд поддержки (развития) МСП региона</c:v>
                </c:pt>
                <c:pt idx="4">
                  <c:v>Корпорация МСП</c:v>
                </c:pt>
                <c:pt idx="5">
                  <c:v>Особые экономические зоны</c:v>
                </c:pt>
                <c:pt idx="6">
                  <c:v>Сколково</c:v>
                </c:pt>
                <c:pt idx="7">
                  <c:v>Территории опережающего социально-экономического развития</c:v>
                </c:pt>
                <c:pt idx="8">
                  <c:v>Индустриальные парки, промкластеры</c:v>
                </c:pt>
                <c:pt idx="9">
                  <c:v>ВЭБ.РФ</c:v>
                </c:pt>
              </c:strCache>
            </c:strRef>
          </c:cat>
          <c:val>
            <c:numRef>
              <c:f>Лист1!$C$2:$C$11</c:f>
              <c:numCache>
                <c:formatCode>0.0</c:formatCode>
                <c:ptCount val="10"/>
                <c:pt idx="0">
                  <c:v>43.1</c:v>
                </c:pt>
                <c:pt idx="1">
                  <c:v>15.3</c:v>
                </c:pt>
                <c:pt idx="2">
                  <c:v>19.399999999999999</c:v>
                </c:pt>
                <c:pt idx="3">
                  <c:v>26.4</c:v>
                </c:pt>
                <c:pt idx="4">
                  <c:v>9.6999999999999993</c:v>
                </c:pt>
                <c:pt idx="5">
                  <c:v>5.6</c:v>
                </c:pt>
                <c:pt idx="6">
                  <c:v>9.6999999999999993</c:v>
                </c:pt>
                <c:pt idx="7">
                  <c:v>11.1</c:v>
                </c:pt>
                <c:pt idx="9">
                  <c:v>13.9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3AB-45DC-A475-7A8E732898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36692096"/>
        <c:axId val="136693632"/>
      </c:barChart>
      <c:catAx>
        <c:axId val="13669209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36693632"/>
        <c:crosses val="autoZero"/>
        <c:auto val="1"/>
        <c:lblAlgn val="ctr"/>
        <c:lblOffset val="100"/>
        <c:noMultiLvlLbl val="0"/>
      </c:catAx>
      <c:valAx>
        <c:axId val="136693632"/>
        <c:scaling>
          <c:orientation val="minMax"/>
        </c:scaling>
        <c:delete val="0"/>
        <c:axPos val="t"/>
        <c:numFmt formatCode="0.0" sourceLinked="1"/>
        <c:majorTickMark val="none"/>
        <c:minorTickMark val="none"/>
        <c:tickLblPos val="none"/>
        <c:spPr>
          <a:ln w="9525">
            <a:noFill/>
          </a:ln>
        </c:spPr>
        <c:crossAx val="1366920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47046491252409345"/>
          <c:y val="5.2511978618157438E-3"/>
          <c:w val="0.30962226495881562"/>
          <c:h val="5.8346282873581193E-2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 sz="18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763388618975824"/>
          <c:y val="8.7932246174146272E-2"/>
          <c:w val="0.46836174938034553"/>
          <c:h val="0.8719948940808629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Сложные процедуры получения и отчетности</c:v>
                </c:pt>
                <c:pt idx="1">
                  <c:v>Неадекватные требования и критерии предоставления поддержки</c:v>
                </c:pt>
                <c:pt idx="2">
                  <c:v>У компании нет необходимости в получении господдержки</c:v>
                </c:pt>
                <c:pt idx="3">
                  <c:v>Неясность правил получения поддержки и/или частая смена</c:v>
                </c:pt>
                <c:pt idx="4">
                  <c:v>Отсутствие релевантной информации о работе институтов развития</c:v>
                </c:pt>
                <c:pt idx="5">
                  <c:v>Отсутствие доверия к господдержке в любой форме</c:v>
                </c:pt>
                <c:pt idx="6">
                  <c:v>Человеческий фактор</c:v>
                </c:pt>
                <c:pt idx="7">
                  <c:v>Недостаточность поддержки, нехватка средств у институтов развития</c:v>
                </c:pt>
              </c:strCache>
            </c:strRef>
          </c:cat>
          <c:val>
            <c:numRef>
              <c:f>Лист1!$B$2:$B$9</c:f>
              <c:numCache>
                <c:formatCode>0.0</c:formatCode>
                <c:ptCount val="8"/>
                <c:pt idx="0">
                  <c:v>57.9</c:v>
                </c:pt>
                <c:pt idx="1">
                  <c:v>41.3</c:v>
                </c:pt>
                <c:pt idx="2">
                  <c:v>26.2</c:v>
                </c:pt>
                <c:pt idx="3">
                  <c:v>26.2</c:v>
                </c:pt>
                <c:pt idx="4">
                  <c:v>24.5</c:v>
                </c:pt>
                <c:pt idx="5">
                  <c:v>21.4</c:v>
                </c:pt>
                <c:pt idx="6">
                  <c:v>15.1</c:v>
                </c:pt>
                <c:pt idx="7">
                  <c:v>10.3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2CC-4A0C-BFB0-7707FCDD968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Сложные процедуры получения и отчетности</c:v>
                </c:pt>
                <c:pt idx="1">
                  <c:v>Неадекватные требования и критерии предоставления поддержки</c:v>
                </c:pt>
                <c:pt idx="2">
                  <c:v>У компании нет необходимости в получении господдержки</c:v>
                </c:pt>
                <c:pt idx="3">
                  <c:v>Неясность правил получения поддержки и/или частая смена</c:v>
                </c:pt>
                <c:pt idx="4">
                  <c:v>Отсутствие релевантной информации о работе институтов развития</c:v>
                </c:pt>
                <c:pt idx="5">
                  <c:v>Отсутствие доверия к господдержке в любой форме</c:v>
                </c:pt>
                <c:pt idx="6">
                  <c:v>Человеческий фактор</c:v>
                </c:pt>
                <c:pt idx="7">
                  <c:v>Недостаточность поддержки, нехватка средств у институтов развития</c:v>
                </c:pt>
              </c:strCache>
            </c:strRef>
          </c:cat>
          <c:val>
            <c:numRef>
              <c:f>Лист1!$C$2:$C$9</c:f>
              <c:numCache>
                <c:formatCode>0.0</c:formatCode>
                <c:ptCount val="8"/>
                <c:pt idx="0">
                  <c:v>55.1</c:v>
                </c:pt>
                <c:pt idx="1">
                  <c:v>29</c:v>
                </c:pt>
                <c:pt idx="2">
                  <c:v>24.3</c:v>
                </c:pt>
                <c:pt idx="4">
                  <c:v>24.5</c:v>
                </c:pt>
                <c:pt idx="5">
                  <c:v>22.4</c:v>
                </c:pt>
                <c:pt idx="6">
                  <c:v>26.2</c:v>
                </c:pt>
                <c:pt idx="7">
                  <c:v>10.3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2CC-4A0C-BFB0-7707FCDD968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136762112"/>
        <c:axId val="136763648"/>
      </c:barChart>
      <c:catAx>
        <c:axId val="13676211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36763648"/>
        <c:crosses val="autoZero"/>
        <c:auto val="1"/>
        <c:lblAlgn val="ctr"/>
        <c:lblOffset val="100"/>
        <c:noMultiLvlLbl val="0"/>
      </c:catAx>
      <c:valAx>
        <c:axId val="136763648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one"/>
        <c:crossAx val="136762112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 sz="18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510879576375869E-2"/>
          <c:y val="5.7330440229062404E-2"/>
          <c:w val="0.9470144390354952"/>
          <c:h val="0.594155122320939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Улучшилось</c:v>
                </c:pt>
                <c:pt idx="1">
                  <c:v>Не изменилось</c:v>
                </c:pt>
                <c:pt idx="2">
                  <c:v>Ухудшилось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27.5</c:v>
                </c:pt>
                <c:pt idx="1">
                  <c:v>30.5</c:v>
                </c:pt>
                <c:pt idx="2">
                  <c:v>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3AA-40E8-A824-4F6BE30F055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Улучшилось</c:v>
                </c:pt>
                <c:pt idx="1">
                  <c:v>Не изменилось</c:v>
                </c:pt>
                <c:pt idx="2">
                  <c:v>Ухудшилось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27.8</c:v>
                </c:pt>
                <c:pt idx="1">
                  <c:v>38</c:v>
                </c:pt>
                <c:pt idx="2">
                  <c:v>34.200000000000003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3AA-40E8-A824-4F6BE30F055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51079936"/>
        <c:axId val="151089920"/>
      </c:barChart>
      <c:catAx>
        <c:axId val="1510799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51089920"/>
        <c:crosses val="autoZero"/>
        <c:auto val="1"/>
        <c:lblAlgn val="ctr"/>
        <c:lblOffset val="100"/>
        <c:noMultiLvlLbl val="0"/>
      </c:catAx>
      <c:valAx>
        <c:axId val="1510899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5107993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9214475794692335"/>
          <c:y val="0.86443987115246967"/>
          <c:w val="0.45180519101778976"/>
          <c:h val="9.7233484112358159E-2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65000"/>
        </a:schemeClr>
      </a:solidFill>
    </a:ln>
  </c:spPr>
  <c:txPr>
    <a:bodyPr/>
    <a:lstStyle/>
    <a:p>
      <a:pPr>
        <a:defRPr sz="18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924326971403536"/>
          <c:y val="8.064627167505703E-2"/>
          <c:w val="0.61020572101155113"/>
          <c:h val="0.8719948940808632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компании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Налоговые льготы</c:v>
                </c:pt>
                <c:pt idx="1">
                  <c:v>Льготные займы</c:v>
                </c:pt>
                <c:pt idx="2">
                  <c:v>Субсидии</c:v>
                </c:pt>
                <c:pt idx="3">
                  <c:v>Госзакупки</c:v>
                </c:pt>
                <c:pt idx="4">
                  <c:v>Государственно-частное партнёрство</c:v>
                </c:pt>
                <c:pt idx="5">
                  <c:v>Нефинансовая поддержка</c:v>
                </c:pt>
              </c:strCache>
            </c:strRef>
          </c:cat>
          <c:val>
            <c:numRef>
              <c:f>Лист1!$B$2:$B$7</c:f>
              <c:numCache>
                <c:formatCode>0.0</c:formatCode>
                <c:ptCount val="6"/>
                <c:pt idx="0">
                  <c:v>59.6</c:v>
                </c:pt>
                <c:pt idx="1">
                  <c:v>49.6</c:v>
                </c:pt>
                <c:pt idx="2">
                  <c:v>43.2</c:v>
                </c:pt>
                <c:pt idx="3">
                  <c:v>24</c:v>
                </c:pt>
                <c:pt idx="4">
                  <c:v>13.2</c:v>
                </c:pt>
                <c:pt idx="5">
                  <c:v>13.2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E23-4656-B9F7-E18C3BC61A0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 целом для ускорения экономического роста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Налоговые льготы</c:v>
                </c:pt>
                <c:pt idx="1">
                  <c:v>Льготные займы</c:v>
                </c:pt>
                <c:pt idx="2">
                  <c:v>Субсидии</c:v>
                </c:pt>
                <c:pt idx="3">
                  <c:v>Госзакупки</c:v>
                </c:pt>
                <c:pt idx="4">
                  <c:v>Государственно-частное партнёрство</c:v>
                </c:pt>
                <c:pt idx="5">
                  <c:v>Нефинансовая поддержка</c:v>
                </c:pt>
              </c:strCache>
            </c:strRef>
          </c:cat>
          <c:val>
            <c:numRef>
              <c:f>Лист1!$C$2:$C$7</c:f>
              <c:numCache>
                <c:formatCode>0.0</c:formatCode>
                <c:ptCount val="6"/>
                <c:pt idx="0">
                  <c:v>70.599999999999994</c:v>
                </c:pt>
                <c:pt idx="1">
                  <c:v>53.4</c:v>
                </c:pt>
                <c:pt idx="2">
                  <c:v>35.299999999999997</c:v>
                </c:pt>
                <c:pt idx="3">
                  <c:v>21.3</c:v>
                </c:pt>
                <c:pt idx="4">
                  <c:v>20.8</c:v>
                </c:pt>
                <c:pt idx="5">
                  <c:v>14.5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E23-4656-B9F7-E18C3BC61A0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136803456"/>
        <c:axId val="136804992"/>
      </c:barChart>
      <c:catAx>
        <c:axId val="13680345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36804992"/>
        <c:crosses val="autoZero"/>
        <c:auto val="1"/>
        <c:lblAlgn val="ctr"/>
        <c:lblOffset val="100"/>
        <c:noMultiLvlLbl val="0"/>
      </c:catAx>
      <c:valAx>
        <c:axId val="136804992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one"/>
        <c:crossAx val="13680345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65523856162824168"/>
          <c:y val="0.53916201383917928"/>
          <c:w val="0.32454742666168368"/>
          <c:h val="0.40590003668896224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 sz="18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600284339457697"/>
          <c:y val="3.6267874542438051E-2"/>
          <c:w val="0.67399715660542692"/>
          <c:h val="0.9396901307069057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Лист1!$A$2:$A$10</c:f>
              <c:strCache>
                <c:ptCount val="9"/>
                <c:pt idx="0">
                  <c:v>Нехватка профессиональных кадров</c:v>
                </c:pt>
                <c:pt idx="1">
                  <c:v>Усиление конкуренции</c:v>
                </c:pt>
                <c:pt idx="2">
                  <c:v>Ужесточение экологического законодательства</c:v>
                </c:pt>
                <c:pt idx="3">
                  <c:v>Доступ к финансовым ресурсам</c:v>
                </c:pt>
                <c:pt idx="4">
                  <c:v>Доступ к современным технологиям</c:v>
                </c:pt>
                <c:pt idx="5">
                  <c:v>Нехватка объектов инфраструктуры</c:v>
                </c:pt>
                <c:pt idx="6">
                  <c:v>Доступ к энергетическим ресурсам</c:v>
                </c:pt>
                <c:pt idx="7">
                  <c:v>Нехватка земельных ресурсов</c:v>
                </c:pt>
                <c:pt idx="8">
                  <c:v>Дефицит коммерческой недвижимости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67</c:v>
                </c:pt>
                <c:pt idx="1">
                  <c:v>64.099999999999994</c:v>
                </c:pt>
                <c:pt idx="2">
                  <c:v>45.1</c:v>
                </c:pt>
                <c:pt idx="3">
                  <c:v>42.8</c:v>
                </c:pt>
                <c:pt idx="4">
                  <c:v>39.4</c:v>
                </c:pt>
                <c:pt idx="5" formatCode="0">
                  <c:v>20.9</c:v>
                </c:pt>
                <c:pt idx="6" formatCode="0">
                  <c:v>20.6</c:v>
                </c:pt>
                <c:pt idx="7" formatCode="0">
                  <c:v>11.8</c:v>
                </c:pt>
                <c:pt idx="8" formatCode="0">
                  <c:v>10.7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Лист1!$A$2:$A$10</c:f>
              <c:strCache>
                <c:ptCount val="9"/>
                <c:pt idx="0">
                  <c:v>Нехватка профессиональных кадров</c:v>
                </c:pt>
                <c:pt idx="1">
                  <c:v>Усиление конкуренции</c:v>
                </c:pt>
                <c:pt idx="2">
                  <c:v>Ужесточение экологического законодательства</c:v>
                </c:pt>
                <c:pt idx="3">
                  <c:v>Доступ к финансовым ресурсам</c:v>
                </c:pt>
                <c:pt idx="4">
                  <c:v>Доступ к современным технологиям</c:v>
                </c:pt>
                <c:pt idx="5">
                  <c:v>Нехватка объектов инфраструктуры</c:v>
                </c:pt>
                <c:pt idx="6">
                  <c:v>Доступ к энергетическим ресурсам</c:v>
                </c:pt>
                <c:pt idx="7">
                  <c:v>Нехватка земельных ресурсов</c:v>
                </c:pt>
                <c:pt idx="8">
                  <c:v>Дефицит коммерческой недвижимости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66.2</c:v>
                </c:pt>
                <c:pt idx="1">
                  <c:v>74.2</c:v>
                </c:pt>
                <c:pt idx="2">
                  <c:v>49.1</c:v>
                </c:pt>
                <c:pt idx="3">
                  <c:v>44</c:v>
                </c:pt>
                <c:pt idx="4">
                  <c:v>42.9</c:v>
                </c:pt>
                <c:pt idx="5" formatCode="0">
                  <c:v>19.3</c:v>
                </c:pt>
                <c:pt idx="6" formatCode="0">
                  <c:v>19.100000000000001</c:v>
                </c:pt>
                <c:pt idx="7" formatCode="0">
                  <c:v>16.2</c:v>
                </c:pt>
                <c:pt idx="8" formatCode="0">
                  <c:v>7.1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6812288"/>
        <c:axId val="36813824"/>
      </c:barChart>
      <c:catAx>
        <c:axId val="3681228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36813824"/>
        <c:crosses val="autoZero"/>
        <c:auto val="1"/>
        <c:lblAlgn val="ctr"/>
        <c:lblOffset val="100"/>
        <c:noMultiLvlLbl val="0"/>
      </c:catAx>
      <c:valAx>
        <c:axId val="36813824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one"/>
        <c:crossAx val="3681228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50329970060275131"/>
          <c:y val="9.6819670116486418E-3"/>
          <c:w val="0.3096544841442565"/>
          <c:h val="2.5473655257975743E-2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75000"/>
        </a:schemeClr>
      </a:solidFill>
    </a:ln>
  </c:spPr>
  <c:txPr>
    <a:bodyPr/>
    <a:lstStyle/>
    <a:p>
      <a:pPr>
        <a:defRPr sz="16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546917446680258E-2"/>
          <c:y val="5.7330440229062404E-2"/>
          <c:w val="0.94497840116519083"/>
          <c:h val="0.596410862591532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Не успешно</c:v>
                </c:pt>
                <c:pt idx="1">
                  <c:v>Не изменилось</c:v>
                </c:pt>
                <c:pt idx="2">
                  <c:v>Успешно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23.2</c:v>
                </c:pt>
                <c:pt idx="1">
                  <c:v>28.8</c:v>
                </c:pt>
                <c:pt idx="2">
                  <c:v>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F57-44BD-BDED-397C5AA597E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Не успешно</c:v>
                </c:pt>
                <c:pt idx="1">
                  <c:v>Не изменилось</c:v>
                </c:pt>
                <c:pt idx="2">
                  <c:v>Успешно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23.2</c:v>
                </c:pt>
                <c:pt idx="1">
                  <c:v>25</c:v>
                </c:pt>
                <c:pt idx="2">
                  <c:v>51.8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F57-44BD-BDED-397C5AA597E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51014016"/>
        <c:axId val="151015808"/>
      </c:barChart>
      <c:catAx>
        <c:axId val="1510140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51015808"/>
        <c:crosses val="autoZero"/>
        <c:auto val="1"/>
        <c:lblAlgn val="ctr"/>
        <c:lblOffset val="100"/>
        <c:noMultiLvlLbl val="0"/>
      </c:catAx>
      <c:valAx>
        <c:axId val="1510158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510140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7807386858597603"/>
          <c:y val="0.85377502474080502"/>
          <c:w val="0.24070793234179103"/>
          <c:h val="9.7233484112358159E-2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65000"/>
        </a:sysClr>
      </a:solidFill>
    </a:ln>
  </c:spPr>
  <c:txPr>
    <a:bodyPr/>
    <a:lstStyle/>
    <a:p>
      <a:pPr>
        <a:defRPr sz="18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474810440361668E-2"/>
          <c:y val="9.7184591982820326E-2"/>
          <c:w val="0.94905048633626676"/>
          <c:h val="0.6583263242662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Сложно</c:v>
                </c:pt>
                <c:pt idx="1">
                  <c:v>Средне</c:v>
                </c:pt>
                <c:pt idx="2">
                  <c:v>Легко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57.6</c:v>
                </c:pt>
                <c:pt idx="1">
                  <c:v>24.8</c:v>
                </c:pt>
                <c:pt idx="2">
                  <c:v>17.600000000000001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Сложно</c:v>
                </c:pt>
                <c:pt idx="1">
                  <c:v>Средне</c:v>
                </c:pt>
                <c:pt idx="2">
                  <c:v>Легко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54.2</c:v>
                </c:pt>
                <c:pt idx="1">
                  <c:v>21.8</c:v>
                </c:pt>
                <c:pt idx="2">
                  <c:v>24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28775296"/>
        <c:axId val="128777216"/>
      </c:barChart>
      <c:catAx>
        <c:axId val="128775296"/>
        <c:scaling>
          <c:orientation val="minMax"/>
        </c:scaling>
        <c:delete val="0"/>
        <c:axPos val="b"/>
        <c:majorTickMark val="none"/>
        <c:minorTickMark val="none"/>
        <c:tickLblPos val="nextTo"/>
        <c:crossAx val="128777216"/>
        <c:crosses val="autoZero"/>
        <c:auto val="1"/>
        <c:lblAlgn val="ctr"/>
        <c:lblOffset val="100"/>
        <c:noMultiLvlLbl val="0"/>
      </c:catAx>
      <c:valAx>
        <c:axId val="1287772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2877529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7018669801691455"/>
          <c:y val="6.014405869720834E-2"/>
          <c:w val="0.2981330410004524"/>
          <c:h val="9.737159985683605E-2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65000"/>
        </a:schemeClr>
      </a:solidFill>
    </a:ln>
  </c:spPr>
  <c:txPr>
    <a:bodyPr/>
    <a:lstStyle/>
    <a:p>
      <a:pPr>
        <a:defRPr sz="18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982394246173772"/>
          <c:y val="7.2568428946381908E-2"/>
          <c:w val="0.47470140096124347"/>
          <c:h val="0.8989123359580045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cat>
            <c:strRef>
              <c:f>Лист1!$A$2:$A$9</c:f>
              <c:strCache>
                <c:ptCount val="8"/>
                <c:pt idx="0">
                  <c:v>Планы работы компании на срок до 1 года</c:v>
                </c:pt>
                <c:pt idx="1">
                  <c:v>Краткосрочная стратегия развития компании (от 1 года до 3 лет)</c:v>
                </c:pt>
                <c:pt idx="2">
                  <c:v>Система КПЭ, привязанных к страт. целям организации</c:v>
                </c:pt>
                <c:pt idx="3">
                  <c:v>Стратегия среднесрочного развития компании (от 3 до 5 лет)</c:v>
                </c:pt>
                <c:pt idx="4">
                  <c:v>Стратегия цифрового развития компании</c:v>
                </c:pt>
                <c:pt idx="5">
                  <c:v>Стратегия долгосрочного развития компании (свыше 5 лет)</c:v>
                </c:pt>
                <c:pt idx="6">
                  <c:v>Инновационная стратегия</c:v>
                </c:pt>
                <c:pt idx="7">
                  <c:v>Стратегия организации в области КСО, УР</c:v>
                </c:pt>
              </c:strCache>
            </c:strRef>
          </c:cat>
          <c:val>
            <c:numRef>
              <c:f>Лист1!$B$2:$B$9</c:f>
              <c:numCache>
                <c:formatCode>0.0</c:formatCode>
                <c:ptCount val="8"/>
                <c:pt idx="0">
                  <c:v>76.400000000000006</c:v>
                </c:pt>
                <c:pt idx="1">
                  <c:v>54.3</c:v>
                </c:pt>
                <c:pt idx="2">
                  <c:v>41.7</c:v>
                </c:pt>
                <c:pt idx="3">
                  <c:v>34.799999999999997</c:v>
                </c:pt>
                <c:pt idx="4">
                  <c:v>29.3</c:v>
                </c:pt>
                <c:pt idx="5">
                  <c:v>22.5</c:v>
                </c:pt>
                <c:pt idx="6">
                  <c:v>21.4</c:v>
                </c:pt>
                <c:pt idx="7">
                  <c:v>17.399999999999999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cat>
            <c:strRef>
              <c:f>Лист1!$A$2:$A$9</c:f>
              <c:strCache>
                <c:ptCount val="8"/>
                <c:pt idx="0">
                  <c:v>Планы работы компании на срок до 1 года</c:v>
                </c:pt>
                <c:pt idx="1">
                  <c:v>Краткосрочная стратегия развития компании (от 1 года до 3 лет)</c:v>
                </c:pt>
                <c:pt idx="2">
                  <c:v>Система КПЭ, привязанных к страт. целям организации</c:v>
                </c:pt>
                <c:pt idx="3">
                  <c:v>Стратегия среднесрочного развития компании (от 3 до 5 лет)</c:v>
                </c:pt>
                <c:pt idx="4">
                  <c:v>Стратегия цифрового развития компании</c:v>
                </c:pt>
                <c:pt idx="5">
                  <c:v>Стратегия долгосрочного развития компании (свыше 5 лет)</c:v>
                </c:pt>
                <c:pt idx="6">
                  <c:v>Инновационная стратегия</c:v>
                </c:pt>
                <c:pt idx="7">
                  <c:v>Стратегия организации в области КСО, УР</c:v>
                </c:pt>
              </c:strCache>
            </c:strRef>
          </c:cat>
          <c:val>
            <c:numRef>
              <c:f>Лист1!$C$2:$C$9</c:f>
              <c:numCache>
                <c:formatCode>0.0</c:formatCode>
                <c:ptCount val="8"/>
                <c:pt idx="0">
                  <c:v>71.649484536082468</c:v>
                </c:pt>
                <c:pt idx="1">
                  <c:v>53.608247422680414</c:v>
                </c:pt>
                <c:pt idx="2">
                  <c:v>37.113402061855673</c:v>
                </c:pt>
                <c:pt idx="3">
                  <c:v>37.628865979381445</c:v>
                </c:pt>
                <c:pt idx="5">
                  <c:v>17.52577319587629</c:v>
                </c:pt>
                <c:pt idx="6">
                  <c:v>22.680412371134022</c:v>
                </c:pt>
                <c:pt idx="7">
                  <c:v>12.886597938144332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7302272"/>
        <c:axId val="37304576"/>
      </c:barChart>
      <c:catAx>
        <c:axId val="3730227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37304576"/>
        <c:crosses val="autoZero"/>
        <c:auto val="1"/>
        <c:lblAlgn val="ctr"/>
        <c:lblOffset val="100"/>
        <c:noMultiLvlLbl val="0"/>
      </c:catAx>
      <c:valAx>
        <c:axId val="37304576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one"/>
        <c:crossAx val="3730227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60948664750239567"/>
          <c:y val="1.6001887404523883E-2"/>
          <c:w val="0.22507754712479122"/>
          <c:h val="6.0770927570223933E-2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 sz="18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474810440361713E-2"/>
          <c:y val="5.7330440229062397E-2"/>
          <c:w val="0.94905048633626676"/>
          <c:h val="0.6583263242662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Компания не осуществляла инвестиции</c:v>
                </c:pt>
                <c:pt idx="1">
                  <c:v>Инвестиции были, но не очень значительные</c:v>
                </c:pt>
                <c:pt idx="2">
                  <c:v>Компания осуществляла крупные инвестиции</c:v>
                </c:pt>
              </c:strCache>
            </c:strRef>
          </c:cat>
          <c:val>
            <c:numRef>
              <c:f>Лист1!$B$2:$B$4</c:f>
              <c:numCache>
                <c:formatCode>0.00</c:formatCode>
                <c:ptCount val="3"/>
                <c:pt idx="0">
                  <c:v>19.100000000000001</c:v>
                </c:pt>
                <c:pt idx="1">
                  <c:v>41.2</c:v>
                </c:pt>
                <c:pt idx="2">
                  <c:v>39.700000000000003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67-4F54-AA9D-0FBE9722698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Компания не осуществляла инвестиции</c:v>
                </c:pt>
                <c:pt idx="1">
                  <c:v>Инвестиции были, но не очень значительные</c:v>
                </c:pt>
                <c:pt idx="2">
                  <c:v>Компания осуществляла крупные инвестиции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3"/>
                <c:pt idx="0">
                  <c:v>12.9</c:v>
                </c:pt>
                <c:pt idx="1">
                  <c:v>41.2</c:v>
                </c:pt>
                <c:pt idx="2">
                  <c:v>45.9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267-4F54-AA9D-0FBE9722698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24201216"/>
        <c:axId val="124207104"/>
      </c:barChart>
      <c:catAx>
        <c:axId val="1242012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24207104"/>
        <c:crosses val="autoZero"/>
        <c:auto val="1"/>
        <c:lblAlgn val="ctr"/>
        <c:lblOffset val="100"/>
        <c:noMultiLvlLbl val="0"/>
      </c:catAx>
      <c:valAx>
        <c:axId val="124207104"/>
        <c:scaling>
          <c:orientation val="minMax"/>
        </c:scaling>
        <c:delete val="1"/>
        <c:axPos val="l"/>
        <c:numFmt formatCode="0.00" sourceLinked="1"/>
        <c:majorTickMark val="out"/>
        <c:minorTickMark val="none"/>
        <c:tickLblPos val="none"/>
        <c:crossAx val="1242012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2.1307551440430509E-2"/>
          <c:y val="5.6707677165354332E-2"/>
          <c:w val="0.27462879905560783"/>
          <c:h val="0.10883813528990696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65000"/>
        </a:sysClr>
      </a:solidFill>
    </a:ln>
  </c:spPr>
  <c:txPr>
    <a:bodyPr/>
    <a:lstStyle/>
    <a:p>
      <a:pPr>
        <a:defRPr sz="18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474810440361713E-2"/>
          <c:y val="5.7330440229062397E-2"/>
          <c:w val="0.94905048633626676"/>
          <c:h val="0.6583263242662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Не планирует</c:v>
                </c:pt>
                <c:pt idx="1">
                  <c:v>Планирует, но не очень значительные</c:v>
                </c:pt>
                <c:pt idx="2">
                  <c:v>Планирует в крупных объёмах</c:v>
                </c:pt>
              </c:strCache>
            </c:strRef>
          </c:cat>
          <c:val>
            <c:numRef>
              <c:f>Лист1!$B$2:$B$4</c:f>
              <c:numCache>
                <c:formatCode>0.00</c:formatCode>
                <c:ptCount val="3"/>
                <c:pt idx="0">
                  <c:v>18.100000000000001</c:v>
                </c:pt>
                <c:pt idx="1">
                  <c:v>36.1</c:v>
                </c:pt>
                <c:pt idx="2">
                  <c:v>45.7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1A8-431F-859B-48160503BC0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Не планирует</c:v>
                </c:pt>
                <c:pt idx="1">
                  <c:v>Планирует, но не очень значительные</c:v>
                </c:pt>
                <c:pt idx="2">
                  <c:v>Планирует в крупных объёмах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3"/>
                <c:pt idx="0">
                  <c:v>11.6</c:v>
                </c:pt>
                <c:pt idx="1">
                  <c:v>40.9</c:v>
                </c:pt>
                <c:pt idx="2">
                  <c:v>47.5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1A8-431F-859B-48160503BC0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24549760"/>
        <c:axId val="124563840"/>
      </c:barChart>
      <c:catAx>
        <c:axId val="1245497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24563840"/>
        <c:crosses val="autoZero"/>
        <c:auto val="1"/>
        <c:lblAlgn val="ctr"/>
        <c:lblOffset val="100"/>
        <c:noMultiLvlLbl val="0"/>
      </c:catAx>
      <c:valAx>
        <c:axId val="124563840"/>
        <c:scaling>
          <c:orientation val="minMax"/>
        </c:scaling>
        <c:delete val="1"/>
        <c:axPos val="l"/>
        <c:numFmt formatCode="0.00" sourceLinked="1"/>
        <c:majorTickMark val="out"/>
        <c:minorTickMark val="none"/>
        <c:tickLblPos val="none"/>
        <c:crossAx val="124549760"/>
        <c:crosses val="autoZero"/>
        <c:crossBetween val="between"/>
      </c:valAx>
      <c:spPr>
        <a:ln>
          <a:solidFill>
            <a:sysClr val="window" lastClr="FFFFFF">
              <a:lumMod val="65000"/>
            </a:sysClr>
          </a:solidFill>
        </a:ln>
      </c:spPr>
    </c:plotArea>
    <c:legend>
      <c:legendPos val="t"/>
      <c:layout>
        <c:manualLayout>
          <c:xMode val="edge"/>
          <c:yMode val="edge"/>
          <c:x val="2.3632983377077872E-2"/>
          <c:y val="4.9173567598992309E-2"/>
          <c:w val="0.27926032049763694"/>
          <c:h val="0.1145199534717251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1249599008457358"/>
          <c:y val="5.522377884582616E-2"/>
          <c:w val="0.47574493292505132"/>
          <c:h val="0.915829839451888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Модернизация существующего оборудования</c:v>
                </c:pt>
                <c:pt idx="1">
                  <c:v>Переоборудование производства</c:v>
                </c:pt>
                <c:pt idx="2">
                  <c:v>Обучение сотрудников</c:v>
                </c:pt>
                <c:pt idx="3">
                  <c:v>Капитальный ремонт зданий и сооружений</c:v>
                </c:pt>
                <c:pt idx="4">
                  <c:v>Строительство новых зданий и сооружений</c:v>
                </c:pt>
                <c:pt idx="5">
                  <c:v>Инвестиции в инновационные проекты, в НИОКР</c:v>
                </c:pt>
                <c:pt idx="6">
                  <c:v>Инвестиции в энергосбережение</c:v>
                </c:pt>
                <c:pt idx="7">
                  <c:v>Вложения в нематериальные активы: патенты, лицензии, права пользования и т.д.</c:v>
                </c:pt>
                <c:pt idx="8">
                  <c:v>Инвестиции в НДТ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61.1</c:v>
                </c:pt>
                <c:pt idx="1">
                  <c:v>42.6</c:v>
                </c:pt>
                <c:pt idx="2">
                  <c:v>27.2</c:v>
                </c:pt>
                <c:pt idx="3">
                  <c:v>27.5</c:v>
                </c:pt>
                <c:pt idx="4">
                  <c:v>25.3</c:v>
                </c:pt>
                <c:pt idx="5">
                  <c:v>20</c:v>
                </c:pt>
                <c:pt idx="6">
                  <c:v>16.600000000000001</c:v>
                </c:pt>
                <c:pt idx="7">
                  <c:v>14.3</c:v>
                </c:pt>
                <c:pt idx="8">
                  <c:v>12.8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9A6-47C9-B06A-4B978F51410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Модернизация существующего оборудования</c:v>
                </c:pt>
                <c:pt idx="1">
                  <c:v>Переоборудование производства</c:v>
                </c:pt>
                <c:pt idx="2">
                  <c:v>Обучение сотрудников</c:v>
                </c:pt>
                <c:pt idx="3">
                  <c:v>Капитальный ремонт зданий и сооружений</c:v>
                </c:pt>
                <c:pt idx="4">
                  <c:v>Строительство новых зданий и сооружений</c:v>
                </c:pt>
                <c:pt idx="5">
                  <c:v>Инвестиции в инновационные проекты, в НИОКР</c:v>
                </c:pt>
                <c:pt idx="6">
                  <c:v>Инвестиции в энергосбережение</c:v>
                </c:pt>
                <c:pt idx="7">
                  <c:v>Вложения в нематериальные активы: патенты, лицензии, права пользования и т.д.</c:v>
                </c:pt>
                <c:pt idx="8">
                  <c:v>Инвестиции в НДТ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55.4</c:v>
                </c:pt>
                <c:pt idx="1">
                  <c:v>38.5</c:v>
                </c:pt>
                <c:pt idx="2">
                  <c:v>24.6</c:v>
                </c:pt>
                <c:pt idx="3">
                  <c:v>21.5</c:v>
                </c:pt>
                <c:pt idx="4">
                  <c:v>20</c:v>
                </c:pt>
                <c:pt idx="5">
                  <c:v>18.5</c:v>
                </c:pt>
                <c:pt idx="6">
                  <c:v>13.8</c:v>
                </c:pt>
                <c:pt idx="7">
                  <c:v>6.2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9A6-47C9-B06A-4B978F51410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24259712"/>
        <c:axId val="124269696"/>
      </c:barChart>
      <c:catAx>
        <c:axId val="12425971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24269696"/>
        <c:crosses val="autoZero"/>
        <c:auto val="1"/>
        <c:lblAlgn val="ctr"/>
        <c:lblOffset val="100"/>
        <c:noMultiLvlLbl val="0"/>
      </c:catAx>
      <c:valAx>
        <c:axId val="124269696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one"/>
        <c:crossAx val="12425971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55140401720618326"/>
          <c:y val="1.4223449341559585E-2"/>
          <c:w val="0.16047189413823273"/>
          <c:h val="4.9458590403472294E-2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65000"/>
        </a:sysClr>
      </a:solidFill>
    </a:ln>
  </c:spPr>
  <c:txPr>
    <a:bodyPr/>
    <a:lstStyle/>
    <a:p>
      <a:pPr>
        <a:defRPr sz="17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556731105206292"/>
          <c:y val="1.9309432870482739E-2"/>
          <c:w val="0.50443268894793658"/>
          <c:h val="0.9551399205716052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Рост тарифов</c:v>
                </c:pt>
                <c:pt idx="1">
                  <c:v>Избыточно высокие налоги</c:v>
                </c:pt>
                <c:pt idx="2">
                  <c:v>Недостаток квалиф. кадров</c:v>
                </c:pt>
                <c:pt idx="3">
                  <c:v>Чрезмерное контрольно-надзорное давление на бизнес</c:v>
                </c:pt>
                <c:pt idx="4">
                  <c:v>Снижение спроса</c:v>
                </c:pt>
                <c:pt idx="5">
                  <c:v>Рост цен производителей</c:v>
                </c:pt>
                <c:pt idx="6">
                  <c:v>Высокие административные барьеры</c:v>
                </c:pt>
                <c:pt idx="7">
                  <c:v>Неэффективная судебная система</c:v>
                </c:pt>
                <c:pt idx="8">
                  <c:v>Сложность с доступом к кредитным ресурсам</c:v>
                </c:pt>
                <c:pt idx="9">
                  <c:v>Низкое качество госуправления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56</c:v>
                </c:pt>
                <c:pt idx="1">
                  <c:v>50.7</c:v>
                </c:pt>
                <c:pt idx="2">
                  <c:v>45</c:v>
                </c:pt>
                <c:pt idx="3">
                  <c:v>34.799999999999997</c:v>
                </c:pt>
                <c:pt idx="4">
                  <c:v>29.8</c:v>
                </c:pt>
                <c:pt idx="5">
                  <c:v>29.4</c:v>
                </c:pt>
                <c:pt idx="6">
                  <c:v>21.3</c:v>
                </c:pt>
                <c:pt idx="7" formatCode="0.0">
                  <c:v>16.3</c:v>
                </c:pt>
                <c:pt idx="8">
                  <c:v>16</c:v>
                </c:pt>
                <c:pt idx="9" formatCode="0.0">
                  <c:v>14.2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16F-4469-A7AF-5E84A12DC99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Рост тарифов</c:v>
                </c:pt>
                <c:pt idx="1">
                  <c:v>Избыточно высокие налоги</c:v>
                </c:pt>
                <c:pt idx="2">
                  <c:v>Недостаток квалиф. кадров</c:v>
                </c:pt>
                <c:pt idx="3">
                  <c:v>Чрезмерное контрольно-надзорное давление на бизнес</c:v>
                </c:pt>
                <c:pt idx="4">
                  <c:v>Снижение спроса</c:v>
                </c:pt>
                <c:pt idx="5">
                  <c:v>Рост цен производителей</c:v>
                </c:pt>
                <c:pt idx="6">
                  <c:v>Высокие административные барьеры</c:v>
                </c:pt>
                <c:pt idx="7">
                  <c:v>Неэффективная судебная система</c:v>
                </c:pt>
                <c:pt idx="8">
                  <c:v>Сложность с доступом к кредитным ресурсам</c:v>
                </c:pt>
                <c:pt idx="9">
                  <c:v>Низкое качество госуправления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52</c:v>
                </c:pt>
                <c:pt idx="1">
                  <c:v>44.6</c:v>
                </c:pt>
                <c:pt idx="2">
                  <c:v>37.6</c:v>
                </c:pt>
                <c:pt idx="3">
                  <c:v>30.7</c:v>
                </c:pt>
                <c:pt idx="4">
                  <c:v>20.8</c:v>
                </c:pt>
                <c:pt idx="5">
                  <c:v>36.6</c:v>
                </c:pt>
                <c:pt idx="6">
                  <c:v>19.8</c:v>
                </c:pt>
                <c:pt idx="7" formatCode="0.0">
                  <c:v>14.9</c:v>
                </c:pt>
                <c:pt idx="8">
                  <c:v>17.3</c:v>
                </c:pt>
                <c:pt idx="9" formatCode="0.0">
                  <c:v>10.3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16F-4469-A7AF-5E84A12DC99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124362752"/>
        <c:axId val="124364288"/>
      </c:barChart>
      <c:catAx>
        <c:axId val="12436275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24364288"/>
        <c:crosses val="autoZero"/>
        <c:auto val="1"/>
        <c:lblAlgn val="ctr"/>
        <c:lblOffset val="100"/>
        <c:noMultiLvlLbl val="0"/>
      </c:catAx>
      <c:valAx>
        <c:axId val="12436428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one"/>
        <c:crossAx val="12436275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79304408599846399"/>
          <c:y val="0.69784829396325454"/>
          <c:w val="0.17601635361004647"/>
          <c:h val="0.11277882764654418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1DA96B-CA7E-40A4-8A85-7D3AB06CBFAE}" type="datetimeFigureOut">
              <a:rPr lang="ru-RU" smtClean="0"/>
              <a:t>19.02.2020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924AF0-A211-4007-BE49-B32173F62F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562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EAB34-5942-4DCB-8EA1-A431465E712C}" type="datetime1">
              <a:rPr lang="ru-RU" smtClean="0"/>
              <a:t>19.02.2020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99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E2231-387F-4181-9FD4-A0BC6412D6B4}" type="datetime1">
              <a:rPr lang="ru-RU" smtClean="0"/>
              <a:t>19.02.2020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742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83A8-5781-4A45-B6EE-0C24072BC6D9}" type="datetime1">
              <a:rPr lang="ru-RU" smtClean="0"/>
              <a:t>19.02.2020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015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CFFD-5A0A-47D4-8ABF-A6E6AE28E0C5}" type="datetime1">
              <a:rPr lang="ru-RU" smtClean="0"/>
              <a:t>19.02.2020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49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30464-B129-409B-B2E1-766A8E466E9E}" type="datetime1">
              <a:rPr lang="ru-RU" smtClean="0"/>
              <a:t>19.02.2020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067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6D2C-78B3-4907-B4D5-BF098015EF7A}" type="datetime1">
              <a:rPr lang="ru-RU" smtClean="0"/>
              <a:t>19.02.2020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062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5743E-0BEE-4346-B0F9-D321B01BFBB4}" type="datetime1">
              <a:rPr lang="ru-RU" smtClean="0"/>
              <a:t>19.02.2020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76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1464-E730-4489-A47E-7FDA82D924DA}" type="datetime1">
              <a:rPr lang="ru-RU" smtClean="0"/>
              <a:t>19.02.2020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894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5FE06-312C-4B80-A65B-6272EC10DC1C}" type="datetime1">
              <a:rPr lang="ru-RU" smtClean="0"/>
              <a:t>19.02.2020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123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8269-445A-4A38-8A0B-75EA5B96DCCC}" type="datetime1">
              <a:rPr lang="ru-RU" smtClean="0"/>
              <a:t>19.02.2020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364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0DB7-2BF2-401E-988D-8451102FB02B}" type="datetime1">
              <a:rPr lang="ru-RU" smtClean="0"/>
              <a:t>19.02.2020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696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E6127-2EB6-4230-A7B4-8E12ACA662AB}" type="datetime1">
              <a:rPr lang="ru-RU" smtClean="0"/>
              <a:t>19.02.2020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75533-61FC-46EE-840E-E8DD4B5B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183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4757D28-67F2-41FB-AF18-F72454681E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Деловой </a:t>
            </a:r>
            <a:r>
              <a:rPr lang="ru-RU" dirty="0"/>
              <a:t>климат в России: новые возможности и существующие риски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D545892-0838-45BE-8044-24E4726560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0343" y="3977595"/>
            <a:ext cx="6858000" cy="1655762"/>
          </a:xfrm>
        </p:spPr>
        <p:txBody>
          <a:bodyPr/>
          <a:lstStyle/>
          <a:p>
            <a:r>
              <a:rPr lang="ru-RU" dirty="0"/>
              <a:t>Вице-президент по экономической политике и конкурентоспособности РСПП</a:t>
            </a:r>
          </a:p>
          <a:p>
            <a:r>
              <a:rPr lang="ru-RU" dirty="0"/>
              <a:t>Мария Глухова</a:t>
            </a:r>
          </a:p>
        </p:txBody>
      </p:sp>
    </p:spTree>
    <p:extLst>
      <p:ext uri="{BB962C8B-B14F-4D97-AF65-F5344CB8AC3E}">
        <p14:creationId xmlns:p14="http://schemas.microsoft.com/office/powerpoint/2010/main" val="3653124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xmlns="" id="{6C8ED6C0-C521-40E9-932C-7488FF43EC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3507458"/>
              </p:ext>
            </p:extLst>
          </p:nvPr>
        </p:nvGraphicFramePr>
        <p:xfrm>
          <a:off x="533400" y="1085849"/>
          <a:ext cx="8010525" cy="5572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A24E846-7AB4-4E63-9402-0F3B263E1BF1}"/>
              </a:ext>
            </a:extLst>
          </p:cNvPr>
          <p:cNvSpPr txBox="1"/>
          <p:nvPr/>
        </p:nvSpPr>
        <p:spPr>
          <a:xfrm>
            <a:off x="323850" y="257175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Дефицит специалистов по категориям работников в 2019 году, %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10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30679" y="6359978"/>
            <a:ext cx="13634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Garamond" panose="02020404030301010803" pitchFamily="18" charset="0"/>
              </a:rPr>
              <a:t>Опрос РСПП</a:t>
            </a:r>
            <a:endParaRPr lang="ru-RU" sz="1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974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xmlns="" id="{F3E2E1D6-BCDD-4DDD-B853-AA36FA8883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93683225"/>
              </p:ext>
            </p:extLst>
          </p:nvPr>
        </p:nvGraphicFramePr>
        <p:xfrm>
          <a:off x="609600" y="1053193"/>
          <a:ext cx="79629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B6FF4BB-71BC-442A-AAC1-F09B0A1B308E}"/>
              </a:ext>
            </a:extLst>
          </p:cNvPr>
          <p:cNvSpPr txBox="1"/>
          <p:nvPr/>
        </p:nvSpPr>
        <p:spPr>
          <a:xfrm>
            <a:off x="457200" y="325993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Кредитная ставка для компаний, 2018 – 2019 годы, %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87D220C-5E11-4CCB-B2AD-F7E4D5ABE055}"/>
              </a:ext>
            </a:extLst>
          </p:cNvPr>
          <p:cNvSpPr txBox="1"/>
          <p:nvPr/>
        </p:nvSpPr>
        <p:spPr>
          <a:xfrm>
            <a:off x="568777" y="5203372"/>
            <a:ext cx="80676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Garamond" panose="02020404030301010803" pitchFamily="18" charset="0"/>
              </a:rPr>
              <a:t>Но: около 30% компаний-субъектов МСП оценили, что в их случае кредитная ставка превысит 15% (доля крупных компаний, выбравших такой ответ - 2,6%)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11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388679" y="6130145"/>
            <a:ext cx="13634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Garamond" panose="02020404030301010803" pitchFamily="18" charset="0"/>
              </a:rPr>
              <a:t>Опрос РСПП</a:t>
            </a:r>
            <a:endParaRPr lang="ru-RU" sz="1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6329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xmlns="" id="{9B025C88-2CC3-4FA3-8A31-725EABE1F0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8474714"/>
              </p:ext>
            </p:extLst>
          </p:nvPr>
        </p:nvGraphicFramePr>
        <p:xfrm>
          <a:off x="409575" y="756940"/>
          <a:ext cx="8286750" cy="5901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1590680-E067-4A67-B801-A799B92A2426}"/>
              </a:ext>
            </a:extLst>
          </p:cNvPr>
          <p:cNvSpPr txBox="1"/>
          <p:nvPr/>
        </p:nvSpPr>
        <p:spPr>
          <a:xfrm>
            <a:off x="523875" y="295275"/>
            <a:ext cx="758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Garamond" panose="02020404030301010803" pitchFamily="18" charset="0"/>
              </a:rPr>
              <a:t>Препятствия для инноваций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12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7388679" y="5976257"/>
            <a:ext cx="13634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Garamond" panose="02020404030301010803" pitchFamily="18" charset="0"/>
              </a:rPr>
              <a:t>Опрос РСПП</a:t>
            </a:r>
            <a:endParaRPr lang="ru-RU" sz="1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285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xmlns="" id="{D043510B-B46F-4631-9687-4883545B78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4338610"/>
              </p:ext>
            </p:extLst>
          </p:nvPr>
        </p:nvGraphicFramePr>
        <p:xfrm>
          <a:off x="361949" y="858679"/>
          <a:ext cx="6800849" cy="2090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3FC37B0-3FF4-423C-BB90-62799F000BBE}"/>
              </a:ext>
            </a:extLst>
          </p:cNvPr>
          <p:cNvSpPr txBox="1"/>
          <p:nvPr/>
        </p:nvSpPr>
        <p:spPr>
          <a:xfrm>
            <a:off x="323850" y="304800"/>
            <a:ext cx="83534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Garamond" panose="02020404030301010803" pitchFamily="18" charset="0"/>
              </a:rPr>
              <a:t>Уровень затрат на технологические инновации (% от выручки)</a:t>
            </a:r>
            <a:endParaRPr lang="ru-RU" sz="2000" dirty="0">
              <a:latin typeface="Garamond" panose="02020404030301010803" pitchFamily="18" charset="0"/>
            </a:endParaRP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A78C29DE-E795-4DFA-9F6F-A5F252EC75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8798127"/>
              </p:ext>
            </p:extLst>
          </p:nvPr>
        </p:nvGraphicFramePr>
        <p:xfrm>
          <a:off x="361950" y="3908584"/>
          <a:ext cx="6800850" cy="2244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A0F5C71-D49C-4BE9-AFEC-4E49B137B2D1}"/>
              </a:ext>
            </a:extLst>
          </p:cNvPr>
          <p:cNvSpPr txBox="1"/>
          <p:nvPr/>
        </p:nvSpPr>
        <p:spPr>
          <a:xfrm>
            <a:off x="361950" y="3075057"/>
            <a:ext cx="80581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Часть продукции компании, которая производится с применением европейских или иных международных технических стандартов, %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13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388679" y="5976257"/>
            <a:ext cx="13634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Garamond" panose="02020404030301010803" pitchFamily="18" charset="0"/>
              </a:rPr>
              <a:t>Опрос РСПП</a:t>
            </a:r>
            <a:endParaRPr lang="ru-RU" sz="1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7037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xmlns="" id="{8A3DC4CC-464C-4860-AC20-2FBD2B488D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7951893"/>
              </p:ext>
            </p:extLst>
          </p:nvPr>
        </p:nvGraphicFramePr>
        <p:xfrm>
          <a:off x="1333500" y="1333500"/>
          <a:ext cx="6343649" cy="4238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B162E82-384A-4475-892F-78A202174945}"/>
              </a:ext>
            </a:extLst>
          </p:cNvPr>
          <p:cNvSpPr txBox="1"/>
          <p:nvPr/>
        </p:nvSpPr>
        <p:spPr>
          <a:xfrm>
            <a:off x="523875" y="438150"/>
            <a:ext cx="739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Темпы роста производительности труда в компаниях за год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14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7388679" y="5976257"/>
            <a:ext cx="13634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Garamond" panose="02020404030301010803" pitchFamily="18" charset="0"/>
              </a:rPr>
              <a:t>Опрос РСПП</a:t>
            </a:r>
            <a:endParaRPr lang="ru-RU" sz="1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3994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xmlns="" id="{FACA8EA2-0DD4-4B3F-804E-3A6591E535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40003065"/>
              </p:ext>
            </p:extLst>
          </p:nvPr>
        </p:nvGraphicFramePr>
        <p:xfrm>
          <a:off x="466725" y="723901"/>
          <a:ext cx="8267700" cy="575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7AE089D-E31E-43AD-97F7-85B0C5F022B2}"/>
              </a:ext>
            </a:extLst>
          </p:cNvPr>
          <p:cNvSpPr txBox="1"/>
          <p:nvPr/>
        </p:nvSpPr>
        <p:spPr>
          <a:xfrm>
            <a:off x="104775" y="171450"/>
            <a:ext cx="891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Институты развития, к которым обращались компании за поддержкой, %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15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7388679" y="5976257"/>
            <a:ext cx="13634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Garamond" panose="02020404030301010803" pitchFamily="18" charset="0"/>
              </a:rPr>
              <a:t>Опрос РСПП</a:t>
            </a:r>
            <a:endParaRPr lang="ru-RU" sz="1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114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xmlns="" id="{BA45A4B1-9EF1-44A5-B75F-C40643DB56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1887848"/>
              </p:ext>
            </p:extLst>
          </p:nvPr>
        </p:nvGraphicFramePr>
        <p:xfrm>
          <a:off x="409575" y="1228724"/>
          <a:ext cx="8267699" cy="5172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C17203F-9C2C-4F91-A4DC-F1EE5F25D0F3}"/>
              </a:ext>
            </a:extLst>
          </p:cNvPr>
          <p:cNvSpPr txBox="1"/>
          <p:nvPr/>
        </p:nvSpPr>
        <p:spPr>
          <a:xfrm>
            <a:off x="685800" y="238125"/>
            <a:ext cx="7991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Причины, по которым компании не пользовались государственной поддержкой в 2018 – 2019 годах, %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16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7388679" y="5976257"/>
            <a:ext cx="13634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Garamond" panose="02020404030301010803" pitchFamily="18" charset="0"/>
              </a:rPr>
              <a:t>Опрос РСПП</a:t>
            </a:r>
            <a:endParaRPr lang="ru-RU" sz="1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3701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xmlns="" id="{C406C787-B81E-47B2-84F8-5B8F86A14B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6472960"/>
              </p:ext>
            </p:extLst>
          </p:nvPr>
        </p:nvGraphicFramePr>
        <p:xfrm>
          <a:off x="933450" y="1230086"/>
          <a:ext cx="7648575" cy="4429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2B4F604-AE19-48A3-A8A9-BC32E27D429E}"/>
              </a:ext>
            </a:extLst>
          </p:cNvPr>
          <p:cNvSpPr txBox="1"/>
          <p:nvPr/>
        </p:nvSpPr>
        <p:spPr>
          <a:xfrm>
            <a:off x="876300" y="419100"/>
            <a:ext cx="7381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Меры государственной поддержки, необходимые для…, %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17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7388679" y="5976257"/>
            <a:ext cx="13634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Garamond" panose="02020404030301010803" pitchFamily="18" charset="0"/>
              </a:rPr>
              <a:t>Опрос РСПП</a:t>
            </a:r>
            <a:endParaRPr lang="ru-RU" sz="1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476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221611047"/>
              </p:ext>
            </p:extLst>
          </p:nvPr>
        </p:nvGraphicFramePr>
        <p:xfrm>
          <a:off x="318406" y="781365"/>
          <a:ext cx="8360229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44929" y="73479"/>
            <a:ext cx="85071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Доля компаний, ожидающих проблем в среднесрочной перспективе по направлениям, </a:t>
            </a:r>
            <a:r>
              <a:rPr lang="ru-RU" dirty="0"/>
              <a:t>%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18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7388679" y="5976257"/>
            <a:ext cx="13634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Garamond" panose="02020404030301010803" pitchFamily="18" charset="0"/>
              </a:rPr>
              <a:t>Опрос РСПП</a:t>
            </a:r>
            <a:endParaRPr lang="ru-RU" sz="1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018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2</a:t>
            </a:fld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296668181"/>
              </p:ext>
            </p:extLst>
          </p:nvPr>
        </p:nvGraphicFramePr>
        <p:xfrm>
          <a:off x="489857" y="873579"/>
          <a:ext cx="8278586" cy="5323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30728" y="334736"/>
            <a:ext cx="76336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Место России в </a:t>
            </a:r>
            <a:r>
              <a:rPr lang="ru-RU" dirty="0" err="1"/>
              <a:t>Doing</a:t>
            </a:r>
            <a:r>
              <a:rPr lang="ru-RU" dirty="0"/>
              <a:t> </a:t>
            </a:r>
            <a:r>
              <a:rPr lang="ru-RU" dirty="0" err="1"/>
              <a:t>business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3925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xmlns="" id="{29035DBC-6E43-4D39-AC99-B565E4CA0D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9412540"/>
              </p:ext>
            </p:extLst>
          </p:nvPr>
        </p:nvGraphicFramePr>
        <p:xfrm>
          <a:off x="544194" y="758825"/>
          <a:ext cx="6237605" cy="2374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6FD5958-B83D-4AEC-81A7-DBE1A1E9EC11}"/>
              </a:ext>
            </a:extLst>
          </p:cNvPr>
          <p:cNvSpPr txBox="1"/>
          <p:nvPr/>
        </p:nvSpPr>
        <p:spPr>
          <a:xfrm>
            <a:off x="657225" y="295275"/>
            <a:ext cx="78676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Динамика оценки состояния деловой среды в 2018 – 2019  годах, %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FFBE6089-BE9D-49B8-83D2-CEF3859DCB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3576684"/>
              </p:ext>
            </p:extLst>
          </p:nvPr>
        </p:nvGraphicFramePr>
        <p:xfrm>
          <a:off x="544193" y="3717925"/>
          <a:ext cx="6237605" cy="2666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BF2E1FA-2232-4F2C-A0C0-611778CC423C}"/>
              </a:ext>
            </a:extLst>
          </p:cNvPr>
          <p:cNvSpPr txBox="1"/>
          <p:nvPr/>
        </p:nvSpPr>
        <p:spPr>
          <a:xfrm>
            <a:off x="657225" y="3133725"/>
            <a:ext cx="7753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Оценки успешности развития компании в 2018 – 2019 годах, %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3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388679" y="5976257"/>
            <a:ext cx="13634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Garamond" panose="02020404030301010803" pitchFamily="18" charset="0"/>
              </a:rPr>
              <a:t>Опрос РСПП</a:t>
            </a:r>
            <a:endParaRPr lang="ru-RU" sz="1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108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939886176"/>
              </p:ext>
            </p:extLst>
          </p:nvPr>
        </p:nvGraphicFramePr>
        <p:xfrm>
          <a:off x="703397" y="1274536"/>
          <a:ext cx="6995523" cy="223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81692" y="302079"/>
            <a:ext cx="66702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>
                <a:latin typeface="Garamond" panose="02020404030301010803" pitchFamily="18" charset="0"/>
              </a:defRPr>
            </a:lvl1pPr>
          </a:lstStyle>
          <a:p>
            <a:r>
              <a:rPr lang="ru-RU" dirty="0" smtClean="0"/>
              <a:t>Насколько </a:t>
            </a:r>
            <a:r>
              <a:rPr lang="ru-RU" dirty="0"/>
              <a:t>легко начать новый бизнес в регионе респондентов в 2018 – 2019 годах, %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4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7388679" y="5976257"/>
            <a:ext cx="13634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Garamond" panose="02020404030301010803" pitchFamily="18" charset="0"/>
              </a:rPr>
              <a:t>Опрос РСПП</a:t>
            </a:r>
            <a:endParaRPr lang="ru-RU" sz="1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014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5</a:t>
            </a:fld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306473423"/>
              </p:ext>
            </p:extLst>
          </p:nvPr>
        </p:nvGraphicFramePr>
        <p:xfrm>
          <a:off x="742950" y="1012371"/>
          <a:ext cx="7813221" cy="5208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16378" y="244929"/>
            <a:ext cx="83275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Элементы в области стратегического планирования, существующие в организациях, </a:t>
            </a:r>
            <a:r>
              <a:rPr lang="ru-RU" dirty="0"/>
              <a:t>2018 </a:t>
            </a:r>
            <a:r>
              <a:rPr lang="ru-RU" dirty="0"/>
              <a:t>– 2019 годы, </a:t>
            </a:r>
            <a:r>
              <a:rPr lang="ru-RU" dirty="0"/>
              <a:t>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92686" y="6275870"/>
            <a:ext cx="13634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Garamond" panose="02020404030301010803" pitchFamily="18" charset="0"/>
              </a:rPr>
              <a:t>Опрос РСПП</a:t>
            </a:r>
            <a:endParaRPr lang="ru-RU" sz="1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673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xmlns="" id="{725FF194-D046-4BBC-B208-F1CA0E4414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643129"/>
              </p:ext>
            </p:extLst>
          </p:nvPr>
        </p:nvGraphicFramePr>
        <p:xfrm>
          <a:off x="533400" y="1063625"/>
          <a:ext cx="7781925" cy="2241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F85206B-9AE9-4DA0-9FCE-EC9C475E3071}"/>
              </a:ext>
            </a:extLst>
          </p:cNvPr>
          <p:cNvSpPr txBox="1"/>
          <p:nvPr/>
        </p:nvSpPr>
        <p:spPr>
          <a:xfrm>
            <a:off x="533400" y="276225"/>
            <a:ext cx="8039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Осуществление инвестиционных вложений в основной капитал в 2018 – 2019 годах, %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648C9595-EB03-4236-BD98-249405A610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5812529"/>
              </p:ext>
            </p:extLst>
          </p:nvPr>
        </p:nvGraphicFramePr>
        <p:xfrm>
          <a:off x="533400" y="4146412"/>
          <a:ext cx="7781924" cy="2435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8176E47-4D5E-4D6C-AD79-1B15D1EEBB83}"/>
              </a:ext>
            </a:extLst>
          </p:cNvPr>
          <p:cNvSpPr txBox="1"/>
          <p:nvPr/>
        </p:nvSpPr>
        <p:spPr>
          <a:xfrm>
            <a:off x="628649" y="3438526"/>
            <a:ext cx="75533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Планирование инвестиционных вложений в основной капитал </a:t>
            </a:r>
          </a:p>
          <a:p>
            <a:r>
              <a:rPr lang="ru-RU" dirty="0"/>
              <a:t>в 2018 – 2019 годах, %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6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04107" y="6408964"/>
            <a:ext cx="13634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Garamond" panose="02020404030301010803" pitchFamily="18" charset="0"/>
              </a:rPr>
              <a:t>Опрос РСПП</a:t>
            </a:r>
            <a:endParaRPr lang="ru-RU" sz="1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526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xmlns="" id="{9DA5472F-0671-4A5F-B428-011CC968AF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95720445"/>
              </p:ext>
            </p:extLst>
          </p:nvPr>
        </p:nvGraphicFramePr>
        <p:xfrm>
          <a:off x="257175" y="741581"/>
          <a:ext cx="8610599" cy="5827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17BF06E-1D77-40BD-942C-1CEF6AB01C68}"/>
              </a:ext>
            </a:extLst>
          </p:cNvPr>
          <p:cNvSpPr txBox="1"/>
          <p:nvPr/>
        </p:nvSpPr>
        <p:spPr>
          <a:xfrm>
            <a:off x="361950" y="95250"/>
            <a:ext cx="79533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Инвестиционные вложения в краткосрочной перспективе (от года до трёх лет), 2018 – 2019 годы, %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7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7388679" y="5976257"/>
            <a:ext cx="13634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Garamond" panose="02020404030301010803" pitchFamily="18" charset="0"/>
              </a:rPr>
              <a:t>Опрос РСПП</a:t>
            </a:r>
            <a:endParaRPr lang="ru-RU" sz="1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642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492E85DB-BEC2-4802-8795-449289DDD2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536999"/>
              </p:ext>
            </p:extLst>
          </p:nvPr>
        </p:nvGraphicFramePr>
        <p:xfrm>
          <a:off x="790575" y="847725"/>
          <a:ext cx="7886699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6B857B7-C906-435D-A55A-C3F2A1DDAE3F}"/>
              </a:ext>
            </a:extLst>
          </p:cNvPr>
          <p:cNvSpPr txBox="1"/>
          <p:nvPr/>
        </p:nvSpPr>
        <p:spPr>
          <a:xfrm>
            <a:off x="381000" y="295275"/>
            <a:ext cx="79724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Наиболее острые проблемы, мешающие предпринимательской деятельности в России в 2018 – 2019 годах, %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8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388679" y="5976257"/>
            <a:ext cx="13634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Garamond" panose="02020404030301010803" pitchFamily="18" charset="0"/>
              </a:rPr>
              <a:t>Опрос РСПП</a:t>
            </a:r>
            <a:endParaRPr lang="ru-RU" sz="1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798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xmlns="" id="{C0E2CB7F-D228-42DF-9E8E-BC6BBC3343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9528876"/>
              </p:ext>
            </p:extLst>
          </p:nvPr>
        </p:nvGraphicFramePr>
        <p:xfrm>
          <a:off x="523874" y="781050"/>
          <a:ext cx="7805737" cy="167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4E95528-3EA7-4BE5-A536-8F44FD8331DE}"/>
              </a:ext>
            </a:extLst>
          </p:cNvPr>
          <p:cNvSpPr txBox="1"/>
          <p:nvPr/>
        </p:nvSpPr>
        <p:spPr>
          <a:xfrm>
            <a:off x="523874" y="295275"/>
            <a:ext cx="76866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Динамика уровня фискальной нагрузки в 2018 – 2019 годах, %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270041E0-CAFC-4F79-9568-71C5A22D08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5658688"/>
              </p:ext>
            </p:extLst>
          </p:nvPr>
        </p:nvGraphicFramePr>
        <p:xfrm>
          <a:off x="404811" y="3333750"/>
          <a:ext cx="7924800" cy="3324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1B215F3-7D44-46EC-9796-B6C3F2AD0561}"/>
              </a:ext>
            </a:extLst>
          </p:cNvPr>
          <p:cNvSpPr txBox="1"/>
          <p:nvPr/>
        </p:nvSpPr>
        <p:spPr>
          <a:xfrm>
            <a:off x="547686" y="2541657"/>
            <a:ext cx="77819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Доля расходов на все обязательные платежи в выручке компании, </a:t>
            </a:r>
          </a:p>
          <a:p>
            <a:r>
              <a:rPr lang="ru-RU" dirty="0"/>
              <a:t>в 2018 – 2019 годах, %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5533-61FC-46EE-840E-E8DD4B5B738E}" type="slidenum">
              <a:rPr lang="ru-RU" smtClean="0"/>
              <a:t>9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16379" y="6368143"/>
            <a:ext cx="13634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Garamond" panose="02020404030301010803" pitchFamily="18" charset="0"/>
              </a:rPr>
              <a:t>Опрос РСПП</a:t>
            </a:r>
            <a:endParaRPr lang="ru-RU" sz="1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3223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</TotalTime>
  <Words>348</Words>
  <Application>Microsoft Office PowerPoint</Application>
  <PresentationFormat>Экран (4:3)</PresentationFormat>
  <Paragraphs>60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Деловой климат в России: новые возможности и существующие риски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Деловой климат</dc:title>
  <dc:creator>nik maria</dc:creator>
  <cp:lastModifiedBy>Глухова Мария Николаевна</cp:lastModifiedBy>
  <cp:revision>32</cp:revision>
  <dcterms:created xsi:type="dcterms:W3CDTF">2020-02-15T15:51:04Z</dcterms:created>
  <dcterms:modified xsi:type="dcterms:W3CDTF">2020-02-19T11:33:57Z</dcterms:modified>
</cp:coreProperties>
</file>