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7" r:id="rId3"/>
    <p:sldId id="313" r:id="rId4"/>
    <p:sldId id="314" r:id="rId5"/>
    <p:sldId id="262" r:id="rId6"/>
    <p:sldId id="315" r:id="rId7"/>
    <p:sldId id="350" r:id="rId8"/>
    <p:sldId id="316" r:id="rId9"/>
    <p:sldId id="351" r:id="rId10"/>
    <p:sldId id="317" r:id="rId11"/>
    <p:sldId id="349" r:id="rId12"/>
    <p:sldId id="321" r:id="rId13"/>
    <p:sldId id="348" r:id="rId14"/>
    <p:sldId id="352" r:id="rId15"/>
    <p:sldId id="342" r:id="rId16"/>
    <p:sldId id="333" r:id="rId17"/>
    <p:sldId id="338" r:id="rId18"/>
    <p:sldId id="340" r:id="rId19"/>
    <p:sldId id="324" r:id="rId20"/>
    <p:sldId id="346" r:id="rId21"/>
    <p:sldId id="345" r:id="rId22"/>
    <p:sldId id="326" r:id="rId23"/>
    <p:sldId id="289" r:id="rId24"/>
    <p:sldId id="332" r:id="rId25"/>
    <p:sldId id="331" r:id="rId26"/>
    <p:sldId id="291" r:id="rId2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46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i="0" dirty="0">
                <a:solidFill>
                  <a:schemeClr val="tx1"/>
                </a:solidFill>
                <a:latin typeface="+mj-lt"/>
                <a:cs typeface="Arial" pitchFamily="34" charset="0"/>
              </a:rPr>
              <a:t>По</a:t>
            </a:r>
            <a:r>
              <a:rPr lang="ru-RU" sz="2000" b="1" i="0" baseline="0" dirty="0">
                <a:solidFill>
                  <a:schemeClr val="tx1"/>
                </a:solidFill>
                <a:latin typeface="+mj-lt"/>
                <a:cs typeface="Arial" pitchFamily="34" charset="0"/>
              </a:rPr>
              <a:t> размеру предприятия</a:t>
            </a:r>
            <a:endParaRPr lang="ru-RU" sz="2000" b="1" i="0" dirty="0">
              <a:solidFill>
                <a:schemeClr val="tx1"/>
              </a:solidFill>
              <a:latin typeface="+mj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3595925510631937"/>
          <c:y val="1.681838724999142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403412858279486"/>
          <c:y val="0.29476298003564488"/>
          <c:w val="0.67900942111171159"/>
          <c:h val="0.70107676156235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59C-41DF-B9D2-A53C4D37A1D1}"/>
              </c:ext>
            </c:extLst>
          </c:dPt>
          <c:dPt>
            <c:idx val="1"/>
            <c:spPr>
              <a:solidFill>
                <a:schemeClr val="tx1">
                  <a:lumMod val="75000"/>
                  <a:lumOff val="25000"/>
                  <a:alpha val="50000"/>
                </a:schemeClr>
              </a:solid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9C-41DF-B9D2-A53C4D37A1D1}"/>
              </c:ext>
            </c:extLst>
          </c:dPt>
          <c:dPt>
            <c:idx val="2"/>
            <c:spPr>
              <a:solidFill>
                <a:srgbClr val="EB0000"/>
              </a:solid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59C-41DF-B9D2-A53C4D37A1D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smtClean="0"/>
                      <a:t>45%</a:t>
                    </a:r>
                    <a:endParaRPr lang="ru-RU" sz="240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smtClean="0"/>
                      <a:t>28%</a:t>
                    </a:r>
                    <a:endParaRPr lang="ru-RU" sz="240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400" smtClean="0"/>
                      <a:t>27%</a:t>
                    </a:r>
                    <a:endParaRPr lang="ru-RU" sz="2400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малое</c:v>
                </c:pt>
                <c:pt idx="1">
                  <c:v>среднее</c:v>
                </c:pt>
                <c:pt idx="2">
                  <c:v>крупное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C-41DF-B9D2-A53C4D37A1D1}"/>
            </c:ext>
          </c:extLst>
        </c:ser>
        <c:dLbls>
          <c:showVal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7120997375328153E-2"/>
          <c:y val="8.4153057488733501E-2"/>
          <c:w val="0.9828790026246782"/>
          <c:h val="0.197326141652004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38967698639942916"/>
          <c:y val="6.0576918490542239E-2"/>
          <c:w val="0.59012099339855362"/>
          <c:h val="0.9365384663432410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651515151515151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25252525252531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сделки слияния/поглощения</c:v>
                </c:pt>
                <c:pt idx="1">
                  <c:v>участие в инновационных акселераторах</c:v>
                </c:pt>
                <c:pt idx="2">
                  <c:v>покупка патентов и лицензий</c:v>
                </c:pt>
                <c:pt idx="3">
                  <c:v>научные исследования под заказ</c:v>
                </c:pt>
                <c:pt idx="4">
                  <c:v>покупка готового решения</c:v>
                </c:pt>
                <c:pt idx="5">
                  <c:v>силами своих подразделий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12</c:v>
                </c:pt>
                <c:pt idx="4">
                  <c:v>35</c:v>
                </c:pt>
                <c:pt idx="5">
                  <c:v>62</c:v>
                </c:pt>
              </c:numCache>
            </c:numRef>
          </c:val>
        </c:ser>
        <c:dLbls>
          <c:showVal val="1"/>
        </c:dLbls>
        <c:gapWidth val="79"/>
        <c:overlap val="100"/>
        <c:axId val="114995968"/>
        <c:axId val="114997504"/>
      </c:barChart>
      <c:catAx>
        <c:axId val="114995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14997504"/>
        <c:crosses val="autoZero"/>
        <c:auto val="1"/>
        <c:lblAlgn val="ctr"/>
        <c:lblOffset val="100"/>
      </c:catAx>
      <c:valAx>
        <c:axId val="11499750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1499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Динамика сбора </a:t>
            </a:r>
            <a:r>
              <a:rPr lang="ru-RU" b="1" dirty="0" smtClean="0"/>
              <a:t>средств </a:t>
            </a:r>
            <a:r>
              <a:rPr lang="ru-RU" b="1" dirty="0"/>
              <a:t>на Екатерининской </a:t>
            </a:r>
            <a:r>
              <a:rPr lang="ru-RU" b="1" dirty="0" smtClean="0"/>
              <a:t>Ассамблее в млн. 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2478881493301712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Лист1!$C$2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7F-40EE-B8B2-7DFBA796449E}"/>
            </c:ext>
          </c:extLst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Лист1!$C$3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7F-40EE-B8B2-7DFBA796449E}"/>
            </c:ext>
          </c:extLst>
        </c:ser>
        <c:ser>
          <c:idx val="2"/>
          <c:order val="2"/>
          <c:tx>
            <c:strRef>
              <c:f>Лист1!$B$4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Лист1!$C$4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7F-40EE-B8B2-7DFBA796449E}"/>
            </c:ext>
          </c:extLst>
        </c:ser>
        <c:ser>
          <c:idx val="3"/>
          <c:order val="3"/>
          <c:tx>
            <c:strRef>
              <c:f>Лист1!$B$5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Лист1!$C$5</c:f>
              <c:numCache>
                <c:formatCode>General</c:formatCode>
                <c:ptCount val="1"/>
                <c:pt idx="0">
                  <c:v>4.8499999999999996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7F-40EE-B8B2-7DFBA796449E}"/>
            </c:ext>
          </c:extLst>
        </c:ser>
        <c:ser>
          <c:idx val="4"/>
          <c:order val="4"/>
          <c:tx>
            <c:strRef>
              <c:f>Лист1!$B$6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val>
            <c:numRef>
              <c:f>Лист1!$C$6</c:f>
              <c:numCache>
                <c:formatCode>General</c:formatCode>
                <c:ptCount val="1"/>
                <c:pt idx="0">
                  <c:v>5.98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7F-40EE-B8B2-7DFBA796449E}"/>
            </c:ext>
          </c:extLst>
        </c:ser>
        <c:ser>
          <c:idx val="5"/>
          <c:order val="5"/>
          <c:tx>
            <c:strRef>
              <c:f>Лист1!$B$7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Лист1!$C$7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7F-40EE-B8B2-7DFBA796449E}"/>
            </c:ext>
          </c:extLst>
        </c:ser>
        <c:ser>
          <c:idx val="6"/>
          <c:order val="6"/>
          <c:tx>
            <c:strRef>
              <c:f>Лист1!$B$8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val>
            <c:numRef>
              <c:f>Лист1!$C$8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7F-40EE-B8B2-7DFBA796449E}"/>
            </c:ext>
          </c:extLst>
        </c:ser>
        <c:ser>
          <c:idx val="7"/>
          <c:order val="7"/>
          <c:tx>
            <c:strRef>
              <c:f>Лист1!$B$9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val>
            <c:numRef>
              <c:f>Лист1!$C$9</c:f>
              <c:numCache>
                <c:formatCode>General</c:formatCode>
                <c:ptCount val="1"/>
                <c:pt idx="0">
                  <c:v>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7F-40EE-B8B2-7DFBA796449E}"/>
            </c:ext>
          </c:extLst>
        </c:ser>
        <c:ser>
          <c:idx val="8"/>
          <c:order val="8"/>
          <c:tx>
            <c:strRef>
              <c:f>Лист1!$B$10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val>
            <c:numRef>
              <c:f>Лист1!$C$10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7F-40EE-B8B2-7DFBA796449E}"/>
            </c:ext>
          </c:extLst>
        </c:ser>
        <c:gapWidth val="219"/>
        <c:overlap val="-27"/>
        <c:axId val="84277888"/>
        <c:axId val="34939264"/>
      </c:barChart>
      <c:catAx>
        <c:axId val="84277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39264"/>
        <c:crosses val="autoZero"/>
        <c:auto val="1"/>
        <c:lblAlgn val="ctr"/>
        <c:lblOffset val="100"/>
      </c:catAx>
      <c:valAx>
        <c:axId val="34939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2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289308176100596E-2"/>
          <c:y val="0.93306695705589993"/>
          <c:w val="0.9"/>
          <c:h val="5.984084436253979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7E2765-3416-4CB3-BC34-B0084BEA526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9DD0A8-6365-484F-8C3C-7AC769E5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C7B524-E1EE-4E47-83DF-CE446AF2ADBB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274BA7-F3F9-4D30-A047-B4642DA2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64AD6-C396-4B90-87B3-EF06D56044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74BA7-F3F9-4D30-A047-B4642DA21CB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DDAE-7DBF-4373-BE5E-8826DBFB4C27}" type="datetime1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29E5-A408-49A9-B140-C39CC12AD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6598-C5C8-41B4-9F57-7B402FB468A3}" type="datetime1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7B19-220C-472C-A576-01B118E81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8D96-23FB-43BE-B8E8-C58222F9F66E}" type="datetime1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46DB4-97B9-423B-AD3A-75F57819B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D2DE-1044-4797-BB98-3521F251E8B8}" type="datetime1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B89B-5284-4ABB-8BEC-6B2A5B8A92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139700" y="112713"/>
            <a:ext cx="3468688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3646488" y="836613"/>
            <a:ext cx="5246687" cy="0"/>
          </a:xfrm>
          <a:custGeom>
            <a:avLst/>
            <a:gdLst/>
            <a:ahLst/>
            <a:cxnLst/>
            <a:rect l="l" t="t" r="r" b="b"/>
            <a:pathLst>
              <a:path w="5247005">
                <a:moveTo>
                  <a:pt x="0" y="0"/>
                </a:moveTo>
                <a:lnTo>
                  <a:pt x="5246497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/>
        </p:nvSpPr>
        <p:spPr>
          <a:xfrm>
            <a:off x="827088" y="1196975"/>
            <a:ext cx="7632700" cy="548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EB83EB-B24A-480D-9D35-A0ED63AC7EF9}" type="datetime1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7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D4A45-FD40-4E9D-826F-A3AB106BC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AB59-0591-484D-9413-52087BC8684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822-7994-4F70-B4D0-C335936F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700" y="122238"/>
            <a:ext cx="3468688" cy="88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646488" y="836613"/>
            <a:ext cx="5246687" cy="0"/>
          </a:xfrm>
          <a:custGeom>
            <a:avLst/>
            <a:gdLst/>
            <a:ahLst/>
            <a:cxnLst/>
            <a:rect l="l" t="t" r="r" b="b"/>
            <a:pathLst>
              <a:path w="5247005">
                <a:moveTo>
                  <a:pt x="0" y="0"/>
                </a:moveTo>
                <a:lnTo>
                  <a:pt x="5246497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474663" y="1152525"/>
            <a:ext cx="8194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798513" y="1443038"/>
            <a:ext cx="7861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64DDB-9070-44D2-86CD-CA8361B5D887}" type="datetime1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9038" y="6577013"/>
            <a:ext cx="134937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425"/>
              </a:lnSpc>
              <a:defRPr sz="1200">
                <a:solidFill>
                  <a:srgbClr val="404040"/>
                </a:solidFill>
              </a:defRPr>
            </a:lvl1pPr>
          </a:lstStyle>
          <a:p>
            <a:fld id="{5E4D9B14-D314-40C9-BC53-C0AF3C1945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54" r:id="rId5"/>
    <p:sldLayoutId id="214748365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spp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spp.ru/" TargetMode="External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12" Type="http://schemas.openxmlformats.org/officeDocument/2006/relationships/hyperlink" Target="http://www.sospp.ru/" TargetMode="External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image" Target="../media/image26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image" Target="../media/image26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jpeg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7.jpeg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hyperlink" Target="mailto:sospp@sospp.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png"/><Relationship Id="rId84" Type="http://schemas.openxmlformats.org/officeDocument/2006/relationships/image" Target="../media/image87.png"/><Relationship Id="rId138" Type="http://schemas.openxmlformats.org/officeDocument/2006/relationships/image" Target="../media/image141.png"/><Relationship Id="rId159" Type="http://schemas.openxmlformats.org/officeDocument/2006/relationships/image" Target="../media/image162.png"/><Relationship Id="rId170" Type="http://schemas.openxmlformats.org/officeDocument/2006/relationships/image" Target="../media/image173.png"/><Relationship Id="rId191" Type="http://schemas.openxmlformats.org/officeDocument/2006/relationships/image" Target="../media/image194.png"/><Relationship Id="rId205" Type="http://schemas.openxmlformats.org/officeDocument/2006/relationships/image" Target="../media/image208.png"/><Relationship Id="rId226" Type="http://schemas.openxmlformats.org/officeDocument/2006/relationships/image" Target="../media/image229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53" Type="http://schemas.openxmlformats.org/officeDocument/2006/relationships/image" Target="../media/image56.png"/><Relationship Id="rId74" Type="http://schemas.openxmlformats.org/officeDocument/2006/relationships/image" Target="../media/image77.png"/><Relationship Id="rId128" Type="http://schemas.openxmlformats.org/officeDocument/2006/relationships/image" Target="../media/image131.png"/><Relationship Id="rId149" Type="http://schemas.openxmlformats.org/officeDocument/2006/relationships/image" Target="../media/image152.png"/><Relationship Id="rId5" Type="http://schemas.openxmlformats.org/officeDocument/2006/relationships/image" Target="../media/image8.png"/><Relationship Id="rId95" Type="http://schemas.openxmlformats.org/officeDocument/2006/relationships/image" Target="../media/image98.png"/><Relationship Id="rId160" Type="http://schemas.openxmlformats.org/officeDocument/2006/relationships/image" Target="../media/image163.png"/><Relationship Id="rId181" Type="http://schemas.openxmlformats.org/officeDocument/2006/relationships/image" Target="../media/image184.png"/><Relationship Id="rId216" Type="http://schemas.openxmlformats.org/officeDocument/2006/relationships/image" Target="../media/image219.png"/><Relationship Id="rId237" Type="http://schemas.openxmlformats.org/officeDocument/2006/relationships/image" Target="../media/image240.png"/><Relationship Id="rId22" Type="http://schemas.openxmlformats.org/officeDocument/2006/relationships/image" Target="../media/image25.png"/><Relationship Id="rId43" Type="http://schemas.openxmlformats.org/officeDocument/2006/relationships/image" Target="../media/image46.png"/><Relationship Id="rId64" Type="http://schemas.openxmlformats.org/officeDocument/2006/relationships/image" Target="../media/image67.png"/><Relationship Id="rId118" Type="http://schemas.openxmlformats.org/officeDocument/2006/relationships/image" Target="../media/image121.png"/><Relationship Id="rId139" Type="http://schemas.openxmlformats.org/officeDocument/2006/relationships/image" Target="../media/image142.png"/><Relationship Id="rId85" Type="http://schemas.openxmlformats.org/officeDocument/2006/relationships/image" Target="../media/image88.png"/><Relationship Id="rId150" Type="http://schemas.openxmlformats.org/officeDocument/2006/relationships/image" Target="../media/image153.png"/><Relationship Id="rId171" Type="http://schemas.openxmlformats.org/officeDocument/2006/relationships/image" Target="../media/image174.png"/><Relationship Id="rId192" Type="http://schemas.openxmlformats.org/officeDocument/2006/relationships/image" Target="../media/image195.png"/><Relationship Id="rId206" Type="http://schemas.openxmlformats.org/officeDocument/2006/relationships/image" Target="../media/image209.png"/><Relationship Id="rId227" Type="http://schemas.openxmlformats.org/officeDocument/2006/relationships/image" Target="../media/image230.png"/><Relationship Id="rId201" Type="http://schemas.openxmlformats.org/officeDocument/2006/relationships/image" Target="../media/image204.png"/><Relationship Id="rId222" Type="http://schemas.openxmlformats.org/officeDocument/2006/relationships/image" Target="../media/image225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59" Type="http://schemas.openxmlformats.org/officeDocument/2006/relationships/image" Target="../media/image62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40" Type="http://schemas.openxmlformats.org/officeDocument/2006/relationships/image" Target="../media/image143.png"/><Relationship Id="rId145" Type="http://schemas.openxmlformats.org/officeDocument/2006/relationships/image" Target="../media/image148.png"/><Relationship Id="rId161" Type="http://schemas.openxmlformats.org/officeDocument/2006/relationships/image" Target="../media/image164.png"/><Relationship Id="rId166" Type="http://schemas.openxmlformats.org/officeDocument/2006/relationships/image" Target="../media/image169.png"/><Relationship Id="rId182" Type="http://schemas.openxmlformats.org/officeDocument/2006/relationships/image" Target="../media/image185.png"/><Relationship Id="rId187" Type="http://schemas.openxmlformats.org/officeDocument/2006/relationships/image" Target="../media/image190.png"/><Relationship Id="rId217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212" Type="http://schemas.openxmlformats.org/officeDocument/2006/relationships/image" Target="../media/image215.png"/><Relationship Id="rId233" Type="http://schemas.openxmlformats.org/officeDocument/2006/relationships/image" Target="../media/image236.png"/><Relationship Id="rId238" Type="http://schemas.openxmlformats.org/officeDocument/2006/relationships/image" Target="../media/image241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130" Type="http://schemas.openxmlformats.org/officeDocument/2006/relationships/image" Target="../media/image133.png"/><Relationship Id="rId135" Type="http://schemas.openxmlformats.org/officeDocument/2006/relationships/image" Target="../media/image138.png"/><Relationship Id="rId151" Type="http://schemas.openxmlformats.org/officeDocument/2006/relationships/image" Target="../media/image154.png"/><Relationship Id="rId156" Type="http://schemas.openxmlformats.org/officeDocument/2006/relationships/image" Target="../media/image159.png"/><Relationship Id="rId177" Type="http://schemas.openxmlformats.org/officeDocument/2006/relationships/image" Target="../media/image180.png"/><Relationship Id="rId198" Type="http://schemas.openxmlformats.org/officeDocument/2006/relationships/image" Target="../media/image201.png"/><Relationship Id="rId172" Type="http://schemas.openxmlformats.org/officeDocument/2006/relationships/image" Target="../media/image175.png"/><Relationship Id="rId193" Type="http://schemas.openxmlformats.org/officeDocument/2006/relationships/image" Target="../media/image196.png"/><Relationship Id="rId202" Type="http://schemas.openxmlformats.org/officeDocument/2006/relationships/image" Target="../media/image205.png"/><Relationship Id="rId207" Type="http://schemas.openxmlformats.org/officeDocument/2006/relationships/image" Target="../media/image210.png"/><Relationship Id="rId223" Type="http://schemas.openxmlformats.org/officeDocument/2006/relationships/image" Target="../media/image226.png"/><Relationship Id="rId228" Type="http://schemas.openxmlformats.org/officeDocument/2006/relationships/image" Target="../media/image23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141" Type="http://schemas.openxmlformats.org/officeDocument/2006/relationships/image" Target="../media/image144.png"/><Relationship Id="rId146" Type="http://schemas.openxmlformats.org/officeDocument/2006/relationships/image" Target="../media/image149.png"/><Relationship Id="rId167" Type="http://schemas.openxmlformats.org/officeDocument/2006/relationships/image" Target="../media/image170.png"/><Relationship Id="rId188" Type="http://schemas.openxmlformats.org/officeDocument/2006/relationships/image" Target="../media/image191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162" Type="http://schemas.openxmlformats.org/officeDocument/2006/relationships/image" Target="../media/image165.png"/><Relationship Id="rId183" Type="http://schemas.openxmlformats.org/officeDocument/2006/relationships/image" Target="../media/image186.png"/><Relationship Id="rId213" Type="http://schemas.openxmlformats.org/officeDocument/2006/relationships/image" Target="../media/image216.png"/><Relationship Id="rId218" Type="http://schemas.openxmlformats.org/officeDocument/2006/relationships/image" Target="../media/image221.png"/><Relationship Id="rId234" Type="http://schemas.openxmlformats.org/officeDocument/2006/relationships/image" Target="../media/image237.png"/><Relationship Id="rId239" Type="http://schemas.openxmlformats.org/officeDocument/2006/relationships/image" Target="../media/image242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png"/><Relationship Id="rId136" Type="http://schemas.openxmlformats.org/officeDocument/2006/relationships/image" Target="../media/image139.png"/><Relationship Id="rId157" Type="http://schemas.openxmlformats.org/officeDocument/2006/relationships/image" Target="../media/image160.png"/><Relationship Id="rId178" Type="http://schemas.openxmlformats.org/officeDocument/2006/relationships/image" Target="../media/image181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52" Type="http://schemas.openxmlformats.org/officeDocument/2006/relationships/image" Target="../media/image155.png"/><Relationship Id="rId173" Type="http://schemas.openxmlformats.org/officeDocument/2006/relationships/image" Target="../media/image176.png"/><Relationship Id="rId194" Type="http://schemas.openxmlformats.org/officeDocument/2006/relationships/image" Target="../media/image197.png"/><Relationship Id="rId199" Type="http://schemas.openxmlformats.org/officeDocument/2006/relationships/image" Target="../media/image202.png"/><Relationship Id="rId203" Type="http://schemas.openxmlformats.org/officeDocument/2006/relationships/image" Target="../media/image206.png"/><Relationship Id="rId208" Type="http://schemas.openxmlformats.org/officeDocument/2006/relationships/image" Target="../media/image211.png"/><Relationship Id="rId229" Type="http://schemas.openxmlformats.org/officeDocument/2006/relationships/image" Target="../media/image232.png"/><Relationship Id="rId19" Type="http://schemas.openxmlformats.org/officeDocument/2006/relationships/image" Target="../media/image22.png"/><Relationship Id="rId224" Type="http://schemas.openxmlformats.org/officeDocument/2006/relationships/image" Target="../media/image227.png"/><Relationship Id="rId240" Type="http://schemas.openxmlformats.org/officeDocument/2006/relationships/image" Target="../media/image243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Relationship Id="rId147" Type="http://schemas.openxmlformats.org/officeDocument/2006/relationships/image" Target="../media/image150.png"/><Relationship Id="rId168" Type="http://schemas.openxmlformats.org/officeDocument/2006/relationships/image" Target="../media/image171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142" Type="http://schemas.openxmlformats.org/officeDocument/2006/relationships/image" Target="../media/image145.png"/><Relationship Id="rId163" Type="http://schemas.openxmlformats.org/officeDocument/2006/relationships/image" Target="../media/image166.png"/><Relationship Id="rId184" Type="http://schemas.openxmlformats.org/officeDocument/2006/relationships/image" Target="../media/image187.png"/><Relationship Id="rId189" Type="http://schemas.openxmlformats.org/officeDocument/2006/relationships/image" Target="../media/image192.png"/><Relationship Id="rId219" Type="http://schemas.openxmlformats.org/officeDocument/2006/relationships/image" Target="../media/image222.png"/><Relationship Id="rId3" Type="http://schemas.openxmlformats.org/officeDocument/2006/relationships/image" Target="../media/image6.png"/><Relationship Id="rId214" Type="http://schemas.openxmlformats.org/officeDocument/2006/relationships/image" Target="../media/image217.png"/><Relationship Id="rId230" Type="http://schemas.openxmlformats.org/officeDocument/2006/relationships/image" Target="../media/image233.png"/><Relationship Id="rId235" Type="http://schemas.openxmlformats.org/officeDocument/2006/relationships/image" Target="../media/image238.png"/><Relationship Id="rId25" Type="http://schemas.openxmlformats.org/officeDocument/2006/relationships/image" Target="../media/image28.pn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116" Type="http://schemas.openxmlformats.org/officeDocument/2006/relationships/image" Target="../media/image119.png"/><Relationship Id="rId137" Type="http://schemas.openxmlformats.org/officeDocument/2006/relationships/image" Target="../media/image140.png"/><Relationship Id="rId158" Type="http://schemas.openxmlformats.org/officeDocument/2006/relationships/image" Target="../media/image161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62" Type="http://schemas.openxmlformats.org/officeDocument/2006/relationships/image" Target="../media/image65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53" Type="http://schemas.openxmlformats.org/officeDocument/2006/relationships/image" Target="../media/image156.png"/><Relationship Id="rId174" Type="http://schemas.openxmlformats.org/officeDocument/2006/relationships/image" Target="../media/image177.png"/><Relationship Id="rId179" Type="http://schemas.openxmlformats.org/officeDocument/2006/relationships/image" Target="../media/image182.png"/><Relationship Id="rId195" Type="http://schemas.openxmlformats.org/officeDocument/2006/relationships/image" Target="../media/image198.png"/><Relationship Id="rId209" Type="http://schemas.openxmlformats.org/officeDocument/2006/relationships/image" Target="../media/image212.png"/><Relationship Id="rId190" Type="http://schemas.openxmlformats.org/officeDocument/2006/relationships/image" Target="../media/image193.png"/><Relationship Id="rId204" Type="http://schemas.openxmlformats.org/officeDocument/2006/relationships/image" Target="../media/image207.png"/><Relationship Id="rId220" Type="http://schemas.openxmlformats.org/officeDocument/2006/relationships/image" Target="../media/image223.png"/><Relationship Id="rId225" Type="http://schemas.openxmlformats.org/officeDocument/2006/relationships/image" Target="../media/image228.png"/><Relationship Id="rId241" Type="http://schemas.openxmlformats.org/officeDocument/2006/relationships/image" Target="../media/image244.pn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43" Type="http://schemas.openxmlformats.org/officeDocument/2006/relationships/image" Target="../media/image146.png"/><Relationship Id="rId148" Type="http://schemas.openxmlformats.org/officeDocument/2006/relationships/image" Target="../media/image151.png"/><Relationship Id="rId164" Type="http://schemas.openxmlformats.org/officeDocument/2006/relationships/image" Target="../media/image167.png"/><Relationship Id="rId169" Type="http://schemas.openxmlformats.org/officeDocument/2006/relationships/image" Target="../media/image172.png"/><Relationship Id="rId185" Type="http://schemas.openxmlformats.org/officeDocument/2006/relationships/image" Target="../media/image18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80" Type="http://schemas.openxmlformats.org/officeDocument/2006/relationships/image" Target="../media/image183.png"/><Relationship Id="rId210" Type="http://schemas.openxmlformats.org/officeDocument/2006/relationships/image" Target="../media/image213.png"/><Relationship Id="rId215" Type="http://schemas.openxmlformats.org/officeDocument/2006/relationships/image" Target="../media/image218.png"/><Relationship Id="rId236" Type="http://schemas.openxmlformats.org/officeDocument/2006/relationships/image" Target="../media/image239.png"/><Relationship Id="rId26" Type="http://schemas.openxmlformats.org/officeDocument/2006/relationships/image" Target="../media/image29.png"/><Relationship Id="rId231" Type="http://schemas.openxmlformats.org/officeDocument/2006/relationships/image" Target="../media/image234.png"/><Relationship Id="rId47" Type="http://schemas.openxmlformats.org/officeDocument/2006/relationships/image" Target="../media/image50.pn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54" Type="http://schemas.openxmlformats.org/officeDocument/2006/relationships/image" Target="../media/image157.png"/><Relationship Id="rId175" Type="http://schemas.openxmlformats.org/officeDocument/2006/relationships/image" Target="../media/image178.png"/><Relationship Id="rId196" Type="http://schemas.openxmlformats.org/officeDocument/2006/relationships/image" Target="../media/image199.png"/><Relationship Id="rId200" Type="http://schemas.openxmlformats.org/officeDocument/2006/relationships/image" Target="../media/image203.png"/><Relationship Id="rId16" Type="http://schemas.openxmlformats.org/officeDocument/2006/relationships/image" Target="../media/image19.png"/><Relationship Id="rId221" Type="http://schemas.openxmlformats.org/officeDocument/2006/relationships/image" Target="../media/image224.png"/><Relationship Id="rId242" Type="http://schemas.openxmlformats.org/officeDocument/2006/relationships/image" Target="../media/image245.png"/><Relationship Id="rId37" Type="http://schemas.openxmlformats.org/officeDocument/2006/relationships/image" Target="../media/image40.png"/><Relationship Id="rId58" Type="http://schemas.openxmlformats.org/officeDocument/2006/relationships/image" Target="../media/image61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44" Type="http://schemas.openxmlformats.org/officeDocument/2006/relationships/image" Target="../media/image147.png"/><Relationship Id="rId90" Type="http://schemas.openxmlformats.org/officeDocument/2006/relationships/image" Target="../media/image93.png"/><Relationship Id="rId165" Type="http://schemas.openxmlformats.org/officeDocument/2006/relationships/image" Target="../media/image168.png"/><Relationship Id="rId186" Type="http://schemas.openxmlformats.org/officeDocument/2006/relationships/image" Target="../media/image189.png"/><Relationship Id="rId211" Type="http://schemas.openxmlformats.org/officeDocument/2006/relationships/image" Target="../media/image214.png"/><Relationship Id="rId232" Type="http://schemas.openxmlformats.org/officeDocument/2006/relationships/image" Target="../media/image235.png"/><Relationship Id="rId27" Type="http://schemas.openxmlformats.org/officeDocument/2006/relationships/image" Target="../media/image30.png"/><Relationship Id="rId48" Type="http://schemas.openxmlformats.org/officeDocument/2006/relationships/image" Target="../media/image51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34" Type="http://schemas.openxmlformats.org/officeDocument/2006/relationships/image" Target="../media/image137.png"/><Relationship Id="rId80" Type="http://schemas.openxmlformats.org/officeDocument/2006/relationships/image" Target="../media/image83.png"/><Relationship Id="rId155" Type="http://schemas.openxmlformats.org/officeDocument/2006/relationships/image" Target="../media/image158.png"/><Relationship Id="rId176" Type="http://schemas.openxmlformats.org/officeDocument/2006/relationships/image" Target="../media/image179.png"/><Relationship Id="rId197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jpeg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133350"/>
            <a:ext cx="3927475" cy="672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6353175"/>
            <a:ext cx="190500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45" dirty="0" smtClean="0">
                <a:solidFill>
                  <a:srgbClr val="404040"/>
                </a:solidFill>
                <a:latin typeface="Arial"/>
                <a:cs typeface="Arial"/>
              </a:rPr>
              <a:t>март </a:t>
            </a:r>
            <a:r>
              <a:rPr sz="1600" b="1" spc="-10" smtClean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lang="ru-RU" sz="1600" b="1" spc="-10" dirty="0" smtClean="0">
                <a:solidFill>
                  <a:srgbClr val="404040"/>
                </a:solidFill>
                <a:latin typeface="Arial"/>
                <a:cs typeface="Arial"/>
              </a:rPr>
              <a:t>20 </a:t>
            </a:r>
            <a:r>
              <a:rPr lang="ru-RU" sz="1600" b="1" spc="-10" dirty="0">
                <a:solidFill>
                  <a:srgbClr val="40404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8458200" cy="2783454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spc="-5" dirty="0">
                <a:latin typeface="+mj-lt"/>
                <a:cs typeface="Arial" pitchFamily="34" charset="0"/>
              </a:rPr>
              <a:t>«ВЗАИМОДЕЙСТВИЕ БИЗНЕСА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r>
              <a:rPr sz="2800" b="1" spc="-85" dirty="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ВЛАСТИ:</a:t>
            </a:r>
            <a:endParaRPr sz="280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atin typeface="+mj-lt"/>
                <a:cs typeface="Arial" pitchFamily="34" charset="0"/>
              </a:rPr>
              <a:t>ОПЫТ</a:t>
            </a:r>
            <a:r>
              <a:rPr sz="2800" b="1" spc="1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СВЕРДЛОВСКОГО</a:t>
            </a:r>
            <a:endParaRPr sz="2800">
              <a:latin typeface="+mj-lt"/>
              <a:cs typeface="Arial" pitchFamily="34" charset="0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5" dirty="0">
                <a:latin typeface="+mj-lt"/>
                <a:cs typeface="Arial" pitchFamily="34" charset="0"/>
              </a:rPr>
              <a:t>ОБЛАСТНОГО </a:t>
            </a:r>
            <a:r>
              <a:rPr sz="2800" b="1" spc="-5" dirty="0">
                <a:latin typeface="+mj-lt"/>
                <a:cs typeface="Arial" pitchFamily="34" charset="0"/>
              </a:rPr>
              <a:t>СОЮЗА ПРОМЫШЛЕННИКОВ</a:t>
            </a:r>
            <a:r>
              <a:rPr sz="2800" b="1" spc="-100" dirty="0">
                <a:latin typeface="+mj-lt"/>
                <a:cs typeface="Arial" pitchFamily="34" charset="0"/>
              </a:rPr>
              <a:t>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endParaRPr sz="280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0" smtClean="0">
                <a:latin typeface="+mj-lt"/>
                <a:cs typeface="Arial" pitchFamily="34" charset="0"/>
              </a:rPr>
              <a:t>ПРЕДПРИНИМАТЕЛЕЙ»</a:t>
            </a:r>
            <a:endParaRPr lang="ru-RU" sz="2800" b="1" spc="-10" dirty="0" smtClean="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10" dirty="0" smtClean="0">
              <a:latin typeface="Arial" pitchFamily="34" charset="0"/>
              <a:cs typeface="Arial" pitchFamily="34" charset="0"/>
            </a:endParaRPr>
          </a:p>
          <a:p>
            <a:pPr marL="6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"/>
                <a:cs typeface="Arial"/>
              </a:rPr>
              <a:t>Первый Вице-президент -- Черепанов Михаил Григорьевич</a:t>
            </a:r>
            <a:r>
              <a:rPr lang="en-US" sz="1600" b="1" spc="-5" dirty="0" smtClean="0">
                <a:latin typeface="Arial"/>
                <a:cs typeface="Arial"/>
              </a:rPr>
              <a:t>                                         </a:t>
            </a:r>
            <a:endParaRPr lang="ru-RU" sz="1600" b="1" spc="-15" dirty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Вшивцева Марина Николаевна</a:t>
            </a:r>
            <a:r>
              <a:rPr lang="en-US" sz="1600" b="1" spc="-15" dirty="0" smtClean="0">
                <a:latin typeface="Arial"/>
                <a:cs typeface="Arial"/>
              </a:rPr>
              <a:t> </a:t>
            </a:r>
            <a:endParaRPr lang="ru-RU" sz="1600" b="1" spc="-15" dirty="0" smtClean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Кансафарова Татьяна </a:t>
            </a:r>
            <a:r>
              <a:rPr lang="ru-RU" sz="1600" b="1" spc="-15" dirty="0" err="1" smtClean="0">
                <a:latin typeface="Arial"/>
                <a:cs typeface="Arial"/>
              </a:rPr>
              <a:t>Анасовна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0" y="0"/>
            <a:ext cx="4572000" cy="136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2AB836EC-1BEE-4859-B56E-53C2094C1039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8763000" cy="7294305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ЭКСПЕРТИЗА НОРМАТИВНЫХ ПРАВОВЫХ АКТОВ – УЧАСТИЕ СОСПП В ПРОЦЕДУРЕ ОЦЕНКИ РЕГУЛИРУЮЩЕГО ВОЗДЕЙСТВИЯ (ОРВ)</a:t>
            </a:r>
          </a:p>
          <a:p>
            <a:r>
              <a:rPr lang="ru-RU" sz="1800" dirty="0" smtClean="0">
                <a:latin typeface="+mj-lt"/>
              </a:rPr>
              <a:t>--С 2013 года рассмотрено более 500 проектов законов, постановлений и регламентов Правительства Свердловской области. </a:t>
            </a:r>
          </a:p>
          <a:p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--Учтено более 80% предложений и замечаний бизнеса. </a:t>
            </a:r>
          </a:p>
          <a:p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--Действуют 23 соглашения с муниципалитетами Свердловской области по проведению процедуры ОРВ.</a:t>
            </a:r>
          </a:p>
          <a:p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--Реализованы передовые в РФ практики проведения экспертиз</a:t>
            </a:r>
            <a:r>
              <a:rPr lang="en-US" sz="1800" dirty="0" smtClean="0">
                <a:latin typeface="+mj-lt"/>
              </a:rPr>
              <a:t>: </a:t>
            </a:r>
            <a:endParaRPr lang="ru-RU" sz="1800" dirty="0" smtClean="0">
              <a:latin typeface="+mj-lt"/>
            </a:endParaRPr>
          </a:p>
          <a:p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--система согласительных совещаний по предложениям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и замечаниям бизнеса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--предварительное ОРВ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--решение ключевых  вопросов  на координационном совете по ОРВ по руководством заместителя губернатора Свердловской области. </a:t>
            </a:r>
            <a:endParaRPr lang="en-US" sz="1800" b="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800" b="0" dirty="0" smtClean="0">
                <a:latin typeface="+mj-lt"/>
              </a:rPr>
              <a:t> </a:t>
            </a:r>
          </a:p>
          <a:p>
            <a:r>
              <a:rPr lang="ru-RU" sz="1800" dirty="0" smtClean="0">
                <a:latin typeface="+mj-lt"/>
              </a:rPr>
              <a:t>--В 2019 году Минэкономразвития РФ по итогам оценки качества проведения ОРВ включило Свердловскую область  в группу «Высший уровень».</a:t>
            </a:r>
          </a:p>
          <a:p>
            <a:endParaRPr lang="ru-RU" sz="1800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6800" y="6577012"/>
            <a:ext cx="257175" cy="179536"/>
          </a:xfrm>
        </p:spPr>
        <p:txBody>
          <a:bodyPr/>
          <a:lstStyle/>
          <a:p>
            <a:r>
              <a:rPr lang="en-US" dirty="0" smtClean="0"/>
              <a:t>   8</a:t>
            </a:r>
            <a:endParaRPr lang="ru-RU" dirty="0"/>
          </a:p>
        </p:txBody>
      </p:sp>
      <p:sp>
        <p:nvSpPr>
          <p:cNvPr id="5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08" y="1066800"/>
            <a:ext cx="7306408" cy="760414"/>
          </a:xfrm>
        </p:spPr>
        <p:txBody>
          <a:bodyPr tIns="120903">
            <a:no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000" b="1" dirty="0" smtClean="0">
                <a:solidFill>
                  <a:schemeClr val="tx1"/>
                </a:solidFill>
                <a:cs typeface="Arial" charset="0"/>
              </a:rPr>
              <a:t>ЕЖЕГОДНЫЙ СОЦИОЛОГИЧЕСКИЙ ОПРОС ЧЛЕНОВ СОСПП</a:t>
            </a:r>
          </a:p>
        </p:txBody>
      </p:sp>
      <p:sp>
        <p:nvSpPr>
          <p:cNvPr id="13326" name="object 19"/>
          <p:cNvSpPr txBox="1">
            <a:spLocks noChangeArrowheads="1"/>
          </p:cNvSpPr>
          <p:nvPr/>
        </p:nvSpPr>
        <p:spPr bwMode="auto">
          <a:xfrm>
            <a:off x="8763000" y="6553201"/>
            <a:ext cx="182563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400">
              <a:lnSpc>
                <a:spcPts val="1425"/>
              </a:lnSpc>
            </a:pPr>
            <a:r>
              <a:rPr lang="en-US" sz="1200" dirty="0" smtClean="0"/>
              <a:t>9</a:t>
            </a:r>
            <a:endParaRPr lang="ru-RU" sz="1200" dirty="0"/>
          </a:p>
        </p:txBody>
      </p:sp>
      <p:sp>
        <p:nvSpPr>
          <p:cNvPr id="15" name="object 15"/>
          <p:cNvSpPr txBox="1"/>
          <p:nvPr/>
        </p:nvSpPr>
        <p:spPr>
          <a:xfrm>
            <a:off x="474664" y="1559170"/>
            <a:ext cx="5164136" cy="757643"/>
          </a:xfrm>
          <a:prstGeom prst="rect">
            <a:avLst/>
          </a:prstGeom>
        </p:spPr>
        <p:txBody>
          <a:bodyPr wrap="square" lIns="0" tIns="119380" rIns="0" bIns="0">
            <a:spAutoFit/>
          </a:bodyPr>
          <a:lstStyle/>
          <a:p>
            <a:pPr marL="12700">
              <a:spcBef>
                <a:spcPts val="938"/>
              </a:spcBef>
            </a:pPr>
            <a:r>
              <a:rPr lang="ru-RU" b="1" dirty="0">
                <a:solidFill>
                  <a:srgbClr val="0064AF"/>
                </a:solidFill>
                <a:latin typeface="+mj-lt"/>
              </a:rPr>
              <a:t>Сроки: </a:t>
            </a:r>
            <a:r>
              <a:rPr lang="ru-RU" b="1" dirty="0">
                <a:latin typeface="+mj-lt"/>
              </a:rPr>
              <a:t>декабрь </a:t>
            </a:r>
            <a:r>
              <a:rPr lang="ru-RU" b="1" dirty="0" smtClean="0">
                <a:latin typeface="+mj-lt"/>
              </a:rPr>
              <a:t>2019 </a:t>
            </a:r>
            <a:r>
              <a:rPr lang="ru-RU" b="1" dirty="0">
                <a:latin typeface="+mj-lt"/>
              </a:rPr>
              <a:t>г. </a:t>
            </a:r>
            <a:r>
              <a:rPr lang="ru-RU" b="1" dirty="0">
                <a:solidFill>
                  <a:srgbClr val="585858"/>
                </a:solidFill>
                <a:latin typeface="+mj-lt"/>
              </a:rPr>
              <a:t>- январь </a:t>
            </a:r>
            <a:r>
              <a:rPr lang="ru-RU" b="1" dirty="0" smtClean="0">
                <a:solidFill>
                  <a:srgbClr val="585858"/>
                </a:solidFill>
                <a:latin typeface="+mj-lt"/>
              </a:rPr>
              <a:t>2020 </a:t>
            </a:r>
            <a:r>
              <a:rPr lang="ru-RU" b="1" dirty="0">
                <a:solidFill>
                  <a:srgbClr val="585858"/>
                </a:solidFill>
                <a:latin typeface="+mj-lt"/>
              </a:rPr>
              <a:t>г.</a:t>
            </a:r>
            <a:endParaRPr lang="ru-RU" dirty="0">
              <a:latin typeface="+mj-lt"/>
            </a:endParaRPr>
          </a:p>
          <a:p>
            <a:pPr marL="12700">
              <a:lnSpc>
                <a:spcPct val="144000"/>
              </a:lnSpc>
            </a:pPr>
            <a:r>
              <a:rPr lang="ru-RU" b="1" dirty="0">
                <a:solidFill>
                  <a:srgbClr val="0064AF"/>
                </a:solidFill>
                <a:latin typeface="+mj-lt"/>
              </a:rPr>
              <a:t>Метод: </a:t>
            </a:r>
            <a:r>
              <a:rPr lang="ru-RU" b="1" dirty="0">
                <a:solidFill>
                  <a:srgbClr val="585858"/>
                </a:solidFill>
                <a:latin typeface="+mj-lt"/>
              </a:rPr>
              <a:t>формализованное </a:t>
            </a:r>
            <a:r>
              <a:rPr lang="ru-RU" b="1" dirty="0" smtClean="0">
                <a:solidFill>
                  <a:srgbClr val="585858"/>
                </a:solidFill>
                <a:latin typeface="+mj-lt"/>
              </a:rPr>
              <a:t>анкетирование</a:t>
            </a:r>
            <a:endParaRPr lang="ru-RU" dirty="0">
              <a:latin typeface="+mj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000" y="2661139"/>
            <a:ext cx="4630738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tabLst>
                <a:tab pos="354013" algn="l"/>
              </a:tabLst>
            </a:pPr>
            <a:r>
              <a:rPr lang="ru-RU" sz="1600" b="1" dirty="0">
                <a:solidFill>
                  <a:srgbClr val="404040"/>
                </a:solidFill>
              </a:rPr>
              <a:t>1.	</a:t>
            </a:r>
            <a:r>
              <a:rPr lang="ru-RU" b="1" dirty="0">
                <a:solidFill>
                  <a:srgbClr val="404040"/>
                </a:solidFill>
                <a:latin typeface="+mj-lt"/>
              </a:rPr>
              <a:t>Опрос выявляет наиболее серьезные  факторы воздействия на экономическую  и политическую ситуацию в регионе</a:t>
            </a:r>
            <a:endParaRPr lang="ru-RU" dirty="0">
              <a:latin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000" y="3810000"/>
            <a:ext cx="5237285" cy="281295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b="1" dirty="0">
                <a:solidFill>
                  <a:srgbClr val="404040"/>
                </a:solidFill>
                <a:latin typeface="+mj-lt"/>
              </a:rPr>
              <a:t>Исследование позволяет четко разделить тактические и стратегические  приоритеты бизнеса в краткосрочной и долгосрочной перспективе</a:t>
            </a:r>
            <a:endParaRPr lang="ru-RU" dirty="0">
              <a:latin typeface="+mj-lt"/>
            </a:endParaRPr>
          </a:p>
          <a:p>
            <a:pPr marL="355600" indent="-342900">
              <a:spcBef>
                <a:spcPts val="25"/>
              </a:spcBef>
              <a:buClr>
                <a:srgbClr val="404040"/>
              </a:buClr>
              <a:buFont typeface="Arial" charset="0"/>
              <a:buAutoNum type="arabicPeriod" startAt="2"/>
              <a:tabLst>
                <a:tab pos="354013" algn="l"/>
                <a:tab pos="355600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b="1" dirty="0">
                <a:solidFill>
                  <a:srgbClr val="404040"/>
                </a:solidFill>
                <a:latin typeface="+mj-lt"/>
              </a:rPr>
              <a:t>Срез общественного мнения вносит коррективы в план работы СОСПП в  соответствие с предложенной расстановкой приоритетов региональной  экономической политики и актуальных направлений деятельности</a:t>
            </a:r>
            <a:r>
              <a:rPr lang="ru-RU" b="1" dirty="0">
                <a:solidFill>
                  <a:srgbClr val="404040"/>
                </a:solidFill>
              </a:rPr>
              <a:t>.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458201" y="6094415"/>
            <a:ext cx="257175" cy="1793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>
                <a:latin typeface="Arial"/>
                <a:cs typeface="Arial"/>
              </a:rPr>
              <a:t>     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0426A21C-1DF8-48B9-9F44-36B586721DD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60066251"/>
              </p:ext>
            </p:extLst>
          </p:nvPr>
        </p:nvGraphicFramePr>
        <p:xfrm>
          <a:off x="4958862" y="1905000"/>
          <a:ext cx="3880339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EEF56999-6F65-40E5-BB7A-AC1B7544A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tretch>
            <a:fillRect/>
          </a:stretch>
        </p:blipFill>
        <p:spPr>
          <a:xfrm>
            <a:off x="8088923" y="351692"/>
            <a:ext cx="720969" cy="6682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636" name="Picture 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object 19"/>
          <p:cNvSpPr txBox="1">
            <a:spLocks noChangeArrowheads="1"/>
          </p:cNvSpPr>
          <p:nvPr/>
        </p:nvSpPr>
        <p:spPr bwMode="auto">
          <a:xfrm>
            <a:off x="8839200" y="6576646"/>
            <a:ext cx="304799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400">
              <a:lnSpc>
                <a:spcPts val="1425"/>
              </a:lnSpc>
            </a:pPr>
            <a:r>
              <a:rPr lang="en-US" sz="1200" dirty="0" smtClean="0"/>
              <a:t>10</a:t>
            </a:r>
            <a:endParaRPr lang="ru-RU" sz="1200" dirty="0"/>
          </a:p>
        </p:txBody>
      </p:sp>
      <p:sp>
        <p:nvSpPr>
          <p:cNvPr id="5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4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4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22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763000" cy="104644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   ДИНАМИКА ВЛИЯНИЯ ОСНОВНЫХ НЕГАТИВНЫХ ФАКТОРОВ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ru-RU" dirty="0" smtClean="0">
                <a:solidFill>
                  <a:schemeClr val="tx1"/>
                </a:solidFill>
              </a:rPr>
              <a:t>           В 201</a:t>
            </a:r>
            <a:r>
              <a:rPr lang="en-US" dirty="0" smtClean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-19 ГОДАХ</a:t>
            </a:r>
            <a:r>
              <a:rPr lang="ru-RU" sz="1400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 (по итогам соцопроса СОСПП </a:t>
            </a:r>
            <a:r>
              <a:rPr lang="ru-RU" sz="1400" dirty="0" smtClean="0">
                <a:solidFill>
                  <a:schemeClr val="tx1"/>
                </a:solidFill>
              </a:rPr>
              <a:t>в % от числа опрошенных)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09038" y="6577012"/>
            <a:ext cx="182562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1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828800"/>
          <a:ext cx="8001001" cy="4740964"/>
        </p:xfrm>
        <a:graphic>
          <a:graphicData uri="http://schemas.openxmlformats.org/drawingml/2006/table">
            <a:tbl>
              <a:tblPr/>
              <a:tblGrid>
                <a:gridCol w="4293220"/>
                <a:gridCol w="1268452"/>
                <a:gridCol w="1268452"/>
                <a:gridCol w="1170877"/>
              </a:tblGrid>
              <a:tr h="239434">
                <a:tc>
                  <a:txBody>
                    <a:bodyPr/>
                    <a:lstStyle/>
                    <a:p>
                      <a:pPr indent="-2393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Факторы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4">
                <a:tc>
                  <a:txBody>
                    <a:bodyPr/>
                    <a:lstStyle/>
                    <a:p>
                      <a:pPr indent="-239395"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 Light"/>
                          <a:ea typeface="Calibri"/>
                          <a:cs typeface="Times New Roman"/>
                        </a:rPr>
                        <a:t>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 Light"/>
                          <a:ea typeface="Calibri"/>
                          <a:cs typeface="Times New Roman"/>
                        </a:rPr>
                        <a:t>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 Light"/>
                          <a:ea typeface="Calibri"/>
                          <a:cs typeface="Times New Roman"/>
                        </a:rPr>
                        <a:t>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неэффективность мер поддержки бизнеса со стороны государства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35,9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21,9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 Light"/>
                          <a:ea typeface="Calibri"/>
                          <a:cs typeface="Times New Roman"/>
                        </a:rPr>
                        <a:t>20,8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высокая налоговая нагрузка / введение новых налогов и сборов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11,5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 Light"/>
                          <a:ea typeface="Calibri"/>
                          <a:cs typeface="Times New Roman"/>
                        </a:rPr>
                        <a:t>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тарифы естественных </a:t>
                      </a:r>
                      <a:r>
                        <a:rPr lang="ru-RU" sz="1600" b="1" dirty="0" smtClean="0">
                          <a:latin typeface="Calibri Light"/>
                          <a:ea typeface="Calibri"/>
                          <a:cs typeface="Times New Roman"/>
                        </a:rPr>
                        <a:t>монополий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34,6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30,5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 Light"/>
                          <a:ea typeface="Calibri"/>
                          <a:cs typeface="Times New Roman"/>
                        </a:rPr>
                        <a:t>12,8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административные барьеры и «</a:t>
                      </a:r>
                      <a:r>
                        <a:rPr lang="ru-RU" sz="1600" b="1" dirty="0" err="1">
                          <a:latin typeface="Calibri Light"/>
                          <a:ea typeface="Calibri"/>
                          <a:cs typeface="Times New Roman"/>
                        </a:rPr>
                        <a:t>забюрократизированность</a:t>
                      </a: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» процедур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23,1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24,8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 Light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Calibri"/>
                          <a:cs typeface="Times New Roman"/>
                        </a:rPr>
                        <a:t>недостаточность и высокая стоимость квалифицированных кадров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14,1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36,2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 Light"/>
                          <a:ea typeface="Calibri"/>
                          <a:cs typeface="Times New Roman"/>
                        </a:rPr>
                        <a:t>29,6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30" marR="50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5532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   *общее количество ответов превышает 100%, т.к. респонденты имели возможность выбора нескольких вариантов ответа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133350"/>
            <a:ext cx="3927475" cy="672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6353175"/>
            <a:ext cx="190500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45" dirty="0" smtClean="0">
                <a:solidFill>
                  <a:srgbClr val="404040"/>
                </a:solidFill>
                <a:latin typeface="Arial"/>
                <a:cs typeface="Arial"/>
              </a:rPr>
              <a:t>март </a:t>
            </a:r>
            <a:r>
              <a:rPr sz="1600" b="1" spc="-10" smtClean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lang="ru-RU" sz="1600" b="1" spc="-10" dirty="0" smtClean="0">
                <a:solidFill>
                  <a:srgbClr val="404040"/>
                </a:solidFill>
                <a:latin typeface="Arial"/>
                <a:cs typeface="Arial"/>
              </a:rPr>
              <a:t>20 </a:t>
            </a:r>
            <a:r>
              <a:rPr lang="ru-RU" sz="1600" b="1" spc="-10" dirty="0">
                <a:solidFill>
                  <a:srgbClr val="40404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8458200" cy="2783454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spc="-5" dirty="0">
                <a:latin typeface="+mj-lt"/>
                <a:cs typeface="Arial" pitchFamily="34" charset="0"/>
              </a:rPr>
              <a:t>«ВЗАИМОДЕЙСТВИЕ БИЗНЕСА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r>
              <a:rPr sz="2800" b="1" spc="-85" dirty="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ВЛАСТИ:</a:t>
            </a:r>
            <a:endParaRPr sz="280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atin typeface="+mj-lt"/>
                <a:cs typeface="Arial" pitchFamily="34" charset="0"/>
              </a:rPr>
              <a:t>ОПЫТ</a:t>
            </a:r>
            <a:r>
              <a:rPr sz="2800" b="1" spc="1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СВЕРДЛОВСКОГО</a:t>
            </a:r>
            <a:endParaRPr sz="2800">
              <a:latin typeface="+mj-lt"/>
              <a:cs typeface="Arial" pitchFamily="34" charset="0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5" dirty="0">
                <a:latin typeface="+mj-lt"/>
                <a:cs typeface="Arial" pitchFamily="34" charset="0"/>
              </a:rPr>
              <a:t>ОБЛАСТНОГО </a:t>
            </a:r>
            <a:r>
              <a:rPr sz="2800" b="1" spc="-5" dirty="0">
                <a:latin typeface="+mj-lt"/>
                <a:cs typeface="Arial" pitchFamily="34" charset="0"/>
              </a:rPr>
              <a:t>СОЮЗА ПРОМЫШЛЕННИКОВ</a:t>
            </a:r>
            <a:r>
              <a:rPr sz="2800" b="1" spc="-100" dirty="0">
                <a:latin typeface="+mj-lt"/>
                <a:cs typeface="Arial" pitchFamily="34" charset="0"/>
              </a:rPr>
              <a:t>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endParaRPr sz="280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0" smtClean="0">
                <a:latin typeface="+mj-lt"/>
                <a:cs typeface="Arial" pitchFamily="34" charset="0"/>
              </a:rPr>
              <a:t>ПРЕДПРИНИМАТЕЛЕЙ»</a:t>
            </a:r>
            <a:endParaRPr lang="ru-RU" sz="2800" b="1" spc="-10" dirty="0" smtClean="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10" dirty="0" smtClean="0">
              <a:latin typeface="Arial" pitchFamily="34" charset="0"/>
              <a:cs typeface="Arial" pitchFamily="34" charset="0"/>
            </a:endParaRPr>
          </a:p>
          <a:p>
            <a:pPr marL="6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"/>
                <a:cs typeface="Arial"/>
              </a:rPr>
              <a:t>Первый Вице-президент -- Черепанов Михаил Григорьевич</a:t>
            </a:r>
            <a:r>
              <a:rPr lang="en-US" sz="1600" b="1" spc="-5" dirty="0" smtClean="0">
                <a:latin typeface="Arial"/>
                <a:cs typeface="Arial"/>
              </a:rPr>
              <a:t>                                         </a:t>
            </a:r>
            <a:endParaRPr lang="ru-RU" sz="1600" b="1" spc="-15" dirty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Вшивцева Марина Николаевна</a:t>
            </a:r>
            <a:r>
              <a:rPr lang="en-US" sz="1600" b="1" spc="-15" dirty="0" smtClean="0">
                <a:latin typeface="Arial"/>
                <a:cs typeface="Arial"/>
              </a:rPr>
              <a:t> </a:t>
            </a:r>
            <a:endParaRPr lang="ru-RU" sz="1600" b="1" spc="-15" dirty="0" smtClean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Кансафарова Татьяна </a:t>
            </a:r>
            <a:r>
              <a:rPr lang="ru-RU" sz="1600" b="1" spc="-15" dirty="0" err="1" smtClean="0">
                <a:latin typeface="Arial"/>
                <a:cs typeface="Arial"/>
              </a:rPr>
              <a:t>Анасовна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0" y="0"/>
            <a:ext cx="4572000" cy="136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809038" y="6577013"/>
            <a:ext cx="134937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5" dirty="0" smtClean="0">
                <a:latin typeface="Arial"/>
                <a:cs typeface="Arial"/>
              </a:rPr>
              <a:t>1</a:t>
            </a:r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77012"/>
            <a:ext cx="257175" cy="179536"/>
          </a:xfrm>
        </p:spPr>
        <p:txBody>
          <a:bodyPr/>
          <a:lstStyle/>
          <a:p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4" name="object 3"/>
          <p:cNvSpPr>
            <a:spLocks noGrp="1"/>
          </p:cNvSpPr>
          <p:nvPr>
            <p:ph type="title"/>
          </p:nvPr>
        </p:nvSpPr>
        <p:spPr>
          <a:xfrm>
            <a:off x="762000" y="914401"/>
            <a:ext cx="7162800" cy="914400"/>
          </a:xfrm>
          <a:custGeom>
            <a:avLst/>
            <a:gdLst/>
            <a:ahLst/>
            <a:cxnLst/>
            <a:rect l="l" t="t" r="r" b="b"/>
            <a:pathLst>
              <a:path w="12192000" h="721360">
                <a:moveTo>
                  <a:pt x="12192000" y="0"/>
                </a:moveTo>
                <a:lnTo>
                  <a:pt x="0" y="0"/>
                </a:lnTo>
                <a:lnTo>
                  <a:pt x="0" y="720851"/>
                </a:lnTo>
                <a:lnTo>
                  <a:pt x="12192000" y="7208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r>
              <a:rPr lang="ru-RU" spc="-5" dirty="0" smtClean="0">
                <a:solidFill>
                  <a:schemeClr val="tx1"/>
                </a:solidFill>
                <a:latin typeface="+mj-lt"/>
                <a:cs typeface="Verdana"/>
              </a:rPr>
              <a:t/>
            </a:r>
            <a:br>
              <a:rPr lang="ru-RU" spc="-5" dirty="0" smtClean="0">
                <a:solidFill>
                  <a:schemeClr val="tx1"/>
                </a:solidFill>
                <a:latin typeface="+mj-lt"/>
                <a:cs typeface="Verdana"/>
              </a:rPr>
            </a:br>
            <a:r>
              <a:rPr lang="ru-RU" sz="2000" spc="-5" dirty="0" smtClean="0">
                <a:solidFill>
                  <a:schemeClr val="tx1"/>
                </a:solidFill>
                <a:latin typeface="+mj-lt"/>
                <a:cs typeface="Verdana"/>
              </a:rPr>
              <a:t>УЧАСТИЕ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Verdana"/>
              </a:rPr>
              <a:t>СВЕРДЛОВСКОЙ </a:t>
            </a:r>
            <a:r>
              <a:rPr lang="ru-RU" sz="2000" spc="-5" dirty="0" smtClean="0">
                <a:solidFill>
                  <a:schemeClr val="tx1"/>
                </a:solidFill>
                <a:latin typeface="+mj-lt"/>
                <a:cs typeface="Verdana"/>
              </a:rPr>
              <a:t>ОБЛАСТИ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Verdana"/>
              </a:rPr>
              <a:t>В </a:t>
            </a:r>
            <a:r>
              <a:rPr lang="ru-RU" sz="2000" spc="-5" dirty="0" smtClean="0">
                <a:solidFill>
                  <a:schemeClr val="tx1"/>
                </a:solidFill>
                <a:latin typeface="+mj-lt"/>
                <a:cs typeface="Verdana"/>
              </a:rPr>
              <a:t>РЕАЛИЗАЦИИ </a:t>
            </a:r>
            <a:br>
              <a:rPr lang="ru-RU" sz="2000" spc="-5" dirty="0" smtClean="0">
                <a:solidFill>
                  <a:schemeClr val="tx1"/>
                </a:solidFill>
                <a:latin typeface="+mj-lt"/>
                <a:cs typeface="Verdana"/>
              </a:rPr>
            </a:br>
            <a:r>
              <a:rPr lang="ru-RU" sz="2000" spc="-5" dirty="0" smtClean="0">
                <a:solidFill>
                  <a:schemeClr val="tx1"/>
                </a:solidFill>
                <a:latin typeface="+mj-lt"/>
                <a:cs typeface="Verdana"/>
              </a:rPr>
              <a:t>НАЦИОНАЛЬНЫХ</a:t>
            </a:r>
            <a:r>
              <a:rPr lang="ru-RU" sz="2000" spc="-100" dirty="0" smtClean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ru-RU" sz="2000" spc="-5" dirty="0" smtClean="0">
                <a:solidFill>
                  <a:schemeClr val="tx1"/>
                </a:solidFill>
                <a:latin typeface="+mj-lt"/>
                <a:cs typeface="Verdana"/>
              </a:rPr>
              <a:t>ПРОЕКТОВ</a:t>
            </a:r>
            <a:r>
              <a:rPr lang="ru-RU" sz="2000" dirty="0" smtClean="0">
                <a:latin typeface="+mj-lt"/>
                <a:cs typeface="Verdana"/>
              </a:rPr>
              <a:t/>
            </a:r>
            <a:br>
              <a:rPr lang="ru-RU" sz="2000" dirty="0" smtClean="0">
                <a:latin typeface="+mj-lt"/>
                <a:cs typeface="Verdana"/>
              </a:rPr>
            </a:br>
            <a:endParaRPr lang="ru-RU" sz="2000" dirty="0">
              <a:latin typeface="+mj-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762000" y="1981200"/>
            <a:ext cx="7164705" cy="325730"/>
          </a:xfrm>
          <a:prstGeom prst="rect">
            <a:avLst/>
          </a:prstGeom>
          <a:solidFill>
            <a:srgbClr val="C5D9F0"/>
          </a:solidFill>
          <a:ln w="12192">
            <a:solidFill>
              <a:srgbClr val="548ED4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b="1" spc="20" smtClean="0">
                <a:latin typeface="+mj-lt"/>
                <a:cs typeface="Verdana"/>
              </a:rPr>
              <a:t>1</a:t>
            </a:r>
            <a:r>
              <a:rPr lang="ru-RU" b="1" spc="20" dirty="0" smtClean="0">
                <a:latin typeface="+mj-lt"/>
                <a:cs typeface="Verdana"/>
              </a:rPr>
              <a:t>2</a:t>
            </a:r>
            <a:r>
              <a:rPr b="1" spc="20" smtClean="0">
                <a:latin typeface="+mj-lt"/>
                <a:cs typeface="Verdana"/>
              </a:rPr>
              <a:t> </a:t>
            </a:r>
            <a:r>
              <a:rPr b="1" spc="20" dirty="0">
                <a:latin typeface="+mj-lt"/>
                <a:cs typeface="Verdana"/>
              </a:rPr>
              <a:t>НАЦИОНАЛЬНЫХ</a:t>
            </a:r>
            <a:r>
              <a:rPr b="1" spc="-65" dirty="0">
                <a:latin typeface="+mj-lt"/>
                <a:cs typeface="Verdana"/>
              </a:rPr>
              <a:t> </a:t>
            </a:r>
            <a:r>
              <a:rPr b="1" spc="20" dirty="0">
                <a:latin typeface="+mj-lt"/>
                <a:cs typeface="Verdana"/>
              </a:rPr>
              <a:t>ПРОЕКТОВ</a:t>
            </a:r>
            <a:endParaRPr b="1">
              <a:latin typeface="+mj-lt"/>
              <a:cs typeface="Verdana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2743200" y="2590800"/>
            <a:ext cx="2514600" cy="2697479"/>
          </a:xfrm>
          <a:custGeom>
            <a:avLst/>
            <a:gdLst/>
            <a:ahLst/>
            <a:cxnLst/>
            <a:rect l="l" t="t" r="r" b="b"/>
            <a:pathLst>
              <a:path w="4831080" h="3459479">
                <a:moveTo>
                  <a:pt x="3623310" y="0"/>
                </a:moveTo>
                <a:lnTo>
                  <a:pt x="1207770" y="0"/>
                </a:lnTo>
                <a:lnTo>
                  <a:pt x="1207770" y="1729739"/>
                </a:lnTo>
                <a:lnTo>
                  <a:pt x="0" y="1729739"/>
                </a:lnTo>
                <a:lnTo>
                  <a:pt x="2415540" y="3459479"/>
                </a:lnTo>
                <a:lnTo>
                  <a:pt x="4831080" y="1729739"/>
                </a:lnTo>
                <a:lnTo>
                  <a:pt x="3623310" y="1729739"/>
                </a:lnTo>
                <a:lnTo>
                  <a:pt x="362331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/>
          <p:nvPr/>
        </p:nvSpPr>
        <p:spPr>
          <a:xfrm>
            <a:off x="152400" y="2362200"/>
            <a:ext cx="1500166" cy="26866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415"/>
              </a:spcBef>
            </a:pPr>
            <a:r>
              <a:rPr sz="1400" spc="-5" dirty="0">
                <a:latin typeface="+mj-lt"/>
                <a:cs typeface="Verdana"/>
              </a:rPr>
              <a:t>ДЕМОГРАФИЯ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1752600" y="2362200"/>
            <a:ext cx="1928826" cy="26866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415"/>
              </a:spcBef>
            </a:pPr>
            <a:r>
              <a:rPr sz="1400" spc="-5" dirty="0">
                <a:latin typeface="+mj-lt"/>
                <a:cs typeface="Verdana"/>
              </a:rPr>
              <a:t>ЗДРАВООХРАНЕНИЕ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2895600" y="3962400"/>
            <a:ext cx="1928826" cy="23660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Verdana"/>
                <a:cs typeface="Verdana"/>
              </a:rPr>
              <a:t>ЖИЛЬЕ </a:t>
            </a:r>
            <a:r>
              <a:rPr sz="1200" dirty="0">
                <a:latin typeface="Verdana"/>
                <a:cs typeface="Verdana"/>
              </a:rPr>
              <a:t>И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ГОР.СРЕДА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00" y="2743200"/>
            <a:ext cx="1401604" cy="23724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ОБРАЗОВАНИЕ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2600" y="2743200"/>
            <a:ext cx="1253858" cy="268662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414"/>
              </a:spcBef>
            </a:pPr>
            <a:r>
              <a:rPr sz="1400" spc="-5" dirty="0">
                <a:latin typeface="+mj-lt"/>
                <a:cs typeface="Verdana"/>
              </a:rPr>
              <a:t>КУЛЬТУРА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3124200" y="2743200"/>
            <a:ext cx="928694" cy="26866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415"/>
              </a:spcBef>
            </a:pPr>
            <a:r>
              <a:rPr sz="1400" spc="-5" dirty="0">
                <a:latin typeface="+mj-lt"/>
                <a:cs typeface="Verdana"/>
              </a:rPr>
              <a:t>БКАД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3886200" y="2362200"/>
            <a:ext cx="1393905" cy="268021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latin typeface="+mj-lt"/>
                <a:cs typeface="Verdana"/>
              </a:rPr>
              <a:t>ЭКОЛОГИЯ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4191000" y="2743200"/>
            <a:ext cx="1078433" cy="23724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НАУКА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29"/>
          <p:cNvSpPr txBox="1"/>
          <p:nvPr/>
        </p:nvSpPr>
        <p:spPr>
          <a:xfrm>
            <a:off x="5486400" y="2514600"/>
            <a:ext cx="1676400" cy="1322926"/>
          </a:xfrm>
          <a:prstGeom prst="rect">
            <a:avLst/>
          </a:prstGeom>
          <a:ln w="19811">
            <a:solidFill>
              <a:srgbClr val="D9D9D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245745" marR="238125" algn="ctr">
              <a:lnSpc>
                <a:spcPct val="103299"/>
              </a:lnSpc>
              <a:spcBef>
                <a:spcPts val="5"/>
              </a:spcBef>
            </a:pPr>
            <a:r>
              <a:rPr sz="1200" spc="20">
                <a:latin typeface="+mj-lt"/>
                <a:cs typeface="Verdana"/>
              </a:rPr>
              <a:t>К</a:t>
            </a:r>
            <a:r>
              <a:rPr sz="1200" spc="15">
                <a:latin typeface="+mj-lt"/>
                <a:cs typeface="Verdana"/>
              </a:rPr>
              <a:t>О</a:t>
            </a:r>
            <a:r>
              <a:rPr sz="1200" spc="25">
                <a:latin typeface="+mj-lt"/>
                <a:cs typeface="Verdana"/>
              </a:rPr>
              <a:t>МП</a:t>
            </a:r>
            <a:r>
              <a:rPr sz="1200" spc="15">
                <a:latin typeface="+mj-lt"/>
                <a:cs typeface="Verdana"/>
              </a:rPr>
              <a:t>ЛЕ</a:t>
            </a:r>
            <a:r>
              <a:rPr sz="1200" spc="20">
                <a:latin typeface="+mj-lt"/>
                <a:cs typeface="Verdana"/>
              </a:rPr>
              <a:t>К</a:t>
            </a:r>
            <a:r>
              <a:rPr sz="1200" spc="15">
                <a:latin typeface="+mj-lt"/>
                <a:cs typeface="Verdana"/>
              </a:rPr>
              <a:t>С</a:t>
            </a:r>
            <a:r>
              <a:rPr sz="1200" spc="20">
                <a:latin typeface="+mj-lt"/>
                <a:cs typeface="Verdana"/>
              </a:rPr>
              <a:t>НЫЙ </a:t>
            </a:r>
            <a:endParaRPr lang="ru-RU" sz="1200" spc="20" dirty="0" smtClean="0">
              <a:latin typeface="+mj-lt"/>
              <a:cs typeface="Verdana"/>
            </a:endParaRPr>
          </a:p>
          <a:p>
            <a:pPr marL="245745" marR="238125" algn="ctr">
              <a:lnSpc>
                <a:spcPct val="103299"/>
              </a:lnSpc>
              <a:spcBef>
                <a:spcPts val="5"/>
              </a:spcBef>
            </a:pPr>
            <a:r>
              <a:rPr sz="1200" spc="20" smtClean="0">
                <a:latin typeface="+mj-lt"/>
                <a:cs typeface="Verdana"/>
              </a:rPr>
              <a:t> </a:t>
            </a:r>
            <a:r>
              <a:rPr sz="1200" spc="20" dirty="0">
                <a:latin typeface="+mj-lt"/>
                <a:cs typeface="Verdana"/>
              </a:rPr>
              <a:t>ПЛАН</a:t>
            </a:r>
            <a:endParaRPr sz="1200">
              <a:latin typeface="+mj-lt"/>
              <a:cs typeface="Verdana"/>
            </a:endParaRPr>
          </a:p>
          <a:p>
            <a:pPr marL="155575" marR="149860" algn="ctr">
              <a:lnSpc>
                <a:spcPct val="103800"/>
              </a:lnSpc>
              <a:spcBef>
                <a:spcPts val="5"/>
              </a:spcBef>
            </a:pPr>
            <a:r>
              <a:rPr sz="1200" spc="20">
                <a:latin typeface="+mj-lt"/>
                <a:cs typeface="Verdana"/>
              </a:rPr>
              <a:t>МОДЕРНИЗАЦИИ</a:t>
            </a:r>
            <a:r>
              <a:rPr sz="1200" spc="-65">
                <a:latin typeface="+mj-lt"/>
                <a:cs typeface="Verdana"/>
              </a:rPr>
              <a:t> </a:t>
            </a:r>
            <a:endParaRPr lang="ru-RU" sz="1200" spc="-65" dirty="0" smtClean="0">
              <a:latin typeface="+mj-lt"/>
              <a:cs typeface="Verdana"/>
            </a:endParaRPr>
          </a:p>
          <a:p>
            <a:pPr marL="155575" marR="149860" algn="ctr">
              <a:lnSpc>
                <a:spcPct val="103800"/>
              </a:lnSpc>
              <a:spcBef>
                <a:spcPts val="5"/>
              </a:spcBef>
            </a:pPr>
            <a:r>
              <a:rPr sz="1200" spc="25" smtClean="0">
                <a:latin typeface="+mj-lt"/>
                <a:cs typeface="Verdana"/>
              </a:rPr>
              <a:t>И  </a:t>
            </a:r>
            <a:r>
              <a:rPr sz="1200" spc="20" dirty="0">
                <a:latin typeface="+mj-lt"/>
                <a:cs typeface="Verdana"/>
              </a:rPr>
              <a:t>РАСШИРЕНИЯ  МАГИСТРАЛЬНОЙ  </a:t>
            </a:r>
            <a:r>
              <a:rPr sz="1200" spc="25" dirty="0">
                <a:latin typeface="+mj-lt"/>
                <a:cs typeface="Verdana"/>
              </a:rPr>
              <a:t>ИНФР</a:t>
            </a:r>
            <a:r>
              <a:rPr sz="1200" spc="15" dirty="0">
                <a:latin typeface="+mj-lt"/>
                <a:cs typeface="Verdana"/>
              </a:rPr>
              <a:t>АСТРУКТУРЫ</a:t>
            </a:r>
            <a:endParaRPr sz="1200">
              <a:latin typeface="+mj-lt"/>
              <a:cs typeface="Verdan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9000" y="2362200"/>
            <a:ext cx="24384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4000" spc="-7" baseline="-23148" dirty="0" smtClean="0">
                <a:latin typeface="+mj-lt"/>
                <a:cs typeface="Verdana"/>
              </a:rPr>
              <a:t>76</a:t>
            </a:r>
            <a:r>
              <a:rPr lang="ru-RU" sz="4000" spc="-330" baseline="-23148" dirty="0" smtClean="0">
                <a:latin typeface="+mj-lt"/>
                <a:cs typeface="Verdana"/>
              </a:rPr>
              <a:t>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latin typeface="+mj-lt"/>
                <a:cs typeface="Verdana"/>
              </a:rPr>
              <a:t>ФЕДЕРАЛЬНЫХ</a:t>
            </a:r>
            <a:endParaRPr lang="ru-RU" sz="1600" dirty="0">
              <a:latin typeface="+mj-lt"/>
              <a:cs typeface="Verdan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5200" y="3048000"/>
            <a:ext cx="1416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600" spc="5" dirty="0" smtClean="0">
                <a:latin typeface="+mj-lt"/>
                <a:cs typeface="Verdana"/>
              </a:rPr>
              <a:t>ПР</a:t>
            </a:r>
            <a:r>
              <a:rPr lang="ru-RU" sz="1600" dirty="0" smtClean="0">
                <a:latin typeface="+mj-lt"/>
                <a:cs typeface="Verdana"/>
              </a:rPr>
              <a:t>ОЕКТОВ</a:t>
            </a:r>
            <a:endParaRPr lang="ru-RU" sz="1600" dirty="0">
              <a:latin typeface="+mj-lt"/>
              <a:cs typeface="Verdana"/>
            </a:endParaRPr>
          </a:p>
        </p:txBody>
      </p:sp>
      <p:sp>
        <p:nvSpPr>
          <p:cNvPr id="20" name="object 8"/>
          <p:cNvSpPr/>
          <p:nvPr/>
        </p:nvSpPr>
        <p:spPr>
          <a:xfrm flipH="1">
            <a:off x="7467600" y="3352800"/>
            <a:ext cx="45719" cy="2133600"/>
          </a:xfrm>
          <a:custGeom>
            <a:avLst/>
            <a:gdLst/>
            <a:ahLst/>
            <a:cxnLst/>
            <a:rect l="l" t="t" r="r" b="b"/>
            <a:pathLst>
              <a:path w="36195" h="2921000">
                <a:moveTo>
                  <a:pt x="35687" y="2920568"/>
                </a:moveTo>
                <a:lnTo>
                  <a:pt x="0" y="0"/>
                </a:lnTo>
              </a:path>
            </a:pathLst>
          </a:custGeom>
          <a:ln w="19812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 txBox="1"/>
          <p:nvPr/>
        </p:nvSpPr>
        <p:spPr>
          <a:xfrm>
            <a:off x="0" y="4191000"/>
            <a:ext cx="7572428" cy="5866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700" spc="15" dirty="0" smtClean="0">
                <a:latin typeface="Verdana"/>
                <a:cs typeface="Verdana"/>
              </a:rPr>
              <a:t>          </a:t>
            </a:r>
            <a:r>
              <a:rPr sz="3700" b="1" spc="15" smtClean="0">
                <a:latin typeface="+mj-lt"/>
                <a:cs typeface="Verdana"/>
              </a:rPr>
              <a:t>СВЕРДЛОВСКАЯ</a:t>
            </a:r>
            <a:r>
              <a:rPr sz="3700" b="1" spc="-15" smtClean="0">
                <a:latin typeface="+mj-lt"/>
                <a:cs typeface="Verdana"/>
              </a:rPr>
              <a:t> </a:t>
            </a:r>
            <a:r>
              <a:rPr sz="3700" b="1" spc="15" dirty="0">
                <a:latin typeface="+mj-lt"/>
                <a:cs typeface="Verdana"/>
              </a:rPr>
              <a:t>ОБЛАСТЬ</a:t>
            </a:r>
            <a:endParaRPr sz="3700" b="1">
              <a:latin typeface="+mj-lt"/>
              <a:cs typeface="Verdana"/>
            </a:endParaRPr>
          </a:p>
        </p:txBody>
      </p:sp>
      <p:sp>
        <p:nvSpPr>
          <p:cNvPr id="22" name="object 27"/>
          <p:cNvSpPr txBox="1"/>
          <p:nvPr/>
        </p:nvSpPr>
        <p:spPr>
          <a:xfrm>
            <a:off x="428596" y="4876801"/>
            <a:ext cx="9072626" cy="1477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1087755" algn="l"/>
              </a:tabLst>
            </a:pPr>
            <a:r>
              <a:rPr sz="1950" u="heavy" spc="7" baseline="8547" smtClean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950" u="heavy" spc="7" baseline="8547" dirty="0" smtClean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950" u="heavy" spc="7" dirty="0" smtClean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       </a:t>
            </a:r>
            <a:r>
              <a:rPr lang="ru-RU" sz="2400" spc="15" baseline="8547" dirty="0" smtClean="0">
                <a:latin typeface="+mj-lt"/>
                <a:cs typeface="Verdana"/>
              </a:rPr>
              <a:t>ре</a:t>
            </a:r>
            <a:r>
              <a:rPr sz="2400" spc="15" baseline="8547" smtClean="0">
                <a:latin typeface="+mj-lt"/>
                <a:cs typeface="Verdana"/>
              </a:rPr>
              <a:t>ализуются </a:t>
            </a:r>
            <a:r>
              <a:rPr sz="3000" baseline="1388" smtClean="0">
                <a:latin typeface="+mj-lt"/>
                <a:cs typeface="Verdana"/>
              </a:rPr>
              <a:t>57 РЕГИОНАЛЬНЫХ ПРОЕКТОВ</a:t>
            </a:r>
            <a:r>
              <a:rPr sz="1300" spc="10" smtClean="0">
                <a:latin typeface="Verdana"/>
                <a:cs typeface="Verdana"/>
              </a:rPr>
              <a:t>,</a:t>
            </a:r>
            <a:r>
              <a:rPr lang="ru-RU" sz="1300" spc="15" dirty="0" smtClean="0">
                <a:latin typeface="Verdana"/>
                <a:cs typeface="Verdana"/>
              </a:rPr>
              <a:t> </a:t>
            </a:r>
            <a:r>
              <a:rPr lang="ru-RU" sz="1600" spc="15" dirty="0" smtClean="0">
                <a:latin typeface="+mj-lt"/>
                <a:cs typeface="Verdana"/>
              </a:rPr>
              <a:t>обеспечивающих   </a:t>
            </a:r>
          </a:p>
          <a:p>
            <a:pPr marL="38100">
              <a:spcBef>
                <a:spcPts val="100"/>
              </a:spcBef>
              <a:tabLst>
                <a:tab pos="1087755" algn="l"/>
              </a:tabLst>
            </a:pPr>
            <a:r>
              <a:rPr lang="ru-RU" sz="1600" spc="15" dirty="0" smtClean="0">
                <a:latin typeface="Verdana"/>
                <a:cs typeface="Verdana"/>
              </a:rPr>
              <a:t>                                                                       </a:t>
            </a:r>
            <a:r>
              <a:rPr lang="ru-RU" sz="1600" spc="15" dirty="0" smtClean="0">
                <a:latin typeface="+mj-lt"/>
                <a:cs typeface="Verdana"/>
              </a:rPr>
              <a:t>достижение</a:t>
            </a:r>
            <a:r>
              <a:rPr lang="ru-RU" sz="1600" spc="-70" dirty="0" smtClean="0">
                <a:latin typeface="+mj-lt"/>
                <a:cs typeface="Verdana"/>
              </a:rPr>
              <a:t> </a:t>
            </a:r>
            <a:r>
              <a:rPr lang="ru-RU" sz="1600" spc="15" dirty="0" smtClean="0">
                <a:latin typeface="+mj-lt"/>
                <a:cs typeface="Verdana"/>
              </a:rPr>
              <a:t>целей,</a:t>
            </a:r>
          </a:p>
          <a:p>
            <a:pPr marL="38100">
              <a:spcBef>
                <a:spcPts val="100"/>
              </a:spcBef>
              <a:tabLst>
                <a:tab pos="1087755" algn="l"/>
              </a:tabLst>
            </a:pPr>
            <a:r>
              <a:rPr lang="ru-RU" sz="1600" spc="15" dirty="0" smtClean="0">
                <a:latin typeface="+mj-lt"/>
                <a:cs typeface="Verdana"/>
              </a:rPr>
              <a:t>                                                                                                             показателей и результатов</a:t>
            </a:r>
          </a:p>
          <a:p>
            <a:pPr marL="38100">
              <a:spcBef>
                <a:spcPts val="100"/>
              </a:spcBef>
              <a:tabLst>
                <a:tab pos="1087755" algn="l"/>
              </a:tabLst>
            </a:pPr>
            <a:endParaRPr lang="ru-RU" sz="1300" dirty="0" smtClean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87755" algn="l"/>
              </a:tabLst>
            </a:pPr>
            <a:r>
              <a:rPr lang="ru-RU" sz="1300" spc="15" dirty="0" smtClean="0">
                <a:latin typeface="Verdana"/>
                <a:cs typeface="Verdana"/>
              </a:rPr>
              <a:t>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87755" algn="l"/>
              </a:tabLst>
            </a:pPr>
            <a:r>
              <a:rPr lang="ru-RU" sz="1300" spc="15" dirty="0" smtClean="0">
                <a:latin typeface="Verdana"/>
                <a:cs typeface="Verdana"/>
              </a:rPr>
              <a:t>                                                                      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56388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+mj-lt"/>
                <a:cs typeface="Verdana"/>
              </a:rPr>
              <a:t>образующие региональную</a:t>
            </a:r>
            <a:r>
              <a:rPr lang="ru-RU" sz="1600" spc="-135" dirty="0" smtClean="0">
                <a:latin typeface="+mj-lt"/>
                <a:cs typeface="Verdana"/>
              </a:rPr>
              <a:t> </a:t>
            </a:r>
            <a:r>
              <a:rPr lang="ru-RU" sz="1600" dirty="0" smtClean="0">
                <a:latin typeface="+mj-lt"/>
                <a:cs typeface="Verdana"/>
              </a:rPr>
              <a:t>составляющую  национальных</a:t>
            </a:r>
            <a:r>
              <a:rPr lang="ru-RU" sz="1600" spc="-60" dirty="0" smtClean="0">
                <a:latin typeface="+mj-lt"/>
                <a:cs typeface="Verdana"/>
              </a:rPr>
              <a:t> </a:t>
            </a:r>
            <a:r>
              <a:rPr lang="ru-RU" sz="1600" dirty="0" smtClean="0">
                <a:latin typeface="+mj-lt"/>
                <a:cs typeface="Verdana"/>
              </a:rPr>
              <a:t>проектов</a:t>
            </a:r>
            <a:endParaRPr lang="ru-RU" sz="1600" dirty="0">
              <a:latin typeface="+mj-lt"/>
              <a:cs typeface="Verdana"/>
            </a:endParaRPr>
          </a:p>
        </p:txBody>
      </p:sp>
      <p:sp>
        <p:nvSpPr>
          <p:cNvPr id="24" name="object 31"/>
          <p:cNvSpPr/>
          <p:nvPr/>
        </p:nvSpPr>
        <p:spPr>
          <a:xfrm>
            <a:off x="457200" y="5181600"/>
            <a:ext cx="45719" cy="428628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275221"/>
                </a:moveTo>
                <a:lnTo>
                  <a:pt x="0" y="0"/>
                </a:lnTo>
              </a:path>
            </a:pathLst>
          </a:custGeom>
          <a:ln w="19812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8"/>
          <p:cNvSpPr txBox="1"/>
          <p:nvPr/>
        </p:nvSpPr>
        <p:spPr>
          <a:xfrm>
            <a:off x="3962400" y="5181600"/>
            <a:ext cx="5181600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3600" baseline="-21990" dirty="0" smtClean="0">
                <a:latin typeface="Verdana"/>
                <a:cs typeface="Verdana"/>
              </a:rPr>
              <a:t>      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3600" baseline="-21990" dirty="0" smtClean="0">
                <a:latin typeface="Verdana"/>
                <a:cs typeface="Verdana"/>
              </a:rPr>
              <a:t>           </a:t>
            </a:r>
            <a:r>
              <a:rPr sz="3600" baseline="-21990" smtClean="0">
                <a:latin typeface="Verdana"/>
                <a:cs typeface="Verdana"/>
              </a:rPr>
              <a:t>55</a:t>
            </a:r>
            <a:r>
              <a:rPr lang="ru-RU" sz="3600" baseline="-21990" dirty="0" smtClean="0">
                <a:latin typeface="Verdana"/>
                <a:cs typeface="Verdana"/>
              </a:rPr>
              <a:t> </a:t>
            </a:r>
            <a:r>
              <a:rPr sz="1600" spc="15" smtClean="0">
                <a:latin typeface="+mj-lt"/>
                <a:cs typeface="Verdana"/>
              </a:rPr>
              <a:t>федеральных</a:t>
            </a:r>
            <a:r>
              <a:rPr sz="1600" spc="-295" smtClean="0">
                <a:latin typeface="+mj-lt"/>
                <a:cs typeface="Verdana"/>
              </a:rPr>
              <a:t> </a:t>
            </a:r>
            <a:r>
              <a:rPr sz="1600" spc="15" smtClean="0">
                <a:latin typeface="+mj-lt"/>
                <a:cs typeface="Verdana"/>
              </a:rPr>
              <a:t>п</a:t>
            </a:r>
            <a:r>
              <a:rPr lang="ru-RU" sz="1600" spc="15" dirty="0" err="1" smtClean="0">
                <a:latin typeface="+mj-lt"/>
                <a:cs typeface="Verdana"/>
              </a:rPr>
              <a:t>роектов</a:t>
            </a:r>
            <a:r>
              <a:rPr lang="ru-RU" sz="1600" spc="15" dirty="0" smtClean="0">
                <a:latin typeface="+mj-lt"/>
                <a:cs typeface="Verdana"/>
              </a:rPr>
              <a:t>      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600" spc="15" dirty="0">
                <a:latin typeface="Verdana"/>
                <a:cs typeface="Verdana"/>
              </a:rPr>
              <a:t> </a:t>
            </a:r>
            <a:endParaRPr lang="ru-RU" sz="1600" spc="15" dirty="0" smtClean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300" spc="15" dirty="0">
                <a:latin typeface="Verdana"/>
                <a:cs typeface="Verdana"/>
              </a:rPr>
              <a:t> </a:t>
            </a:r>
            <a:r>
              <a:rPr lang="ru-RU" sz="1300" spc="15" dirty="0" smtClean="0">
                <a:latin typeface="Verdana"/>
                <a:cs typeface="Verdana"/>
              </a:rPr>
              <a:t>                  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400" y="3505200"/>
            <a:ext cx="3857652" cy="303288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685"/>
              </a:spcBef>
            </a:pPr>
            <a:r>
              <a:rPr lang="ru-RU" sz="1400" spc="-5" dirty="0" smtClean="0">
                <a:latin typeface="+mj-lt"/>
                <a:cs typeface="Verdana"/>
              </a:rPr>
              <a:t>    </a:t>
            </a:r>
            <a:r>
              <a:rPr sz="1400" spc="-5" smtClean="0">
                <a:latin typeface="+mj-lt"/>
                <a:cs typeface="Verdana"/>
              </a:rPr>
              <a:t>МЕЖДУНАРОДНАЯ </a:t>
            </a:r>
            <a:r>
              <a:rPr sz="1400" spc="-5" dirty="0">
                <a:latin typeface="+mj-lt"/>
                <a:cs typeface="Verdana"/>
              </a:rPr>
              <a:t>КООПЕРАЦИЯ </a:t>
            </a:r>
            <a:r>
              <a:rPr sz="1400" dirty="0">
                <a:latin typeface="+mj-lt"/>
                <a:cs typeface="Verdana"/>
              </a:rPr>
              <a:t>И</a:t>
            </a:r>
            <a:r>
              <a:rPr sz="1400" spc="40" dirty="0">
                <a:latin typeface="+mj-lt"/>
                <a:cs typeface="Verdana"/>
              </a:rPr>
              <a:t> </a:t>
            </a:r>
            <a:r>
              <a:rPr sz="1400" spc="-5" dirty="0">
                <a:latin typeface="+mj-lt"/>
                <a:cs typeface="Verdana"/>
              </a:rPr>
              <a:t>ЭКСПОРТ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4343400" y="3505200"/>
            <a:ext cx="785818" cy="23852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334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420"/>
              </a:spcBef>
            </a:pPr>
            <a:r>
              <a:rPr sz="1200" spc="-5" dirty="0">
                <a:latin typeface="Verdana"/>
                <a:cs typeface="Verdana"/>
              </a:rPr>
              <a:t>МСП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152400" y="3962400"/>
            <a:ext cx="2500330" cy="23724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ЦИФРОВАЯ ЭКОНОМИКА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0" name="object 22"/>
          <p:cNvGrpSpPr/>
          <p:nvPr/>
        </p:nvGrpSpPr>
        <p:grpSpPr>
          <a:xfrm>
            <a:off x="0" y="2819400"/>
            <a:ext cx="5257800" cy="609600"/>
            <a:chOff x="497960" y="2874264"/>
            <a:chExt cx="5146487" cy="609600"/>
          </a:xfrm>
        </p:grpSpPr>
        <p:sp>
          <p:nvSpPr>
            <p:cNvPr id="31" name="object 23"/>
            <p:cNvSpPr/>
            <p:nvPr/>
          </p:nvSpPr>
          <p:spPr>
            <a:xfrm>
              <a:off x="653379" y="3179064"/>
              <a:ext cx="4991068" cy="304800"/>
            </a:xfrm>
            <a:custGeom>
              <a:avLst/>
              <a:gdLst/>
              <a:ahLst/>
              <a:cxnLst/>
              <a:rect l="l" t="t" r="r" b="b"/>
              <a:pathLst>
                <a:path w="4906010" h="360044">
                  <a:moveTo>
                    <a:pt x="490575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905756" y="359663"/>
                  </a:lnTo>
                  <a:lnTo>
                    <a:pt x="49057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/>
            <p:cNvSpPr/>
            <p:nvPr/>
          </p:nvSpPr>
          <p:spPr>
            <a:xfrm>
              <a:off x="497960" y="2874264"/>
              <a:ext cx="4906010" cy="360045"/>
            </a:xfrm>
            <a:custGeom>
              <a:avLst/>
              <a:gdLst/>
              <a:ahLst/>
              <a:cxnLst/>
              <a:rect l="l" t="t" r="r" b="b"/>
              <a:pathLst>
                <a:path w="4906010" h="360044">
                  <a:moveTo>
                    <a:pt x="0" y="359663"/>
                  </a:moveTo>
                  <a:lnTo>
                    <a:pt x="4905756" y="359663"/>
                  </a:lnTo>
                  <a:lnTo>
                    <a:pt x="4905756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28600" y="3124200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5" dirty="0" smtClean="0">
                <a:latin typeface="+mj-lt"/>
                <a:cs typeface="Verdana"/>
              </a:rPr>
              <a:t>ПРОИЗВОДИТЕЛЬНОСТЬ ТРУДА </a:t>
            </a:r>
            <a:r>
              <a:rPr lang="ru-RU" sz="1400" dirty="0" smtClean="0">
                <a:latin typeface="+mj-lt"/>
                <a:cs typeface="Verdana"/>
              </a:rPr>
              <a:t>И </a:t>
            </a:r>
            <a:r>
              <a:rPr lang="ru-RU" sz="1400" spc="-5" dirty="0" smtClean="0">
                <a:latin typeface="+mj-lt"/>
                <a:cs typeface="Verdana"/>
              </a:rPr>
              <a:t>ПОДДЕРЖКА </a:t>
            </a:r>
            <a:r>
              <a:rPr lang="ru-RU" sz="1400" dirty="0" smtClean="0">
                <a:latin typeface="+mj-lt"/>
                <a:cs typeface="Verdana"/>
              </a:rPr>
              <a:t>ЗАНЯТОСТИ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2590800"/>
            <a:ext cx="2362200" cy="935513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103505" rIns="0" bIns="0" rtlCol="0">
            <a:spAutoFit/>
          </a:bodyPr>
          <a:lstStyle/>
          <a:p>
            <a:pPr marL="89535" marR="55880" algn="ctr">
              <a:lnSpc>
                <a:spcPct val="100000"/>
              </a:lnSpc>
              <a:spcBef>
                <a:spcPts val="815"/>
              </a:spcBef>
            </a:pPr>
            <a:r>
              <a:rPr sz="900" spc="-175" dirty="0">
                <a:solidFill>
                  <a:srgbClr val="1F487C"/>
                </a:solidFill>
                <a:latin typeface="Arial Black"/>
                <a:cs typeface="Arial Black"/>
              </a:rPr>
              <a:t>ПРОЕКТНЫЕ </a:t>
            </a:r>
            <a:r>
              <a:rPr sz="900" spc="-165" dirty="0">
                <a:solidFill>
                  <a:srgbClr val="1F487C"/>
                </a:solidFill>
                <a:latin typeface="Arial Black"/>
                <a:cs typeface="Arial Black"/>
              </a:rPr>
              <a:t>КОМИТЕТЫ </a:t>
            </a:r>
            <a:r>
              <a:rPr sz="900" spc="-100" dirty="0">
                <a:solidFill>
                  <a:srgbClr val="1F487C"/>
                </a:solidFill>
                <a:latin typeface="Arial Black"/>
                <a:cs typeface="Arial Black"/>
              </a:rPr>
              <a:t>ПО </a:t>
            </a:r>
            <a:r>
              <a:rPr sz="900" spc="-155" dirty="0">
                <a:solidFill>
                  <a:srgbClr val="1F487C"/>
                </a:solidFill>
                <a:latin typeface="Arial Black"/>
                <a:cs typeface="Arial Black"/>
              </a:rPr>
              <a:t>НАПРАВЛЕНИЯМ  </a:t>
            </a:r>
            <a:r>
              <a:rPr sz="900" spc="-125" dirty="0">
                <a:solidFill>
                  <a:srgbClr val="1F487C"/>
                </a:solidFill>
                <a:latin typeface="Arial Black"/>
                <a:cs typeface="Arial Black"/>
              </a:rPr>
              <a:t>СОЦИАЛЬНО-ЭКОНОМИЧЕСКОЙ </a:t>
            </a:r>
            <a:r>
              <a:rPr sz="900" spc="-130" dirty="0">
                <a:solidFill>
                  <a:srgbClr val="1F487C"/>
                </a:solidFill>
                <a:latin typeface="Arial Black"/>
                <a:cs typeface="Arial Black"/>
              </a:rPr>
              <a:t>ПОЛИТИКИ  </a:t>
            </a:r>
            <a:r>
              <a:rPr sz="900" spc="-150" dirty="0">
                <a:solidFill>
                  <a:srgbClr val="1F487C"/>
                </a:solidFill>
                <a:latin typeface="Arial Black"/>
                <a:cs typeface="Arial Black"/>
              </a:rPr>
              <a:t>СВЕРДЛОВСКОЙ </a:t>
            </a: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ОБЛАСТИ </a:t>
            </a:r>
            <a:r>
              <a:rPr sz="900" spc="-114" dirty="0">
                <a:solidFill>
                  <a:srgbClr val="1F487C"/>
                </a:solidFill>
                <a:latin typeface="Arial Black"/>
                <a:cs typeface="Arial Black"/>
              </a:rPr>
              <a:t>И </a:t>
            </a: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РЕАЛИЗАЦИИ  </a:t>
            </a:r>
            <a:r>
              <a:rPr sz="900" spc="-155" dirty="0">
                <a:solidFill>
                  <a:srgbClr val="1F487C"/>
                </a:solidFill>
                <a:latin typeface="Arial Black"/>
                <a:cs typeface="Arial Black"/>
              </a:rPr>
              <a:t>НАЦИОНАЛЬНЫХ</a:t>
            </a:r>
            <a:r>
              <a:rPr sz="900" spc="-85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55" dirty="0">
                <a:solidFill>
                  <a:srgbClr val="1F487C"/>
                </a:solidFill>
                <a:latin typeface="Arial Black"/>
                <a:cs typeface="Arial Black"/>
              </a:rPr>
              <a:t>ПРОЕКТОВ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2800" y="2819400"/>
            <a:ext cx="1981200" cy="1107354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325120" indent="-324485" algn="ctr">
              <a:lnSpc>
                <a:spcPct val="100000"/>
              </a:lnSpc>
              <a:spcBef>
                <a:spcPts val="835"/>
              </a:spcBef>
              <a:tabLst>
                <a:tab pos="325755" algn="l"/>
              </a:tabLst>
            </a:pPr>
            <a:r>
              <a:rPr lang="ru-RU" sz="1050" spc="-175" dirty="0" smtClean="0">
                <a:latin typeface="Arial Black"/>
                <a:cs typeface="Arial Black"/>
              </a:rPr>
              <a:t>        </a:t>
            </a:r>
            <a:r>
              <a:rPr sz="1050" spc="-175" smtClean="0">
                <a:latin typeface="Arial Black"/>
                <a:cs typeface="Arial Black"/>
              </a:rPr>
              <a:t>Контроль </a:t>
            </a:r>
            <a:r>
              <a:rPr lang="ru-RU" sz="1050" spc="-175" dirty="0" smtClean="0">
                <a:latin typeface="Arial Black"/>
                <a:cs typeface="Arial Black"/>
              </a:rPr>
              <a:t> </a:t>
            </a:r>
            <a:r>
              <a:rPr sz="1050" spc="-200" smtClean="0">
                <a:latin typeface="Arial Black"/>
                <a:cs typeface="Arial Black"/>
              </a:rPr>
              <a:t>достижения</a:t>
            </a:r>
            <a:r>
              <a:rPr sz="1050" spc="-50" smtClean="0">
                <a:latin typeface="Arial Black"/>
                <a:cs typeface="Arial Black"/>
              </a:rPr>
              <a:t> </a:t>
            </a:r>
            <a:r>
              <a:rPr sz="1050" spc="-190" smtClean="0">
                <a:latin typeface="Arial Black"/>
                <a:cs typeface="Arial Black"/>
              </a:rPr>
              <a:t>целей,</a:t>
            </a:r>
            <a:r>
              <a:rPr lang="ru-RU" sz="1050" spc="-190" dirty="0" smtClean="0">
                <a:latin typeface="Arial Black"/>
                <a:cs typeface="Arial Black"/>
              </a:rPr>
              <a:t> </a:t>
            </a:r>
            <a:r>
              <a:rPr sz="1050" spc="-220" smtClean="0">
                <a:latin typeface="Arial Black"/>
                <a:cs typeface="Arial Black"/>
              </a:rPr>
              <a:t>целевых </a:t>
            </a:r>
            <a:r>
              <a:rPr lang="ru-RU" sz="1050" spc="-220" dirty="0" smtClean="0">
                <a:latin typeface="Arial Black"/>
                <a:cs typeface="Arial Black"/>
              </a:rPr>
              <a:t> </a:t>
            </a:r>
            <a:r>
              <a:rPr sz="1050" spc="-204" smtClean="0">
                <a:latin typeface="Arial Black"/>
                <a:cs typeface="Arial Black"/>
              </a:rPr>
              <a:t>п</a:t>
            </a:r>
            <a:r>
              <a:rPr lang="ru-RU" sz="1050" spc="-204" dirty="0" smtClean="0">
                <a:latin typeface="Arial Black"/>
                <a:cs typeface="Arial Black"/>
              </a:rPr>
              <a:t> </a:t>
            </a:r>
            <a:r>
              <a:rPr sz="1050" spc="-204" smtClean="0">
                <a:latin typeface="Arial Black"/>
                <a:cs typeface="Arial Black"/>
              </a:rPr>
              <a:t>оказателей  </a:t>
            </a:r>
            <a:r>
              <a:rPr sz="1050" spc="-180" dirty="0">
                <a:latin typeface="Arial Black"/>
                <a:cs typeface="Arial Black"/>
              </a:rPr>
              <a:t>регионального </a:t>
            </a:r>
            <a:r>
              <a:rPr sz="1050" spc="-185" dirty="0">
                <a:latin typeface="Arial Black"/>
                <a:cs typeface="Arial Black"/>
              </a:rPr>
              <a:t>компонента  </a:t>
            </a:r>
            <a:r>
              <a:rPr sz="1050" spc="-240">
                <a:latin typeface="Arial Black"/>
                <a:cs typeface="Arial Black"/>
              </a:rPr>
              <a:t>федеральных </a:t>
            </a:r>
            <a:r>
              <a:rPr lang="ru-RU" sz="1050" spc="-240" dirty="0" smtClean="0">
                <a:latin typeface="Arial Black"/>
                <a:cs typeface="Arial Black"/>
              </a:rPr>
              <a:t> </a:t>
            </a:r>
            <a:r>
              <a:rPr sz="1050" spc="-155" smtClean="0">
                <a:latin typeface="Arial Black"/>
                <a:cs typeface="Arial Black"/>
              </a:rPr>
              <a:t>проектов</a:t>
            </a:r>
            <a:r>
              <a:rPr sz="1050" spc="-155" dirty="0">
                <a:latin typeface="Arial Black"/>
                <a:cs typeface="Arial Black"/>
              </a:rPr>
              <a:t>,  </a:t>
            </a:r>
            <a:r>
              <a:rPr sz="1050" spc="-200" dirty="0">
                <a:latin typeface="Arial Black"/>
                <a:cs typeface="Arial Black"/>
              </a:rPr>
              <a:t>входящих </a:t>
            </a:r>
            <a:r>
              <a:rPr sz="1050" spc="-150" dirty="0">
                <a:latin typeface="Arial Black"/>
                <a:cs typeface="Arial Black"/>
              </a:rPr>
              <a:t>в</a:t>
            </a:r>
            <a:r>
              <a:rPr sz="1050" spc="-229" dirty="0">
                <a:latin typeface="Arial Black"/>
                <a:cs typeface="Arial Black"/>
              </a:rPr>
              <a:t> </a:t>
            </a:r>
            <a:r>
              <a:rPr sz="1050" spc="-195" dirty="0">
                <a:latin typeface="Arial Black"/>
                <a:cs typeface="Arial Black"/>
              </a:rPr>
              <a:t>состав</a:t>
            </a:r>
            <a:endParaRPr sz="1050">
              <a:latin typeface="Arial Black"/>
              <a:cs typeface="Arial Black"/>
            </a:endParaRPr>
          </a:p>
          <a:p>
            <a:pPr marL="183515" algn="ctr">
              <a:lnSpc>
                <a:spcPts val="1525"/>
              </a:lnSpc>
            </a:pPr>
            <a:r>
              <a:rPr lang="ru-RU" sz="1050" spc="-165" dirty="0" smtClean="0">
                <a:latin typeface="Arial Black"/>
                <a:cs typeface="Arial Black"/>
              </a:rPr>
              <a:t>       </a:t>
            </a:r>
            <a:r>
              <a:rPr sz="1050" spc="-165" smtClean="0">
                <a:latin typeface="Arial Black"/>
                <a:cs typeface="Arial Black"/>
              </a:rPr>
              <a:t>нацпроектов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3048000"/>
            <a:ext cx="1734026" cy="934719"/>
          </a:xfrm>
          <a:custGeom>
            <a:avLst/>
            <a:gdLst/>
            <a:ahLst/>
            <a:cxnLst/>
            <a:rect l="l" t="t" r="r" b="b"/>
            <a:pathLst>
              <a:path w="2312035" h="934720">
                <a:moveTo>
                  <a:pt x="0" y="155701"/>
                </a:moveTo>
                <a:lnTo>
                  <a:pt x="7937" y="106493"/>
                </a:lnTo>
                <a:lnTo>
                  <a:pt x="30041" y="63751"/>
                </a:lnTo>
                <a:lnTo>
                  <a:pt x="63746" y="30045"/>
                </a:lnTo>
                <a:lnTo>
                  <a:pt x="106488" y="7939"/>
                </a:lnTo>
                <a:lnTo>
                  <a:pt x="155702" y="0"/>
                </a:lnTo>
                <a:lnTo>
                  <a:pt x="2156206" y="0"/>
                </a:lnTo>
                <a:lnTo>
                  <a:pt x="2205414" y="7939"/>
                </a:lnTo>
                <a:lnTo>
                  <a:pt x="2248156" y="30045"/>
                </a:lnTo>
                <a:lnTo>
                  <a:pt x="2281862" y="63751"/>
                </a:lnTo>
                <a:lnTo>
                  <a:pt x="2303968" y="106493"/>
                </a:lnTo>
                <a:lnTo>
                  <a:pt x="2311908" y="155701"/>
                </a:lnTo>
                <a:lnTo>
                  <a:pt x="2311908" y="778510"/>
                </a:lnTo>
                <a:lnTo>
                  <a:pt x="2303968" y="827718"/>
                </a:lnTo>
                <a:lnTo>
                  <a:pt x="2281862" y="870460"/>
                </a:lnTo>
                <a:lnTo>
                  <a:pt x="2248156" y="904166"/>
                </a:lnTo>
                <a:lnTo>
                  <a:pt x="2205414" y="926272"/>
                </a:lnTo>
                <a:lnTo>
                  <a:pt x="2156206" y="934212"/>
                </a:lnTo>
                <a:lnTo>
                  <a:pt x="155702" y="934212"/>
                </a:lnTo>
                <a:lnTo>
                  <a:pt x="106488" y="926272"/>
                </a:lnTo>
                <a:lnTo>
                  <a:pt x="63746" y="904166"/>
                </a:lnTo>
                <a:lnTo>
                  <a:pt x="30041" y="870460"/>
                </a:lnTo>
                <a:lnTo>
                  <a:pt x="7937" y="827718"/>
                </a:lnTo>
                <a:lnTo>
                  <a:pt x="0" y="778510"/>
                </a:lnTo>
                <a:lnTo>
                  <a:pt x="0" y="155701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87797"/>
            <a:ext cx="9144000" cy="870585"/>
          </a:xfrm>
          <a:custGeom>
            <a:avLst/>
            <a:gdLst/>
            <a:ahLst/>
            <a:cxnLst/>
            <a:rect l="l" t="t" r="r" b="b"/>
            <a:pathLst>
              <a:path w="12192000" h="870584">
                <a:moveTo>
                  <a:pt x="12192000" y="0"/>
                </a:moveTo>
                <a:lnTo>
                  <a:pt x="0" y="0"/>
                </a:lnTo>
                <a:lnTo>
                  <a:pt x="0" y="870203"/>
                </a:lnTo>
                <a:lnTo>
                  <a:pt x="12192000" y="870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3200" y="1447800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5" h="111759">
                <a:moveTo>
                  <a:pt x="95503" y="0"/>
                </a:moveTo>
                <a:lnTo>
                  <a:pt x="90804" y="2793"/>
                </a:lnTo>
                <a:lnTo>
                  <a:pt x="0" y="55752"/>
                </a:lnTo>
                <a:lnTo>
                  <a:pt x="90804" y="108712"/>
                </a:lnTo>
                <a:lnTo>
                  <a:pt x="95503" y="111505"/>
                </a:lnTo>
                <a:lnTo>
                  <a:pt x="101600" y="109981"/>
                </a:lnTo>
                <a:lnTo>
                  <a:pt x="104394" y="105155"/>
                </a:lnTo>
                <a:lnTo>
                  <a:pt x="107188" y="100456"/>
                </a:lnTo>
                <a:lnTo>
                  <a:pt x="105537" y="94361"/>
                </a:lnTo>
                <a:lnTo>
                  <a:pt x="100838" y="91693"/>
                </a:lnTo>
                <a:lnTo>
                  <a:pt x="56206" y="65659"/>
                </a:lnTo>
                <a:lnTo>
                  <a:pt x="19558" y="65659"/>
                </a:lnTo>
                <a:lnTo>
                  <a:pt x="19558" y="45847"/>
                </a:lnTo>
                <a:lnTo>
                  <a:pt x="56206" y="45847"/>
                </a:lnTo>
                <a:lnTo>
                  <a:pt x="100838" y="19812"/>
                </a:lnTo>
                <a:lnTo>
                  <a:pt x="105537" y="17144"/>
                </a:lnTo>
                <a:lnTo>
                  <a:pt x="107188" y="11049"/>
                </a:lnTo>
                <a:lnTo>
                  <a:pt x="104394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5" h="111759">
                <a:moveTo>
                  <a:pt x="56206" y="45847"/>
                </a:moveTo>
                <a:lnTo>
                  <a:pt x="19558" y="45847"/>
                </a:lnTo>
                <a:lnTo>
                  <a:pt x="19558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8" y="64262"/>
                </a:lnTo>
                <a:lnTo>
                  <a:pt x="24638" y="47243"/>
                </a:lnTo>
                <a:lnTo>
                  <a:pt x="53811" y="47243"/>
                </a:lnTo>
                <a:lnTo>
                  <a:pt x="56206" y="45847"/>
                </a:lnTo>
                <a:close/>
              </a:path>
              <a:path w="647065" h="111759">
                <a:moveTo>
                  <a:pt x="78994" y="45847"/>
                </a:moveTo>
                <a:lnTo>
                  <a:pt x="56206" y="45847"/>
                </a:lnTo>
                <a:lnTo>
                  <a:pt x="39224" y="55752"/>
                </a:lnTo>
                <a:lnTo>
                  <a:pt x="56206" y="65659"/>
                </a:lnTo>
                <a:lnTo>
                  <a:pt x="78994" y="65659"/>
                </a:lnTo>
                <a:lnTo>
                  <a:pt x="78994" y="45847"/>
                </a:lnTo>
                <a:close/>
              </a:path>
              <a:path w="647065" h="111759">
                <a:moveTo>
                  <a:pt x="158242" y="45847"/>
                </a:moveTo>
                <a:lnTo>
                  <a:pt x="98805" y="45847"/>
                </a:lnTo>
                <a:lnTo>
                  <a:pt x="98805" y="65659"/>
                </a:lnTo>
                <a:lnTo>
                  <a:pt x="158242" y="65659"/>
                </a:lnTo>
                <a:lnTo>
                  <a:pt x="158242" y="45847"/>
                </a:lnTo>
                <a:close/>
              </a:path>
              <a:path w="647065" h="111759">
                <a:moveTo>
                  <a:pt x="24638" y="47243"/>
                </a:moveTo>
                <a:lnTo>
                  <a:pt x="24638" y="64262"/>
                </a:lnTo>
                <a:lnTo>
                  <a:pt x="39224" y="55752"/>
                </a:lnTo>
                <a:lnTo>
                  <a:pt x="24638" y="47243"/>
                </a:lnTo>
                <a:close/>
              </a:path>
              <a:path w="647065" h="111759">
                <a:moveTo>
                  <a:pt x="39224" y="55752"/>
                </a:moveTo>
                <a:lnTo>
                  <a:pt x="24638" y="64262"/>
                </a:lnTo>
                <a:lnTo>
                  <a:pt x="53811" y="64262"/>
                </a:lnTo>
                <a:lnTo>
                  <a:pt x="39224" y="55752"/>
                </a:lnTo>
                <a:close/>
              </a:path>
              <a:path w="647065" h="111759">
                <a:moveTo>
                  <a:pt x="53811" y="47243"/>
                </a:moveTo>
                <a:lnTo>
                  <a:pt x="24638" y="47243"/>
                </a:lnTo>
                <a:lnTo>
                  <a:pt x="39224" y="55752"/>
                </a:lnTo>
                <a:lnTo>
                  <a:pt x="53811" y="47243"/>
                </a:lnTo>
                <a:close/>
              </a:path>
              <a:path w="647065" h="111759">
                <a:moveTo>
                  <a:pt x="237490" y="45847"/>
                </a:moveTo>
                <a:lnTo>
                  <a:pt x="178053" y="45847"/>
                </a:lnTo>
                <a:lnTo>
                  <a:pt x="178053" y="65659"/>
                </a:lnTo>
                <a:lnTo>
                  <a:pt x="237490" y="65659"/>
                </a:lnTo>
                <a:lnTo>
                  <a:pt x="237490" y="45847"/>
                </a:lnTo>
                <a:close/>
              </a:path>
              <a:path w="647065" h="111759">
                <a:moveTo>
                  <a:pt x="316738" y="45847"/>
                </a:moveTo>
                <a:lnTo>
                  <a:pt x="257301" y="45847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7"/>
                </a:lnTo>
                <a:close/>
              </a:path>
              <a:path w="647065" h="111759">
                <a:moveTo>
                  <a:pt x="395986" y="45847"/>
                </a:moveTo>
                <a:lnTo>
                  <a:pt x="336550" y="45847"/>
                </a:lnTo>
                <a:lnTo>
                  <a:pt x="336550" y="65659"/>
                </a:lnTo>
                <a:lnTo>
                  <a:pt x="395986" y="65659"/>
                </a:lnTo>
                <a:lnTo>
                  <a:pt x="395986" y="45847"/>
                </a:lnTo>
                <a:close/>
              </a:path>
              <a:path w="647065" h="111759">
                <a:moveTo>
                  <a:pt x="475234" y="45847"/>
                </a:moveTo>
                <a:lnTo>
                  <a:pt x="415798" y="45847"/>
                </a:lnTo>
                <a:lnTo>
                  <a:pt x="415798" y="65659"/>
                </a:lnTo>
                <a:lnTo>
                  <a:pt x="475234" y="65659"/>
                </a:lnTo>
                <a:lnTo>
                  <a:pt x="475234" y="45847"/>
                </a:lnTo>
                <a:close/>
              </a:path>
              <a:path w="647065" h="111759">
                <a:moveTo>
                  <a:pt x="607713" y="55752"/>
                </a:moveTo>
                <a:lnTo>
                  <a:pt x="546100" y="91693"/>
                </a:lnTo>
                <a:lnTo>
                  <a:pt x="541401" y="94361"/>
                </a:lnTo>
                <a:lnTo>
                  <a:pt x="539876" y="100456"/>
                </a:lnTo>
                <a:lnTo>
                  <a:pt x="542544" y="105155"/>
                </a:lnTo>
                <a:lnTo>
                  <a:pt x="545338" y="109981"/>
                </a:lnTo>
                <a:lnTo>
                  <a:pt x="551434" y="111505"/>
                </a:lnTo>
                <a:lnTo>
                  <a:pt x="556133" y="108712"/>
                </a:lnTo>
                <a:lnTo>
                  <a:pt x="630056" y="65659"/>
                </a:lnTo>
                <a:lnTo>
                  <a:pt x="627379" y="65659"/>
                </a:lnTo>
                <a:lnTo>
                  <a:pt x="627379" y="64262"/>
                </a:lnTo>
                <a:lnTo>
                  <a:pt x="622300" y="64262"/>
                </a:lnTo>
                <a:lnTo>
                  <a:pt x="607713" y="55752"/>
                </a:lnTo>
                <a:close/>
              </a:path>
              <a:path w="647065" h="111759">
                <a:moveTo>
                  <a:pt x="554482" y="45847"/>
                </a:moveTo>
                <a:lnTo>
                  <a:pt x="495046" y="45847"/>
                </a:lnTo>
                <a:lnTo>
                  <a:pt x="495046" y="65659"/>
                </a:lnTo>
                <a:lnTo>
                  <a:pt x="554482" y="65659"/>
                </a:lnTo>
                <a:lnTo>
                  <a:pt x="554482" y="45847"/>
                </a:lnTo>
                <a:close/>
              </a:path>
              <a:path w="647065" h="111759">
                <a:moveTo>
                  <a:pt x="590731" y="45847"/>
                </a:moveTo>
                <a:lnTo>
                  <a:pt x="574294" y="45847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2"/>
                </a:lnTo>
                <a:lnTo>
                  <a:pt x="590731" y="45847"/>
                </a:lnTo>
                <a:close/>
              </a:path>
              <a:path w="647065" h="111759">
                <a:moveTo>
                  <a:pt x="630056" y="45847"/>
                </a:moveTo>
                <a:lnTo>
                  <a:pt x="627379" y="45847"/>
                </a:lnTo>
                <a:lnTo>
                  <a:pt x="627379" y="65659"/>
                </a:lnTo>
                <a:lnTo>
                  <a:pt x="630056" y="65659"/>
                </a:lnTo>
                <a:lnTo>
                  <a:pt x="647065" y="55752"/>
                </a:lnTo>
                <a:lnTo>
                  <a:pt x="630056" y="45847"/>
                </a:lnTo>
                <a:close/>
              </a:path>
              <a:path w="647065" h="111759">
                <a:moveTo>
                  <a:pt x="622300" y="47243"/>
                </a:moveTo>
                <a:lnTo>
                  <a:pt x="607713" y="55752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5" h="111759">
                <a:moveTo>
                  <a:pt x="627379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79" y="64262"/>
                </a:lnTo>
                <a:lnTo>
                  <a:pt x="627379" y="47243"/>
                </a:lnTo>
                <a:close/>
              </a:path>
              <a:path w="647065" h="111759">
                <a:moveTo>
                  <a:pt x="551434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2"/>
                </a:lnTo>
                <a:lnTo>
                  <a:pt x="622300" y="47243"/>
                </a:lnTo>
                <a:lnTo>
                  <a:pt x="627379" y="47243"/>
                </a:lnTo>
                <a:lnTo>
                  <a:pt x="627379" y="45847"/>
                </a:lnTo>
                <a:lnTo>
                  <a:pt x="630056" y="45847"/>
                </a:lnTo>
                <a:lnTo>
                  <a:pt x="556133" y="2793"/>
                </a:lnTo>
                <a:lnTo>
                  <a:pt x="55143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0" y="1295400"/>
            <a:ext cx="4038600" cy="622300"/>
          </a:xfrm>
          <a:custGeom>
            <a:avLst/>
            <a:gdLst/>
            <a:ahLst/>
            <a:cxnLst/>
            <a:rect l="l" t="t" r="r" b="b"/>
            <a:pathLst>
              <a:path w="5450205" h="622300">
                <a:moveTo>
                  <a:pt x="5449824" y="0"/>
                </a:moveTo>
                <a:lnTo>
                  <a:pt x="0" y="0"/>
                </a:lnTo>
                <a:lnTo>
                  <a:pt x="0" y="621791"/>
                </a:lnTo>
                <a:lnTo>
                  <a:pt x="5449824" y="621791"/>
                </a:lnTo>
                <a:lnTo>
                  <a:pt x="5449824" y="0"/>
                </a:lnTo>
                <a:close/>
              </a:path>
            </a:pathLst>
          </a:custGeom>
          <a:solidFill>
            <a:srgbClr val="0D9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0800" y="1447800"/>
            <a:ext cx="388619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100" spc="-250" dirty="0" smtClean="0">
                <a:solidFill>
                  <a:srgbClr val="1F487C"/>
                </a:solidFill>
                <a:latin typeface="Arial Black"/>
                <a:cs typeface="Arial Black"/>
              </a:rPr>
              <a:t>   </a:t>
            </a:r>
            <a:r>
              <a:rPr sz="1100" spc="-250" smtClean="0">
                <a:solidFill>
                  <a:srgbClr val="1F487C"/>
                </a:solidFill>
                <a:latin typeface="Arial Black"/>
                <a:cs typeface="Arial Black"/>
              </a:rPr>
              <a:t>СОВЕТ </a:t>
            </a:r>
            <a:r>
              <a:rPr lang="ru-RU" sz="1100" spc="-25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04" smtClean="0">
                <a:solidFill>
                  <a:srgbClr val="1F487C"/>
                </a:solidFill>
                <a:latin typeface="Arial Black"/>
                <a:cs typeface="Arial Black"/>
              </a:rPr>
              <a:t>ПРИ </a:t>
            </a:r>
            <a:r>
              <a:rPr sz="1100" spc="-254">
                <a:solidFill>
                  <a:srgbClr val="1F487C"/>
                </a:solidFill>
                <a:latin typeface="Arial Black"/>
                <a:cs typeface="Arial Black"/>
              </a:rPr>
              <a:t>ГУБЕРНАТОРЕ </a:t>
            </a:r>
            <a:r>
              <a:rPr lang="ru-RU" sz="1100" spc="-254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40" smtClean="0">
                <a:solidFill>
                  <a:srgbClr val="1F487C"/>
                </a:solidFill>
                <a:latin typeface="Arial Black"/>
                <a:cs typeface="Arial Black"/>
              </a:rPr>
              <a:t>СВЕРДЛОВСКОЙ</a:t>
            </a:r>
            <a:r>
              <a:rPr sz="1100" spc="-22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lang="ru-RU" sz="1100" spc="-22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25" smtClean="0">
                <a:solidFill>
                  <a:srgbClr val="1F487C"/>
                </a:solidFill>
                <a:latin typeface="Arial Black"/>
                <a:cs typeface="Arial Black"/>
              </a:rPr>
              <a:t>О</a:t>
            </a:r>
            <a:r>
              <a:rPr lang="ru-RU" sz="1100" spc="-225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25" smtClean="0">
                <a:solidFill>
                  <a:srgbClr val="1F487C"/>
                </a:solidFill>
                <a:latin typeface="Arial Black"/>
                <a:cs typeface="Arial Black"/>
              </a:rPr>
              <a:t>БЛАСТИ</a:t>
            </a:r>
            <a:endParaRPr sz="1100">
              <a:latin typeface="Arial Black"/>
              <a:cs typeface="Arial Black"/>
            </a:endParaRPr>
          </a:p>
          <a:p>
            <a:pPr marL="63500">
              <a:lnSpc>
                <a:spcPct val="100000"/>
              </a:lnSpc>
            </a:pPr>
            <a:r>
              <a:rPr sz="1100" spc="-155" dirty="0">
                <a:solidFill>
                  <a:srgbClr val="1F487C"/>
                </a:solidFill>
                <a:latin typeface="Arial Black"/>
                <a:cs typeface="Arial Black"/>
              </a:rPr>
              <a:t>ПО </a:t>
            </a:r>
            <a:r>
              <a:rPr sz="1100" spc="-245">
                <a:solidFill>
                  <a:srgbClr val="1F487C"/>
                </a:solidFill>
                <a:latin typeface="Arial Black"/>
                <a:cs typeface="Arial Black"/>
              </a:rPr>
              <a:t>ПРИОРИТЕТНЫМ </a:t>
            </a:r>
            <a:r>
              <a:rPr lang="ru-RU" sz="1100" spc="-245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50" smtClean="0">
                <a:solidFill>
                  <a:srgbClr val="1F487C"/>
                </a:solidFill>
                <a:latin typeface="Arial Black"/>
                <a:cs typeface="Arial Black"/>
              </a:rPr>
              <a:t>С</a:t>
            </a:r>
            <a:r>
              <a:rPr lang="ru-RU" sz="1100" spc="-25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50" smtClean="0">
                <a:solidFill>
                  <a:srgbClr val="1F487C"/>
                </a:solidFill>
                <a:latin typeface="Arial Black"/>
                <a:cs typeface="Arial Black"/>
              </a:rPr>
              <a:t>ТРАТЕГИЧЕСКИМ</a:t>
            </a:r>
            <a:r>
              <a:rPr sz="1100" spc="-204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lang="ru-RU" sz="1100" spc="-204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100" spc="-229" smtClean="0">
                <a:solidFill>
                  <a:srgbClr val="1F487C"/>
                </a:solidFill>
                <a:latin typeface="Arial Black"/>
                <a:cs typeface="Arial Black"/>
              </a:rPr>
              <a:t>ПРОЕКТАМ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3951732"/>
            <a:ext cx="9016841" cy="26034"/>
          </a:xfrm>
          <a:custGeom>
            <a:avLst/>
            <a:gdLst/>
            <a:ahLst/>
            <a:cxnLst/>
            <a:rect l="l" t="t" r="r" b="b"/>
            <a:pathLst>
              <a:path w="12022455" h="26035">
                <a:moveTo>
                  <a:pt x="0" y="0"/>
                </a:moveTo>
                <a:lnTo>
                  <a:pt x="12022074" y="25654"/>
                </a:lnTo>
              </a:path>
            </a:pathLst>
          </a:custGeom>
          <a:ln w="9144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09800" y="6075376"/>
            <a:ext cx="5486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5420" algn="l"/>
              </a:tabLst>
            </a:pPr>
            <a:r>
              <a:rPr sz="1100" i="1" spc="-65" dirty="0">
                <a:solidFill>
                  <a:srgbClr val="205868"/>
                </a:solidFill>
                <a:latin typeface="Arial"/>
                <a:cs typeface="Arial"/>
              </a:rPr>
              <a:t>ОРГАНИЗАЦИЯ </a:t>
            </a:r>
            <a:r>
              <a:rPr sz="1100" i="1" spc="-5" dirty="0">
                <a:solidFill>
                  <a:srgbClr val="205868"/>
                </a:solidFill>
                <a:latin typeface="Arial"/>
                <a:cs typeface="Arial"/>
              </a:rPr>
              <a:t>И </a:t>
            </a:r>
            <a:r>
              <a:rPr sz="1100" i="1" spc="-75" dirty="0">
                <a:solidFill>
                  <a:srgbClr val="205868"/>
                </a:solidFill>
                <a:latin typeface="Arial"/>
                <a:cs typeface="Arial"/>
              </a:rPr>
              <a:t>ОБЩАЯ </a:t>
            </a:r>
            <a:r>
              <a:rPr sz="1100" spc="-165" dirty="0">
                <a:solidFill>
                  <a:srgbClr val="205868"/>
                </a:solidFill>
                <a:latin typeface="Arial Black"/>
                <a:cs typeface="Arial Black"/>
              </a:rPr>
              <a:t>КООРДИНАЦИЯ </a:t>
            </a:r>
            <a:r>
              <a:rPr sz="1100" i="1" spc="-105" dirty="0">
                <a:solidFill>
                  <a:srgbClr val="205868"/>
                </a:solidFill>
                <a:latin typeface="Arial"/>
                <a:cs typeface="Arial"/>
              </a:rPr>
              <a:t>ВНЕДРЕНИЯ </a:t>
            </a:r>
            <a:r>
              <a:rPr sz="1100" i="1" spc="-75" dirty="0">
                <a:solidFill>
                  <a:srgbClr val="205868"/>
                </a:solidFill>
                <a:latin typeface="Arial"/>
                <a:cs typeface="Arial"/>
              </a:rPr>
              <a:t>ПРОЕКТНОЙ</a:t>
            </a:r>
            <a:r>
              <a:rPr sz="1100" i="1" spc="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100" i="1" spc="-95" dirty="0">
                <a:solidFill>
                  <a:srgbClr val="205868"/>
                </a:solidFill>
                <a:latin typeface="Arial"/>
                <a:cs typeface="Arial"/>
              </a:rPr>
              <a:t>ДЕЯТЕЛЬНОСТИ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85420" algn="l"/>
              </a:tabLst>
            </a:pPr>
            <a:r>
              <a:rPr sz="1100" i="1" spc="-55" dirty="0">
                <a:solidFill>
                  <a:srgbClr val="205868"/>
                </a:solidFill>
                <a:latin typeface="Arial"/>
                <a:cs typeface="Arial"/>
              </a:rPr>
              <a:t>КООРДИНАЦИЯ </a:t>
            </a:r>
            <a:r>
              <a:rPr sz="1100" i="1" spc="-60" dirty="0">
                <a:solidFill>
                  <a:srgbClr val="205868"/>
                </a:solidFill>
                <a:latin typeface="Arial"/>
                <a:cs typeface="Arial"/>
              </a:rPr>
              <a:t>РЕАЛИЗАЦИИ </a:t>
            </a:r>
            <a:r>
              <a:rPr sz="1100" spc="-190" dirty="0">
                <a:solidFill>
                  <a:srgbClr val="205868"/>
                </a:solidFill>
                <a:latin typeface="Arial Black"/>
                <a:cs typeface="Arial Black"/>
              </a:rPr>
              <a:t>НАЦИОНАЛЬНЫХ</a:t>
            </a:r>
            <a:r>
              <a:rPr sz="1100" spc="-80" dirty="0">
                <a:solidFill>
                  <a:srgbClr val="205868"/>
                </a:solidFill>
                <a:latin typeface="Arial Black"/>
                <a:cs typeface="Arial Black"/>
              </a:rPr>
              <a:t> </a:t>
            </a:r>
            <a:r>
              <a:rPr sz="1100" spc="-185" dirty="0">
                <a:solidFill>
                  <a:srgbClr val="205868"/>
                </a:solidFill>
                <a:latin typeface="Arial Black"/>
                <a:cs typeface="Arial Black"/>
              </a:rPr>
              <a:t>ПРОЕКТОВ</a:t>
            </a:r>
            <a:endParaRPr sz="1100">
              <a:latin typeface="Arial Black"/>
              <a:cs typeface="Arial Black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100" i="1" spc="-65" dirty="0">
                <a:solidFill>
                  <a:srgbClr val="205868"/>
                </a:solidFill>
                <a:latin typeface="Arial"/>
                <a:cs typeface="Arial"/>
              </a:rPr>
              <a:t>ОРГАНИЗАЦИЯ </a:t>
            </a:r>
            <a:r>
              <a:rPr sz="1100" i="1" spc="-90" dirty="0">
                <a:solidFill>
                  <a:srgbClr val="205868"/>
                </a:solidFill>
                <a:latin typeface="Arial"/>
                <a:cs typeface="Arial"/>
              </a:rPr>
              <a:t>МЕЖВЕДОМСТВЕННОГО </a:t>
            </a:r>
            <a:r>
              <a:rPr sz="1100" i="1" spc="-75" dirty="0">
                <a:solidFill>
                  <a:srgbClr val="205868"/>
                </a:solidFill>
                <a:latin typeface="Arial"/>
                <a:cs typeface="Arial"/>
              </a:rPr>
              <a:t>ВЗАИМОДЕЙСТВИЯ, </a:t>
            </a:r>
            <a:r>
              <a:rPr sz="1100" spc="-160" dirty="0">
                <a:solidFill>
                  <a:srgbClr val="205868"/>
                </a:solidFill>
                <a:latin typeface="Arial Black"/>
                <a:cs typeface="Arial Black"/>
              </a:rPr>
              <a:t>МОНИТОРИНГА </a:t>
            </a:r>
            <a:r>
              <a:rPr sz="1100" spc="-135" dirty="0">
                <a:solidFill>
                  <a:srgbClr val="205868"/>
                </a:solidFill>
                <a:latin typeface="Arial Black"/>
                <a:cs typeface="Arial Black"/>
              </a:rPr>
              <a:t>И </a:t>
            </a:r>
            <a:r>
              <a:rPr sz="1100" spc="-175" dirty="0">
                <a:solidFill>
                  <a:srgbClr val="205868"/>
                </a:solidFill>
                <a:latin typeface="Arial Black"/>
                <a:cs typeface="Arial Black"/>
              </a:rPr>
              <a:t>КОНТРОЛЯ  </a:t>
            </a:r>
            <a:r>
              <a:rPr sz="1100" i="1" spc="-60" dirty="0">
                <a:solidFill>
                  <a:srgbClr val="205868"/>
                </a:solidFill>
                <a:latin typeface="Arial"/>
                <a:cs typeface="Arial"/>
              </a:rPr>
              <a:t>РЕАЛИЗАЦИИ </a:t>
            </a:r>
            <a:r>
              <a:rPr sz="1100" i="1" spc="-95" dirty="0">
                <a:solidFill>
                  <a:srgbClr val="205868"/>
                </a:solidFill>
                <a:latin typeface="Arial"/>
                <a:cs typeface="Arial"/>
              </a:rPr>
              <a:t>ПРОЕКТОВ </a:t>
            </a:r>
            <a:r>
              <a:rPr sz="1100" i="1" spc="-5" dirty="0">
                <a:solidFill>
                  <a:srgbClr val="205868"/>
                </a:solidFill>
                <a:latin typeface="Arial"/>
                <a:cs typeface="Arial"/>
              </a:rPr>
              <a:t>И</a:t>
            </a:r>
            <a:r>
              <a:rPr sz="1100" i="1" spc="-140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100" i="1" spc="-65" dirty="0">
                <a:solidFill>
                  <a:srgbClr val="205868"/>
                </a:solidFill>
                <a:latin typeface="Arial"/>
                <a:cs typeface="Arial"/>
              </a:rPr>
              <a:t>ПРОГРАММ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228600" y="6144564"/>
            <a:ext cx="4267200" cy="684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95"/>
              </a:spcBef>
            </a:pPr>
            <a:r>
              <a:rPr sz="1400" spc="-290" smtClean="0">
                <a:latin typeface="Arial Black"/>
                <a:cs typeface="Arial Black"/>
              </a:rPr>
              <a:t>ПРОЕКТНЫЙ </a:t>
            </a:r>
            <a:r>
              <a:rPr sz="1400" spc="-229">
                <a:latin typeface="Arial Black"/>
                <a:cs typeface="Arial Black"/>
              </a:rPr>
              <a:t>ОФИС  </a:t>
            </a:r>
            <a:r>
              <a:rPr lang="ru-RU" sz="1400" spc="-229" dirty="0" smtClean="0">
                <a:latin typeface="Arial Black"/>
                <a:cs typeface="Arial Black"/>
              </a:rPr>
              <a:t>      </a:t>
            </a:r>
          </a:p>
          <a:p>
            <a:pPr marL="12700" marR="5080" indent="340995">
              <a:lnSpc>
                <a:spcPct val="100000"/>
              </a:lnSpc>
              <a:spcBef>
                <a:spcPts val="95"/>
              </a:spcBef>
            </a:pPr>
            <a:r>
              <a:rPr sz="1400" spc="-270" smtClean="0">
                <a:latin typeface="Arial Black"/>
                <a:cs typeface="Arial Black"/>
              </a:rPr>
              <a:t>СВЕРДЛОВСКОЙ</a:t>
            </a:r>
            <a:r>
              <a:rPr sz="1400" spc="-190" smtClean="0">
                <a:latin typeface="Arial Black"/>
                <a:cs typeface="Arial Black"/>
              </a:rPr>
              <a:t> </a:t>
            </a:r>
            <a:endParaRPr lang="ru-RU" sz="1400" spc="-190" dirty="0" smtClean="0">
              <a:latin typeface="Arial Black"/>
              <a:cs typeface="Arial Black"/>
            </a:endParaRPr>
          </a:p>
          <a:p>
            <a:pPr marL="12700" marR="5080" indent="340995">
              <a:lnSpc>
                <a:spcPct val="100000"/>
              </a:lnSpc>
              <a:spcBef>
                <a:spcPts val="95"/>
              </a:spcBef>
            </a:pPr>
            <a:r>
              <a:rPr sz="1400" spc="-250" smtClean="0">
                <a:latin typeface="Arial Black"/>
                <a:cs typeface="Arial Black"/>
              </a:rPr>
              <a:t>ОБЛАСТИ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200" y="4648200"/>
            <a:ext cx="2345531" cy="604012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81280" rIns="0" bIns="0" rtlCol="0">
            <a:spAutoFit/>
          </a:bodyPr>
          <a:lstStyle/>
          <a:p>
            <a:pPr marL="546100" marR="240029" indent="-218440">
              <a:lnSpc>
                <a:spcPct val="102400"/>
              </a:lnSpc>
              <a:spcBef>
                <a:spcPts val="640"/>
              </a:spcBef>
            </a:pPr>
            <a:r>
              <a:rPr sz="1050" spc="-229" dirty="0">
                <a:solidFill>
                  <a:srgbClr val="1F487C"/>
                </a:solidFill>
                <a:latin typeface="Arial Black"/>
                <a:cs typeface="Arial Black"/>
              </a:rPr>
              <a:t>ПРОЕКТНЫЕ </a:t>
            </a:r>
            <a:r>
              <a:rPr sz="1050" spc="-204" dirty="0">
                <a:solidFill>
                  <a:srgbClr val="1F487C"/>
                </a:solidFill>
                <a:latin typeface="Arial Black"/>
                <a:cs typeface="Arial Black"/>
              </a:rPr>
              <a:t>ОФИСЫ </a:t>
            </a:r>
            <a:r>
              <a:rPr sz="1050" spc="-195" dirty="0">
                <a:solidFill>
                  <a:srgbClr val="1F487C"/>
                </a:solidFill>
                <a:latin typeface="Arial Black"/>
                <a:cs typeface="Arial Black"/>
              </a:rPr>
              <a:t>ИОГВ  </a:t>
            </a:r>
            <a:r>
              <a:rPr sz="1050" spc="-215" dirty="0">
                <a:solidFill>
                  <a:srgbClr val="1F487C"/>
                </a:solidFill>
                <a:latin typeface="Arial Black"/>
                <a:cs typeface="Arial Black"/>
              </a:rPr>
              <a:t>(ВЕДОМСТВЕННЫЕ</a:t>
            </a:r>
            <a:endParaRPr sz="1050">
              <a:latin typeface="Arial Black"/>
              <a:cs typeface="Arial Black"/>
            </a:endParaRPr>
          </a:p>
          <a:p>
            <a:pPr marL="453390">
              <a:lnSpc>
                <a:spcPct val="100000"/>
              </a:lnSpc>
              <a:spcBef>
                <a:spcPts val="25"/>
              </a:spcBef>
            </a:pPr>
            <a:r>
              <a:rPr sz="1050" spc="-229" dirty="0">
                <a:solidFill>
                  <a:srgbClr val="1F487C"/>
                </a:solidFill>
                <a:latin typeface="Arial Black"/>
                <a:cs typeface="Arial Black"/>
              </a:rPr>
              <a:t>ПРОЕКТНЫЕ</a:t>
            </a:r>
            <a:r>
              <a:rPr sz="1050" spc="-114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050" spc="-195" dirty="0">
                <a:solidFill>
                  <a:srgbClr val="1F487C"/>
                </a:solidFill>
                <a:latin typeface="Arial Black"/>
                <a:cs typeface="Arial Black"/>
              </a:rPr>
              <a:t>ОФИСЫ</a:t>
            </a:r>
            <a:r>
              <a:rPr sz="1250" spc="-195" dirty="0">
                <a:solidFill>
                  <a:srgbClr val="1F487C"/>
                </a:solidFill>
                <a:latin typeface="Arial Black"/>
                <a:cs typeface="Arial Black"/>
              </a:rPr>
              <a:t>)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" y="1219200"/>
            <a:ext cx="1734026" cy="567055"/>
          </a:xfrm>
          <a:custGeom>
            <a:avLst/>
            <a:gdLst/>
            <a:ahLst/>
            <a:cxnLst/>
            <a:rect l="l" t="t" r="r" b="b"/>
            <a:pathLst>
              <a:path w="2312035" h="567055">
                <a:moveTo>
                  <a:pt x="0" y="94487"/>
                </a:moveTo>
                <a:lnTo>
                  <a:pt x="7425" y="57703"/>
                </a:lnTo>
                <a:lnTo>
                  <a:pt x="27674" y="27670"/>
                </a:lnTo>
                <a:lnTo>
                  <a:pt x="57708" y="7423"/>
                </a:lnTo>
                <a:lnTo>
                  <a:pt x="94488" y="0"/>
                </a:lnTo>
                <a:lnTo>
                  <a:pt x="2217420" y="0"/>
                </a:lnTo>
                <a:lnTo>
                  <a:pt x="2254204" y="7423"/>
                </a:lnTo>
                <a:lnTo>
                  <a:pt x="2284237" y="27670"/>
                </a:lnTo>
                <a:lnTo>
                  <a:pt x="2304484" y="57703"/>
                </a:lnTo>
                <a:lnTo>
                  <a:pt x="2311908" y="94487"/>
                </a:lnTo>
                <a:lnTo>
                  <a:pt x="2311908" y="472439"/>
                </a:lnTo>
                <a:lnTo>
                  <a:pt x="2304484" y="509224"/>
                </a:lnTo>
                <a:lnTo>
                  <a:pt x="2284237" y="539257"/>
                </a:lnTo>
                <a:lnTo>
                  <a:pt x="2254204" y="559504"/>
                </a:lnTo>
                <a:lnTo>
                  <a:pt x="2217420" y="566927"/>
                </a:lnTo>
                <a:lnTo>
                  <a:pt x="94488" y="566927"/>
                </a:lnTo>
                <a:lnTo>
                  <a:pt x="57708" y="559504"/>
                </a:lnTo>
                <a:lnTo>
                  <a:pt x="27674" y="539257"/>
                </a:lnTo>
                <a:lnTo>
                  <a:pt x="7425" y="509224"/>
                </a:lnTo>
                <a:lnTo>
                  <a:pt x="0" y="472439"/>
                </a:lnTo>
                <a:lnTo>
                  <a:pt x="0" y="94487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000" y="3048000"/>
            <a:ext cx="13716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95"/>
              </a:spcBef>
            </a:pPr>
            <a:r>
              <a:rPr sz="1300" spc="-215" dirty="0">
                <a:latin typeface="Arial Black"/>
                <a:cs typeface="Arial Black"/>
              </a:rPr>
              <a:t>ЗАМЕСТИТЕЛИ  </a:t>
            </a:r>
            <a:r>
              <a:rPr sz="1300" spc="-229" dirty="0">
                <a:latin typeface="Arial Black"/>
                <a:cs typeface="Arial Black"/>
              </a:rPr>
              <a:t>ГУБЕРНАТОРА</a:t>
            </a:r>
            <a:r>
              <a:rPr sz="1300" spc="-165" dirty="0">
                <a:latin typeface="Arial Black"/>
                <a:cs typeface="Arial Black"/>
              </a:rPr>
              <a:t> </a:t>
            </a:r>
            <a:r>
              <a:rPr sz="1300" spc="-150" dirty="0">
                <a:latin typeface="Arial Black"/>
                <a:cs typeface="Arial Black"/>
              </a:rPr>
              <a:t>СО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0" y="4495800"/>
            <a:ext cx="1737360" cy="783590"/>
          </a:xfrm>
          <a:custGeom>
            <a:avLst/>
            <a:gdLst/>
            <a:ahLst/>
            <a:cxnLst/>
            <a:rect l="l" t="t" r="r" b="b"/>
            <a:pathLst>
              <a:path w="2316480" h="783589">
                <a:moveTo>
                  <a:pt x="0" y="130556"/>
                </a:moveTo>
                <a:lnTo>
                  <a:pt x="10260" y="79724"/>
                </a:lnTo>
                <a:lnTo>
                  <a:pt x="38241" y="38226"/>
                </a:lnTo>
                <a:lnTo>
                  <a:pt x="79740" y="10255"/>
                </a:lnTo>
                <a:lnTo>
                  <a:pt x="130555" y="0"/>
                </a:lnTo>
                <a:lnTo>
                  <a:pt x="2185924" y="0"/>
                </a:lnTo>
                <a:lnTo>
                  <a:pt x="2236755" y="10255"/>
                </a:lnTo>
                <a:lnTo>
                  <a:pt x="2278253" y="38226"/>
                </a:lnTo>
                <a:lnTo>
                  <a:pt x="2306224" y="79724"/>
                </a:lnTo>
                <a:lnTo>
                  <a:pt x="2316480" y="130556"/>
                </a:lnTo>
                <a:lnTo>
                  <a:pt x="2316480" y="652779"/>
                </a:lnTo>
                <a:lnTo>
                  <a:pt x="2306224" y="703611"/>
                </a:lnTo>
                <a:lnTo>
                  <a:pt x="2278253" y="745108"/>
                </a:lnTo>
                <a:lnTo>
                  <a:pt x="2236755" y="773080"/>
                </a:lnTo>
                <a:lnTo>
                  <a:pt x="2185924" y="783335"/>
                </a:lnTo>
                <a:lnTo>
                  <a:pt x="130555" y="783335"/>
                </a:lnTo>
                <a:lnTo>
                  <a:pt x="79740" y="773080"/>
                </a:lnTo>
                <a:lnTo>
                  <a:pt x="38241" y="745108"/>
                </a:lnTo>
                <a:lnTo>
                  <a:pt x="10260" y="703611"/>
                </a:lnTo>
                <a:lnTo>
                  <a:pt x="0" y="652779"/>
                </a:lnTo>
                <a:lnTo>
                  <a:pt x="0" y="130556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8600" y="4569247"/>
            <a:ext cx="1676399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50" spc="-210" dirty="0" smtClean="0">
                <a:latin typeface="Arial Black"/>
                <a:cs typeface="Arial Black"/>
              </a:rPr>
              <a:t>         </a:t>
            </a:r>
            <a:r>
              <a:rPr sz="1050" spc="-210" smtClean="0">
                <a:latin typeface="Arial Black"/>
                <a:cs typeface="Arial Black"/>
              </a:rPr>
              <a:t>РУКОВОДИТЕЛИ</a:t>
            </a:r>
            <a:r>
              <a:rPr sz="1050" spc="-165" smtClean="0">
                <a:latin typeface="Arial Black"/>
                <a:cs typeface="Arial Black"/>
              </a:rPr>
              <a:t> </a:t>
            </a:r>
            <a:r>
              <a:rPr sz="1050" spc="-215" dirty="0">
                <a:latin typeface="Arial Black"/>
                <a:cs typeface="Arial Black"/>
              </a:rPr>
              <a:t>ИОГВ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" y="5334000"/>
            <a:ext cx="1699736" cy="670560"/>
          </a:xfrm>
          <a:custGeom>
            <a:avLst/>
            <a:gdLst/>
            <a:ahLst/>
            <a:cxnLst/>
            <a:rect l="l" t="t" r="r" b="b"/>
            <a:pathLst>
              <a:path w="2266315" h="670560">
                <a:moveTo>
                  <a:pt x="0" y="111760"/>
                </a:moveTo>
                <a:lnTo>
                  <a:pt x="8782" y="68258"/>
                </a:lnTo>
                <a:lnTo>
                  <a:pt x="32734" y="32734"/>
                </a:lnTo>
                <a:lnTo>
                  <a:pt x="68258" y="8782"/>
                </a:lnTo>
                <a:lnTo>
                  <a:pt x="111760" y="0"/>
                </a:lnTo>
                <a:lnTo>
                  <a:pt x="2154428" y="0"/>
                </a:lnTo>
                <a:lnTo>
                  <a:pt x="2197929" y="8782"/>
                </a:lnTo>
                <a:lnTo>
                  <a:pt x="2233453" y="32734"/>
                </a:lnTo>
                <a:lnTo>
                  <a:pt x="2257405" y="68258"/>
                </a:lnTo>
                <a:lnTo>
                  <a:pt x="2266188" y="111760"/>
                </a:lnTo>
                <a:lnTo>
                  <a:pt x="2266188" y="558800"/>
                </a:lnTo>
                <a:lnTo>
                  <a:pt x="2257405" y="602301"/>
                </a:lnTo>
                <a:lnTo>
                  <a:pt x="2233453" y="637825"/>
                </a:lnTo>
                <a:lnTo>
                  <a:pt x="2197929" y="661777"/>
                </a:lnTo>
                <a:lnTo>
                  <a:pt x="2154428" y="670560"/>
                </a:lnTo>
                <a:lnTo>
                  <a:pt x="111760" y="670560"/>
                </a:lnTo>
                <a:lnTo>
                  <a:pt x="68258" y="661777"/>
                </a:lnTo>
                <a:lnTo>
                  <a:pt x="32734" y="637825"/>
                </a:lnTo>
                <a:lnTo>
                  <a:pt x="8782" y="602301"/>
                </a:lnTo>
                <a:lnTo>
                  <a:pt x="0" y="558800"/>
                </a:lnTo>
                <a:lnTo>
                  <a:pt x="0" y="111760"/>
                </a:lnTo>
                <a:close/>
              </a:path>
            </a:pathLst>
          </a:custGeom>
          <a:ln w="2590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-304800" y="5410200"/>
            <a:ext cx="2590800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269875" indent="1905" algn="ctr">
              <a:lnSpc>
                <a:spcPct val="100000"/>
              </a:lnSpc>
              <a:spcBef>
                <a:spcPts val="100"/>
              </a:spcBef>
            </a:pPr>
            <a:r>
              <a:rPr sz="1050" spc="-210" dirty="0">
                <a:solidFill>
                  <a:srgbClr val="1F487C"/>
                </a:solidFill>
                <a:latin typeface="Arial Black"/>
                <a:cs typeface="Arial Black"/>
              </a:rPr>
              <a:t>ПРЕДСТАВИТЕЛИ  </a:t>
            </a:r>
            <a:r>
              <a:rPr sz="1050" spc="-215">
                <a:solidFill>
                  <a:srgbClr val="1F487C"/>
                </a:solidFill>
                <a:latin typeface="Arial Black"/>
                <a:cs typeface="Arial Black"/>
              </a:rPr>
              <a:t>ОБЩЕСТВЕННОСТИ</a:t>
            </a:r>
            <a:r>
              <a:rPr sz="1050" spc="-185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050" spc="-150" smtClean="0">
                <a:solidFill>
                  <a:srgbClr val="1F487C"/>
                </a:solidFill>
                <a:latin typeface="Arial Black"/>
                <a:cs typeface="Arial Black"/>
              </a:rPr>
              <a:t>И</a:t>
            </a:r>
            <a:endParaRPr lang="ru-RU" sz="1050" spc="-150" dirty="0" smtClean="0">
              <a:solidFill>
                <a:srgbClr val="1F487C"/>
              </a:solidFill>
              <a:latin typeface="Arial Black"/>
              <a:cs typeface="Arial Black"/>
            </a:endParaRPr>
          </a:p>
          <a:p>
            <a:pPr marL="278130" marR="269875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050" spc="-204" dirty="0" smtClean="0">
                <a:solidFill>
                  <a:srgbClr val="1F487C"/>
                </a:solidFill>
                <a:latin typeface="Arial Black"/>
                <a:cs typeface="Arial Black"/>
              </a:rPr>
              <a:t>Э</a:t>
            </a:r>
            <a:r>
              <a:rPr sz="1050" spc="-204" smtClean="0">
                <a:solidFill>
                  <a:srgbClr val="1F487C"/>
                </a:solidFill>
                <a:latin typeface="Arial Black"/>
                <a:cs typeface="Arial Black"/>
              </a:rPr>
              <a:t>КСПЕРТНОГО</a:t>
            </a:r>
            <a:r>
              <a:rPr sz="1050" spc="-175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050" spc="-210" smtClean="0">
                <a:solidFill>
                  <a:srgbClr val="1F487C"/>
                </a:solidFill>
                <a:latin typeface="Arial Black"/>
                <a:cs typeface="Arial Black"/>
              </a:rPr>
              <a:t>СООБЩЕСТВ</a:t>
            </a:r>
            <a:r>
              <a:rPr lang="ru-RU" sz="1050" spc="-210" dirty="0" smtClean="0">
                <a:solidFill>
                  <a:srgbClr val="1F487C"/>
                </a:solidFill>
                <a:latin typeface="Arial Black"/>
                <a:cs typeface="Arial Black"/>
              </a:rPr>
              <a:t>А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53200" y="2133600"/>
            <a:ext cx="485299" cy="76200"/>
          </a:xfrm>
          <a:custGeom>
            <a:avLst/>
            <a:gdLst/>
            <a:ahLst/>
            <a:cxnLst/>
            <a:rect l="l" t="t" r="r" b="b"/>
            <a:pathLst>
              <a:path w="647065" h="111760">
                <a:moveTo>
                  <a:pt x="95503" y="0"/>
                </a:moveTo>
                <a:lnTo>
                  <a:pt x="90804" y="2793"/>
                </a:lnTo>
                <a:lnTo>
                  <a:pt x="0" y="55752"/>
                </a:lnTo>
                <a:lnTo>
                  <a:pt x="90804" y="108712"/>
                </a:lnTo>
                <a:lnTo>
                  <a:pt x="95503" y="111505"/>
                </a:lnTo>
                <a:lnTo>
                  <a:pt x="101600" y="109981"/>
                </a:lnTo>
                <a:lnTo>
                  <a:pt x="104394" y="105155"/>
                </a:lnTo>
                <a:lnTo>
                  <a:pt x="107188" y="100456"/>
                </a:lnTo>
                <a:lnTo>
                  <a:pt x="105537" y="94361"/>
                </a:lnTo>
                <a:lnTo>
                  <a:pt x="100838" y="91693"/>
                </a:lnTo>
                <a:lnTo>
                  <a:pt x="56206" y="65658"/>
                </a:lnTo>
                <a:lnTo>
                  <a:pt x="19558" y="65658"/>
                </a:lnTo>
                <a:lnTo>
                  <a:pt x="19558" y="45847"/>
                </a:lnTo>
                <a:lnTo>
                  <a:pt x="56206" y="45847"/>
                </a:lnTo>
                <a:lnTo>
                  <a:pt x="100838" y="19812"/>
                </a:lnTo>
                <a:lnTo>
                  <a:pt x="105537" y="17144"/>
                </a:lnTo>
                <a:lnTo>
                  <a:pt x="107188" y="11049"/>
                </a:lnTo>
                <a:lnTo>
                  <a:pt x="104394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5" h="111760">
                <a:moveTo>
                  <a:pt x="56206" y="45847"/>
                </a:moveTo>
                <a:lnTo>
                  <a:pt x="19558" y="45847"/>
                </a:lnTo>
                <a:lnTo>
                  <a:pt x="19558" y="65658"/>
                </a:lnTo>
                <a:lnTo>
                  <a:pt x="56206" y="65658"/>
                </a:lnTo>
                <a:lnTo>
                  <a:pt x="53811" y="64262"/>
                </a:lnTo>
                <a:lnTo>
                  <a:pt x="24638" y="64262"/>
                </a:lnTo>
                <a:lnTo>
                  <a:pt x="24638" y="47243"/>
                </a:lnTo>
                <a:lnTo>
                  <a:pt x="53811" y="47243"/>
                </a:lnTo>
                <a:lnTo>
                  <a:pt x="56206" y="45847"/>
                </a:lnTo>
                <a:close/>
              </a:path>
              <a:path w="647065" h="111760">
                <a:moveTo>
                  <a:pt x="78994" y="45847"/>
                </a:moveTo>
                <a:lnTo>
                  <a:pt x="56206" y="45847"/>
                </a:lnTo>
                <a:lnTo>
                  <a:pt x="39224" y="55752"/>
                </a:lnTo>
                <a:lnTo>
                  <a:pt x="56206" y="65658"/>
                </a:lnTo>
                <a:lnTo>
                  <a:pt x="78994" y="65658"/>
                </a:lnTo>
                <a:lnTo>
                  <a:pt x="78994" y="45847"/>
                </a:lnTo>
                <a:close/>
              </a:path>
              <a:path w="647065" h="111760">
                <a:moveTo>
                  <a:pt x="158242" y="45847"/>
                </a:moveTo>
                <a:lnTo>
                  <a:pt x="98806" y="45847"/>
                </a:lnTo>
                <a:lnTo>
                  <a:pt x="98806" y="65658"/>
                </a:lnTo>
                <a:lnTo>
                  <a:pt x="158242" y="65658"/>
                </a:lnTo>
                <a:lnTo>
                  <a:pt x="158242" y="45847"/>
                </a:lnTo>
                <a:close/>
              </a:path>
              <a:path w="647065" h="111760">
                <a:moveTo>
                  <a:pt x="24638" y="47243"/>
                </a:moveTo>
                <a:lnTo>
                  <a:pt x="24638" y="64262"/>
                </a:lnTo>
                <a:lnTo>
                  <a:pt x="39224" y="55752"/>
                </a:lnTo>
                <a:lnTo>
                  <a:pt x="24638" y="47243"/>
                </a:lnTo>
                <a:close/>
              </a:path>
              <a:path w="647065" h="111760">
                <a:moveTo>
                  <a:pt x="39224" y="55752"/>
                </a:moveTo>
                <a:lnTo>
                  <a:pt x="24638" y="64262"/>
                </a:lnTo>
                <a:lnTo>
                  <a:pt x="53811" y="64262"/>
                </a:lnTo>
                <a:lnTo>
                  <a:pt x="39224" y="55752"/>
                </a:lnTo>
                <a:close/>
              </a:path>
              <a:path w="647065" h="111760">
                <a:moveTo>
                  <a:pt x="53811" y="47243"/>
                </a:moveTo>
                <a:lnTo>
                  <a:pt x="24638" y="47243"/>
                </a:lnTo>
                <a:lnTo>
                  <a:pt x="39224" y="55752"/>
                </a:lnTo>
                <a:lnTo>
                  <a:pt x="53811" y="47243"/>
                </a:lnTo>
                <a:close/>
              </a:path>
              <a:path w="647065" h="111760">
                <a:moveTo>
                  <a:pt x="237490" y="45847"/>
                </a:moveTo>
                <a:lnTo>
                  <a:pt x="178053" y="45847"/>
                </a:lnTo>
                <a:lnTo>
                  <a:pt x="178053" y="65658"/>
                </a:lnTo>
                <a:lnTo>
                  <a:pt x="237490" y="65658"/>
                </a:lnTo>
                <a:lnTo>
                  <a:pt x="237490" y="45847"/>
                </a:lnTo>
                <a:close/>
              </a:path>
              <a:path w="647065" h="111760">
                <a:moveTo>
                  <a:pt x="316738" y="45847"/>
                </a:moveTo>
                <a:lnTo>
                  <a:pt x="257301" y="45847"/>
                </a:lnTo>
                <a:lnTo>
                  <a:pt x="257301" y="65658"/>
                </a:lnTo>
                <a:lnTo>
                  <a:pt x="316738" y="65658"/>
                </a:lnTo>
                <a:lnTo>
                  <a:pt x="316738" y="45847"/>
                </a:lnTo>
                <a:close/>
              </a:path>
              <a:path w="647065" h="111760">
                <a:moveTo>
                  <a:pt x="395986" y="45847"/>
                </a:moveTo>
                <a:lnTo>
                  <a:pt x="336550" y="45847"/>
                </a:lnTo>
                <a:lnTo>
                  <a:pt x="336550" y="65658"/>
                </a:lnTo>
                <a:lnTo>
                  <a:pt x="395986" y="65658"/>
                </a:lnTo>
                <a:lnTo>
                  <a:pt x="395986" y="45847"/>
                </a:lnTo>
                <a:close/>
              </a:path>
              <a:path w="647065" h="111760">
                <a:moveTo>
                  <a:pt x="475234" y="45847"/>
                </a:moveTo>
                <a:lnTo>
                  <a:pt x="415798" y="45847"/>
                </a:lnTo>
                <a:lnTo>
                  <a:pt x="415798" y="65658"/>
                </a:lnTo>
                <a:lnTo>
                  <a:pt x="475234" y="65658"/>
                </a:lnTo>
                <a:lnTo>
                  <a:pt x="475234" y="45847"/>
                </a:lnTo>
                <a:close/>
              </a:path>
              <a:path w="647065" h="111760">
                <a:moveTo>
                  <a:pt x="607713" y="55752"/>
                </a:moveTo>
                <a:lnTo>
                  <a:pt x="546100" y="91693"/>
                </a:lnTo>
                <a:lnTo>
                  <a:pt x="541401" y="94361"/>
                </a:lnTo>
                <a:lnTo>
                  <a:pt x="539876" y="100456"/>
                </a:lnTo>
                <a:lnTo>
                  <a:pt x="542544" y="105155"/>
                </a:lnTo>
                <a:lnTo>
                  <a:pt x="545338" y="109981"/>
                </a:lnTo>
                <a:lnTo>
                  <a:pt x="551434" y="111505"/>
                </a:lnTo>
                <a:lnTo>
                  <a:pt x="556133" y="108712"/>
                </a:lnTo>
                <a:lnTo>
                  <a:pt x="630056" y="65658"/>
                </a:lnTo>
                <a:lnTo>
                  <a:pt x="627379" y="65658"/>
                </a:lnTo>
                <a:lnTo>
                  <a:pt x="627379" y="64262"/>
                </a:lnTo>
                <a:lnTo>
                  <a:pt x="622300" y="64262"/>
                </a:lnTo>
                <a:lnTo>
                  <a:pt x="607713" y="55752"/>
                </a:lnTo>
                <a:close/>
              </a:path>
              <a:path w="647065" h="111760">
                <a:moveTo>
                  <a:pt x="554482" y="45847"/>
                </a:moveTo>
                <a:lnTo>
                  <a:pt x="495046" y="45847"/>
                </a:lnTo>
                <a:lnTo>
                  <a:pt x="495046" y="65658"/>
                </a:lnTo>
                <a:lnTo>
                  <a:pt x="554482" y="65658"/>
                </a:lnTo>
                <a:lnTo>
                  <a:pt x="554482" y="45847"/>
                </a:lnTo>
                <a:close/>
              </a:path>
              <a:path w="647065" h="111760">
                <a:moveTo>
                  <a:pt x="590731" y="45847"/>
                </a:moveTo>
                <a:lnTo>
                  <a:pt x="574294" y="45847"/>
                </a:lnTo>
                <a:lnTo>
                  <a:pt x="574294" y="65658"/>
                </a:lnTo>
                <a:lnTo>
                  <a:pt x="590731" y="65658"/>
                </a:lnTo>
                <a:lnTo>
                  <a:pt x="607713" y="55752"/>
                </a:lnTo>
                <a:lnTo>
                  <a:pt x="590731" y="45847"/>
                </a:lnTo>
                <a:close/>
              </a:path>
              <a:path w="647065" h="111760">
                <a:moveTo>
                  <a:pt x="630056" y="45847"/>
                </a:moveTo>
                <a:lnTo>
                  <a:pt x="627379" y="45847"/>
                </a:lnTo>
                <a:lnTo>
                  <a:pt x="627379" y="65658"/>
                </a:lnTo>
                <a:lnTo>
                  <a:pt x="630056" y="65658"/>
                </a:lnTo>
                <a:lnTo>
                  <a:pt x="647065" y="55752"/>
                </a:lnTo>
                <a:lnTo>
                  <a:pt x="630056" y="45847"/>
                </a:lnTo>
                <a:close/>
              </a:path>
              <a:path w="647065" h="111760">
                <a:moveTo>
                  <a:pt x="622300" y="47243"/>
                </a:moveTo>
                <a:lnTo>
                  <a:pt x="607713" y="55752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5" h="111760">
                <a:moveTo>
                  <a:pt x="627379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79" y="64262"/>
                </a:lnTo>
                <a:lnTo>
                  <a:pt x="627379" y="47243"/>
                </a:lnTo>
                <a:close/>
              </a:path>
              <a:path w="647065" h="111760">
                <a:moveTo>
                  <a:pt x="551434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2"/>
                </a:lnTo>
                <a:lnTo>
                  <a:pt x="622300" y="47243"/>
                </a:lnTo>
                <a:lnTo>
                  <a:pt x="627379" y="47243"/>
                </a:lnTo>
                <a:lnTo>
                  <a:pt x="627379" y="45847"/>
                </a:lnTo>
                <a:lnTo>
                  <a:pt x="630056" y="45847"/>
                </a:lnTo>
                <a:lnTo>
                  <a:pt x="556133" y="2793"/>
                </a:lnTo>
                <a:lnTo>
                  <a:pt x="55143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61925" y="1828800"/>
            <a:ext cx="8982075" cy="816482"/>
            <a:chOff x="91439" y="1430274"/>
            <a:chExt cx="11976100" cy="816482"/>
          </a:xfrm>
        </p:grpSpPr>
        <p:sp>
          <p:nvSpPr>
            <p:cNvPr id="23" name="object 23"/>
            <p:cNvSpPr/>
            <p:nvPr/>
          </p:nvSpPr>
          <p:spPr>
            <a:xfrm>
              <a:off x="91439" y="2191512"/>
              <a:ext cx="11976100" cy="55244"/>
            </a:xfrm>
            <a:custGeom>
              <a:avLst/>
              <a:gdLst/>
              <a:ahLst/>
              <a:cxnLst/>
              <a:rect l="l" t="t" r="r" b="b"/>
              <a:pathLst>
                <a:path w="11976100" h="55244">
                  <a:moveTo>
                    <a:pt x="0" y="55117"/>
                  </a:moveTo>
                  <a:lnTo>
                    <a:pt x="11975718" y="0"/>
                  </a:lnTo>
                </a:path>
              </a:pathLst>
            </a:custGeom>
            <a:ln w="9144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345" y="1430274"/>
              <a:ext cx="2298700" cy="727075"/>
            </a:xfrm>
            <a:custGeom>
              <a:avLst/>
              <a:gdLst/>
              <a:ahLst/>
              <a:cxnLst/>
              <a:rect l="l" t="t" r="r" b="b"/>
              <a:pathLst>
                <a:path w="2298700" h="727075">
                  <a:moveTo>
                    <a:pt x="0" y="121158"/>
                  </a:moveTo>
                  <a:lnTo>
                    <a:pt x="9520" y="73991"/>
                  </a:lnTo>
                  <a:lnTo>
                    <a:pt x="35485" y="35480"/>
                  </a:lnTo>
                  <a:lnTo>
                    <a:pt x="73996" y="9519"/>
                  </a:lnTo>
                  <a:lnTo>
                    <a:pt x="121157" y="0"/>
                  </a:lnTo>
                  <a:lnTo>
                    <a:pt x="2177034" y="0"/>
                  </a:lnTo>
                  <a:lnTo>
                    <a:pt x="2224200" y="9519"/>
                  </a:lnTo>
                  <a:lnTo>
                    <a:pt x="2262711" y="35480"/>
                  </a:lnTo>
                  <a:lnTo>
                    <a:pt x="2288672" y="73991"/>
                  </a:lnTo>
                  <a:lnTo>
                    <a:pt x="2298192" y="121158"/>
                  </a:lnTo>
                  <a:lnTo>
                    <a:pt x="2298192" y="605789"/>
                  </a:lnTo>
                  <a:lnTo>
                    <a:pt x="2288672" y="652956"/>
                  </a:lnTo>
                  <a:lnTo>
                    <a:pt x="2262711" y="691467"/>
                  </a:lnTo>
                  <a:lnTo>
                    <a:pt x="2224200" y="717428"/>
                  </a:lnTo>
                  <a:lnTo>
                    <a:pt x="2177034" y="726948"/>
                  </a:lnTo>
                  <a:lnTo>
                    <a:pt x="121157" y="726948"/>
                  </a:lnTo>
                  <a:lnTo>
                    <a:pt x="73996" y="717428"/>
                  </a:lnTo>
                  <a:lnTo>
                    <a:pt x="35485" y="691467"/>
                  </a:lnTo>
                  <a:lnTo>
                    <a:pt x="9520" y="652956"/>
                  </a:lnTo>
                  <a:lnTo>
                    <a:pt x="0" y="605789"/>
                  </a:lnTo>
                  <a:lnTo>
                    <a:pt x="0" y="121158"/>
                  </a:lnTo>
                  <a:close/>
                </a:path>
              </a:pathLst>
            </a:custGeom>
            <a:ln w="2590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202" y="1542288"/>
              <a:ext cx="5387339" cy="563880"/>
            </a:xfrm>
            <a:custGeom>
              <a:avLst/>
              <a:gdLst/>
              <a:ahLst/>
              <a:cxnLst/>
              <a:rect l="l" t="t" r="r" b="b"/>
              <a:pathLst>
                <a:path w="5448300" h="563880">
                  <a:moveTo>
                    <a:pt x="5448300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448300" y="563879"/>
                  </a:lnTo>
                  <a:lnTo>
                    <a:pt x="5448300" y="0"/>
                  </a:lnTo>
                  <a:close/>
                </a:path>
              </a:pathLst>
            </a:custGeom>
            <a:solidFill>
              <a:srgbClr val="0D947A"/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spc="-175" dirty="0" smtClean="0">
                <a:solidFill>
                  <a:srgbClr val="1F487C"/>
                </a:solidFill>
                <a:latin typeface="Arial Black"/>
                <a:cs typeface="Arial Black"/>
              </a:endParaRPr>
            </a:p>
            <a:p>
              <a:pPr algn="ctr"/>
              <a:r>
                <a:rPr lang="ru-RU" sz="1400" spc="-175" dirty="0" smtClean="0">
                  <a:solidFill>
                    <a:srgbClr val="1F487C"/>
                  </a:solidFill>
                  <a:latin typeface="Arial Black"/>
                  <a:cs typeface="Arial Black"/>
                </a:rPr>
                <a:t>Проектный комитет Свердловской области </a:t>
              </a:r>
              <a:endParaRPr sz="1400"/>
            </a:p>
          </p:txBody>
        </p:sp>
      </p:grpSp>
      <p:sp>
        <p:nvSpPr>
          <p:cNvPr id="26" name="object 26"/>
          <p:cNvSpPr/>
          <p:nvPr/>
        </p:nvSpPr>
        <p:spPr>
          <a:xfrm>
            <a:off x="6483668" y="3023489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5" h="111760">
                <a:moveTo>
                  <a:pt x="95503" y="0"/>
                </a:moveTo>
                <a:lnTo>
                  <a:pt x="90804" y="2794"/>
                </a:lnTo>
                <a:lnTo>
                  <a:pt x="0" y="55753"/>
                </a:lnTo>
                <a:lnTo>
                  <a:pt x="90804" y="108712"/>
                </a:lnTo>
                <a:lnTo>
                  <a:pt x="95503" y="111506"/>
                </a:lnTo>
                <a:lnTo>
                  <a:pt x="101599" y="109982"/>
                </a:lnTo>
                <a:lnTo>
                  <a:pt x="104393" y="105156"/>
                </a:lnTo>
                <a:lnTo>
                  <a:pt x="107187" y="100457"/>
                </a:lnTo>
                <a:lnTo>
                  <a:pt x="105536" y="94361"/>
                </a:lnTo>
                <a:lnTo>
                  <a:pt x="100837" y="91694"/>
                </a:lnTo>
                <a:lnTo>
                  <a:pt x="56206" y="65659"/>
                </a:lnTo>
                <a:lnTo>
                  <a:pt x="19557" y="65659"/>
                </a:lnTo>
                <a:lnTo>
                  <a:pt x="19557" y="45847"/>
                </a:lnTo>
                <a:lnTo>
                  <a:pt x="56206" y="45847"/>
                </a:lnTo>
                <a:lnTo>
                  <a:pt x="100837" y="19812"/>
                </a:lnTo>
                <a:lnTo>
                  <a:pt x="105536" y="17145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599" y="1524"/>
                </a:lnTo>
                <a:lnTo>
                  <a:pt x="95503" y="0"/>
                </a:lnTo>
                <a:close/>
              </a:path>
              <a:path w="647065" h="111760">
                <a:moveTo>
                  <a:pt x="56206" y="45847"/>
                </a:moveTo>
                <a:lnTo>
                  <a:pt x="19557" y="45847"/>
                </a:lnTo>
                <a:lnTo>
                  <a:pt x="19557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4"/>
                </a:lnTo>
                <a:lnTo>
                  <a:pt x="53811" y="47244"/>
                </a:lnTo>
                <a:lnTo>
                  <a:pt x="56206" y="45847"/>
                </a:lnTo>
                <a:close/>
              </a:path>
              <a:path w="647065" h="111760">
                <a:moveTo>
                  <a:pt x="78993" y="45847"/>
                </a:moveTo>
                <a:lnTo>
                  <a:pt x="56206" y="45847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3" y="65659"/>
                </a:lnTo>
                <a:lnTo>
                  <a:pt x="78993" y="45847"/>
                </a:lnTo>
                <a:close/>
              </a:path>
              <a:path w="647065" h="111760">
                <a:moveTo>
                  <a:pt x="158241" y="45847"/>
                </a:moveTo>
                <a:lnTo>
                  <a:pt x="98805" y="45847"/>
                </a:lnTo>
                <a:lnTo>
                  <a:pt x="98805" y="65659"/>
                </a:lnTo>
                <a:lnTo>
                  <a:pt x="158241" y="65659"/>
                </a:lnTo>
                <a:lnTo>
                  <a:pt x="158241" y="45847"/>
                </a:lnTo>
                <a:close/>
              </a:path>
              <a:path w="647065" h="111760">
                <a:moveTo>
                  <a:pt x="24637" y="47244"/>
                </a:moveTo>
                <a:lnTo>
                  <a:pt x="24637" y="64262"/>
                </a:lnTo>
                <a:lnTo>
                  <a:pt x="39224" y="55753"/>
                </a:lnTo>
                <a:lnTo>
                  <a:pt x="24637" y="47244"/>
                </a:lnTo>
                <a:close/>
              </a:path>
              <a:path w="647065" h="111760">
                <a:moveTo>
                  <a:pt x="39224" y="55753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5" h="111760">
                <a:moveTo>
                  <a:pt x="53811" y="47244"/>
                </a:moveTo>
                <a:lnTo>
                  <a:pt x="24637" y="47244"/>
                </a:lnTo>
                <a:lnTo>
                  <a:pt x="39224" y="55753"/>
                </a:lnTo>
                <a:lnTo>
                  <a:pt x="53811" y="47244"/>
                </a:lnTo>
                <a:close/>
              </a:path>
              <a:path w="647065" h="111760">
                <a:moveTo>
                  <a:pt x="237489" y="45847"/>
                </a:moveTo>
                <a:lnTo>
                  <a:pt x="178053" y="45847"/>
                </a:lnTo>
                <a:lnTo>
                  <a:pt x="178053" y="65659"/>
                </a:lnTo>
                <a:lnTo>
                  <a:pt x="237489" y="65659"/>
                </a:lnTo>
                <a:lnTo>
                  <a:pt x="237489" y="45847"/>
                </a:lnTo>
                <a:close/>
              </a:path>
              <a:path w="647065" h="111760">
                <a:moveTo>
                  <a:pt x="316737" y="45847"/>
                </a:moveTo>
                <a:lnTo>
                  <a:pt x="257301" y="45847"/>
                </a:lnTo>
                <a:lnTo>
                  <a:pt x="257301" y="65659"/>
                </a:lnTo>
                <a:lnTo>
                  <a:pt x="316737" y="65659"/>
                </a:lnTo>
                <a:lnTo>
                  <a:pt x="316737" y="45847"/>
                </a:lnTo>
                <a:close/>
              </a:path>
              <a:path w="647065" h="111760">
                <a:moveTo>
                  <a:pt x="395985" y="45847"/>
                </a:moveTo>
                <a:lnTo>
                  <a:pt x="336549" y="45847"/>
                </a:lnTo>
                <a:lnTo>
                  <a:pt x="336549" y="65659"/>
                </a:lnTo>
                <a:lnTo>
                  <a:pt x="395985" y="65659"/>
                </a:lnTo>
                <a:lnTo>
                  <a:pt x="395985" y="45847"/>
                </a:lnTo>
                <a:close/>
              </a:path>
              <a:path w="647065" h="111760">
                <a:moveTo>
                  <a:pt x="475233" y="45847"/>
                </a:moveTo>
                <a:lnTo>
                  <a:pt x="415797" y="45847"/>
                </a:lnTo>
                <a:lnTo>
                  <a:pt x="415797" y="65659"/>
                </a:lnTo>
                <a:lnTo>
                  <a:pt x="475233" y="65659"/>
                </a:lnTo>
                <a:lnTo>
                  <a:pt x="475233" y="45847"/>
                </a:lnTo>
                <a:close/>
              </a:path>
              <a:path w="647065" h="111760">
                <a:moveTo>
                  <a:pt x="607713" y="55753"/>
                </a:moveTo>
                <a:lnTo>
                  <a:pt x="546099" y="91694"/>
                </a:lnTo>
                <a:lnTo>
                  <a:pt x="541400" y="94361"/>
                </a:lnTo>
                <a:lnTo>
                  <a:pt x="539876" y="100457"/>
                </a:lnTo>
                <a:lnTo>
                  <a:pt x="542543" y="105156"/>
                </a:lnTo>
                <a:lnTo>
                  <a:pt x="545337" y="109982"/>
                </a:lnTo>
                <a:lnTo>
                  <a:pt x="551433" y="111506"/>
                </a:lnTo>
                <a:lnTo>
                  <a:pt x="556132" y="108712"/>
                </a:lnTo>
                <a:lnTo>
                  <a:pt x="630056" y="65659"/>
                </a:lnTo>
                <a:lnTo>
                  <a:pt x="627379" y="65659"/>
                </a:lnTo>
                <a:lnTo>
                  <a:pt x="627379" y="64262"/>
                </a:lnTo>
                <a:lnTo>
                  <a:pt x="622299" y="64262"/>
                </a:lnTo>
                <a:lnTo>
                  <a:pt x="607713" y="55753"/>
                </a:lnTo>
                <a:close/>
              </a:path>
              <a:path w="647065" h="111760">
                <a:moveTo>
                  <a:pt x="554481" y="45847"/>
                </a:moveTo>
                <a:lnTo>
                  <a:pt x="495045" y="45847"/>
                </a:lnTo>
                <a:lnTo>
                  <a:pt x="495045" y="65659"/>
                </a:lnTo>
                <a:lnTo>
                  <a:pt x="554481" y="65659"/>
                </a:lnTo>
                <a:lnTo>
                  <a:pt x="554481" y="45847"/>
                </a:lnTo>
                <a:close/>
              </a:path>
              <a:path w="647065" h="111760">
                <a:moveTo>
                  <a:pt x="590731" y="45847"/>
                </a:moveTo>
                <a:lnTo>
                  <a:pt x="574293" y="45847"/>
                </a:lnTo>
                <a:lnTo>
                  <a:pt x="574293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7"/>
                </a:lnTo>
                <a:close/>
              </a:path>
              <a:path w="647065" h="111760">
                <a:moveTo>
                  <a:pt x="630056" y="45847"/>
                </a:moveTo>
                <a:lnTo>
                  <a:pt x="627379" y="45847"/>
                </a:lnTo>
                <a:lnTo>
                  <a:pt x="627379" y="65659"/>
                </a:lnTo>
                <a:lnTo>
                  <a:pt x="630056" y="65659"/>
                </a:lnTo>
                <a:lnTo>
                  <a:pt x="647064" y="55753"/>
                </a:lnTo>
                <a:lnTo>
                  <a:pt x="630056" y="45847"/>
                </a:lnTo>
                <a:close/>
              </a:path>
              <a:path w="647065" h="111760">
                <a:moveTo>
                  <a:pt x="622299" y="47244"/>
                </a:moveTo>
                <a:lnTo>
                  <a:pt x="607713" y="55753"/>
                </a:lnTo>
                <a:lnTo>
                  <a:pt x="622299" y="64262"/>
                </a:lnTo>
                <a:lnTo>
                  <a:pt x="622299" y="47244"/>
                </a:lnTo>
                <a:close/>
              </a:path>
              <a:path w="647065" h="111760">
                <a:moveTo>
                  <a:pt x="627379" y="47244"/>
                </a:moveTo>
                <a:lnTo>
                  <a:pt x="622299" y="47244"/>
                </a:lnTo>
                <a:lnTo>
                  <a:pt x="622299" y="64262"/>
                </a:lnTo>
                <a:lnTo>
                  <a:pt x="627379" y="64262"/>
                </a:lnTo>
                <a:lnTo>
                  <a:pt x="627379" y="47244"/>
                </a:lnTo>
                <a:close/>
              </a:path>
              <a:path w="647065" h="111760">
                <a:moveTo>
                  <a:pt x="551433" y="0"/>
                </a:moveTo>
                <a:lnTo>
                  <a:pt x="545337" y="1524"/>
                </a:lnTo>
                <a:lnTo>
                  <a:pt x="542543" y="6350"/>
                </a:lnTo>
                <a:lnTo>
                  <a:pt x="539876" y="11049"/>
                </a:lnTo>
                <a:lnTo>
                  <a:pt x="541400" y="17145"/>
                </a:lnTo>
                <a:lnTo>
                  <a:pt x="546099" y="19812"/>
                </a:lnTo>
                <a:lnTo>
                  <a:pt x="607713" y="55753"/>
                </a:lnTo>
                <a:lnTo>
                  <a:pt x="622299" y="47244"/>
                </a:lnTo>
                <a:lnTo>
                  <a:pt x="627379" y="47244"/>
                </a:lnTo>
                <a:lnTo>
                  <a:pt x="627379" y="45847"/>
                </a:lnTo>
                <a:lnTo>
                  <a:pt x="630056" y="45847"/>
                </a:lnTo>
                <a:lnTo>
                  <a:pt x="556132" y="2794"/>
                </a:lnTo>
                <a:lnTo>
                  <a:pt x="55143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596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0" smtClean="0">
                <a:solidFill>
                  <a:schemeClr val="tx1"/>
                </a:solidFill>
                <a:latin typeface="Arial Black"/>
                <a:cs typeface="Arial Black"/>
              </a:rPr>
              <a:t>СТРУКТУРА </a:t>
            </a:r>
            <a:r>
              <a:rPr lang="ru-RU" sz="1600" spc="-350" dirty="0" smtClean="0">
                <a:solidFill>
                  <a:schemeClr val="tx1"/>
                </a:solidFill>
                <a:latin typeface="Arial Black"/>
                <a:cs typeface="Arial Black"/>
              </a:rPr>
              <a:t>  </a:t>
            </a:r>
            <a:r>
              <a:rPr sz="1600" spc="-340" smtClean="0">
                <a:solidFill>
                  <a:schemeClr val="tx1"/>
                </a:solidFill>
                <a:latin typeface="Arial Black"/>
                <a:cs typeface="Arial Black"/>
              </a:rPr>
              <a:t>ОРГАНОВ </a:t>
            </a:r>
            <a:r>
              <a:rPr lang="ru-RU" sz="1600" spc="-340" dirty="0" smtClean="0">
                <a:solidFill>
                  <a:schemeClr val="tx1"/>
                </a:solidFill>
                <a:latin typeface="Arial Black"/>
                <a:cs typeface="Arial Black"/>
              </a:rPr>
              <a:t>  </a:t>
            </a:r>
            <a:r>
              <a:rPr sz="1600" spc="-345" smtClean="0">
                <a:solidFill>
                  <a:schemeClr val="tx1"/>
                </a:solidFill>
                <a:latin typeface="Arial Black"/>
                <a:cs typeface="Arial Black"/>
              </a:rPr>
              <a:t>УПРАВЛЕНИЯ </a:t>
            </a:r>
            <a:r>
              <a:rPr sz="1600" spc="-310">
                <a:solidFill>
                  <a:schemeClr val="tx1"/>
                </a:solidFill>
                <a:latin typeface="Arial Black"/>
                <a:cs typeface="Arial Black"/>
              </a:rPr>
              <a:t>ПРОЕКТНОЙ </a:t>
            </a:r>
            <a:r>
              <a:rPr lang="ru-RU" sz="1600" spc="-310" dirty="0" smtClean="0">
                <a:solidFill>
                  <a:schemeClr val="tx1"/>
                </a:solidFill>
                <a:latin typeface="Arial Black"/>
                <a:cs typeface="Arial Black"/>
              </a:rPr>
              <a:t>  </a:t>
            </a:r>
            <a:r>
              <a:rPr sz="1600" spc="-365" smtClean="0">
                <a:solidFill>
                  <a:schemeClr val="tx1"/>
                </a:solidFill>
                <a:latin typeface="Arial Black"/>
                <a:cs typeface="Arial Black"/>
              </a:rPr>
              <a:t>ДЕЯТЕЛЬНОСТЬЮ </a:t>
            </a:r>
            <a:r>
              <a:rPr sz="1600" spc="-470">
                <a:solidFill>
                  <a:schemeClr val="tx1"/>
                </a:solidFill>
                <a:latin typeface="Arial Black"/>
                <a:cs typeface="Arial Black"/>
              </a:rPr>
              <a:t>В </a:t>
            </a:r>
            <a:r>
              <a:rPr lang="ru-RU" sz="1600" spc="-470" dirty="0" smtClean="0">
                <a:solidFill>
                  <a:schemeClr val="tx1"/>
                </a:solidFill>
                <a:latin typeface="Arial Black"/>
                <a:cs typeface="Arial Black"/>
              </a:rPr>
              <a:t>     </a:t>
            </a:r>
            <a:r>
              <a:rPr sz="1600" spc="-345" smtClean="0">
                <a:solidFill>
                  <a:schemeClr val="tx1"/>
                </a:solidFill>
                <a:latin typeface="Arial Black"/>
                <a:cs typeface="Arial Black"/>
              </a:rPr>
              <a:t>СВЕРДЛОВСКОЙ</a:t>
            </a:r>
            <a:r>
              <a:rPr sz="1600" spc="-49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ru-RU" sz="1600" spc="-490" dirty="0" smtClean="0">
                <a:solidFill>
                  <a:schemeClr val="tx1"/>
                </a:solidFill>
                <a:latin typeface="Arial Black"/>
                <a:cs typeface="Arial Black"/>
              </a:rPr>
              <a:t>  </a:t>
            </a:r>
            <a:r>
              <a:rPr sz="1600" spc="-315" smtClean="0">
                <a:solidFill>
                  <a:schemeClr val="tx1"/>
                </a:solidFill>
                <a:latin typeface="Arial Black"/>
                <a:cs typeface="Arial Black"/>
              </a:rPr>
              <a:t>ОБЛАСТИ</a:t>
            </a:r>
            <a:endParaRPr sz="160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1295400"/>
            <a:ext cx="1904999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spc="-229" dirty="0" smtClean="0">
                <a:latin typeface="Arial Black"/>
                <a:cs typeface="Arial Black"/>
              </a:rPr>
              <a:t>           </a:t>
            </a:r>
            <a:r>
              <a:rPr lang="en-US" sz="1300" spc="-229" dirty="0" smtClean="0">
                <a:latin typeface="Arial Black"/>
                <a:cs typeface="Arial Black"/>
              </a:rPr>
              <a:t>  </a:t>
            </a:r>
            <a:r>
              <a:rPr sz="1300" spc="-229" smtClean="0">
                <a:latin typeface="Arial Black"/>
                <a:cs typeface="Arial Black"/>
              </a:rPr>
              <a:t>Г</a:t>
            </a:r>
            <a:r>
              <a:rPr lang="ru-RU" sz="1300" spc="-229" dirty="0" smtClean="0">
                <a:latin typeface="Arial Black"/>
                <a:cs typeface="Arial Black"/>
              </a:rPr>
              <a:t> </a:t>
            </a:r>
            <a:r>
              <a:rPr sz="1300" spc="-229" smtClean="0">
                <a:latin typeface="Arial Black"/>
                <a:cs typeface="Arial Black"/>
              </a:rPr>
              <a:t>УБЕРНАТОР</a:t>
            </a:r>
            <a:r>
              <a:rPr sz="1300" spc="-170" smtClean="0">
                <a:latin typeface="Arial Black"/>
                <a:cs typeface="Arial Black"/>
              </a:rPr>
              <a:t> </a:t>
            </a:r>
            <a:r>
              <a:rPr sz="1300" spc="-150" dirty="0">
                <a:latin typeface="Arial Black"/>
                <a:cs typeface="Arial Black"/>
              </a:rPr>
              <a:t>СО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010" y="1039367"/>
            <a:ext cx="1721644" cy="2540"/>
          </a:xfrm>
          <a:custGeom>
            <a:avLst/>
            <a:gdLst/>
            <a:ahLst/>
            <a:cxnLst/>
            <a:rect l="l" t="t" r="r" b="b"/>
            <a:pathLst>
              <a:path w="2295525" h="2540">
                <a:moveTo>
                  <a:pt x="0" y="0"/>
                </a:moveTo>
                <a:lnTo>
                  <a:pt x="2295397" y="2540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0" y="1295400"/>
            <a:ext cx="1981199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spc="-195" dirty="0" smtClean="0">
                <a:solidFill>
                  <a:srgbClr val="1F487C"/>
                </a:solidFill>
                <a:latin typeface="Arial Black"/>
                <a:cs typeface="Arial Black"/>
              </a:rPr>
              <a:t>           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62800" y="1219200"/>
            <a:ext cx="1752600" cy="131574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189230" rIns="0" bIns="0" rtlCol="0">
            <a:spAutoFit/>
          </a:bodyPr>
          <a:lstStyle/>
          <a:p>
            <a:pPr marL="341630" marR="123189" indent="-341630" algn="ctr">
              <a:lnSpc>
                <a:spcPct val="100000"/>
              </a:lnSpc>
              <a:spcBef>
                <a:spcPts val="1490"/>
              </a:spcBef>
              <a:buFont typeface="Wingdings"/>
              <a:buChar char=""/>
              <a:tabLst>
                <a:tab pos="341630" algn="l"/>
              </a:tabLst>
            </a:pPr>
            <a:r>
              <a:rPr sz="1050" spc="-175" dirty="0">
                <a:latin typeface="Arial Black"/>
                <a:cs typeface="Arial Black"/>
              </a:rPr>
              <a:t>Контроль </a:t>
            </a:r>
            <a:r>
              <a:rPr sz="1050" spc="-200" dirty="0">
                <a:latin typeface="Arial Black"/>
                <a:cs typeface="Arial Black"/>
              </a:rPr>
              <a:t>достижения </a:t>
            </a:r>
            <a:r>
              <a:rPr sz="1050" spc="-190" dirty="0">
                <a:latin typeface="Arial Black"/>
                <a:cs typeface="Arial Black"/>
              </a:rPr>
              <a:t>целей,  </a:t>
            </a:r>
            <a:r>
              <a:rPr sz="1050" spc="-220" dirty="0">
                <a:latin typeface="Arial Black"/>
                <a:cs typeface="Arial Black"/>
              </a:rPr>
              <a:t>целевых </a:t>
            </a:r>
            <a:r>
              <a:rPr sz="1050" spc="-204" dirty="0">
                <a:latin typeface="Arial Black"/>
                <a:cs typeface="Arial Black"/>
              </a:rPr>
              <a:t>показателей</a:t>
            </a:r>
            <a:r>
              <a:rPr sz="1050" spc="-225" dirty="0">
                <a:latin typeface="Arial Black"/>
                <a:cs typeface="Arial Black"/>
              </a:rPr>
              <a:t> </a:t>
            </a:r>
            <a:r>
              <a:rPr sz="1050" spc="-185" dirty="0">
                <a:latin typeface="Arial Black"/>
                <a:cs typeface="Arial Black"/>
              </a:rPr>
              <a:t>и</a:t>
            </a:r>
            <a:endParaRPr sz="1050">
              <a:latin typeface="Arial Black"/>
              <a:cs typeface="Arial Black"/>
            </a:endParaRPr>
          </a:p>
          <a:p>
            <a:pPr marL="354330" marR="133985" algn="ctr">
              <a:lnSpc>
                <a:spcPct val="98800"/>
              </a:lnSpc>
              <a:spcBef>
                <a:spcPts val="25"/>
              </a:spcBef>
            </a:pPr>
            <a:r>
              <a:rPr sz="1050" spc="-185" dirty="0">
                <a:latin typeface="Arial Black"/>
                <a:cs typeface="Arial Black"/>
              </a:rPr>
              <a:t>решения </a:t>
            </a:r>
            <a:r>
              <a:rPr sz="1050" spc="-210" dirty="0">
                <a:latin typeface="Arial Black"/>
                <a:cs typeface="Arial Black"/>
              </a:rPr>
              <a:t>задач </a:t>
            </a:r>
            <a:r>
              <a:rPr sz="1050" spc="-165" dirty="0">
                <a:latin typeface="Arial Black"/>
                <a:cs typeface="Arial Black"/>
              </a:rPr>
              <a:t>нацпроектов  </a:t>
            </a:r>
            <a:r>
              <a:rPr sz="1050" spc="-150" dirty="0">
                <a:latin typeface="Arial Black"/>
                <a:cs typeface="Arial Black"/>
              </a:rPr>
              <a:t>в </a:t>
            </a:r>
            <a:r>
              <a:rPr sz="1050" spc="-185" dirty="0">
                <a:latin typeface="Arial Black"/>
                <a:cs typeface="Arial Black"/>
              </a:rPr>
              <a:t>части, </a:t>
            </a:r>
            <a:r>
              <a:rPr sz="1050" spc="-225" dirty="0">
                <a:latin typeface="Arial Black"/>
                <a:cs typeface="Arial Black"/>
              </a:rPr>
              <a:t>касающейся  </a:t>
            </a:r>
            <a:r>
              <a:rPr sz="1050" spc="-175" dirty="0">
                <a:latin typeface="Arial Black"/>
                <a:cs typeface="Arial Black"/>
              </a:rPr>
              <a:t>региона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-762000" y="1905000"/>
            <a:ext cx="320040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200" spc="-250" dirty="0" smtClean="0">
                <a:latin typeface="Arial Black"/>
                <a:cs typeface="Arial Black"/>
              </a:rPr>
              <a:t>                      </a:t>
            </a:r>
            <a:r>
              <a:rPr sz="1200" spc="-250" smtClean="0">
                <a:latin typeface="Arial Black"/>
                <a:cs typeface="Arial Black"/>
              </a:rPr>
              <a:t>ПЕРВЫЙ</a:t>
            </a:r>
            <a:r>
              <a:rPr sz="1200" spc="-125" smtClean="0">
                <a:latin typeface="Arial Black"/>
                <a:cs typeface="Arial Black"/>
              </a:rPr>
              <a:t> </a:t>
            </a:r>
            <a:r>
              <a:rPr lang="ru-RU" sz="1200" spc="-125" dirty="0" smtClean="0">
                <a:latin typeface="Arial Black"/>
                <a:cs typeface="Arial Black"/>
              </a:rPr>
              <a:t> </a:t>
            </a:r>
            <a:r>
              <a:rPr sz="1200" spc="-204" smtClean="0">
                <a:latin typeface="Arial Black"/>
                <a:cs typeface="Arial Black"/>
              </a:rPr>
              <a:t>ЗАМЕСТИТЕЛЬ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ts val="1370"/>
              </a:lnSpc>
              <a:tabLst>
                <a:tab pos="546735" algn="l"/>
                <a:tab pos="2306955" algn="l"/>
              </a:tabLst>
            </a:pPr>
            <a:r>
              <a:rPr lang="ru-RU" sz="1200" u="heavy" spc="-210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        Г</a:t>
            </a:r>
            <a:r>
              <a:rPr sz="1200" u="heavy" spc="-21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УБЕРНАТОРА</a:t>
            </a:r>
            <a:r>
              <a:rPr lang="ru-RU" sz="1200" u="heavy" spc="-210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 </a:t>
            </a:r>
            <a:r>
              <a:rPr sz="1200" u="heavy" spc="-135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СО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1200" y="3581400"/>
            <a:ext cx="2362200" cy="900117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52069" rIns="0" bIns="0" rtlCol="0">
            <a:spAutoFit/>
          </a:bodyPr>
          <a:lstStyle/>
          <a:p>
            <a:pPr marL="407670" marR="327025" algn="ctr">
              <a:lnSpc>
                <a:spcPct val="104400"/>
              </a:lnSpc>
              <a:spcBef>
                <a:spcPts val="409"/>
              </a:spcBef>
            </a:pPr>
            <a:r>
              <a:rPr sz="900" spc="-165" dirty="0">
                <a:solidFill>
                  <a:srgbClr val="1F487C"/>
                </a:solidFill>
                <a:latin typeface="Arial Black"/>
                <a:cs typeface="Arial Black"/>
              </a:rPr>
              <a:t>МЕЖВЕДОМСТВЕННАЯ </a:t>
            </a:r>
            <a:r>
              <a:rPr sz="900" spc="-130" dirty="0">
                <a:solidFill>
                  <a:srgbClr val="1F487C"/>
                </a:solidFill>
                <a:latin typeface="Arial Black"/>
                <a:cs typeface="Arial Black"/>
              </a:rPr>
              <a:t>КОМИССИЯ  </a:t>
            </a:r>
            <a:r>
              <a:rPr sz="900" spc="-100" dirty="0">
                <a:solidFill>
                  <a:srgbClr val="1F487C"/>
                </a:solidFill>
                <a:latin typeface="Arial Black"/>
                <a:cs typeface="Arial Black"/>
              </a:rPr>
              <a:t>ПО </a:t>
            </a:r>
            <a:r>
              <a:rPr sz="900" spc="-160" dirty="0">
                <a:solidFill>
                  <a:srgbClr val="1F487C"/>
                </a:solidFill>
                <a:latin typeface="Arial Black"/>
                <a:cs typeface="Arial Black"/>
              </a:rPr>
              <a:t>ОБЕСПЕЧЕНИЮ</a:t>
            </a:r>
            <a:r>
              <a:rPr sz="900" spc="-70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РЕАЛИЗАЦИИ</a:t>
            </a:r>
            <a:endParaRPr sz="900">
              <a:latin typeface="Arial Black"/>
              <a:cs typeface="Arial Black"/>
            </a:endParaRPr>
          </a:p>
          <a:p>
            <a:pPr marL="88900" marR="46990" algn="ctr">
              <a:lnSpc>
                <a:spcPct val="100000"/>
              </a:lnSpc>
            </a:pPr>
            <a:r>
              <a:rPr sz="900" spc="-145" dirty="0">
                <a:solidFill>
                  <a:srgbClr val="1F487C"/>
                </a:solidFill>
                <a:latin typeface="Arial Black"/>
                <a:cs typeface="Arial Black"/>
              </a:rPr>
              <a:t>РЕГИОНАЛЬНОГО </a:t>
            </a:r>
            <a:r>
              <a:rPr sz="900" spc="-150" dirty="0">
                <a:solidFill>
                  <a:srgbClr val="1F487C"/>
                </a:solidFill>
                <a:latin typeface="Arial Black"/>
                <a:cs typeface="Arial Black"/>
              </a:rPr>
              <a:t>ПРОЕКТА </a:t>
            </a: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"ФОРМИРОВАНИЕ  </a:t>
            </a:r>
            <a:r>
              <a:rPr sz="900" spc="-130" dirty="0">
                <a:solidFill>
                  <a:srgbClr val="1F487C"/>
                </a:solidFill>
                <a:latin typeface="Arial Black"/>
                <a:cs typeface="Arial Black"/>
              </a:rPr>
              <a:t>КОМФОРТНОЙ ГОРОДСКОЙ</a:t>
            </a:r>
            <a:r>
              <a:rPr sz="900" spc="-55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80" dirty="0">
                <a:solidFill>
                  <a:srgbClr val="1F487C"/>
                </a:solidFill>
                <a:latin typeface="Arial Black"/>
                <a:cs typeface="Arial Black"/>
              </a:rPr>
              <a:t>СРЕДЫ"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95800" y="3733800"/>
            <a:ext cx="2590800" cy="661015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97790" rIns="0" bIns="0" rtlCol="0">
            <a:spAutoFit/>
          </a:bodyPr>
          <a:lstStyle/>
          <a:p>
            <a:pPr marL="133985" marR="120014" indent="33020" algn="ctr">
              <a:lnSpc>
                <a:spcPct val="102200"/>
              </a:lnSpc>
              <a:spcBef>
                <a:spcPts val="770"/>
              </a:spcBef>
            </a:pPr>
            <a:r>
              <a:rPr sz="900" spc="-165" dirty="0">
                <a:solidFill>
                  <a:srgbClr val="1F487C"/>
                </a:solidFill>
                <a:latin typeface="Arial Black"/>
                <a:cs typeface="Arial Black"/>
              </a:rPr>
              <a:t>МЕЖВЕДОМСТВЕННАЯ </a:t>
            </a:r>
            <a:r>
              <a:rPr sz="900" spc="-155" dirty="0">
                <a:solidFill>
                  <a:srgbClr val="1F487C"/>
                </a:solidFill>
                <a:latin typeface="Arial Black"/>
                <a:cs typeface="Arial Black"/>
              </a:rPr>
              <a:t>РАБОЧАЯ </a:t>
            </a:r>
            <a:r>
              <a:rPr sz="900" spc="-150" dirty="0">
                <a:solidFill>
                  <a:srgbClr val="1F487C"/>
                </a:solidFill>
                <a:latin typeface="Arial Black"/>
                <a:cs typeface="Arial Black"/>
              </a:rPr>
              <a:t>ГРУППА </a:t>
            </a:r>
            <a:r>
              <a:rPr sz="900" spc="-100" dirty="0">
                <a:solidFill>
                  <a:srgbClr val="1F487C"/>
                </a:solidFill>
                <a:latin typeface="Arial Black"/>
                <a:cs typeface="Arial Black"/>
              </a:rPr>
              <a:t>ПО  </a:t>
            </a: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РЕАЛИЗАЦИИ РЕГИОНАЛЬНОЙ </a:t>
            </a:r>
            <a:r>
              <a:rPr sz="900" spc="-155" dirty="0">
                <a:solidFill>
                  <a:srgbClr val="1F487C"/>
                </a:solidFill>
                <a:latin typeface="Arial Black"/>
                <a:cs typeface="Arial Black"/>
              </a:rPr>
              <a:t>ПРОГРАММЫ  </a:t>
            </a:r>
            <a:r>
              <a:rPr sz="900" spc="-135" dirty="0">
                <a:solidFill>
                  <a:srgbClr val="1F487C"/>
                </a:solidFill>
                <a:latin typeface="Arial Black"/>
                <a:cs typeface="Arial Black"/>
              </a:rPr>
              <a:t>ЦИФРОВОГО </a:t>
            </a:r>
            <a:r>
              <a:rPr sz="900" spc="-160" dirty="0">
                <a:solidFill>
                  <a:srgbClr val="1F487C"/>
                </a:solidFill>
                <a:latin typeface="Arial Black"/>
                <a:cs typeface="Arial Black"/>
              </a:rPr>
              <a:t>РАЗВИТИЯ</a:t>
            </a:r>
            <a:r>
              <a:rPr sz="900" spc="-40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25" dirty="0">
                <a:solidFill>
                  <a:srgbClr val="1F487C"/>
                </a:solidFill>
                <a:latin typeface="Arial Black"/>
                <a:cs typeface="Arial Black"/>
              </a:rPr>
              <a:t>ЭКОНОМИКИ</a:t>
            </a:r>
            <a:endParaRPr sz="900">
              <a:latin typeface="Arial Black"/>
              <a:cs typeface="Arial Black"/>
            </a:endParaRPr>
          </a:p>
          <a:p>
            <a:pPr marL="5080" algn="ctr">
              <a:lnSpc>
                <a:spcPct val="100000"/>
              </a:lnSpc>
            </a:pPr>
            <a:r>
              <a:rPr sz="900" spc="-150" dirty="0">
                <a:solidFill>
                  <a:srgbClr val="1F487C"/>
                </a:solidFill>
                <a:latin typeface="Arial Black"/>
                <a:cs typeface="Arial Black"/>
              </a:rPr>
              <a:t>СВЕРДЛОВСКОЙ</a:t>
            </a:r>
            <a:r>
              <a:rPr sz="900" spc="-95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ОБЛАСТИ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6959" y="4800600"/>
            <a:ext cx="1505426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50" spc="-204" dirty="0" smtClean="0">
                <a:solidFill>
                  <a:srgbClr val="1F487C"/>
                </a:solidFill>
                <a:latin typeface="Arial Black"/>
                <a:cs typeface="Arial Black"/>
              </a:rPr>
              <a:t>       </a:t>
            </a:r>
            <a:r>
              <a:rPr sz="1050" spc="-204" smtClean="0">
                <a:solidFill>
                  <a:srgbClr val="1F487C"/>
                </a:solidFill>
                <a:latin typeface="Arial Black"/>
                <a:cs typeface="Arial Black"/>
              </a:rPr>
              <a:t>РУКОВОДИТЕЛИ</a:t>
            </a:r>
            <a:r>
              <a:rPr sz="1050" spc="-15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lang="en-US" sz="1050" spc="-150" dirty="0" smtClean="0">
                <a:solidFill>
                  <a:srgbClr val="1F487C"/>
                </a:solidFill>
                <a:latin typeface="Arial Black"/>
                <a:cs typeface="Arial Black"/>
              </a:rPr>
              <a:t>    </a:t>
            </a:r>
            <a:r>
              <a:rPr sz="1050" spc="-210" smtClean="0">
                <a:solidFill>
                  <a:srgbClr val="1F487C"/>
                </a:solidFill>
                <a:latin typeface="Arial Black"/>
                <a:cs typeface="Arial Black"/>
              </a:rPr>
              <a:t>ПРОЕКТОВ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72000" y="4648200"/>
            <a:ext cx="2438400" cy="650306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79375" rIns="0" bIns="0" rtlCol="0">
            <a:spAutoFit/>
          </a:bodyPr>
          <a:lstStyle/>
          <a:p>
            <a:pPr marL="461009" marR="384175" algn="ctr">
              <a:lnSpc>
                <a:spcPct val="102800"/>
              </a:lnSpc>
              <a:spcBef>
                <a:spcPts val="625"/>
              </a:spcBef>
            </a:pPr>
            <a:r>
              <a:rPr sz="1050" spc="-345" smtClean="0">
                <a:solidFill>
                  <a:srgbClr val="1F487C"/>
                </a:solidFill>
                <a:latin typeface="Arial Black"/>
                <a:cs typeface="Arial Black"/>
              </a:rPr>
              <a:t>К</a:t>
            </a:r>
            <a:r>
              <a:rPr sz="1050" spc="-65" smtClean="0">
                <a:solidFill>
                  <a:srgbClr val="1F487C"/>
                </a:solidFill>
                <a:latin typeface="Arial Black"/>
                <a:cs typeface="Arial Black"/>
              </a:rPr>
              <a:t>ОО</a:t>
            </a:r>
            <a:r>
              <a:rPr sz="1050" spc="-210" smtClean="0">
                <a:solidFill>
                  <a:srgbClr val="1F487C"/>
                </a:solidFill>
                <a:latin typeface="Arial Black"/>
                <a:cs typeface="Arial Black"/>
              </a:rPr>
              <a:t>РД</a:t>
            </a:r>
            <a:r>
              <a:rPr sz="1050" spc="-165" smtClean="0">
                <a:solidFill>
                  <a:srgbClr val="1F487C"/>
                </a:solidFill>
                <a:latin typeface="Arial Black"/>
                <a:cs typeface="Arial Black"/>
              </a:rPr>
              <a:t>ИНА</a:t>
            </a:r>
            <a:r>
              <a:rPr sz="1050" spc="-170" smtClean="0">
                <a:solidFill>
                  <a:srgbClr val="1F487C"/>
                </a:solidFill>
                <a:latin typeface="Arial Black"/>
                <a:cs typeface="Arial Black"/>
              </a:rPr>
              <a:t>Ц</a:t>
            </a:r>
            <a:r>
              <a:rPr sz="1050" spc="-160" smtClean="0">
                <a:solidFill>
                  <a:srgbClr val="1F487C"/>
                </a:solidFill>
                <a:latin typeface="Arial Black"/>
                <a:cs typeface="Arial Black"/>
              </a:rPr>
              <a:t>И</a:t>
            </a:r>
            <a:r>
              <a:rPr sz="1050" spc="-80" smtClean="0">
                <a:solidFill>
                  <a:srgbClr val="1F487C"/>
                </a:solidFill>
                <a:latin typeface="Arial Black"/>
                <a:cs typeface="Arial Black"/>
              </a:rPr>
              <a:t>О</a:t>
            </a:r>
            <a:r>
              <a:rPr sz="1050" spc="-210" smtClean="0">
                <a:solidFill>
                  <a:srgbClr val="1F487C"/>
                </a:solidFill>
                <a:latin typeface="Arial Black"/>
                <a:cs typeface="Arial Black"/>
              </a:rPr>
              <a:t>ННЫ</a:t>
            </a:r>
            <a:r>
              <a:rPr lang="ru-RU" sz="1050" spc="-210" dirty="0" smtClean="0">
                <a:solidFill>
                  <a:srgbClr val="1F487C"/>
                </a:solidFill>
                <a:latin typeface="Arial Black"/>
                <a:cs typeface="Arial Black"/>
              </a:rPr>
              <a:t>Е</a:t>
            </a:r>
          </a:p>
          <a:p>
            <a:pPr marL="461009" marR="384175" algn="ctr">
              <a:lnSpc>
                <a:spcPct val="102800"/>
              </a:lnSpc>
              <a:spcBef>
                <a:spcPts val="625"/>
              </a:spcBef>
            </a:pPr>
            <a:r>
              <a:rPr sz="1050" spc="-235" smtClean="0">
                <a:solidFill>
                  <a:srgbClr val="1F487C"/>
                </a:solidFill>
                <a:latin typeface="Arial Black"/>
                <a:cs typeface="Arial Black"/>
              </a:rPr>
              <a:t>ПРОЕКТНЫЕ </a:t>
            </a:r>
            <a:r>
              <a:rPr sz="1050" spc="-210" dirty="0">
                <a:solidFill>
                  <a:srgbClr val="1F487C"/>
                </a:solidFill>
                <a:latin typeface="Arial Black"/>
                <a:cs typeface="Arial Black"/>
              </a:rPr>
              <a:t>ОФИСЫ  </a:t>
            </a:r>
            <a:r>
              <a:rPr sz="1050" spc="-290" dirty="0">
                <a:solidFill>
                  <a:srgbClr val="1F487C"/>
                </a:solidFill>
                <a:latin typeface="Arial Black"/>
                <a:cs typeface="Arial Black"/>
              </a:rPr>
              <a:t>В </a:t>
            </a:r>
            <a:r>
              <a:rPr sz="1050" spc="-220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050" spc="-195" dirty="0">
                <a:solidFill>
                  <a:srgbClr val="1F487C"/>
                </a:solidFill>
                <a:latin typeface="Arial Black"/>
                <a:cs typeface="Arial Black"/>
              </a:rPr>
              <a:t>ИОГВ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59151" y="5638800"/>
            <a:ext cx="4086225" cy="294311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9334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735"/>
              </a:spcBef>
            </a:pPr>
            <a:r>
              <a:rPr sz="1300" spc="-250" dirty="0">
                <a:solidFill>
                  <a:srgbClr val="1F487C"/>
                </a:solidFill>
                <a:latin typeface="Arial Black"/>
                <a:cs typeface="Arial Black"/>
              </a:rPr>
              <a:t>ОБЩЕСТВЕННЫЕ </a:t>
            </a:r>
            <a:r>
              <a:rPr sz="1300" spc="-245" dirty="0">
                <a:solidFill>
                  <a:srgbClr val="1F487C"/>
                </a:solidFill>
                <a:latin typeface="Arial Black"/>
                <a:cs typeface="Arial Black"/>
              </a:rPr>
              <a:t>СОВЕТЫ </a:t>
            </a:r>
            <a:r>
              <a:rPr sz="1300" spc="-175" dirty="0">
                <a:solidFill>
                  <a:srgbClr val="1F487C"/>
                </a:solidFill>
                <a:latin typeface="Arial Black"/>
                <a:cs typeface="Arial Black"/>
              </a:rPr>
              <a:t>ПРИ</a:t>
            </a:r>
            <a:r>
              <a:rPr sz="1300" spc="-195" dirty="0">
                <a:solidFill>
                  <a:srgbClr val="1F487C"/>
                </a:solidFill>
                <a:latin typeface="Arial Black"/>
                <a:cs typeface="Arial Black"/>
              </a:rPr>
              <a:t> ИОГВ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579" y="4977384"/>
            <a:ext cx="8973503" cy="32384"/>
          </a:xfrm>
          <a:custGeom>
            <a:avLst/>
            <a:gdLst/>
            <a:ahLst/>
            <a:cxnLst/>
            <a:rect l="l" t="t" r="r" b="b"/>
            <a:pathLst>
              <a:path w="11964670" h="32385">
                <a:moveTo>
                  <a:pt x="0" y="0"/>
                </a:moveTo>
                <a:lnTo>
                  <a:pt x="11964289" y="32004"/>
                </a:lnTo>
              </a:path>
            </a:pathLst>
          </a:custGeom>
          <a:ln w="9144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5000" y="1447800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4" h="111759">
                <a:moveTo>
                  <a:pt x="95503" y="0"/>
                </a:moveTo>
                <a:lnTo>
                  <a:pt x="90805" y="2793"/>
                </a:lnTo>
                <a:lnTo>
                  <a:pt x="0" y="55752"/>
                </a:lnTo>
                <a:lnTo>
                  <a:pt x="90805" y="108712"/>
                </a:lnTo>
                <a:lnTo>
                  <a:pt x="95503" y="111505"/>
                </a:lnTo>
                <a:lnTo>
                  <a:pt x="101600" y="109981"/>
                </a:lnTo>
                <a:lnTo>
                  <a:pt x="104393" y="105155"/>
                </a:lnTo>
                <a:lnTo>
                  <a:pt x="107187" y="100456"/>
                </a:lnTo>
                <a:lnTo>
                  <a:pt x="105537" y="94361"/>
                </a:lnTo>
                <a:lnTo>
                  <a:pt x="100837" y="91693"/>
                </a:lnTo>
                <a:lnTo>
                  <a:pt x="56206" y="65659"/>
                </a:lnTo>
                <a:lnTo>
                  <a:pt x="19557" y="65659"/>
                </a:lnTo>
                <a:lnTo>
                  <a:pt x="19557" y="45847"/>
                </a:lnTo>
                <a:lnTo>
                  <a:pt x="56206" y="45847"/>
                </a:lnTo>
                <a:lnTo>
                  <a:pt x="100837" y="19812"/>
                </a:lnTo>
                <a:lnTo>
                  <a:pt x="105537" y="17144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4" h="111759">
                <a:moveTo>
                  <a:pt x="56206" y="45847"/>
                </a:moveTo>
                <a:lnTo>
                  <a:pt x="19557" y="45847"/>
                </a:lnTo>
                <a:lnTo>
                  <a:pt x="19557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3"/>
                </a:lnTo>
                <a:lnTo>
                  <a:pt x="53811" y="47243"/>
                </a:lnTo>
                <a:lnTo>
                  <a:pt x="56206" y="45847"/>
                </a:lnTo>
                <a:close/>
              </a:path>
              <a:path w="647064" h="111759">
                <a:moveTo>
                  <a:pt x="78993" y="45847"/>
                </a:moveTo>
                <a:lnTo>
                  <a:pt x="56206" y="45847"/>
                </a:lnTo>
                <a:lnTo>
                  <a:pt x="39224" y="55752"/>
                </a:lnTo>
                <a:lnTo>
                  <a:pt x="56206" y="65659"/>
                </a:lnTo>
                <a:lnTo>
                  <a:pt x="78993" y="65659"/>
                </a:lnTo>
                <a:lnTo>
                  <a:pt x="78993" y="45847"/>
                </a:lnTo>
                <a:close/>
              </a:path>
              <a:path w="647064" h="111759">
                <a:moveTo>
                  <a:pt x="158241" y="45847"/>
                </a:moveTo>
                <a:lnTo>
                  <a:pt x="98806" y="45847"/>
                </a:lnTo>
                <a:lnTo>
                  <a:pt x="98806" y="65659"/>
                </a:lnTo>
                <a:lnTo>
                  <a:pt x="158241" y="65659"/>
                </a:lnTo>
                <a:lnTo>
                  <a:pt x="158241" y="45847"/>
                </a:lnTo>
                <a:close/>
              </a:path>
              <a:path w="647064" h="111759">
                <a:moveTo>
                  <a:pt x="24637" y="47243"/>
                </a:moveTo>
                <a:lnTo>
                  <a:pt x="24637" y="64262"/>
                </a:lnTo>
                <a:lnTo>
                  <a:pt x="39224" y="55752"/>
                </a:lnTo>
                <a:lnTo>
                  <a:pt x="24637" y="47243"/>
                </a:lnTo>
                <a:close/>
              </a:path>
              <a:path w="647064" h="111759">
                <a:moveTo>
                  <a:pt x="39224" y="55752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2"/>
                </a:lnTo>
                <a:close/>
              </a:path>
              <a:path w="647064" h="111759">
                <a:moveTo>
                  <a:pt x="53811" y="47243"/>
                </a:moveTo>
                <a:lnTo>
                  <a:pt x="24637" y="47243"/>
                </a:lnTo>
                <a:lnTo>
                  <a:pt x="39224" y="55752"/>
                </a:lnTo>
                <a:lnTo>
                  <a:pt x="53811" y="47243"/>
                </a:lnTo>
                <a:close/>
              </a:path>
              <a:path w="647064" h="111759">
                <a:moveTo>
                  <a:pt x="237489" y="45847"/>
                </a:moveTo>
                <a:lnTo>
                  <a:pt x="178053" y="45847"/>
                </a:lnTo>
                <a:lnTo>
                  <a:pt x="178053" y="65659"/>
                </a:lnTo>
                <a:lnTo>
                  <a:pt x="237489" y="65659"/>
                </a:lnTo>
                <a:lnTo>
                  <a:pt x="237489" y="45847"/>
                </a:lnTo>
                <a:close/>
              </a:path>
              <a:path w="647064" h="111759">
                <a:moveTo>
                  <a:pt x="316738" y="45847"/>
                </a:moveTo>
                <a:lnTo>
                  <a:pt x="257301" y="45847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7"/>
                </a:lnTo>
                <a:close/>
              </a:path>
              <a:path w="647064" h="111759">
                <a:moveTo>
                  <a:pt x="395985" y="45847"/>
                </a:moveTo>
                <a:lnTo>
                  <a:pt x="336550" y="45847"/>
                </a:lnTo>
                <a:lnTo>
                  <a:pt x="336550" y="65659"/>
                </a:lnTo>
                <a:lnTo>
                  <a:pt x="395985" y="65659"/>
                </a:lnTo>
                <a:lnTo>
                  <a:pt x="395985" y="45847"/>
                </a:lnTo>
                <a:close/>
              </a:path>
              <a:path w="647064" h="111759">
                <a:moveTo>
                  <a:pt x="475233" y="45847"/>
                </a:moveTo>
                <a:lnTo>
                  <a:pt x="415797" y="45847"/>
                </a:lnTo>
                <a:lnTo>
                  <a:pt x="415797" y="65659"/>
                </a:lnTo>
                <a:lnTo>
                  <a:pt x="475233" y="65659"/>
                </a:lnTo>
                <a:lnTo>
                  <a:pt x="475233" y="45847"/>
                </a:lnTo>
                <a:close/>
              </a:path>
              <a:path w="647064" h="111759">
                <a:moveTo>
                  <a:pt x="607713" y="55752"/>
                </a:moveTo>
                <a:lnTo>
                  <a:pt x="546100" y="91693"/>
                </a:lnTo>
                <a:lnTo>
                  <a:pt x="541401" y="94361"/>
                </a:lnTo>
                <a:lnTo>
                  <a:pt x="539876" y="100456"/>
                </a:lnTo>
                <a:lnTo>
                  <a:pt x="542544" y="105155"/>
                </a:lnTo>
                <a:lnTo>
                  <a:pt x="545338" y="109981"/>
                </a:lnTo>
                <a:lnTo>
                  <a:pt x="551433" y="111505"/>
                </a:lnTo>
                <a:lnTo>
                  <a:pt x="556132" y="108712"/>
                </a:lnTo>
                <a:lnTo>
                  <a:pt x="630056" y="65659"/>
                </a:lnTo>
                <a:lnTo>
                  <a:pt x="627380" y="65659"/>
                </a:lnTo>
                <a:lnTo>
                  <a:pt x="627380" y="64262"/>
                </a:lnTo>
                <a:lnTo>
                  <a:pt x="622300" y="64262"/>
                </a:lnTo>
                <a:lnTo>
                  <a:pt x="607713" y="55752"/>
                </a:lnTo>
                <a:close/>
              </a:path>
              <a:path w="647064" h="111759">
                <a:moveTo>
                  <a:pt x="554482" y="45847"/>
                </a:moveTo>
                <a:lnTo>
                  <a:pt x="495045" y="45847"/>
                </a:lnTo>
                <a:lnTo>
                  <a:pt x="495045" y="65659"/>
                </a:lnTo>
                <a:lnTo>
                  <a:pt x="554482" y="65659"/>
                </a:lnTo>
                <a:lnTo>
                  <a:pt x="554482" y="45847"/>
                </a:lnTo>
                <a:close/>
              </a:path>
              <a:path w="647064" h="111759">
                <a:moveTo>
                  <a:pt x="590731" y="45847"/>
                </a:moveTo>
                <a:lnTo>
                  <a:pt x="574294" y="45847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2"/>
                </a:lnTo>
                <a:lnTo>
                  <a:pt x="590731" y="45847"/>
                </a:lnTo>
                <a:close/>
              </a:path>
              <a:path w="647064" h="111759">
                <a:moveTo>
                  <a:pt x="630056" y="45847"/>
                </a:moveTo>
                <a:lnTo>
                  <a:pt x="627380" y="45847"/>
                </a:lnTo>
                <a:lnTo>
                  <a:pt x="627380" y="65659"/>
                </a:lnTo>
                <a:lnTo>
                  <a:pt x="630056" y="65659"/>
                </a:lnTo>
                <a:lnTo>
                  <a:pt x="647064" y="55752"/>
                </a:lnTo>
                <a:lnTo>
                  <a:pt x="630056" y="45847"/>
                </a:lnTo>
                <a:close/>
              </a:path>
              <a:path w="647064" h="111759">
                <a:moveTo>
                  <a:pt x="622300" y="47243"/>
                </a:moveTo>
                <a:lnTo>
                  <a:pt x="607713" y="55752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4" h="111759">
                <a:moveTo>
                  <a:pt x="627380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80" y="64262"/>
                </a:lnTo>
                <a:lnTo>
                  <a:pt x="627380" y="47243"/>
                </a:lnTo>
                <a:close/>
              </a:path>
              <a:path w="647064" h="111759">
                <a:moveTo>
                  <a:pt x="551433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2"/>
                </a:lnTo>
                <a:lnTo>
                  <a:pt x="622300" y="47243"/>
                </a:lnTo>
                <a:lnTo>
                  <a:pt x="627380" y="47243"/>
                </a:lnTo>
                <a:lnTo>
                  <a:pt x="627380" y="45847"/>
                </a:lnTo>
                <a:lnTo>
                  <a:pt x="630056" y="45847"/>
                </a:lnTo>
                <a:lnTo>
                  <a:pt x="556132" y="2793"/>
                </a:lnTo>
                <a:lnTo>
                  <a:pt x="55143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5000" y="2057400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4" h="111760">
                <a:moveTo>
                  <a:pt x="95503" y="0"/>
                </a:moveTo>
                <a:lnTo>
                  <a:pt x="90805" y="2794"/>
                </a:lnTo>
                <a:lnTo>
                  <a:pt x="0" y="55753"/>
                </a:lnTo>
                <a:lnTo>
                  <a:pt x="90805" y="108712"/>
                </a:lnTo>
                <a:lnTo>
                  <a:pt x="95503" y="111506"/>
                </a:lnTo>
                <a:lnTo>
                  <a:pt x="101600" y="109982"/>
                </a:lnTo>
                <a:lnTo>
                  <a:pt x="104393" y="105156"/>
                </a:lnTo>
                <a:lnTo>
                  <a:pt x="107187" y="100457"/>
                </a:lnTo>
                <a:lnTo>
                  <a:pt x="105537" y="94361"/>
                </a:lnTo>
                <a:lnTo>
                  <a:pt x="100837" y="91694"/>
                </a:lnTo>
                <a:lnTo>
                  <a:pt x="56206" y="65659"/>
                </a:lnTo>
                <a:lnTo>
                  <a:pt x="19557" y="65659"/>
                </a:lnTo>
                <a:lnTo>
                  <a:pt x="19557" y="45847"/>
                </a:lnTo>
                <a:lnTo>
                  <a:pt x="56206" y="45847"/>
                </a:lnTo>
                <a:lnTo>
                  <a:pt x="100837" y="19812"/>
                </a:lnTo>
                <a:lnTo>
                  <a:pt x="105537" y="17145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4" h="111760">
                <a:moveTo>
                  <a:pt x="56206" y="45847"/>
                </a:moveTo>
                <a:lnTo>
                  <a:pt x="19557" y="45847"/>
                </a:lnTo>
                <a:lnTo>
                  <a:pt x="19557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4"/>
                </a:lnTo>
                <a:lnTo>
                  <a:pt x="53811" y="47244"/>
                </a:lnTo>
                <a:lnTo>
                  <a:pt x="56206" y="45847"/>
                </a:lnTo>
                <a:close/>
              </a:path>
              <a:path w="647064" h="111760">
                <a:moveTo>
                  <a:pt x="78993" y="45847"/>
                </a:moveTo>
                <a:lnTo>
                  <a:pt x="56206" y="45847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3" y="65659"/>
                </a:lnTo>
                <a:lnTo>
                  <a:pt x="78993" y="45847"/>
                </a:lnTo>
                <a:close/>
              </a:path>
              <a:path w="647064" h="111760">
                <a:moveTo>
                  <a:pt x="158241" y="45847"/>
                </a:moveTo>
                <a:lnTo>
                  <a:pt x="98806" y="45847"/>
                </a:lnTo>
                <a:lnTo>
                  <a:pt x="98806" y="65659"/>
                </a:lnTo>
                <a:lnTo>
                  <a:pt x="158241" y="65659"/>
                </a:lnTo>
                <a:lnTo>
                  <a:pt x="158241" y="45847"/>
                </a:lnTo>
                <a:close/>
              </a:path>
              <a:path w="647064" h="111760">
                <a:moveTo>
                  <a:pt x="24637" y="47244"/>
                </a:moveTo>
                <a:lnTo>
                  <a:pt x="24637" y="64262"/>
                </a:lnTo>
                <a:lnTo>
                  <a:pt x="39224" y="55753"/>
                </a:lnTo>
                <a:lnTo>
                  <a:pt x="24637" y="47244"/>
                </a:lnTo>
                <a:close/>
              </a:path>
              <a:path w="647064" h="111760">
                <a:moveTo>
                  <a:pt x="39224" y="55753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4" h="111760">
                <a:moveTo>
                  <a:pt x="53811" y="47244"/>
                </a:moveTo>
                <a:lnTo>
                  <a:pt x="24637" y="47244"/>
                </a:lnTo>
                <a:lnTo>
                  <a:pt x="39224" y="55753"/>
                </a:lnTo>
                <a:lnTo>
                  <a:pt x="53811" y="47244"/>
                </a:lnTo>
                <a:close/>
              </a:path>
              <a:path w="647064" h="111760">
                <a:moveTo>
                  <a:pt x="237489" y="45847"/>
                </a:moveTo>
                <a:lnTo>
                  <a:pt x="178053" y="45847"/>
                </a:lnTo>
                <a:lnTo>
                  <a:pt x="178053" y="65659"/>
                </a:lnTo>
                <a:lnTo>
                  <a:pt x="237489" y="65659"/>
                </a:lnTo>
                <a:lnTo>
                  <a:pt x="237489" y="45847"/>
                </a:lnTo>
                <a:close/>
              </a:path>
              <a:path w="647064" h="111760">
                <a:moveTo>
                  <a:pt x="316738" y="45847"/>
                </a:moveTo>
                <a:lnTo>
                  <a:pt x="257301" y="45847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7"/>
                </a:lnTo>
                <a:close/>
              </a:path>
              <a:path w="647064" h="111760">
                <a:moveTo>
                  <a:pt x="395985" y="45847"/>
                </a:moveTo>
                <a:lnTo>
                  <a:pt x="336550" y="45847"/>
                </a:lnTo>
                <a:lnTo>
                  <a:pt x="336550" y="65659"/>
                </a:lnTo>
                <a:lnTo>
                  <a:pt x="395985" y="65659"/>
                </a:lnTo>
                <a:lnTo>
                  <a:pt x="395985" y="45847"/>
                </a:lnTo>
                <a:close/>
              </a:path>
              <a:path w="647064" h="111760">
                <a:moveTo>
                  <a:pt x="475233" y="45847"/>
                </a:moveTo>
                <a:lnTo>
                  <a:pt x="415797" y="45847"/>
                </a:lnTo>
                <a:lnTo>
                  <a:pt x="415797" y="65659"/>
                </a:lnTo>
                <a:lnTo>
                  <a:pt x="475233" y="65659"/>
                </a:lnTo>
                <a:lnTo>
                  <a:pt x="475233" y="45847"/>
                </a:lnTo>
                <a:close/>
              </a:path>
              <a:path w="647064" h="111760">
                <a:moveTo>
                  <a:pt x="607713" y="55753"/>
                </a:moveTo>
                <a:lnTo>
                  <a:pt x="546100" y="91694"/>
                </a:lnTo>
                <a:lnTo>
                  <a:pt x="541401" y="94361"/>
                </a:lnTo>
                <a:lnTo>
                  <a:pt x="539876" y="100457"/>
                </a:lnTo>
                <a:lnTo>
                  <a:pt x="542544" y="105156"/>
                </a:lnTo>
                <a:lnTo>
                  <a:pt x="545338" y="109982"/>
                </a:lnTo>
                <a:lnTo>
                  <a:pt x="551433" y="111506"/>
                </a:lnTo>
                <a:lnTo>
                  <a:pt x="556132" y="108712"/>
                </a:lnTo>
                <a:lnTo>
                  <a:pt x="630056" y="65659"/>
                </a:lnTo>
                <a:lnTo>
                  <a:pt x="627380" y="65659"/>
                </a:lnTo>
                <a:lnTo>
                  <a:pt x="627380" y="64262"/>
                </a:lnTo>
                <a:lnTo>
                  <a:pt x="622300" y="64262"/>
                </a:lnTo>
                <a:lnTo>
                  <a:pt x="607713" y="55753"/>
                </a:lnTo>
                <a:close/>
              </a:path>
              <a:path w="647064" h="111760">
                <a:moveTo>
                  <a:pt x="554482" y="45847"/>
                </a:moveTo>
                <a:lnTo>
                  <a:pt x="495045" y="45847"/>
                </a:lnTo>
                <a:lnTo>
                  <a:pt x="495045" y="65659"/>
                </a:lnTo>
                <a:lnTo>
                  <a:pt x="554482" y="65659"/>
                </a:lnTo>
                <a:lnTo>
                  <a:pt x="554482" y="45847"/>
                </a:lnTo>
                <a:close/>
              </a:path>
              <a:path w="647064" h="111760">
                <a:moveTo>
                  <a:pt x="590731" y="45847"/>
                </a:moveTo>
                <a:lnTo>
                  <a:pt x="574294" y="45847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7"/>
                </a:lnTo>
                <a:close/>
              </a:path>
              <a:path w="647064" h="111760">
                <a:moveTo>
                  <a:pt x="630056" y="45847"/>
                </a:moveTo>
                <a:lnTo>
                  <a:pt x="627380" y="45847"/>
                </a:lnTo>
                <a:lnTo>
                  <a:pt x="627380" y="65659"/>
                </a:lnTo>
                <a:lnTo>
                  <a:pt x="630056" y="65659"/>
                </a:lnTo>
                <a:lnTo>
                  <a:pt x="647064" y="55753"/>
                </a:lnTo>
                <a:lnTo>
                  <a:pt x="630056" y="45847"/>
                </a:lnTo>
                <a:close/>
              </a:path>
              <a:path w="647064" h="111760">
                <a:moveTo>
                  <a:pt x="622300" y="47244"/>
                </a:moveTo>
                <a:lnTo>
                  <a:pt x="607713" y="55753"/>
                </a:lnTo>
                <a:lnTo>
                  <a:pt x="622300" y="64262"/>
                </a:lnTo>
                <a:lnTo>
                  <a:pt x="622300" y="47244"/>
                </a:lnTo>
                <a:close/>
              </a:path>
              <a:path w="647064" h="111760">
                <a:moveTo>
                  <a:pt x="627380" y="47244"/>
                </a:moveTo>
                <a:lnTo>
                  <a:pt x="622300" y="47244"/>
                </a:lnTo>
                <a:lnTo>
                  <a:pt x="622300" y="64262"/>
                </a:lnTo>
                <a:lnTo>
                  <a:pt x="627380" y="64262"/>
                </a:lnTo>
                <a:lnTo>
                  <a:pt x="627380" y="47244"/>
                </a:lnTo>
                <a:close/>
              </a:path>
              <a:path w="647064" h="111760">
                <a:moveTo>
                  <a:pt x="551433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5"/>
                </a:lnTo>
                <a:lnTo>
                  <a:pt x="546100" y="19812"/>
                </a:lnTo>
                <a:lnTo>
                  <a:pt x="607713" y="55753"/>
                </a:lnTo>
                <a:lnTo>
                  <a:pt x="622300" y="47244"/>
                </a:lnTo>
                <a:lnTo>
                  <a:pt x="627380" y="47244"/>
                </a:lnTo>
                <a:lnTo>
                  <a:pt x="627380" y="45847"/>
                </a:lnTo>
                <a:lnTo>
                  <a:pt x="630056" y="45847"/>
                </a:lnTo>
                <a:lnTo>
                  <a:pt x="556132" y="2794"/>
                </a:lnTo>
                <a:lnTo>
                  <a:pt x="55143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04800" y="3581400"/>
            <a:ext cx="12954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spc="-260" dirty="0" smtClean="0">
                <a:solidFill>
                  <a:srgbClr val="1F487C"/>
                </a:solidFill>
                <a:latin typeface="Arial Black"/>
                <a:cs typeface="Arial Black"/>
              </a:rPr>
              <a:t>            </a:t>
            </a:r>
            <a:r>
              <a:rPr sz="1300" spc="-260" smtClean="0">
                <a:solidFill>
                  <a:srgbClr val="1F487C"/>
                </a:solidFill>
                <a:latin typeface="Arial Black"/>
                <a:cs typeface="Arial Black"/>
              </a:rPr>
              <a:t>К</a:t>
            </a:r>
            <a:r>
              <a:rPr lang="ru-RU" sz="1300" spc="-26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1300" spc="-170" smtClean="0">
                <a:solidFill>
                  <a:srgbClr val="1F487C"/>
                </a:solidFill>
                <a:latin typeface="Arial Black"/>
                <a:cs typeface="Arial Black"/>
              </a:rPr>
              <a:t>У</a:t>
            </a:r>
            <a:r>
              <a:rPr sz="1300" spc="-225" smtClean="0">
                <a:solidFill>
                  <a:srgbClr val="1F487C"/>
                </a:solidFill>
                <a:latin typeface="Arial Black"/>
                <a:cs typeface="Arial Black"/>
              </a:rPr>
              <a:t>Р</a:t>
            </a:r>
            <a:r>
              <a:rPr sz="1300" spc="-190" smtClean="0">
                <a:solidFill>
                  <a:srgbClr val="1F487C"/>
                </a:solidFill>
                <a:latin typeface="Arial Black"/>
                <a:cs typeface="Arial Black"/>
              </a:rPr>
              <a:t>А</a:t>
            </a:r>
            <a:r>
              <a:rPr sz="1300" spc="-195" smtClean="0">
                <a:solidFill>
                  <a:srgbClr val="1F487C"/>
                </a:solidFill>
                <a:latin typeface="Arial Black"/>
                <a:cs typeface="Arial Black"/>
              </a:rPr>
              <a:t>ТО</a:t>
            </a:r>
            <a:r>
              <a:rPr sz="1300" spc="-225" smtClean="0">
                <a:solidFill>
                  <a:srgbClr val="1F487C"/>
                </a:solidFill>
                <a:latin typeface="Arial Black"/>
                <a:cs typeface="Arial Black"/>
              </a:rPr>
              <a:t>Р</a:t>
            </a:r>
            <a:r>
              <a:rPr sz="1300" spc="-430" smtClean="0">
                <a:solidFill>
                  <a:srgbClr val="1F487C"/>
                </a:solidFill>
                <a:latin typeface="Arial Black"/>
                <a:cs typeface="Arial Black"/>
              </a:rPr>
              <a:t>Ы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0" y="3505200"/>
            <a:ext cx="2235041" cy="111760"/>
            <a:chOff x="132587" y="4433189"/>
            <a:chExt cx="2980055" cy="111760"/>
          </a:xfrm>
        </p:grpSpPr>
        <p:sp>
          <p:nvSpPr>
            <p:cNvPr id="46" name="object 46"/>
            <p:cNvSpPr/>
            <p:nvPr/>
          </p:nvSpPr>
          <p:spPr>
            <a:xfrm>
              <a:off x="138683" y="4447032"/>
              <a:ext cx="2295525" cy="2540"/>
            </a:xfrm>
            <a:custGeom>
              <a:avLst/>
              <a:gdLst/>
              <a:ahLst/>
              <a:cxnLst/>
              <a:rect l="l" t="t" r="r" b="b"/>
              <a:pathLst>
                <a:path w="2295525" h="2539">
                  <a:moveTo>
                    <a:pt x="0" y="0"/>
                  </a:moveTo>
                  <a:lnTo>
                    <a:pt x="2295398" y="254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65070" y="4433189"/>
              <a:ext cx="647065" cy="111760"/>
            </a:xfrm>
            <a:custGeom>
              <a:avLst/>
              <a:gdLst/>
              <a:ahLst/>
              <a:cxnLst/>
              <a:rect l="l" t="t" r="r" b="b"/>
              <a:pathLst>
                <a:path w="647064" h="111760">
                  <a:moveTo>
                    <a:pt x="95504" y="0"/>
                  </a:moveTo>
                  <a:lnTo>
                    <a:pt x="90805" y="2793"/>
                  </a:lnTo>
                  <a:lnTo>
                    <a:pt x="0" y="55753"/>
                  </a:lnTo>
                  <a:lnTo>
                    <a:pt x="90805" y="108712"/>
                  </a:lnTo>
                  <a:lnTo>
                    <a:pt x="95504" y="111506"/>
                  </a:lnTo>
                  <a:lnTo>
                    <a:pt x="101600" y="109981"/>
                  </a:lnTo>
                  <a:lnTo>
                    <a:pt x="104393" y="105156"/>
                  </a:lnTo>
                  <a:lnTo>
                    <a:pt x="107187" y="100456"/>
                  </a:lnTo>
                  <a:lnTo>
                    <a:pt x="105537" y="94361"/>
                  </a:lnTo>
                  <a:lnTo>
                    <a:pt x="100837" y="91693"/>
                  </a:lnTo>
                  <a:lnTo>
                    <a:pt x="56206" y="65659"/>
                  </a:lnTo>
                  <a:lnTo>
                    <a:pt x="19557" y="65659"/>
                  </a:lnTo>
                  <a:lnTo>
                    <a:pt x="19557" y="45847"/>
                  </a:lnTo>
                  <a:lnTo>
                    <a:pt x="56206" y="45847"/>
                  </a:lnTo>
                  <a:lnTo>
                    <a:pt x="100837" y="19812"/>
                  </a:lnTo>
                  <a:lnTo>
                    <a:pt x="105537" y="17144"/>
                  </a:lnTo>
                  <a:lnTo>
                    <a:pt x="107187" y="11049"/>
                  </a:lnTo>
                  <a:lnTo>
                    <a:pt x="104393" y="6350"/>
                  </a:lnTo>
                  <a:lnTo>
                    <a:pt x="101600" y="1524"/>
                  </a:lnTo>
                  <a:lnTo>
                    <a:pt x="95504" y="0"/>
                  </a:lnTo>
                  <a:close/>
                </a:path>
                <a:path w="647064" h="111760">
                  <a:moveTo>
                    <a:pt x="56206" y="45847"/>
                  </a:moveTo>
                  <a:lnTo>
                    <a:pt x="19557" y="45847"/>
                  </a:lnTo>
                  <a:lnTo>
                    <a:pt x="19557" y="65659"/>
                  </a:lnTo>
                  <a:lnTo>
                    <a:pt x="56206" y="65659"/>
                  </a:lnTo>
                  <a:lnTo>
                    <a:pt x="53811" y="64262"/>
                  </a:lnTo>
                  <a:lnTo>
                    <a:pt x="24637" y="64262"/>
                  </a:lnTo>
                  <a:lnTo>
                    <a:pt x="24637" y="47243"/>
                  </a:lnTo>
                  <a:lnTo>
                    <a:pt x="53811" y="47243"/>
                  </a:lnTo>
                  <a:lnTo>
                    <a:pt x="56206" y="45847"/>
                  </a:lnTo>
                  <a:close/>
                </a:path>
                <a:path w="647064" h="111760">
                  <a:moveTo>
                    <a:pt x="78993" y="45847"/>
                  </a:moveTo>
                  <a:lnTo>
                    <a:pt x="56206" y="45847"/>
                  </a:lnTo>
                  <a:lnTo>
                    <a:pt x="39224" y="55753"/>
                  </a:lnTo>
                  <a:lnTo>
                    <a:pt x="56206" y="65659"/>
                  </a:lnTo>
                  <a:lnTo>
                    <a:pt x="78993" y="65659"/>
                  </a:lnTo>
                  <a:lnTo>
                    <a:pt x="78993" y="45847"/>
                  </a:lnTo>
                  <a:close/>
                </a:path>
                <a:path w="647064" h="111760">
                  <a:moveTo>
                    <a:pt x="158242" y="45847"/>
                  </a:moveTo>
                  <a:lnTo>
                    <a:pt x="98806" y="45847"/>
                  </a:lnTo>
                  <a:lnTo>
                    <a:pt x="98806" y="65659"/>
                  </a:lnTo>
                  <a:lnTo>
                    <a:pt x="158242" y="65659"/>
                  </a:lnTo>
                  <a:lnTo>
                    <a:pt x="158242" y="45847"/>
                  </a:lnTo>
                  <a:close/>
                </a:path>
                <a:path w="647064" h="111760">
                  <a:moveTo>
                    <a:pt x="24637" y="47243"/>
                  </a:moveTo>
                  <a:lnTo>
                    <a:pt x="24637" y="64262"/>
                  </a:lnTo>
                  <a:lnTo>
                    <a:pt x="39224" y="55753"/>
                  </a:lnTo>
                  <a:lnTo>
                    <a:pt x="24637" y="47243"/>
                  </a:lnTo>
                  <a:close/>
                </a:path>
                <a:path w="647064" h="111760">
                  <a:moveTo>
                    <a:pt x="39224" y="55753"/>
                  </a:moveTo>
                  <a:lnTo>
                    <a:pt x="24637" y="64262"/>
                  </a:lnTo>
                  <a:lnTo>
                    <a:pt x="53811" y="64262"/>
                  </a:lnTo>
                  <a:lnTo>
                    <a:pt x="39224" y="55753"/>
                  </a:lnTo>
                  <a:close/>
                </a:path>
                <a:path w="647064" h="111760">
                  <a:moveTo>
                    <a:pt x="53811" y="47243"/>
                  </a:moveTo>
                  <a:lnTo>
                    <a:pt x="24637" y="47243"/>
                  </a:lnTo>
                  <a:lnTo>
                    <a:pt x="39224" y="55753"/>
                  </a:lnTo>
                  <a:lnTo>
                    <a:pt x="53811" y="47243"/>
                  </a:lnTo>
                  <a:close/>
                </a:path>
                <a:path w="647064" h="111760">
                  <a:moveTo>
                    <a:pt x="237490" y="45847"/>
                  </a:moveTo>
                  <a:lnTo>
                    <a:pt x="178054" y="45847"/>
                  </a:lnTo>
                  <a:lnTo>
                    <a:pt x="178054" y="65659"/>
                  </a:lnTo>
                  <a:lnTo>
                    <a:pt x="237490" y="65659"/>
                  </a:lnTo>
                  <a:lnTo>
                    <a:pt x="237490" y="45847"/>
                  </a:lnTo>
                  <a:close/>
                </a:path>
                <a:path w="647064" h="111760">
                  <a:moveTo>
                    <a:pt x="316738" y="45847"/>
                  </a:moveTo>
                  <a:lnTo>
                    <a:pt x="257302" y="45847"/>
                  </a:lnTo>
                  <a:lnTo>
                    <a:pt x="257302" y="65659"/>
                  </a:lnTo>
                  <a:lnTo>
                    <a:pt x="316738" y="65659"/>
                  </a:lnTo>
                  <a:lnTo>
                    <a:pt x="316738" y="45847"/>
                  </a:lnTo>
                  <a:close/>
                </a:path>
                <a:path w="647064" h="111760">
                  <a:moveTo>
                    <a:pt x="395986" y="45847"/>
                  </a:moveTo>
                  <a:lnTo>
                    <a:pt x="336550" y="45847"/>
                  </a:lnTo>
                  <a:lnTo>
                    <a:pt x="336550" y="65659"/>
                  </a:lnTo>
                  <a:lnTo>
                    <a:pt x="395986" y="65659"/>
                  </a:lnTo>
                  <a:lnTo>
                    <a:pt x="395986" y="45847"/>
                  </a:lnTo>
                  <a:close/>
                </a:path>
                <a:path w="647064" h="111760">
                  <a:moveTo>
                    <a:pt x="475234" y="45847"/>
                  </a:moveTo>
                  <a:lnTo>
                    <a:pt x="415798" y="45847"/>
                  </a:lnTo>
                  <a:lnTo>
                    <a:pt x="415798" y="65659"/>
                  </a:lnTo>
                  <a:lnTo>
                    <a:pt x="475234" y="65659"/>
                  </a:lnTo>
                  <a:lnTo>
                    <a:pt x="475234" y="45847"/>
                  </a:lnTo>
                  <a:close/>
                </a:path>
                <a:path w="647064" h="111760">
                  <a:moveTo>
                    <a:pt x="607713" y="55753"/>
                  </a:moveTo>
                  <a:lnTo>
                    <a:pt x="546100" y="91693"/>
                  </a:lnTo>
                  <a:lnTo>
                    <a:pt x="541401" y="94361"/>
                  </a:lnTo>
                  <a:lnTo>
                    <a:pt x="539877" y="100456"/>
                  </a:lnTo>
                  <a:lnTo>
                    <a:pt x="542544" y="105156"/>
                  </a:lnTo>
                  <a:lnTo>
                    <a:pt x="545338" y="109981"/>
                  </a:lnTo>
                  <a:lnTo>
                    <a:pt x="551434" y="111506"/>
                  </a:lnTo>
                  <a:lnTo>
                    <a:pt x="556132" y="108712"/>
                  </a:lnTo>
                  <a:lnTo>
                    <a:pt x="630056" y="65659"/>
                  </a:lnTo>
                  <a:lnTo>
                    <a:pt x="627380" y="65659"/>
                  </a:lnTo>
                  <a:lnTo>
                    <a:pt x="627380" y="64262"/>
                  </a:lnTo>
                  <a:lnTo>
                    <a:pt x="622300" y="64262"/>
                  </a:lnTo>
                  <a:lnTo>
                    <a:pt x="607713" y="55753"/>
                  </a:lnTo>
                  <a:close/>
                </a:path>
                <a:path w="647064" h="111760">
                  <a:moveTo>
                    <a:pt x="554482" y="45847"/>
                  </a:moveTo>
                  <a:lnTo>
                    <a:pt x="495046" y="45847"/>
                  </a:lnTo>
                  <a:lnTo>
                    <a:pt x="495046" y="65659"/>
                  </a:lnTo>
                  <a:lnTo>
                    <a:pt x="554482" y="65659"/>
                  </a:lnTo>
                  <a:lnTo>
                    <a:pt x="554482" y="45847"/>
                  </a:lnTo>
                  <a:close/>
                </a:path>
                <a:path w="647064" h="111760">
                  <a:moveTo>
                    <a:pt x="590731" y="45847"/>
                  </a:moveTo>
                  <a:lnTo>
                    <a:pt x="574294" y="45847"/>
                  </a:lnTo>
                  <a:lnTo>
                    <a:pt x="574294" y="65659"/>
                  </a:lnTo>
                  <a:lnTo>
                    <a:pt x="590731" y="65659"/>
                  </a:lnTo>
                  <a:lnTo>
                    <a:pt x="607713" y="55753"/>
                  </a:lnTo>
                  <a:lnTo>
                    <a:pt x="590731" y="45847"/>
                  </a:lnTo>
                  <a:close/>
                </a:path>
                <a:path w="647064" h="111760">
                  <a:moveTo>
                    <a:pt x="630056" y="45847"/>
                  </a:moveTo>
                  <a:lnTo>
                    <a:pt x="627380" y="45847"/>
                  </a:lnTo>
                  <a:lnTo>
                    <a:pt x="627380" y="65659"/>
                  </a:lnTo>
                  <a:lnTo>
                    <a:pt x="630056" y="65659"/>
                  </a:lnTo>
                  <a:lnTo>
                    <a:pt x="647065" y="55753"/>
                  </a:lnTo>
                  <a:lnTo>
                    <a:pt x="630056" y="45847"/>
                  </a:lnTo>
                  <a:close/>
                </a:path>
                <a:path w="647064" h="111760">
                  <a:moveTo>
                    <a:pt x="622300" y="47243"/>
                  </a:moveTo>
                  <a:lnTo>
                    <a:pt x="607713" y="55753"/>
                  </a:lnTo>
                  <a:lnTo>
                    <a:pt x="622300" y="64262"/>
                  </a:lnTo>
                  <a:lnTo>
                    <a:pt x="622300" y="47243"/>
                  </a:lnTo>
                  <a:close/>
                </a:path>
                <a:path w="647064" h="111760">
                  <a:moveTo>
                    <a:pt x="627380" y="47243"/>
                  </a:moveTo>
                  <a:lnTo>
                    <a:pt x="622300" y="47243"/>
                  </a:lnTo>
                  <a:lnTo>
                    <a:pt x="622300" y="64262"/>
                  </a:lnTo>
                  <a:lnTo>
                    <a:pt x="627380" y="64262"/>
                  </a:lnTo>
                  <a:lnTo>
                    <a:pt x="627380" y="47243"/>
                  </a:lnTo>
                  <a:close/>
                </a:path>
                <a:path w="647064" h="111760">
                  <a:moveTo>
                    <a:pt x="551434" y="0"/>
                  </a:moveTo>
                  <a:lnTo>
                    <a:pt x="545338" y="1524"/>
                  </a:lnTo>
                  <a:lnTo>
                    <a:pt x="542544" y="6350"/>
                  </a:lnTo>
                  <a:lnTo>
                    <a:pt x="539877" y="11049"/>
                  </a:lnTo>
                  <a:lnTo>
                    <a:pt x="541401" y="17144"/>
                  </a:lnTo>
                  <a:lnTo>
                    <a:pt x="546100" y="19812"/>
                  </a:lnTo>
                  <a:lnTo>
                    <a:pt x="607713" y="55753"/>
                  </a:lnTo>
                  <a:lnTo>
                    <a:pt x="622300" y="47243"/>
                  </a:lnTo>
                  <a:lnTo>
                    <a:pt x="627380" y="47243"/>
                  </a:lnTo>
                  <a:lnTo>
                    <a:pt x="627380" y="45847"/>
                  </a:lnTo>
                  <a:lnTo>
                    <a:pt x="630056" y="45847"/>
                  </a:lnTo>
                  <a:lnTo>
                    <a:pt x="556132" y="2793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86600" y="4572000"/>
            <a:ext cx="2285999" cy="752129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78790" marR="357505" indent="-71755">
              <a:lnSpc>
                <a:spcPct val="100000"/>
              </a:lnSpc>
              <a:spcBef>
                <a:spcPts val="245"/>
              </a:spcBef>
              <a:buFont typeface="Wingdings"/>
              <a:buChar char=""/>
              <a:tabLst>
                <a:tab pos="587375" algn="l"/>
              </a:tabLst>
            </a:pPr>
            <a:r>
              <a:rPr sz="1050" b="1" spc="-225">
                <a:latin typeface="Arial Black"/>
                <a:cs typeface="Arial Black"/>
              </a:rPr>
              <a:t>Текущий </a:t>
            </a:r>
            <a:r>
              <a:rPr lang="ru-RU" sz="1050" b="1" spc="-225" dirty="0" smtClean="0">
                <a:latin typeface="Arial Black"/>
                <a:cs typeface="Arial Black"/>
              </a:rPr>
              <a:t> </a:t>
            </a:r>
            <a:r>
              <a:rPr sz="1050" b="1" spc="-170" smtClean="0">
                <a:latin typeface="Arial Black"/>
                <a:cs typeface="Arial Black"/>
              </a:rPr>
              <a:t>мониторинг  </a:t>
            </a:r>
            <a:r>
              <a:rPr sz="1050" b="1" spc="-185" dirty="0">
                <a:latin typeface="Arial Black"/>
                <a:cs typeface="Arial Black"/>
              </a:rPr>
              <a:t>и </a:t>
            </a:r>
            <a:r>
              <a:rPr sz="1050" b="1" spc="-180">
                <a:latin typeface="Arial Black"/>
                <a:cs typeface="Arial Black"/>
              </a:rPr>
              <a:t>контроль</a:t>
            </a:r>
            <a:r>
              <a:rPr sz="1050" b="1" spc="-285">
                <a:latin typeface="Arial Black"/>
                <a:cs typeface="Arial Black"/>
              </a:rPr>
              <a:t> </a:t>
            </a:r>
            <a:r>
              <a:rPr lang="ru-RU" sz="1050" b="1" spc="-285" dirty="0" smtClean="0">
                <a:latin typeface="Arial Black"/>
                <a:cs typeface="Arial Black"/>
              </a:rPr>
              <a:t> </a:t>
            </a:r>
            <a:r>
              <a:rPr sz="1050" b="1" spc="-195" smtClean="0">
                <a:latin typeface="Arial Black"/>
                <a:cs typeface="Arial Black"/>
              </a:rPr>
              <a:t>в</a:t>
            </a:r>
            <a:r>
              <a:rPr lang="ru-RU" sz="1050" b="1" spc="-195" dirty="0" smtClean="0">
                <a:latin typeface="Arial Black"/>
                <a:cs typeface="Arial Black"/>
              </a:rPr>
              <a:t> </a:t>
            </a:r>
            <a:r>
              <a:rPr sz="1050" b="1" spc="-195" smtClean="0">
                <a:latin typeface="Arial Black"/>
                <a:cs typeface="Arial Black"/>
              </a:rPr>
              <a:t>ыполнения</a:t>
            </a:r>
            <a:endParaRPr sz="1050" b="1">
              <a:latin typeface="Arial Black"/>
              <a:cs typeface="Arial Black"/>
            </a:endParaRPr>
          </a:p>
          <a:p>
            <a:pPr marL="1026160" marR="200660" indent="-704215">
              <a:lnSpc>
                <a:spcPts val="1520"/>
              </a:lnSpc>
              <a:spcBef>
                <a:spcPts val="85"/>
              </a:spcBef>
            </a:pPr>
            <a:r>
              <a:rPr sz="1050" b="1" spc="-165">
                <a:latin typeface="Arial Black"/>
                <a:cs typeface="Arial Black"/>
              </a:rPr>
              <a:t>мероприятий </a:t>
            </a:r>
            <a:r>
              <a:rPr lang="ru-RU" sz="1050" b="1" spc="-165" dirty="0" smtClean="0">
                <a:latin typeface="Arial Black"/>
                <a:cs typeface="Arial Black"/>
              </a:rPr>
              <a:t> </a:t>
            </a:r>
            <a:r>
              <a:rPr sz="1050" b="1" spc="-210" smtClean="0">
                <a:latin typeface="Arial Black"/>
                <a:cs typeface="Arial Black"/>
              </a:rPr>
              <a:t>региональных  </a:t>
            </a:r>
            <a:r>
              <a:rPr sz="1050" b="1" spc="-155" dirty="0">
                <a:latin typeface="Arial Black"/>
                <a:cs typeface="Arial Black"/>
              </a:rPr>
              <a:t>проектов</a:t>
            </a:r>
            <a:endParaRPr sz="1050" b="1">
              <a:latin typeface="Arial Black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53200" y="5410200"/>
            <a:ext cx="2590800" cy="543738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29870" indent="-180340">
              <a:lnSpc>
                <a:spcPct val="100000"/>
              </a:lnSpc>
              <a:spcBef>
                <a:spcPts val="459"/>
              </a:spcBef>
              <a:buFont typeface="Wingdings"/>
              <a:buChar char=""/>
              <a:tabLst>
                <a:tab pos="229870" algn="l"/>
              </a:tabLst>
            </a:pPr>
            <a:r>
              <a:rPr sz="1050" spc="-204" dirty="0">
                <a:latin typeface="Arial Black"/>
                <a:cs typeface="Arial Black"/>
              </a:rPr>
              <a:t>Рассмотрение </a:t>
            </a:r>
            <a:r>
              <a:rPr sz="1050" spc="-200">
                <a:latin typeface="Arial Black"/>
                <a:cs typeface="Arial Black"/>
              </a:rPr>
              <a:t>хода</a:t>
            </a:r>
            <a:r>
              <a:rPr sz="1050" spc="-60">
                <a:latin typeface="Arial Black"/>
                <a:cs typeface="Arial Black"/>
              </a:rPr>
              <a:t> </a:t>
            </a:r>
            <a:r>
              <a:rPr sz="1050" spc="-200" smtClean="0">
                <a:latin typeface="Arial Black"/>
                <a:cs typeface="Arial Black"/>
              </a:rPr>
              <a:t>реализации</a:t>
            </a:r>
            <a:r>
              <a:rPr sz="1050" spc="-210" smtClean="0">
                <a:latin typeface="Arial Black"/>
                <a:cs typeface="Arial Black"/>
              </a:rPr>
              <a:t>региональных</a:t>
            </a:r>
            <a:r>
              <a:rPr sz="1050" spc="-130" smtClean="0">
                <a:latin typeface="Arial Black"/>
                <a:cs typeface="Arial Black"/>
              </a:rPr>
              <a:t> </a:t>
            </a:r>
            <a:r>
              <a:rPr sz="1050" spc="-155" smtClean="0">
                <a:latin typeface="Arial Black"/>
                <a:cs typeface="Arial Black"/>
              </a:rPr>
              <a:t>проектов</a:t>
            </a:r>
            <a:r>
              <a:rPr lang="ru-RU" sz="1050" spc="-155" dirty="0" smtClean="0">
                <a:latin typeface="Arial Black"/>
                <a:cs typeface="Arial Black"/>
              </a:rPr>
              <a:t>. </a:t>
            </a:r>
            <a:r>
              <a:rPr sz="1050" spc="-195" smtClean="0">
                <a:latin typeface="Arial Black"/>
                <a:cs typeface="Arial Black"/>
              </a:rPr>
              <a:t>Общественный</a:t>
            </a:r>
            <a:r>
              <a:rPr sz="1050" spc="-155" smtClean="0">
                <a:latin typeface="Arial Black"/>
                <a:cs typeface="Arial Black"/>
              </a:rPr>
              <a:t> </a:t>
            </a:r>
            <a:r>
              <a:rPr sz="1050" spc="-175" dirty="0">
                <a:latin typeface="Arial Black"/>
                <a:cs typeface="Arial Black"/>
              </a:rPr>
              <a:t>контроль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50" name="object 50"/>
          <p:cNvSpPr/>
          <p:nvPr/>
        </p:nvSpPr>
        <p:spPr>
          <a:xfrm flipV="1">
            <a:off x="6934200" y="3581400"/>
            <a:ext cx="485299" cy="76200"/>
          </a:xfrm>
          <a:custGeom>
            <a:avLst/>
            <a:gdLst/>
            <a:ahLst/>
            <a:cxnLst/>
            <a:rect l="l" t="t" r="r" b="b"/>
            <a:pathLst>
              <a:path w="647065" h="111760">
                <a:moveTo>
                  <a:pt x="95503" y="0"/>
                </a:moveTo>
                <a:lnTo>
                  <a:pt x="90804" y="2794"/>
                </a:lnTo>
                <a:lnTo>
                  <a:pt x="0" y="55753"/>
                </a:lnTo>
                <a:lnTo>
                  <a:pt x="90804" y="108712"/>
                </a:lnTo>
                <a:lnTo>
                  <a:pt x="95503" y="111506"/>
                </a:lnTo>
                <a:lnTo>
                  <a:pt x="101600" y="109982"/>
                </a:lnTo>
                <a:lnTo>
                  <a:pt x="104394" y="105156"/>
                </a:lnTo>
                <a:lnTo>
                  <a:pt x="107188" y="100457"/>
                </a:lnTo>
                <a:lnTo>
                  <a:pt x="105537" y="94361"/>
                </a:lnTo>
                <a:lnTo>
                  <a:pt x="100838" y="91694"/>
                </a:lnTo>
                <a:lnTo>
                  <a:pt x="56206" y="65659"/>
                </a:lnTo>
                <a:lnTo>
                  <a:pt x="19558" y="65659"/>
                </a:lnTo>
                <a:lnTo>
                  <a:pt x="19558" y="45847"/>
                </a:lnTo>
                <a:lnTo>
                  <a:pt x="56206" y="45847"/>
                </a:lnTo>
                <a:lnTo>
                  <a:pt x="100838" y="19812"/>
                </a:lnTo>
                <a:lnTo>
                  <a:pt x="105537" y="17145"/>
                </a:lnTo>
                <a:lnTo>
                  <a:pt x="107188" y="11049"/>
                </a:lnTo>
                <a:lnTo>
                  <a:pt x="104394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5" h="111760">
                <a:moveTo>
                  <a:pt x="56206" y="45847"/>
                </a:moveTo>
                <a:lnTo>
                  <a:pt x="19558" y="45847"/>
                </a:lnTo>
                <a:lnTo>
                  <a:pt x="19558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8" y="64262"/>
                </a:lnTo>
                <a:lnTo>
                  <a:pt x="24638" y="47244"/>
                </a:lnTo>
                <a:lnTo>
                  <a:pt x="53811" y="47244"/>
                </a:lnTo>
                <a:lnTo>
                  <a:pt x="56206" y="45847"/>
                </a:lnTo>
                <a:close/>
              </a:path>
              <a:path w="647065" h="111760">
                <a:moveTo>
                  <a:pt x="78994" y="45847"/>
                </a:moveTo>
                <a:lnTo>
                  <a:pt x="56206" y="45847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4" y="65659"/>
                </a:lnTo>
                <a:lnTo>
                  <a:pt x="78994" y="45847"/>
                </a:lnTo>
                <a:close/>
              </a:path>
              <a:path w="647065" h="111760">
                <a:moveTo>
                  <a:pt x="158242" y="45847"/>
                </a:moveTo>
                <a:lnTo>
                  <a:pt x="98805" y="45847"/>
                </a:lnTo>
                <a:lnTo>
                  <a:pt x="98805" y="65659"/>
                </a:lnTo>
                <a:lnTo>
                  <a:pt x="158242" y="65659"/>
                </a:lnTo>
                <a:lnTo>
                  <a:pt x="158242" y="45847"/>
                </a:lnTo>
                <a:close/>
              </a:path>
              <a:path w="647065" h="111760">
                <a:moveTo>
                  <a:pt x="24638" y="47244"/>
                </a:moveTo>
                <a:lnTo>
                  <a:pt x="24638" y="64262"/>
                </a:lnTo>
                <a:lnTo>
                  <a:pt x="39224" y="55753"/>
                </a:lnTo>
                <a:lnTo>
                  <a:pt x="24638" y="47244"/>
                </a:lnTo>
                <a:close/>
              </a:path>
              <a:path w="647065" h="111760">
                <a:moveTo>
                  <a:pt x="39224" y="55753"/>
                </a:moveTo>
                <a:lnTo>
                  <a:pt x="24638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5" h="111760">
                <a:moveTo>
                  <a:pt x="53811" y="47244"/>
                </a:moveTo>
                <a:lnTo>
                  <a:pt x="24638" y="47244"/>
                </a:lnTo>
                <a:lnTo>
                  <a:pt x="39224" y="55753"/>
                </a:lnTo>
                <a:lnTo>
                  <a:pt x="53811" y="47244"/>
                </a:lnTo>
                <a:close/>
              </a:path>
              <a:path w="647065" h="111760">
                <a:moveTo>
                  <a:pt x="237490" y="45847"/>
                </a:moveTo>
                <a:lnTo>
                  <a:pt x="178053" y="45847"/>
                </a:lnTo>
                <a:lnTo>
                  <a:pt x="178053" y="65659"/>
                </a:lnTo>
                <a:lnTo>
                  <a:pt x="237490" y="65659"/>
                </a:lnTo>
                <a:lnTo>
                  <a:pt x="237490" y="45847"/>
                </a:lnTo>
                <a:close/>
              </a:path>
              <a:path w="647065" h="111760">
                <a:moveTo>
                  <a:pt x="316738" y="45847"/>
                </a:moveTo>
                <a:lnTo>
                  <a:pt x="257301" y="45847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7"/>
                </a:lnTo>
                <a:close/>
              </a:path>
              <a:path w="647065" h="111760">
                <a:moveTo>
                  <a:pt x="395986" y="45847"/>
                </a:moveTo>
                <a:lnTo>
                  <a:pt x="336550" y="45847"/>
                </a:lnTo>
                <a:lnTo>
                  <a:pt x="336550" y="65659"/>
                </a:lnTo>
                <a:lnTo>
                  <a:pt x="395986" y="65659"/>
                </a:lnTo>
                <a:lnTo>
                  <a:pt x="395986" y="45847"/>
                </a:lnTo>
                <a:close/>
              </a:path>
              <a:path w="647065" h="111760">
                <a:moveTo>
                  <a:pt x="475234" y="45847"/>
                </a:moveTo>
                <a:lnTo>
                  <a:pt x="415798" y="45847"/>
                </a:lnTo>
                <a:lnTo>
                  <a:pt x="415798" y="65659"/>
                </a:lnTo>
                <a:lnTo>
                  <a:pt x="475234" y="65659"/>
                </a:lnTo>
                <a:lnTo>
                  <a:pt x="475234" y="45847"/>
                </a:lnTo>
                <a:close/>
              </a:path>
              <a:path w="647065" h="111760">
                <a:moveTo>
                  <a:pt x="607713" y="55753"/>
                </a:moveTo>
                <a:lnTo>
                  <a:pt x="546100" y="91694"/>
                </a:lnTo>
                <a:lnTo>
                  <a:pt x="541401" y="94361"/>
                </a:lnTo>
                <a:lnTo>
                  <a:pt x="539876" y="100457"/>
                </a:lnTo>
                <a:lnTo>
                  <a:pt x="542544" y="105156"/>
                </a:lnTo>
                <a:lnTo>
                  <a:pt x="545338" y="109982"/>
                </a:lnTo>
                <a:lnTo>
                  <a:pt x="551434" y="111506"/>
                </a:lnTo>
                <a:lnTo>
                  <a:pt x="556133" y="108712"/>
                </a:lnTo>
                <a:lnTo>
                  <a:pt x="630056" y="65659"/>
                </a:lnTo>
                <a:lnTo>
                  <a:pt x="627379" y="65659"/>
                </a:lnTo>
                <a:lnTo>
                  <a:pt x="627379" y="64262"/>
                </a:lnTo>
                <a:lnTo>
                  <a:pt x="622300" y="64262"/>
                </a:lnTo>
                <a:lnTo>
                  <a:pt x="607713" y="55753"/>
                </a:lnTo>
                <a:close/>
              </a:path>
              <a:path w="647065" h="111760">
                <a:moveTo>
                  <a:pt x="554482" y="45847"/>
                </a:moveTo>
                <a:lnTo>
                  <a:pt x="495046" y="45847"/>
                </a:lnTo>
                <a:lnTo>
                  <a:pt x="495046" y="65659"/>
                </a:lnTo>
                <a:lnTo>
                  <a:pt x="554482" y="65659"/>
                </a:lnTo>
                <a:lnTo>
                  <a:pt x="554482" y="45847"/>
                </a:lnTo>
                <a:close/>
              </a:path>
              <a:path w="647065" h="111760">
                <a:moveTo>
                  <a:pt x="590731" y="45847"/>
                </a:moveTo>
                <a:lnTo>
                  <a:pt x="574294" y="45847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7"/>
                </a:lnTo>
                <a:close/>
              </a:path>
              <a:path w="647065" h="111760">
                <a:moveTo>
                  <a:pt x="630056" y="45847"/>
                </a:moveTo>
                <a:lnTo>
                  <a:pt x="627379" y="45847"/>
                </a:lnTo>
                <a:lnTo>
                  <a:pt x="627379" y="65659"/>
                </a:lnTo>
                <a:lnTo>
                  <a:pt x="630056" y="65659"/>
                </a:lnTo>
                <a:lnTo>
                  <a:pt x="647065" y="55753"/>
                </a:lnTo>
                <a:lnTo>
                  <a:pt x="630056" y="45847"/>
                </a:lnTo>
                <a:close/>
              </a:path>
              <a:path w="647065" h="111760">
                <a:moveTo>
                  <a:pt x="622300" y="47244"/>
                </a:moveTo>
                <a:lnTo>
                  <a:pt x="607713" y="55753"/>
                </a:lnTo>
                <a:lnTo>
                  <a:pt x="622300" y="64262"/>
                </a:lnTo>
                <a:lnTo>
                  <a:pt x="622300" y="47244"/>
                </a:lnTo>
                <a:close/>
              </a:path>
              <a:path w="647065" h="111760">
                <a:moveTo>
                  <a:pt x="627379" y="47244"/>
                </a:moveTo>
                <a:lnTo>
                  <a:pt x="622300" y="47244"/>
                </a:lnTo>
                <a:lnTo>
                  <a:pt x="622300" y="64262"/>
                </a:lnTo>
                <a:lnTo>
                  <a:pt x="627379" y="64262"/>
                </a:lnTo>
                <a:lnTo>
                  <a:pt x="627379" y="47244"/>
                </a:lnTo>
                <a:close/>
              </a:path>
              <a:path w="647065" h="111760">
                <a:moveTo>
                  <a:pt x="551434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5"/>
                </a:lnTo>
                <a:lnTo>
                  <a:pt x="546100" y="19812"/>
                </a:lnTo>
                <a:lnTo>
                  <a:pt x="607713" y="55753"/>
                </a:lnTo>
                <a:lnTo>
                  <a:pt x="622300" y="47244"/>
                </a:lnTo>
                <a:lnTo>
                  <a:pt x="627379" y="47244"/>
                </a:lnTo>
                <a:lnTo>
                  <a:pt x="627379" y="45847"/>
                </a:lnTo>
                <a:lnTo>
                  <a:pt x="630056" y="45847"/>
                </a:lnTo>
                <a:lnTo>
                  <a:pt x="556133" y="2794"/>
                </a:lnTo>
                <a:lnTo>
                  <a:pt x="55143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05000" y="5715000"/>
            <a:ext cx="485299" cy="121919"/>
          </a:xfrm>
          <a:custGeom>
            <a:avLst/>
            <a:gdLst/>
            <a:ahLst/>
            <a:cxnLst/>
            <a:rect l="l" t="t" r="r" b="b"/>
            <a:pathLst>
              <a:path w="647064" h="111760">
                <a:moveTo>
                  <a:pt x="95504" y="0"/>
                </a:moveTo>
                <a:lnTo>
                  <a:pt x="90805" y="2793"/>
                </a:lnTo>
                <a:lnTo>
                  <a:pt x="0" y="55753"/>
                </a:lnTo>
                <a:lnTo>
                  <a:pt x="90805" y="108712"/>
                </a:lnTo>
                <a:lnTo>
                  <a:pt x="95504" y="111506"/>
                </a:lnTo>
                <a:lnTo>
                  <a:pt x="101600" y="109854"/>
                </a:lnTo>
                <a:lnTo>
                  <a:pt x="107187" y="100456"/>
                </a:lnTo>
                <a:lnTo>
                  <a:pt x="105537" y="94360"/>
                </a:lnTo>
                <a:lnTo>
                  <a:pt x="100837" y="91693"/>
                </a:lnTo>
                <a:lnTo>
                  <a:pt x="56206" y="65659"/>
                </a:lnTo>
                <a:lnTo>
                  <a:pt x="19557" y="65659"/>
                </a:lnTo>
                <a:lnTo>
                  <a:pt x="19557" y="45846"/>
                </a:lnTo>
                <a:lnTo>
                  <a:pt x="56206" y="45846"/>
                </a:lnTo>
                <a:lnTo>
                  <a:pt x="100837" y="19812"/>
                </a:lnTo>
                <a:lnTo>
                  <a:pt x="105537" y="17144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600" y="1524"/>
                </a:lnTo>
                <a:lnTo>
                  <a:pt x="95504" y="0"/>
                </a:lnTo>
                <a:close/>
              </a:path>
              <a:path w="647064" h="111760">
                <a:moveTo>
                  <a:pt x="56206" y="45846"/>
                </a:moveTo>
                <a:lnTo>
                  <a:pt x="19557" y="45846"/>
                </a:lnTo>
                <a:lnTo>
                  <a:pt x="19557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3"/>
                </a:lnTo>
                <a:lnTo>
                  <a:pt x="53811" y="47243"/>
                </a:lnTo>
                <a:lnTo>
                  <a:pt x="56206" y="45846"/>
                </a:lnTo>
                <a:close/>
              </a:path>
              <a:path w="647064" h="111760">
                <a:moveTo>
                  <a:pt x="78993" y="45846"/>
                </a:moveTo>
                <a:lnTo>
                  <a:pt x="56206" y="45846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3" y="65659"/>
                </a:lnTo>
                <a:lnTo>
                  <a:pt x="78993" y="45846"/>
                </a:lnTo>
                <a:close/>
              </a:path>
              <a:path w="647064" h="111760">
                <a:moveTo>
                  <a:pt x="158242" y="45846"/>
                </a:moveTo>
                <a:lnTo>
                  <a:pt x="98806" y="45846"/>
                </a:lnTo>
                <a:lnTo>
                  <a:pt x="98806" y="65659"/>
                </a:lnTo>
                <a:lnTo>
                  <a:pt x="158242" y="65659"/>
                </a:lnTo>
                <a:lnTo>
                  <a:pt x="158242" y="45846"/>
                </a:lnTo>
                <a:close/>
              </a:path>
              <a:path w="647064" h="111760">
                <a:moveTo>
                  <a:pt x="24637" y="47243"/>
                </a:moveTo>
                <a:lnTo>
                  <a:pt x="24637" y="64262"/>
                </a:lnTo>
                <a:lnTo>
                  <a:pt x="39224" y="55753"/>
                </a:lnTo>
                <a:lnTo>
                  <a:pt x="24637" y="47243"/>
                </a:lnTo>
                <a:close/>
              </a:path>
              <a:path w="647064" h="111760">
                <a:moveTo>
                  <a:pt x="39224" y="55753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4" h="111760">
                <a:moveTo>
                  <a:pt x="53811" y="47243"/>
                </a:moveTo>
                <a:lnTo>
                  <a:pt x="24637" y="47243"/>
                </a:lnTo>
                <a:lnTo>
                  <a:pt x="39224" y="55753"/>
                </a:lnTo>
                <a:lnTo>
                  <a:pt x="53811" y="47243"/>
                </a:lnTo>
                <a:close/>
              </a:path>
              <a:path w="647064" h="111760">
                <a:moveTo>
                  <a:pt x="237489" y="45846"/>
                </a:moveTo>
                <a:lnTo>
                  <a:pt x="178054" y="45846"/>
                </a:lnTo>
                <a:lnTo>
                  <a:pt x="178054" y="65659"/>
                </a:lnTo>
                <a:lnTo>
                  <a:pt x="237489" y="65659"/>
                </a:lnTo>
                <a:lnTo>
                  <a:pt x="237489" y="45846"/>
                </a:lnTo>
                <a:close/>
              </a:path>
              <a:path w="647064" h="111760">
                <a:moveTo>
                  <a:pt x="316738" y="45846"/>
                </a:moveTo>
                <a:lnTo>
                  <a:pt x="257301" y="45846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6"/>
                </a:lnTo>
                <a:close/>
              </a:path>
              <a:path w="647064" h="111760">
                <a:moveTo>
                  <a:pt x="395986" y="45846"/>
                </a:moveTo>
                <a:lnTo>
                  <a:pt x="336550" y="45846"/>
                </a:lnTo>
                <a:lnTo>
                  <a:pt x="336550" y="65659"/>
                </a:lnTo>
                <a:lnTo>
                  <a:pt x="395986" y="65659"/>
                </a:lnTo>
                <a:lnTo>
                  <a:pt x="395986" y="45846"/>
                </a:lnTo>
                <a:close/>
              </a:path>
              <a:path w="647064" h="111760">
                <a:moveTo>
                  <a:pt x="475233" y="45846"/>
                </a:moveTo>
                <a:lnTo>
                  <a:pt x="415798" y="45846"/>
                </a:lnTo>
                <a:lnTo>
                  <a:pt x="415798" y="65659"/>
                </a:lnTo>
                <a:lnTo>
                  <a:pt x="475233" y="65659"/>
                </a:lnTo>
                <a:lnTo>
                  <a:pt x="475233" y="45846"/>
                </a:lnTo>
                <a:close/>
              </a:path>
              <a:path w="647064" h="111760">
                <a:moveTo>
                  <a:pt x="607713" y="55753"/>
                </a:moveTo>
                <a:lnTo>
                  <a:pt x="546100" y="91693"/>
                </a:lnTo>
                <a:lnTo>
                  <a:pt x="541401" y="94360"/>
                </a:lnTo>
                <a:lnTo>
                  <a:pt x="539876" y="100456"/>
                </a:lnTo>
                <a:lnTo>
                  <a:pt x="542544" y="105156"/>
                </a:lnTo>
                <a:lnTo>
                  <a:pt x="545338" y="109981"/>
                </a:lnTo>
                <a:lnTo>
                  <a:pt x="551433" y="111506"/>
                </a:lnTo>
                <a:lnTo>
                  <a:pt x="556132" y="108712"/>
                </a:lnTo>
                <a:lnTo>
                  <a:pt x="630056" y="65659"/>
                </a:lnTo>
                <a:lnTo>
                  <a:pt x="627380" y="65659"/>
                </a:lnTo>
                <a:lnTo>
                  <a:pt x="627380" y="64262"/>
                </a:lnTo>
                <a:lnTo>
                  <a:pt x="622300" y="64262"/>
                </a:lnTo>
                <a:lnTo>
                  <a:pt x="607713" y="55753"/>
                </a:lnTo>
                <a:close/>
              </a:path>
              <a:path w="647064" h="111760">
                <a:moveTo>
                  <a:pt x="554482" y="45846"/>
                </a:moveTo>
                <a:lnTo>
                  <a:pt x="495045" y="45846"/>
                </a:lnTo>
                <a:lnTo>
                  <a:pt x="495045" y="65659"/>
                </a:lnTo>
                <a:lnTo>
                  <a:pt x="554482" y="65659"/>
                </a:lnTo>
                <a:lnTo>
                  <a:pt x="554482" y="45846"/>
                </a:lnTo>
                <a:close/>
              </a:path>
              <a:path w="647064" h="111760">
                <a:moveTo>
                  <a:pt x="590731" y="45846"/>
                </a:moveTo>
                <a:lnTo>
                  <a:pt x="574294" y="45846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6"/>
                </a:lnTo>
                <a:close/>
              </a:path>
              <a:path w="647064" h="111760">
                <a:moveTo>
                  <a:pt x="630056" y="45846"/>
                </a:moveTo>
                <a:lnTo>
                  <a:pt x="627380" y="45846"/>
                </a:lnTo>
                <a:lnTo>
                  <a:pt x="627380" y="65659"/>
                </a:lnTo>
                <a:lnTo>
                  <a:pt x="630056" y="65659"/>
                </a:lnTo>
                <a:lnTo>
                  <a:pt x="647064" y="55753"/>
                </a:lnTo>
                <a:lnTo>
                  <a:pt x="630056" y="45846"/>
                </a:lnTo>
                <a:close/>
              </a:path>
              <a:path w="647064" h="111760">
                <a:moveTo>
                  <a:pt x="622300" y="47243"/>
                </a:moveTo>
                <a:lnTo>
                  <a:pt x="607713" y="55753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4" h="111760">
                <a:moveTo>
                  <a:pt x="627380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80" y="64262"/>
                </a:lnTo>
                <a:lnTo>
                  <a:pt x="627380" y="47243"/>
                </a:lnTo>
                <a:close/>
              </a:path>
              <a:path w="647064" h="111760">
                <a:moveTo>
                  <a:pt x="551433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3"/>
                </a:lnTo>
                <a:lnTo>
                  <a:pt x="622300" y="47243"/>
                </a:lnTo>
                <a:lnTo>
                  <a:pt x="627380" y="47243"/>
                </a:lnTo>
                <a:lnTo>
                  <a:pt x="627380" y="45846"/>
                </a:lnTo>
                <a:lnTo>
                  <a:pt x="630056" y="45846"/>
                </a:lnTo>
                <a:lnTo>
                  <a:pt x="556132" y="2793"/>
                </a:lnTo>
                <a:lnTo>
                  <a:pt x="55143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8400" y="5715000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5" h="111760">
                <a:moveTo>
                  <a:pt x="95503" y="0"/>
                </a:moveTo>
                <a:lnTo>
                  <a:pt x="90804" y="2793"/>
                </a:lnTo>
                <a:lnTo>
                  <a:pt x="0" y="55753"/>
                </a:lnTo>
                <a:lnTo>
                  <a:pt x="90804" y="108712"/>
                </a:lnTo>
                <a:lnTo>
                  <a:pt x="95503" y="111506"/>
                </a:lnTo>
                <a:lnTo>
                  <a:pt x="101600" y="109854"/>
                </a:lnTo>
                <a:lnTo>
                  <a:pt x="107188" y="100456"/>
                </a:lnTo>
                <a:lnTo>
                  <a:pt x="105537" y="94360"/>
                </a:lnTo>
                <a:lnTo>
                  <a:pt x="100838" y="91693"/>
                </a:lnTo>
                <a:lnTo>
                  <a:pt x="56206" y="65659"/>
                </a:lnTo>
                <a:lnTo>
                  <a:pt x="19558" y="65659"/>
                </a:lnTo>
                <a:lnTo>
                  <a:pt x="19558" y="45846"/>
                </a:lnTo>
                <a:lnTo>
                  <a:pt x="56206" y="45846"/>
                </a:lnTo>
                <a:lnTo>
                  <a:pt x="100838" y="19812"/>
                </a:lnTo>
                <a:lnTo>
                  <a:pt x="105537" y="17144"/>
                </a:lnTo>
                <a:lnTo>
                  <a:pt x="107188" y="11049"/>
                </a:lnTo>
                <a:lnTo>
                  <a:pt x="104394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5" h="111760">
                <a:moveTo>
                  <a:pt x="56206" y="45846"/>
                </a:moveTo>
                <a:lnTo>
                  <a:pt x="19558" y="45846"/>
                </a:lnTo>
                <a:lnTo>
                  <a:pt x="19558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8" y="64262"/>
                </a:lnTo>
                <a:lnTo>
                  <a:pt x="24638" y="47243"/>
                </a:lnTo>
                <a:lnTo>
                  <a:pt x="53811" y="47243"/>
                </a:lnTo>
                <a:lnTo>
                  <a:pt x="56206" y="45846"/>
                </a:lnTo>
                <a:close/>
              </a:path>
              <a:path w="647065" h="111760">
                <a:moveTo>
                  <a:pt x="78994" y="45846"/>
                </a:moveTo>
                <a:lnTo>
                  <a:pt x="56206" y="45846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4" y="65659"/>
                </a:lnTo>
                <a:lnTo>
                  <a:pt x="78994" y="45846"/>
                </a:lnTo>
                <a:close/>
              </a:path>
              <a:path w="647065" h="111760">
                <a:moveTo>
                  <a:pt x="158242" y="45846"/>
                </a:moveTo>
                <a:lnTo>
                  <a:pt x="98805" y="45846"/>
                </a:lnTo>
                <a:lnTo>
                  <a:pt x="98805" y="65659"/>
                </a:lnTo>
                <a:lnTo>
                  <a:pt x="158242" y="65659"/>
                </a:lnTo>
                <a:lnTo>
                  <a:pt x="158242" y="45846"/>
                </a:lnTo>
                <a:close/>
              </a:path>
              <a:path w="647065" h="111760">
                <a:moveTo>
                  <a:pt x="24638" y="47243"/>
                </a:moveTo>
                <a:lnTo>
                  <a:pt x="24638" y="64262"/>
                </a:lnTo>
                <a:lnTo>
                  <a:pt x="39224" y="55753"/>
                </a:lnTo>
                <a:lnTo>
                  <a:pt x="24638" y="47243"/>
                </a:lnTo>
                <a:close/>
              </a:path>
              <a:path w="647065" h="111760">
                <a:moveTo>
                  <a:pt x="39224" y="55753"/>
                </a:moveTo>
                <a:lnTo>
                  <a:pt x="24638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5" h="111760">
                <a:moveTo>
                  <a:pt x="53811" y="47243"/>
                </a:moveTo>
                <a:lnTo>
                  <a:pt x="24638" y="47243"/>
                </a:lnTo>
                <a:lnTo>
                  <a:pt x="39224" y="55753"/>
                </a:lnTo>
                <a:lnTo>
                  <a:pt x="53811" y="47243"/>
                </a:lnTo>
                <a:close/>
              </a:path>
              <a:path w="647065" h="111760">
                <a:moveTo>
                  <a:pt x="237490" y="45846"/>
                </a:moveTo>
                <a:lnTo>
                  <a:pt x="178053" y="45846"/>
                </a:lnTo>
                <a:lnTo>
                  <a:pt x="178053" y="65659"/>
                </a:lnTo>
                <a:lnTo>
                  <a:pt x="237490" y="65659"/>
                </a:lnTo>
                <a:lnTo>
                  <a:pt x="237490" y="45846"/>
                </a:lnTo>
                <a:close/>
              </a:path>
              <a:path w="647065" h="111760">
                <a:moveTo>
                  <a:pt x="316738" y="45846"/>
                </a:moveTo>
                <a:lnTo>
                  <a:pt x="257301" y="45846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6"/>
                </a:lnTo>
                <a:close/>
              </a:path>
              <a:path w="647065" h="111760">
                <a:moveTo>
                  <a:pt x="395986" y="45846"/>
                </a:moveTo>
                <a:lnTo>
                  <a:pt x="336550" y="45846"/>
                </a:lnTo>
                <a:lnTo>
                  <a:pt x="336550" y="65659"/>
                </a:lnTo>
                <a:lnTo>
                  <a:pt x="395986" y="65659"/>
                </a:lnTo>
                <a:lnTo>
                  <a:pt x="395986" y="45846"/>
                </a:lnTo>
                <a:close/>
              </a:path>
              <a:path w="647065" h="111760">
                <a:moveTo>
                  <a:pt x="475234" y="45846"/>
                </a:moveTo>
                <a:lnTo>
                  <a:pt x="415798" y="45846"/>
                </a:lnTo>
                <a:lnTo>
                  <a:pt x="415798" y="65659"/>
                </a:lnTo>
                <a:lnTo>
                  <a:pt x="475234" y="65659"/>
                </a:lnTo>
                <a:lnTo>
                  <a:pt x="475234" y="45846"/>
                </a:lnTo>
                <a:close/>
              </a:path>
              <a:path w="647065" h="111760">
                <a:moveTo>
                  <a:pt x="607713" y="55753"/>
                </a:moveTo>
                <a:lnTo>
                  <a:pt x="546100" y="91693"/>
                </a:lnTo>
                <a:lnTo>
                  <a:pt x="541401" y="94360"/>
                </a:lnTo>
                <a:lnTo>
                  <a:pt x="539876" y="100456"/>
                </a:lnTo>
                <a:lnTo>
                  <a:pt x="542544" y="105156"/>
                </a:lnTo>
                <a:lnTo>
                  <a:pt x="545338" y="109981"/>
                </a:lnTo>
                <a:lnTo>
                  <a:pt x="551434" y="111506"/>
                </a:lnTo>
                <a:lnTo>
                  <a:pt x="556133" y="108712"/>
                </a:lnTo>
                <a:lnTo>
                  <a:pt x="630056" y="65659"/>
                </a:lnTo>
                <a:lnTo>
                  <a:pt x="627379" y="65659"/>
                </a:lnTo>
                <a:lnTo>
                  <a:pt x="627379" y="64262"/>
                </a:lnTo>
                <a:lnTo>
                  <a:pt x="622300" y="64262"/>
                </a:lnTo>
                <a:lnTo>
                  <a:pt x="607713" y="55753"/>
                </a:lnTo>
                <a:close/>
              </a:path>
              <a:path w="647065" h="111760">
                <a:moveTo>
                  <a:pt x="554482" y="45846"/>
                </a:moveTo>
                <a:lnTo>
                  <a:pt x="495046" y="45846"/>
                </a:lnTo>
                <a:lnTo>
                  <a:pt x="495046" y="65659"/>
                </a:lnTo>
                <a:lnTo>
                  <a:pt x="554482" y="65659"/>
                </a:lnTo>
                <a:lnTo>
                  <a:pt x="554482" y="45846"/>
                </a:lnTo>
                <a:close/>
              </a:path>
              <a:path w="647065" h="111760">
                <a:moveTo>
                  <a:pt x="590731" y="45846"/>
                </a:moveTo>
                <a:lnTo>
                  <a:pt x="574294" y="45846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6"/>
                </a:lnTo>
                <a:close/>
              </a:path>
              <a:path w="647065" h="111760">
                <a:moveTo>
                  <a:pt x="630056" y="45846"/>
                </a:moveTo>
                <a:lnTo>
                  <a:pt x="627379" y="45846"/>
                </a:lnTo>
                <a:lnTo>
                  <a:pt x="627379" y="65659"/>
                </a:lnTo>
                <a:lnTo>
                  <a:pt x="630056" y="65659"/>
                </a:lnTo>
                <a:lnTo>
                  <a:pt x="647065" y="55753"/>
                </a:lnTo>
                <a:lnTo>
                  <a:pt x="630056" y="45846"/>
                </a:lnTo>
                <a:close/>
              </a:path>
              <a:path w="647065" h="111760">
                <a:moveTo>
                  <a:pt x="622300" y="47243"/>
                </a:moveTo>
                <a:lnTo>
                  <a:pt x="607713" y="55753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5" h="111760">
                <a:moveTo>
                  <a:pt x="627379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79" y="64262"/>
                </a:lnTo>
                <a:lnTo>
                  <a:pt x="627379" y="47243"/>
                </a:lnTo>
                <a:close/>
              </a:path>
              <a:path w="647065" h="111760">
                <a:moveTo>
                  <a:pt x="551434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3"/>
                </a:lnTo>
                <a:lnTo>
                  <a:pt x="622300" y="47243"/>
                </a:lnTo>
                <a:lnTo>
                  <a:pt x="627379" y="47243"/>
                </a:lnTo>
                <a:lnTo>
                  <a:pt x="627379" y="45846"/>
                </a:lnTo>
                <a:lnTo>
                  <a:pt x="630056" y="45846"/>
                </a:lnTo>
                <a:lnTo>
                  <a:pt x="556133" y="2793"/>
                </a:lnTo>
                <a:lnTo>
                  <a:pt x="55143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924800" y="6172201"/>
            <a:ext cx="12192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i="1" spc="-30" dirty="0">
                <a:solidFill>
                  <a:srgbClr val="7E7E7E"/>
                </a:solidFill>
                <a:latin typeface="Arial"/>
                <a:cs typeface="Arial"/>
              </a:rPr>
              <a:t>могут быть</a:t>
            </a:r>
            <a:r>
              <a:rPr sz="1100" i="1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i="1" spc="-40" dirty="0">
                <a:solidFill>
                  <a:srgbClr val="7E7E7E"/>
                </a:solidFill>
                <a:latin typeface="Arial"/>
                <a:cs typeface="Arial"/>
              </a:rPr>
              <a:t>возложены  </a:t>
            </a:r>
            <a:r>
              <a:rPr sz="1100" i="1" spc="-25" dirty="0">
                <a:solidFill>
                  <a:srgbClr val="7E7E7E"/>
                </a:solidFill>
                <a:latin typeface="Arial"/>
                <a:cs typeface="Arial"/>
              </a:rPr>
              <a:t>полномочия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95800" y="2667000"/>
            <a:ext cx="2514599" cy="806631"/>
          </a:xfrm>
          <a:prstGeom prst="rect">
            <a:avLst/>
          </a:prstGeom>
          <a:solidFill>
            <a:srgbClr val="0D947A"/>
          </a:solidFill>
        </p:spPr>
        <p:txBody>
          <a:bodyPr vert="horz" wrap="square" lIns="0" tIns="113030" rIns="0" bIns="0" rtlCol="0">
            <a:spAutoFit/>
          </a:bodyPr>
          <a:lstStyle/>
          <a:p>
            <a:pPr marL="93345" marR="48895" algn="ctr">
              <a:lnSpc>
                <a:spcPct val="100000"/>
              </a:lnSpc>
              <a:spcBef>
                <a:spcPts val="890"/>
              </a:spcBef>
            </a:pPr>
            <a:r>
              <a:rPr sz="900" spc="-140" dirty="0">
                <a:solidFill>
                  <a:srgbClr val="1F487C"/>
                </a:solidFill>
                <a:latin typeface="Arial Black"/>
                <a:cs typeface="Arial Black"/>
              </a:rPr>
              <a:t>КООРДИНАЦИОННЫЕ </a:t>
            </a:r>
            <a:r>
              <a:rPr sz="900" spc="-175">
                <a:solidFill>
                  <a:srgbClr val="1F487C"/>
                </a:solidFill>
                <a:latin typeface="Arial Black"/>
                <a:cs typeface="Arial Black"/>
              </a:rPr>
              <a:t>ПРОЕКТНЫЕ </a:t>
            </a:r>
            <a:r>
              <a:rPr lang="ru-RU" sz="900" spc="-175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60" smtClean="0">
                <a:solidFill>
                  <a:srgbClr val="1F487C"/>
                </a:solidFill>
                <a:latin typeface="Arial Black"/>
                <a:cs typeface="Arial Black"/>
              </a:rPr>
              <a:t>ОФИСЫ </a:t>
            </a:r>
            <a:r>
              <a:rPr sz="900" spc="-100" dirty="0">
                <a:solidFill>
                  <a:srgbClr val="1F487C"/>
                </a:solidFill>
                <a:latin typeface="Arial Black"/>
                <a:cs typeface="Arial Black"/>
              </a:rPr>
              <a:t>ПО  </a:t>
            </a:r>
            <a:r>
              <a:rPr sz="900" spc="-150" dirty="0">
                <a:solidFill>
                  <a:srgbClr val="1F487C"/>
                </a:solidFill>
                <a:latin typeface="Arial Black"/>
                <a:cs typeface="Arial Black"/>
              </a:rPr>
              <a:t>ДОСТИЖЕНИЮ </a:t>
            </a:r>
            <a:r>
              <a:rPr sz="900" spc="-150">
                <a:solidFill>
                  <a:srgbClr val="1F487C"/>
                </a:solidFill>
                <a:latin typeface="Arial Black"/>
                <a:cs typeface="Arial Black"/>
              </a:rPr>
              <a:t>ПОКАЗАТЕЛЕЙ </a:t>
            </a:r>
            <a:r>
              <a:rPr lang="ru-RU" sz="900" spc="-15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65" smtClean="0">
                <a:solidFill>
                  <a:srgbClr val="1F487C"/>
                </a:solidFill>
                <a:latin typeface="Arial Black"/>
                <a:cs typeface="Arial Black"/>
              </a:rPr>
              <a:t>ДЛЯ </a:t>
            </a:r>
            <a:r>
              <a:rPr sz="900" spc="-135">
                <a:solidFill>
                  <a:srgbClr val="1F487C"/>
                </a:solidFill>
                <a:latin typeface="Arial Black"/>
                <a:cs typeface="Arial Black"/>
              </a:rPr>
              <a:t>ОЦЕНКИ  </a:t>
            </a:r>
            <a:r>
              <a:rPr sz="900" spc="-165" smtClean="0">
                <a:solidFill>
                  <a:srgbClr val="1F487C"/>
                </a:solidFill>
                <a:latin typeface="Arial Black"/>
                <a:cs typeface="Arial Black"/>
              </a:rPr>
              <a:t>ЭФФЕКТИВНОСТИ</a:t>
            </a:r>
            <a:r>
              <a:rPr lang="ru-RU" sz="900" spc="-165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65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60" dirty="0">
                <a:solidFill>
                  <a:srgbClr val="1F487C"/>
                </a:solidFill>
                <a:latin typeface="Arial Black"/>
                <a:cs typeface="Arial Black"/>
              </a:rPr>
              <a:t>ДЕЯТЕЛЬНОСТИ </a:t>
            </a:r>
            <a:r>
              <a:rPr sz="900" spc="-200" dirty="0">
                <a:solidFill>
                  <a:srgbClr val="1F487C"/>
                </a:solidFill>
                <a:latin typeface="Arial Black"/>
                <a:cs typeface="Arial Black"/>
              </a:rPr>
              <a:t>ВЫСШИХ  </a:t>
            </a:r>
            <a:r>
              <a:rPr sz="900" spc="-160">
                <a:solidFill>
                  <a:srgbClr val="1F487C"/>
                </a:solidFill>
                <a:latin typeface="Arial Black"/>
                <a:cs typeface="Arial Black"/>
              </a:rPr>
              <a:t>ДОЛЖНОСТНЫХ </a:t>
            </a:r>
            <a:r>
              <a:rPr lang="ru-RU" sz="900" spc="-16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30" smtClean="0">
                <a:solidFill>
                  <a:srgbClr val="1F487C"/>
                </a:solidFill>
                <a:latin typeface="Arial Black"/>
                <a:cs typeface="Arial Black"/>
              </a:rPr>
              <a:t>ЛИЦ</a:t>
            </a:r>
            <a:r>
              <a:rPr lang="ru-RU" sz="900" spc="-130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3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75" dirty="0">
                <a:solidFill>
                  <a:srgbClr val="1F487C"/>
                </a:solidFill>
                <a:latin typeface="Arial Black"/>
                <a:cs typeface="Arial Black"/>
              </a:rPr>
              <a:t>СУБЪЕКТОВ</a:t>
            </a:r>
            <a:r>
              <a:rPr sz="900" spc="-110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900" spc="-175" dirty="0">
                <a:solidFill>
                  <a:srgbClr val="1F487C"/>
                </a:solidFill>
                <a:latin typeface="Arial Black"/>
                <a:cs typeface="Arial Black"/>
              </a:rPr>
              <a:t>РФ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67200" y="2895600"/>
            <a:ext cx="3048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20000" y="6324600"/>
            <a:ext cx="187451" cy="29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67200" y="4800600"/>
            <a:ext cx="3810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43150" y="1542288"/>
            <a:ext cx="4133850" cy="97231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R="99695" algn="r">
              <a:lnSpc>
                <a:spcPct val="100000"/>
              </a:lnSpc>
            </a:pPr>
            <a:endParaRPr lang="ru-RU" sz="1300" spc="-300" dirty="0" smtClean="0">
              <a:solidFill>
                <a:srgbClr val="1F487C"/>
              </a:solidFill>
              <a:latin typeface="Arial Black"/>
              <a:cs typeface="Arial Black"/>
            </a:endParaRPr>
          </a:p>
          <a:p>
            <a:pPr marR="99695" algn="r">
              <a:lnSpc>
                <a:spcPct val="100000"/>
              </a:lnSpc>
            </a:pPr>
            <a:endParaRPr lang="ru-RU" sz="1300" spc="-300" dirty="0" smtClean="0">
              <a:solidFill>
                <a:srgbClr val="1F487C"/>
              </a:solidFill>
              <a:latin typeface="Arial Black"/>
              <a:cs typeface="Arial Black"/>
            </a:endParaRPr>
          </a:p>
          <a:p>
            <a:pPr marR="99695" algn="r">
              <a:lnSpc>
                <a:spcPct val="100000"/>
              </a:lnSpc>
            </a:pPr>
            <a:r>
              <a:rPr lang="ru-RU" sz="1300" dirty="0" smtClean="0">
                <a:latin typeface="Arial Black"/>
                <a:cs typeface="Arial Black"/>
              </a:rPr>
              <a:t>10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4592" y="1171448"/>
            <a:ext cx="75248" cy="63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lang="ru-RU" sz="1300" spc="-180" dirty="0" smtClean="0">
              <a:solidFill>
                <a:srgbClr val="1F487C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ru-RU" sz="1300" spc="-180" dirty="0" smtClean="0">
              <a:solidFill>
                <a:srgbClr val="1F487C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b="1" spc="-180" smtClean="0">
                <a:solidFill>
                  <a:srgbClr val="1F487C"/>
                </a:solidFill>
                <a:latin typeface="Arial Black"/>
                <a:cs typeface="Arial Black"/>
              </a:rPr>
              <a:t>4</a:t>
            </a:r>
            <a:endParaRPr sz="1300" b="1">
              <a:latin typeface="Arial Black"/>
              <a:cs typeface="Arial Black"/>
            </a:endParaRPr>
          </a:p>
        </p:txBody>
      </p:sp>
      <p:sp>
        <p:nvSpPr>
          <p:cNvPr id="62" name="object 47"/>
          <p:cNvSpPr/>
          <p:nvPr/>
        </p:nvSpPr>
        <p:spPr>
          <a:xfrm>
            <a:off x="1752600" y="4876800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4" h="111760">
                <a:moveTo>
                  <a:pt x="95504" y="0"/>
                </a:moveTo>
                <a:lnTo>
                  <a:pt x="90805" y="2793"/>
                </a:lnTo>
                <a:lnTo>
                  <a:pt x="0" y="55753"/>
                </a:lnTo>
                <a:lnTo>
                  <a:pt x="90805" y="108712"/>
                </a:lnTo>
                <a:lnTo>
                  <a:pt x="95504" y="111506"/>
                </a:lnTo>
                <a:lnTo>
                  <a:pt x="101600" y="109981"/>
                </a:lnTo>
                <a:lnTo>
                  <a:pt x="104393" y="105156"/>
                </a:lnTo>
                <a:lnTo>
                  <a:pt x="107187" y="100456"/>
                </a:lnTo>
                <a:lnTo>
                  <a:pt x="105537" y="94361"/>
                </a:lnTo>
                <a:lnTo>
                  <a:pt x="100837" y="91693"/>
                </a:lnTo>
                <a:lnTo>
                  <a:pt x="56206" y="65659"/>
                </a:lnTo>
                <a:lnTo>
                  <a:pt x="19557" y="65659"/>
                </a:lnTo>
                <a:lnTo>
                  <a:pt x="19557" y="45847"/>
                </a:lnTo>
                <a:lnTo>
                  <a:pt x="56206" y="45847"/>
                </a:lnTo>
                <a:lnTo>
                  <a:pt x="100837" y="19812"/>
                </a:lnTo>
                <a:lnTo>
                  <a:pt x="105537" y="17144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600" y="1524"/>
                </a:lnTo>
                <a:lnTo>
                  <a:pt x="95504" y="0"/>
                </a:lnTo>
                <a:close/>
              </a:path>
              <a:path w="647064" h="111760">
                <a:moveTo>
                  <a:pt x="56206" y="45847"/>
                </a:moveTo>
                <a:lnTo>
                  <a:pt x="19557" y="45847"/>
                </a:lnTo>
                <a:lnTo>
                  <a:pt x="19557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3"/>
                </a:lnTo>
                <a:lnTo>
                  <a:pt x="53811" y="47243"/>
                </a:lnTo>
                <a:lnTo>
                  <a:pt x="56206" y="45847"/>
                </a:lnTo>
                <a:close/>
              </a:path>
              <a:path w="647064" h="111760">
                <a:moveTo>
                  <a:pt x="78993" y="45847"/>
                </a:moveTo>
                <a:lnTo>
                  <a:pt x="56206" y="45847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3" y="65659"/>
                </a:lnTo>
                <a:lnTo>
                  <a:pt x="78993" y="45847"/>
                </a:lnTo>
                <a:close/>
              </a:path>
              <a:path w="647064" h="111760">
                <a:moveTo>
                  <a:pt x="158242" y="45847"/>
                </a:moveTo>
                <a:lnTo>
                  <a:pt x="98806" y="45847"/>
                </a:lnTo>
                <a:lnTo>
                  <a:pt x="98806" y="65659"/>
                </a:lnTo>
                <a:lnTo>
                  <a:pt x="158242" y="65659"/>
                </a:lnTo>
                <a:lnTo>
                  <a:pt x="158242" y="45847"/>
                </a:lnTo>
                <a:close/>
              </a:path>
              <a:path w="647064" h="111760">
                <a:moveTo>
                  <a:pt x="24637" y="47243"/>
                </a:moveTo>
                <a:lnTo>
                  <a:pt x="24637" y="64262"/>
                </a:lnTo>
                <a:lnTo>
                  <a:pt x="39224" y="55753"/>
                </a:lnTo>
                <a:lnTo>
                  <a:pt x="24637" y="47243"/>
                </a:lnTo>
                <a:close/>
              </a:path>
              <a:path w="647064" h="111760">
                <a:moveTo>
                  <a:pt x="39224" y="55753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4" h="111760">
                <a:moveTo>
                  <a:pt x="53811" y="47243"/>
                </a:moveTo>
                <a:lnTo>
                  <a:pt x="24637" y="47243"/>
                </a:lnTo>
                <a:lnTo>
                  <a:pt x="39224" y="55753"/>
                </a:lnTo>
                <a:lnTo>
                  <a:pt x="53811" y="47243"/>
                </a:lnTo>
                <a:close/>
              </a:path>
              <a:path w="647064" h="111760">
                <a:moveTo>
                  <a:pt x="237490" y="45847"/>
                </a:moveTo>
                <a:lnTo>
                  <a:pt x="178054" y="45847"/>
                </a:lnTo>
                <a:lnTo>
                  <a:pt x="178054" y="65659"/>
                </a:lnTo>
                <a:lnTo>
                  <a:pt x="237490" y="65659"/>
                </a:lnTo>
                <a:lnTo>
                  <a:pt x="237490" y="45847"/>
                </a:lnTo>
                <a:close/>
              </a:path>
              <a:path w="647064" h="111760">
                <a:moveTo>
                  <a:pt x="316738" y="45847"/>
                </a:moveTo>
                <a:lnTo>
                  <a:pt x="257302" y="45847"/>
                </a:lnTo>
                <a:lnTo>
                  <a:pt x="257302" y="65659"/>
                </a:lnTo>
                <a:lnTo>
                  <a:pt x="316738" y="65659"/>
                </a:lnTo>
                <a:lnTo>
                  <a:pt x="316738" y="45847"/>
                </a:lnTo>
                <a:close/>
              </a:path>
              <a:path w="647064" h="111760">
                <a:moveTo>
                  <a:pt x="395986" y="45847"/>
                </a:moveTo>
                <a:lnTo>
                  <a:pt x="336550" y="45847"/>
                </a:lnTo>
                <a:lnTo>
                  <a:pt x="336550" y="65659"/>
                </a:lnTo>
                <a:lnTo>
                  <a:pt x="395986" y="65659"/>
                </a:lnTo>
                <a:lnTo>
                  <a:pt x="395986" y="45847"/>
                </a:lnTo>
                <a:close/>
              </a:path>
              <a:path w="647064" h="111760">
                <a:moveTo>
                  <a:pt x="475234" y="45847"/>
                </a:moveTo>
                <a:lnTo>
                  <a:pt x="415798" y="45847"/>
                </a:lnTo>
                <a:lnTo>
                  <a:pt x="415798" y="65659"/>
                </a:lnTo>
                <a:lnTo>
                  <a:pt x="475234" y="65659"/>
                </a:lnTo>
                <a:lnTo>
                  <a:pt x="475234" y="45847"/>
                </a:lnTo>
                <a:close/>
              </a:path>
              <a:path w="647064" h="111760">
                <a:moveTo>
                  <a:pt x="607713" y="55753"/>
                </a:moveTo>
                <a:lnTo>
                  <a:pt x="546100" y="91693"/>
                </a:lnTo>
                <a:lnTo>
                  <a:pt x="541401" y="94361"/>
                </a:lnTo>
                <a:lnTo>
                  <a:pt x="539877" y="100456"/>
                </a:lnTo>
                <a:lnTo>
                  <a:pt x="542544" y="105156"/>
                </a:lnTo>
                <a:lnTo>
                  <a:pt x="545338" y="109981"/>
                </a:lnTo>
                <a:lnTo>
                  <a:pt x="551434" y="111506"/>
                </a:lnTo>
                <a:lnTo>
                  <a:pt x="556132" y="108712"/>
                </a:lnTo>
                <a:lnTo>
                  <a:pt x="630056" y="65659"/>
                </a:lnTo>
                <a:lnTo>
                  <a:pt x="627380" y="65659"/>
                </a:lnTo>
                <a:lnTo>
                  <a:pt x="627380" y="64262"/>
                </a:lnTo>
                <a:lnTo>
                  <a:pt x="622300" y="64262"/>
                </a:lnTo>
                <a:lnTo>
                  <a:pt x="607713" y="55753"/>
                </a:lnTo>
                <a:close/>
              </a:path>
              <a:path w="647064" h="111760">
                <a:moveTo>
                  <a:pt x="554482" y="45847"/>
                </a:moveTo>
                <a:lnTo>
                  <a:pt x="495046" y="45847"/>
                </a:lnTo>
                <a:lnTo>
                  <a:pt x="495046" y="65659"/>
                </a:lnTo>
                <a:lnTo>
                  <a:pt x="554482" y="65659"/>
                </a:lnTo>
                <a:lnTo>
                  <a:pt x="554482" y="45847"/>
                </a:lnTo>
                <a:close/>
              </a:path>
              <a:path w="647064" h="111760">
                <a:moveTo>
                  <a:pt x="590731" y="45847"/>
                </a:moveTo>
                <a:lnTo>
                  <a:pt x="574294" y="45847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7"/>
                </a:lnTo>
                <a:close/>
              </a:path>
              <a:path w="647064" h="111760">
                <a:moveTo>
                  <a:pt x="630056" y="45847"/>
                </a:moveTo>
                <a:lnTo>
                  <a:pt x="627380" y="45847"/>
                </a:lnTo>
                <a:lnTo>
                  <a:pt x="627380" y="65659"/>
                </a:lnTo>
                <a:lnTo>
                  <a:pt x="630056" y="65659"/>
                </a:lnTo>
                <a:lnTo>
                  <a:pt x="647065" y="55753"/>
                </a:lnTo>
                <a:lnTo>
                  <a:pt x="630056" y="45847"/>
                </a:lnTo>
                <a:close/>
              </a:path>
              <a:path w="647064" h="111760">
                <a:moveTo>
                  <a:pt x="622300" y="47243"/>
                </a:moveTo>
                <a:lnTo>
                  <a:pt x="607713" y="55753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4" h="111760">
                <a:moveTo>
                  <a:pt x="627380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80" y="64262"/>
                </a:lnTo>
                <a:lnTo>
                  <a:pt x="627380" y="47243"/>
                </a:lnTo>
                <a:close/>
              </a:path>
              <a:path w="647064" h="111760">
                <a:moveTo>
                  <a:pt x="551434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7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3"/>
                </a:lnTo>
                <a:lnTo>
                  <a:pt x="622300" y="47243"/>
                </a:lnTo>
                <a:lnTo>
                  <a:pt x="627380" y="47243"/>
                </a:lnTo>
                <a:lnTo>
                  <a:pt x="627380" y="45847"/>
                </a:lnTo>
                <a:lnTo>
                  <a:pt x="630056" y="45847"/>
                </a:lnTo>
                <a:lnTo>
                  <a:pt x="556132" y="2793"/>
                </a:lnTo>
                <a:lnTo>
                  <a:pt x="55143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2"/>
          <p:cNvSpPr/>
          <p:nvPr/>
        </p:nvSpPr>
        <p:spPr>
          <a:xfrm>
            <a:off x="6781800" y="4876800"/>
            <a:ext cx="485299" cy="111760"/>
          </a:xfrm>
          <a:custGeom>
            <a:avLst/>
            <a:gdLst/>
            <a:ahLst/>
            <a:cxnLst/>
            <a:rect l="l" t="t" r="r" b="b"/>
            <a:pathLst>
              <a:path w="647065" h="111760">
                <a:moveTo>
                  <a:pt x="95503" y="0"/>
                </a:moveTo>
                <a:lnTo>
                  <a:pt x="90804" y="2793"/>
                </a:lnTo>
                <a:lnTo>
                  <a:pt x="0" y="55753"/>
                </a:lnTo>
                <a:lnTo>
                  <a:pt x="90804" y="108712"/>
                </a:lnTo>
                <a:lnTo>
                  <a:pt x="95503" y="111506"/>
                </a:lnTo>
                <a:lnTo>
                  <a:pt x="101600" y="109854"/>
                </a:lnTo>
                <a:lnTo>
                  <a:pt x="107188" y="100456"/>
                </a:lnTo>
                <a:lnTo>
                  <a:pt x="105537" y="94360"/>
                </a:lnTo>
                <a:lnTo>
                  <a:pt x="100838" y="91693"/>
                </a:lnTo>
                <a:lnTo>
                  <a:pt x="56206" y="65659"/>
                </a:lnTo>
                <a:lnTo>
                  <a:pt x="19558" y="65659"/>
                </a:lnTo>
                <a:lnTo>
                  <a:pt x="19558" y="45846"/>
                </a:lnTo>
                <a:lnTo>
                  <a:pt x="56206" y="45846"/>
                </a:lnTo>
                <a:lnTo>
                  <a:pt x="100838" y="19812"/>
                </a:lnTo>
                <a:lnTo>
                  <a:pt x="105537" y="17144"/>
                </a:lnTo>
                <a:lnTo>
                  <a:pt x="107188" y="11049"/>
                </a:lnTo>
                <a:lnTo>
                  <a:pt x="104394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47065" h="111760">
                <a:moveTo>
                  <a:pt x="56206" y="45846"/>
                </a:moveTo>
                <a:lnTo>
                  <a:pt x="19558" y="45846"/>
                </a:lnTo>
                <a:lnTo>
                  <a:pt x="19558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8" y="64262"/>
                </a:lnTo>
                <a:lnTo>
                  <a:pt x="24638" y="47243"/>
                </a:lnTo>
                <a:lnTo>
                  <a:pt x="53811" y="47243"/>
                </a:lnTo>
                <a:lnTo>
                  <a:pt x="56206" y="45846"/>
                </a:lnTo>
                <a:close/>
              </a:path>
              <a:path w="647065" h="111760">
                <a:moveTo>
                  <a:pt x="78994" y="45846"/>
                </a:moveTo>
                <a:lnTo>
                  <a:pt x="56206" y="45846"/>
                </a:lnTo>
                <a:lnTo>
                  <a:pt x="39224" y="55753"/>
                </a:lnTo>
                <a:lnTo>
                  <a:pt x="56206" y="65659"/>
                </a:lnTo>
                <a:lnTo>
                  <a:pt x="78994" y="65659"/>
                </a:lnTo>
                <a:lnTo>
                  <a:pt x="78994" y="45846"/>
                </a:lnTo>
                <a:close/>
              </a:path>
              <a:path w="647065" h="111760">
                <a:moveTo>
                  <a:pt x="158242" y="45846"/>
                </a:moveTo>
                <a:lnTo>
                  <a:pt x="98805" y="45846"/>
                </a:lnTo>
                <a:lnTo>
                  <a:pt x="98805" y="65659"/>
                </a:lnTo>
                <a:lnTo>
                  <a:pt x="158242" y="65659"/>
                </a:lnTo>
                <a:lnTo>
                  <a:pt x="158242" y="45846"/>
                </a:lnTo>
                <a:close/>
              </a:path>
              <a:path w="647065" h="111760">
                <a:moveTo>
                  <a:pt x="24638" y="47243"/>
                </a:moveTo>
                <a:lnTo>
                  <a:pt x="24638" y="64262"/>
                </a:lnTo>
                <a:lnTo>
                  <a:pt x="39224" y="55753"/>
                </a:lnTo>
                <a:lnTo>
                  <a:pt x="24638" y="47243"/>
                </a:lnTo>
                <a:close/>
              </a:path>
              <a:path w="647065" h="111760">
                <a:moveTo>
                  <a:pt x="39224" y="55753"/>
                </a:moveTo>
                <a:lnTo>
                  <a:pt x="24638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47065" h="111760">
                <a:moveTo>
                  <a:pt x="53811" y="47243"/>
                </a:moveTo>
                <a:lnTo>
                  <a:pt x="24638" y="47243"/>
                </a:lnTo>
                <a:lnTo>
                  <a:pt x="39224" y="55753"/>
                </a:lnTo>
                <a:lnTo>
                  <a:pt x="53811" y="47243"/>
                </a:lnTo>
                <a:close/>
              </a:path>
              <a:path w="647065" h="111760">
                <a:moveTo>
                  <a:pt x="237490" y="45846"/>
                </a:moveTo>
                <a:lnTo>
                  <a:pt x="178053" y="45846"/>
                </a:lnTo>
                <a:lnTo>
                  <a:pt x="178053" y="65659"/>
                </a:lnTo>
                <a:lnTo>
                  <a:pt x="237490" y="65659"/>
                </a:lnTo>
                <a:lnTo>
                  <a:pt x="237490" y="45846"/>
                </a:lnTo>
                <a:close/>
              </a:path>
              <a:path w="647065" h="111760">
                <a:moveTo>
                  <a:pt x="316738" y="45846"/>
                </a:moveTo>
                <a:lnTo>
                  <a:pt x="257301" y="45846"/>
                </a:lnTo>
                <a:lnTo>
                  <a:pt x="257301" y="65659"/>
                </a:lnTo>
                <a:lnTo>
                  <a:pt x="316738" y="65659"/>
                </a:lnTo>
                <a:lnTo>
                  <a:pt x="316738" y="45846"/>
                </a:lnTo>
                <a:close/>
              </a:path>
              <a:path w="647065" h="111760">
                <a:moveTo>
                  <a:pt x="395986" y="45846"/>
                </a:moveTo>
                <a:lnTo>
                  <a:pt x="336550" y="45846"/>
                </a:lnTo>
                <a:lnTo>
                  <a:pt x="336550" y="65659"/>
                </a:lnTo>
                <a:lnTo>
                  <a:pt x="395986" y="65659"/>
                </a:lnTo>
                <a:lnTo>
                  <a:pt x="395986" y="45846"/>
                </a:lnTo>
                <a:close/>
              </a:path>
              <a:path w="647065" h="111760">
                <a:moveTo>
                  <a:pt x="475234" y="45846"/>
                </a:moveTo>
                <a:lnTo>
                  <a:pt x="415798" y="45846"/>
                </a:lnTo>
                <a:lnTo>
                  <a:pt x="415798" y="65659"/>
                </a:lnTo>
                <a:lnTo>
                  <a:pt x="475234" y="65659"/>
                </a:lnTo>
                <a:lnTo>
                  <a:pt x="475234" y="45846"/>
                </a:lnTo>
                <a:close/>
              </a:path>
              <a:path w="647065" h="111760">
                <a:moveTo>
                  <a:pt x="607713" y="55753"/>
                </a:moveTo>
                <a:lnTo>
                  <a:pt x="546100" y="91693"/>
                </a:lnTo>
                <a:lnTo>
                  <a:pt x="541401" y="94360"/>
                </a:lnTo>
                <a:lnTo>
                  <a:pt x="539876" y="100456"/>
                </a:lnTo>
                <a:lnTo>
                  <a:pt x="542544" y="105156"/>
                </a:lnTo>
                <a:lnTo>
                  <a:pt x="545338" y="109981"/>
                </a:lnTo>
                <a:lnTo>
                  <a:pt x="551434" y="111506"/>
                </a:lnTo>
                <a:lnTo>
                  <a:pt x="556133" y="108712"/>
                </a:lnTo>
                <a:lnTo>
                  <a:pt x="630056" y="65659"/>
                </a:lnTo>
                <a:lnTo>
                  <a:pt x="627379" y="65659"/>
                </a:lnTo>
                <a:lnTo>
                  <a:pt x="627379" y="64262"/>
                </a:lnTo>
                <a:lnTo>
                  <a:pt x="622300" y="64262"/>
                </a:lnTo>
                <a:lnTo>
                  <a:pt x="607713" y="55753"/>
                </a:lnTo>
                <a:close/>
              </a:path>
              <a:path w="647065" h="111760">
                <a:moveTo>
                  <a:pt x="554482" y="45846"/>
                </a:moveTo>
                <a:lnTo>
                  <a:pt x="495046" y="45846"/>
                </a:lnTo>
                <a:lnTo>
                  <a:pt x="495046" y="65659"/>
                </a:lnTo>
                <a:lnTo>
                  <a:pt x="554482" y="65659"/>
                </a:lnTo>
                <a:lnTo>
                  <a:pt x="554482" y="45846"/>
                </a:lnTo>
                <a:close/>
              </a:path>
              <a:path w="647065" h="111760">
                <a:moveTo>
                  <a:pt x="590731" y="45846"/>
                </a:moveTo>
                <a:lnTo>
                  <a:pt x="574294" y="45846"/>
                </a:lnTo>
                <a:lnTo>
                  <a:pt x="574294" y="65659"/>
                </a:lnTo>
                <a:lnTo>
                  <a:pt x="590731" y="65659"/>
                </a:lnTo>
                <a:lnTo>
                  <a:pt x="607713" y="55753"/>
                </a:lnTo>
                <a:lnTo>
                  <a:pt x="590731" y="45846"/>
                </a:lnTo>
                <a:close/>
              </a:path>
              <a:path w="647065" h="111760">
                <a:moveTo>
                  <a:pt x="630056" y="45846"/>
                </a:moveTo>
                <a:lnTo>
                  <a:pt x="627379" y="45846"/>
                </a:lnTo>
                <a:lnTo>
                  <a:pt x="627379" y="65659"/>
                </a:lnTo>
                <a:lnTo>
                  <a:pt x="630056" y="65659"/>
                </a:lnTo>
                <a:lnTo>
                  <a:pt x="647065" y="55753"/>
                </a:lnTo>
                <a:lnTo>
                  <a:pt x="630056" y="45846"/>
                </a:lnTo>
                <a:close/>
              </a:path>
              <a:path w="647065" h="111760">
                <a:moveTo>
                  <a:pt x="622300" y="47243"/>
                </a:moveTo>
                <a:lnTo>
                  <a:pt x="607713" y="55753"/>
                </a:lnTo>
                <a:lnTo>
                  <a:pt x="622300" y="64262"/>
                </a:lnTo>
                <a:lnTo>
                  <a:pt x="622300" y="47243"/>
                </a:lnTo>
                <a:close/>
              </a:path>
              <a:path w="647065" h="111760">
                <a:moveTo>
                  <a:pt x="627379" y="47243"/>
                </a:moveTo>
                <a:lnTo>
                  <a:pt x="622300" y="47243"/>
                </a:lnTo>
                <a:lnTo>
                  <a:pt x="622300" y="64262"/>
                </a:lnTo>
                <a:lnTo>
                  <a:pt x="627379" y="64262"/>
                </a:lnTo>
                <a:lnTo>
                  <a:pt x="627379" y="47243"/>
                </a:lnTo>
                <a:close/>
              </a:path>
              <a:path w="647065" h="111760">
                <a:moveTo>
                  <a:pt x="551434" y="0"/>
                </a:moveTo>
                <a:lnTo>
                  <a:pt x="545338" y="1524"/>
                </a:lnTo>
                <a:lnTo>
                  <a:pt x="542544" y="6350"/>
                </a:lnTo>
                <a:lnTo>
                  <a:pt x="539876" y="11049"/>
                </a:lnTo>
                <a:lnTo>
                  <a:pt x="541401" y="17144"/>
                </a:lnTo>
                <a:lnTo>
                  <a:pt x="546100" y="19812"/>
                </a:lnTo>
                <a:lnTo>
                  <a:pt x="607713" y="55753"/>
                </a:lnTo>
                <a:lnTo>
                  <a:pt x="622300" y="47243"/>
                </a:lnTo>
                <a:lnTo>
                  <a:pt x="627379" y="47243"/>
                </a:lnTo>
                <a:lnTo>
                  <a:pt x="627379" y="45846"/>
                </a:lnTo>
                <a:lnTo>
                  <a:pt x="630056" y="45846"/>
                </a:lnTo>
                <a:lnTo>
                  <a:pt x="556133" y="2793"/>
                </a:lnTo>
                <a:lnTo>
                  <a:pt x="55143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Прямоугольник 71"/>
          <p:cNvSpPr/>
          <p:nvPr/>
        </p:nvSpPr>
        <p:spPr>
          <a:xfrm>
            <a:off x="-304800" y="2209800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" marR="64135" algn="ctr">
              <a:lnSpc>
                <a:spcPct val="100000"/>
              </a:lnSpc>
              <a:spcBef>
                <a:spcPts val="210"/>
              </a:spcBef>
            </a:pPr>
            <a:r>
              <a:rPr lang="ru-RU" sz="800" spc="-160" dirty="0" smtClean="0">
                <a:solidFill>
                  <a:srgbClr val="1F487C"/>
                </a:solidFill>
                <a:latin typeface="Arial Black"/>
                <a:cs typeface="Arial Black"/>
              </a:rPr>
              <a:t>    ОТВ. </a:t>
            </a:r>
            <a:r>
              <a:rPr lang="ru-RU" sz="800" spc="-150" dirty="0" smtClean="0">
                <a:solidFill>
                  <a:srgbClr val="1F487C"/>
                </a:solidFill>
                <a:latin typeface="Arial Black"/>
                <a:cs typeface="Arial Black"/>
              </a:rPr>
              <a:t>ЗА </a:t>
            </a:r>
            <a:r>
              <a:rPr lang="ru-RU" sz="800" spc="-155" dirty="0" smtClean="0">
                <a:solidFill>
                  <a:srgbClr val="1F487C"/>
                </a:solidFill>
                <a:latin typeface="Arial Black"/>
                <a:cs typeface="Arial Black"/>
              </a:rPr>
              <a:t>ОРГАНИЗАЦИЮ ПРОЕКТНОЙ  </a:t>
            </a:r>
            <a:r>
              <a:rPr lang="ru-RU" sz="800" spc="-180" dirty="0" smtClean="0">
                <a:solidFill>
                  <a:srgbClr val="1F487C"/>
                </a:solidFill>
                <a:latin typeface="Arial Black"/>
                <a:cs typeface="Arial Black"/>
              </a:rPr>
              <a:t>ДЕЯТЕЛЬНОСТИ </a:t>
            </a:r>
            <a:r>
              <a:rPr lang="ru-RU" sz="800" spc="-240" dirty="0" smtClean="0">
                <a:solidFill>
                  <a:srgbClr val="1F487C"/>
                </a:solidFill>
                <a:latin typeface="Arial Black"/>
                <a:cs typeface="Arial Black"/>
              </a:rPr>
              <a:t>В</a:t>
            </a:r>
            <a:r>
              <a:rPr lang="ru-RU" sz="800" spc="-229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lang="ru-RU" sz="800" spc="-170" dirty="0" smtClean="0">
                <a:solidFill>
                  <a:srgbClr val="1F487C"/>
                </a:solidFill>
                <a:latin typeface="Arial Black"/>
                <a:cs typeface="Arial Black"/>
              </a:rPr>
              <a:t>РЕГИОНЕ</a:t>
            </a:r>
            <a:endParaRPr lang="ru-RU" sz="800" dirty="0">
              <a:latin typeface="Arial Black"/>
              <a:cs typeface="Arial Black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52400" y="1447800"/>
            <a:ext cx="3886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spc="-190" dirty="0" smtClean="0">
                <a:solidFill>
                  <a:srgbClr val="1F487C"/>
                </a:solidFill>
                <a:latin typeface="Arial Black"/>
                <a:cs typeface="Arial Black"/>
              </a:rPr>
              <a:t>          </a:t>
            </a:r>
            <a:r>
              <a:rPr lang="en-US" sz="1200" spc="-190" dirty="0" smtClean="0">
                <a:solidFill>
                  <a:srgbClr val="1F487C"/>
                </a:solidFill>
                <a:latin typeface="Arial Black"/>
                <a:cs typeface="Arial Black"/>
              </a:rPr>
              <a:t>   </a:t>
            </a:r>
            <a:r>
              <a:rPr lang="ru-RU" sz="1200" spc="-190" dirty="0" smtClean="0">
                <a:solidFill>
                  <a:srgbClr val="1F487C"/>
                </a:solidFill>
                <a:latin typeface="Arial Black"/>
                <a:cs typeface="Arial Black"/>
              </a:rPr>
              <a:t>заказчик</a:t>
            </a:r>
            <a:endParaRPr lang="ru-RU" sz="1200" dirty="0">
              <a:latin typeface="Arial Black"/>
              <a:cs typeface="Arial Black"/>
            </a:endParaRPr>
          </a:p>
        </p:txBody>
      </p:sp>
      <p:sp>
        <p:nvSpPr>
          <p:cNvPr id="61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5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5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39200" y="6553200"/>
            <a:ext cx="304800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83243" y="990600"/>
            <a:ext cx="8051157" cy="294524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b="1" dirty="0" smtClean="0">
                <a:latin typeface="+mj-lt"/>
              </a:rPr>
              <a:t>      ТРАНСФОРМАЦИЯ ИНТЕГРАЦИИ ИННОВАЦИЙ В КОРПОРАЦИИ</a:t>
            </a:r>
            <a:endParaRPr lang="ru-RU" sz="2000" b="1" dirty="0" smtClean="0"/>
          </a:p>
          <a:p>
            <a:r>
              <a:rPr lang="ru-RU" sz="2800" b="1" dirty="0" smtClean="0">
                <a:latin typeface="+mj-lt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199" y="1913593"/>
            <a:ext cx="4538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cs typeface="Segoe UI Semibold" panose="020B0702040204020203" pitchFamily="34" charset="0"/>
              </a:rPr>
              <a:t>От отраслевой науки, финансируемой государством, к модели открытых инновации.</a:t>
            </a:r>
            <a:endParaRPr lang="ru-RU" sz="2000" dirty="0"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1" y="3148375"/>
            <a:ext cx="4724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Заказные разработки в отраслевых институтах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Поддержка профильных кафедр при ВУЗах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Создание собственных </a:t>
            </a:r>
            <a:r>
              <a:rPr lang="en-US" sz="1600" b="1" dirty="0" smtClean="0">
                <a:latin typeface="+mj-lt"/>
                <a:cs typeface="Segoe UI" panose="020B0502040204020203" pitchFamily="34" charset="0"/>
              </a:rPr>
              <a:t>R&amp;D </a:t>
            </a: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центров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Формирование инструментов работы на рынке открытых инноваций (поиск, </a:t>
            </a:r>
            <a:r>
              <a:rPr lang="ru-RU" sz="1600" b="1" dirty="0" err="1" smtClean="0">
                <a:latin typeface="+mj-lt"/>
                <a:cs typeface="Segoe UI" panose="020B0502040204020203" pitchFamily="34" charset="0"/>
              </a:rPr>
              <a:t>доращивание</a:t>
            </a: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/акселерация, слияние/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поглощение)</a:t>
            </a:r>
          </a:p>
        </p:txBody>
      </p:sp>
      <p:pic>
        <p:nvPicPr>
          <p:cNvPr id="1026" name="Picture 2" descr="https://boston-consulting-group-res.cloudinary.com/image/fetch/q_auto,f_auto/http:/image-src.bcg.com/Images/Corporate-Venturing_ex02_large_tcm-149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" t="6152" r="58773" b="6306"/>
          <a:stretch/>
        </p:blipFill>
        <p:spPr bwMode="auto">
          <a:xfrm>
            <a:off x="4800600" y="1524000"/>
            <a:ext cx="419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53199"/>
            <a:ext cx="257175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/>
          <p:nvPr/>
        </p:nvSpPr>
        <p:spPr>
          <a:xfrm>
            <a:off x="838200" y="990600"/>
            <a:ext cx="6705600" cy="457200"/>
          </a:xfrm>
          <a:prstGeom prst="rect">
            <a:avLst/>
          </a:prstGeom>
        </p:spPr>
        <p:txBody>
          <a:bodyPr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800" dirty="0" smtClean="0">
                <a:solidFill>
                  <a:srgbClr val="F7941D"/>
                </a:solidFill>
              </a:rPr>
              <a:t>          </a:t>
            </a:r>
            <a:endParaRPr lang="ru-RU" sz="2800" b="1" dirty="0" smtClean="0">
              <a:latin typeface="+mj-lt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38200" y="1828800"/>
          <a:ext cx="75438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0600" y="990601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cs typeface="Segoe UI" panose="020B0502040204020203" pitchFamily="34" charset="0"/>
              </a:rPr>
              <a:t> МЕХАНИЗМЫ РЕАЛИЗАЦИИ ИННОВАЦИОННЫХ ПРОЕКТОВ </a:t>
            </a:r>
          </a:p>
          <a:p>
            <a:r>
              <a:rPr lang="ru-RU" sz="2000" b="1" dirty="0" smtClean="0">
                <a:latin typeface="+mj-lt"/>
                <a:cs typeface="Segoe UI" panose="020B0502040204020203" pitchFamily="34" charset="0"/>
              </a:rPr>
              <a:t>             </a:t>
            </a:r>
            <a:r>
              <a:rPr lang="ru-RU" sz="1600" b="1" dirty="0" smtClean="0">
                <a:latin typeface="+mj-lt"/>
                <a:cs typeface="Segoe UI" panose="020B0502040204020203" pitchFamily="34" charset="0"/>
              </a:rPr>
              <a:t>(по итогам соцопроса СОСПП, в % от числа опрошенных)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6352878"/>
            <a:ext cx="6019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 smtClean="0">
                <a:latin typeface="Calibri Light"/>
                <a:ea typeface="Times New Roman" pitchFamily="18" charset="0"/>
                <a:cs typeface="Times New Roman" pitchFamily="18" charset="0"/>
              </a:rPr>
              <a:t>*общее количество ответов превышает 100%, т.к. респонденты имели возможность выбора нескольких вариантов ответа</a:t>
            </a: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53199"/>
            <a:ext cx="257175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83243" y="990600"/>
            <a:ext cx="8508357" cy="294524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               </a:t>
            </a:r>
            <a:r>
              <a:rPr lang="ru-RU" sz="2000" b="1" dirty="0" smtClean="0">
                <a:latin typeface="+mj-lt"/>
              </a:rPr>
              <a:t>СОСПП – СООРГАНИЗАТОР    </a:t>
            </a:r>
            <a:r>
              <a:rPr lang="en-US" sz="2000" b="1" dirty="0" smtClean="0">
                <a:latin typeface="+mj-lt"/>
              </a:rPr>
              <a:t>C</a:t>
            </a:r>
            <a:r>
              <a:rPr lang="ru-RU" sz="2000" b="1" dirty="0" smtClean="0">
                <a:latin typeface="+mj-lt"/>
              </a:rPr>
              <a:t>О</a:t>
            </a:r>
            <a:r>
              <a:rPr lang="en-US" sz="2000" b="1" dirty="0" smtClean="0">
                <a:latin typeface="+mj-lt"/>
              </a:rPr>
              <a:t>RPSPACE</a:t>
            </a:r>
            <a:r>
              <a:rPr lang="ru-RU" sz="2000" b="1" dirty="0" smtClean="0">
                <a:latin typeface="+mj-lt"/>
              </a:rPr>
              <a:t>.</a:t>
            </a:r>
            <a:r>
              <a:rPr lang="en-US" sz="2000" b="1" dirty="0" smtClean="0">
                <a:latin typeface="+mj-lt"/>
              </a:rPr>
              <a:t>BUILD 2020</a:t>
            </a:r>
          </a:p>
        </p:txBody>
      </p:sp>
      <p:pic>
        <p:nvPicPr>
          <p:cNvPr id="4098" name="Picture 2" descr="https://thumb.cloud.mail.ru/weblink/thumb/xw1/JjiV/4vHRAWDYy/WEB/YOZH3553.jpg?x-email=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6" t="9825" r="5637" b="2384"/>
          <a:stretch/>
        </p:blipFill>
        <p:spPr bwMode="auto">
          <a:xfrm>
            <a:off x="3697743" y="2286000"/>
            <a:ext cx="519883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261" y="1905000"/>
            <a:ext cx="238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D0D0D"/>
                </a:solidFill>
                <a:latin typeface="+mj-lt"/>
                <a:cs typeface="Segoe UI" panose="020B0502040204020203" pitchFamily="34" charset="0"/>
              </a:rPr>
              <a:t>Число участников форума</a:t>
            </a:r>
            <a:endParaRPr lang="ru-RU" sz="2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1958087"/>
            <a:ext cx="87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209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261" y="2743199"/>
            <a:ext cx="238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D0D0D"/>
                </a:solidFill>
                <a:latin typeface="+mj-lt"/>
                <a:cs typeface="Segoe UI" panose="020B0502040204020203" pitchFamily="34" charset="0"/>
              </a:rPr>
              <a:t>Количество застройщиков</a:t>
            </a:r>
            <a:endParaRPr lang="ru-RU" sz="2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7650" y="2912877"/>
            <a:ext cx="101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9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261" y="3809999"/>
            <a:ext cx="238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D0D0D"/>
                </a:solidFill>
                <a:latin typeface="+mj-lt"/>
                <a:cs typeface="Segoe UI" panose="020B0502040204020203" pitchFamily="34" charset="0"/>
              </a:rPr>
              <a:t>Количество </a:t>
            </a:r>
            <a:r>
              <a:rPr lang="ru-RU" sz="2000" dirty="0" err="1" smtClean="0">
                <a:solidFill>
                  <a:srgbClr val="0D0D0D"/>
                </a:solidFill>
                <a:latin typeface="+mj-lt"/>
                <a:cs typeface="Segoe UI" panose="020B0502040204020203" pitchFamily="34" charset="0"/>
              </a:rPr>
              <a:t>стартапов</a:t>
            </a:r>
            <a:endParaRPr lang="ru-RU" sz="2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7647" y="3896222"/>
            <a:ext cx="101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13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261" y="4953000"/>
            <a:ext cx="2387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D0D0D"/>
                </a:solidFill>
                <a:latin typeface="+mj-lt"/>
                <a:cs typeface="Segoe UI" panose="020B0502040204020203" pitchFamily="34" charset="0"/>
              </a:rPr>
              <a:t>Число запланированных встреч</a:t>
            </a:r>
            <a:endParaRPr lang="ru-RU" sz="2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9427" y="5137853"/>
            <a:ext cx="101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64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http://palniks.ru/upload/2019/09/logo_palnik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60" y="6225734"/>
            <a:ext cx="1148912" cy="323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5" y="5994379"/>
            <a:ext cx="740973" cy="8555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26" y="6104678"/>
            <a:ext cx="617789" cy="7131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8" y="5561287"/>
            <a:ext cx="1431132" cy="16520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15" y="5715378"/>
            <a:ext cx="1220499" cy="14095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65" y="5669871"/>
            <a:ext cx="1271996" cy="14693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7" y="6010050"/>
            <a:ext cx="653322" cy="7544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80" y="5664976"/>
            <a:ext cx="1215951" cy="14036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409825" cy="454514"/>
          </a:xfrm>
          <a:prstGeom prst="rect">
            <a:avLst/>
          </a:prstGeom>
        </p:spPr>
      </p:pic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77012"/>
            <a:ext cx="2571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 smtClean="0">
                <a:latin typeface="Arial"/>
                <a:cs typeface="Arial"/>
              </a:rPr>
              <a:t>1</a:t>
            </a:r>
            <a:r>
              <a:rPr lang="en-US" spc="-5" dirty="0" smtClean="0">
                <a:latin typeface="Arial"/>
                <a:cs typeface="Arial"/>
              </a:rPr>
              <a:t>6</a:t>
            </a:r>
            <a:endParaRPr lang="ru-RU" spc="-5" dirty="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1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1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1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5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9569220B-98FE-448C-AC47-F279526F3DFE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3000" y="6577012"/>
            <a:ext cx="180975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914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</a:t>
            </a:r>
            <a:r>
              <a:rPr lang="ru-RU" sz="2400" b="1" dirty="0" smtClean="0">
                <a:latin typeface="+mj-lt"/>
              </a:rPr>
              <a:t>   </a:t>
            </a:r>
            <a:r>
              <a:rPr lang="ru-RU" sz="2000" b="1" dirty="0" smtClean="0">
                <a:latin typeface="+mj-lt"/>
              </a:rPr>
              <a:t>РЕЙТИНГ  НЕГАТИВНЫХ ФАКТОРОВ В 2015</a:t>
            </a:r>
            <a:r>
              <a:rPr lang="en-US" sz="2000" b="1" dirty="0" smtClean="0">
                <a:latin typeface="+mj-lt"/>
              </a:rPr>
              <a:t>-</a:t>
            </a:r>
            <a:r>
              <a:rPr lang="ru-RU" sz="2000" b="1" dirty="0" smtClean="0">
                <a:latin typeface="+mj-lt"/>
              </a:rPr>
              <a:t>19 гг. </a:t>
            </a:r>
          </a:p>
          <a:p>
            <a:r>
              <a:rPr lang="ru-RU" sz="1600" b="1" dirty="0" smtClean="0">
                <a:latin typeface="+mj-lt"/>
              </a:rPr>
              <a:t>                                                  (по итогам соцопроса СОСПП)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1" y="1905000"/>
          <a:ext cx="8153398" cy="4648200"/>
        </p:xfrm>
        <a:graphic>
          <a:graphicData uri="http://schemas.openxmlformats.org/drawingml/2006/table">
            <a:tbl>
              <a:tblPr/>
              <a:tblGrid>
                <a:gridCol w="3002916"/>
                <a:gridCol w="1043683"/>
                <a:gridCol w="1043683"/>
                <a:gridCol w="1067622"/>
                <a:gridCol w="1006918"/>
                <a:gridCol w="988576"/>
              </a:tblGrid>
              <a:tr h="786595">
                <a:tc>
                  <a:txBody>
                    <a:bodyPr/>
                    <a:lstStyle/>
                    <a:p>
                      <a:pPr indent="-2393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Times New Roman"/>
                        </a:rPr>
                        <a:t>Факторы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Times New Roman"/>
                        </a:rPr>
                        <a:t>Рейтинг 2015 года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Times New Roman"/>
                        </a:rPr>
                        <a:t>Рейтинг 2016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Times New Roman"/>
                        </a:rPr>
                        <a:t>Рейтинг 2017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Times New Roman"/>
                        </a:rPr>
                        <a:t>Рейтинг 2018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 Light"/>
                          <a:ea typeface="Times New Roman"/>
                        </a:rPr>
                        <a:t>Рейтинг 2019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высокая налоговая нагрузка  / введение новых налогов и сборов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ограниченный спрос / сбыт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840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недостаточность и высокая стоимость квалифицированных кадров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</a:tr>
              <a:tr h="6070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Проверки надзорных  и правоохранительных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</a:rPr>
                        <a:t>органов 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           --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          --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         --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         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         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</a:tr>
              <a:tr h="1107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неэффективность мер поддержки бизнеса со стороны государства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sp>
        <p:nvSpPr>
          <p:cNvPr id="6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3000" y="6577012"/>
            <a:ext cx="180975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914400"/>
            <a:ext cx="8508357" cy="12192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               </a:t>
            </a:r>
            <a:r>
              <a:rPr lang="ru-RU" sz="2000" b="1" dirty="0" smtClean="0">
                <a:latin typeface="+mj-lt"/>
              </a:rPr>
              <a:t>МНЕНИЕ БИЗНЕСА О НЕОБХОДИМЫХ МЕРАХ ПО   </a:t>
            </a:r>
          </a:p>
          <a:p>
            <a:r>
              <a:rPr lang="ru-RU" sz="2000" b="1" dirty="0" smtClean="0">
                <a:latin typeface="+mj-lt"/>
              </a:rPr>
              <a:t>                                РЕФОРМИРОВАНИЮ СИСТЕМЫ КНД       </a:t>
            </a:r>
          </a:p>
          <a:p>
            <a:r>
              <a:rPr lang="ru-RU" sz="2000" b="1" dirty="0" smtClean="0">
                <a:latin typeface="+mj-lt"/>
              </a:rPr>
              <a:t>                 (ПО ИТОГАМ ГЛУБИННЫХ ИНТЕРВЬЮ ЧЛЕНОВ СОСПП)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304800" y="1133945"/>
            <a:ext cx="8610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dirty="0" smtClean="0"/>
          </a:p>
          <a:p>
            <a:pPr lvl="0" eaLnBrk="0" hangingPunct="0"/>
            <a:endParaRPr lang="ru-RU" sz="1050" b="1" dirty="0" smtClean="0">
              <a:latin typeface="Franklin Gothic Book" pitchFamily="34" charset="0"/>
            </a:endParaRPr>
          </a:p>
          <a:p>
            <a:pPr lvl="0" eaLnBrk="0" hangingPunct="0"/>
            <a:endParaRPr lang="ru-RU" sz="1050" b="1" dirty="0" smtClean="0">
              <a:latin typeface="Franklin Gothic Book" pitchFamily="34" charset="0"/>
            </a:endParaRPr>
          </a:p>
          <a:p>
            <a:pPr lvl="0" eaLnBrk="0" hangingPunct="0"/>
            <a:endParaRPr lang="ru-RU" sz="1050" b="1" dirty="0" smtClean="0">
              <a:latin typeface="Franklin Gothic Book" pitchFamily="34" charset="0"/>
            </a:endParaRPr>
          </a:p>
          <a:p>
            <a:pPr lvl="0" eaLnBrk="0" hangingPunct="0"/>
            <a:endParaRPr lang="ru-RU" sz="1050" b="1" dirty="0" smtClean="0">
              <a:latin typeface="Franklin Gothic Book" pitchFamily="34" charset="0"/>
            </a:endParaRPr>
          </a:p>
          <a:p>
            <a:pPr lvl="0" eaLnBrk="0" hangingPunct="0"/>
            <a:endParaRPr lang="ru-RU" dirty="0" smtClean="0">
              <a:latin typeface="+mj-lt"/>
            </a:endParaRPr>
          </a:p>
          <a:p>
            <a:pPr lvl="0" eaLnBrk="0" hangingPunct="0"/>
            <a:endParaRPr lang="ru-RU" dirty="0" smtClean="0">
              <a:latin typeface="+mj-lt"/>
            </a:endParaRPr>
          </a:p>
          <a:p>
            <a:pPr lvl="0" eaLnBrk="0" hangingPunct="0"/>
            <a:r>
              <a:rPr lang="ru-RU" b="1" dirty="0" smtClean="0">
                <a:latin typeface="+mj-lt"/>
              </a:rPr>
              <a:t>--  четкая артикуляция государством своих намерений по отношению к реформированию контрольно-надзорной деятельности</a:t>
            </a:r>
            <a:r>
              <a:rPr lang="en-US" b="1" dirty="0" smtClean="0">
                <a:latin typeface="+mj-lt"/>
              </a:rPr>
              <a:t>;</a:t>
            </a:r>
            <a:endParaRPr lang="ru-RU" b="1" dirty="0" smtClean="0">
              <a:latin typeface="+mj-lt"/>
            </a:endParaRPr>
          </a:p>
          <a:p>
            <a:pPr lvl="0" eaLnBrk="0" hangingPunct="0"/>
            <a:endParaRPr lang="ru-RU" b="1" dirty="0" smtClean="0">
              <a:latin typeface="+mj-lt"/>
            </a:endParaRPr>
          </a:p>
          <a:p>
            <a:pPr lvl="0" eaLnBrk="0" hangingPunct="0"/>
            <a:r>
              <a:rPr lang="ru-RU" b="1" dirty="0" smtClean="0">
                <a:latin typeface="+mj-lt"/>
              </a:rPr>
              <a:t>-- оптимизация выполнения контрольно-надзорной деятельности</a:t>
            </a:r>
            <a:r>
              <a:rPr lang="en-US" b="1" dirty="0" smtClean="0">
                <a:latin typeface="+mj-lt"/>
              </a:rPr>
              <a:t>;</a:t>
            </a:r>
            <a:endParaRPr lang="ru-RU" b="1" dirty="0" smtClean="0">
              <a:latin typeface="+mj-lt"/>
            </a:endParaRPr>
          </a:p>
          <a:p>
            <a:pPr lvl="0" eaLnBrk="0" hangingPunct="0"/>
            <a:endParaRPr lang="ru-RU" b="1" dirty="0" smtClean="0">
              <a:latin typeface="+mj-lt"/>
            </a:endParaRPr>
          </a:p>
          <a:p>
            <a:pPr lvl="0" eaLnBrk="0" hangingPunct="0"/>
            <a:r>
              <a:rPr lang="ru-RU" b="1" dirty="0" smtClean="0">
                <a:latin typeface="+mj-lt"/>
              </a:rPr>
              <a:t>-- оздоровление практик контрольно-надзорной деятельности</a:t>
            </a:r>
            <a:r>
              <a:rPr lang="en-US" b="1" dirty="0" smtClean="0">
                <a:latin typeface="+mj-lt"/>
              </a:rPr>
              <a:t>;</a:t>
            </a:r>
            <a:endParaRPr lang="ru-RU" b="1" dirty="0" smtClean="0">
              <a:latin typeface="+mj-lt"/>
            </a:endParaRPr>
          </a:p>
          <a:p>
            <a:pPr lvl="0" eaLnBrk="0" hangingPunct="0"/>
            <a:endParaRPr lang="ru-RU" b="1" dirty="0" smtClean="0">
              <a:latin typeface="+mj-lt"/>
            </a:endParaRPr>
          </a:p>
          <a:p>
            <a:pPr lvl="0" eaLnBrk="0" hangingPunct="0"/>
            <a:r>
              <a:rPr lang="ru-RU" b="1" dirty="0" smtClean="0">
                <a:latin typeface="+mj-lt"/>
              </a:rPr>
              <a:t>-- ревизия нормативов, действующих на уровне законодательства</a:t>
            </a:r>
            <a:r>
              <a:rPr lang="en-US" b="1" dirty="0" smtClean="0">
                <a:latin typeface="+mj-lt"/>
              </a:rPr>
              <a:t>;</a:t>
            </a:r>
            <a:r>
              <a:rPr lang="ru-RU" b="1" dirty="0" smtClean="0">
                <a:latin typeface="+mj-lt"/>
              </a:rPr>
              <a:t> </a:t>
            </a:r>
          </a:p>
          <a:p>
            <a:pPr lvl="0" eaLnBrk="0" hangingPunct="0"/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7244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</a:t>
            </a:r>
          </a:p>
          <a:p>
            <a:r>
              <a:rPr lang="ru-RU" b="1" dirty="0" smtClean="0">
                <a:latin typeface="+mj-lt"/>
              </a:rPr>
              <a:t>-- повышение квалификации сотрудников контрольно-надзорных ведомств. </a:t>
            </a:r>
          </a:p>
          <a:p>
            <a:r>
              <a:rPr lang="ru-RU" sz="800" dirty="0" smtClean="0"/>
              <a:t> </a:t>
            </a:r>
            <a:endParaRPr lang="ru-RU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09038" y="6577012"/>
            <a:ext cx="182562" cy="17953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9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717871" cy="536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74663" y="1142999"/>
            <a:ext cx="8194675" cy="92333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ТРЕХСТОРОНЕЕ СОГЛАШЕНИЕ МЕЖДУ ФЕДЕРАЦИЕЙ ПРОФСОЮЗОВ СВЕРДЛОВСКОЙ ОБЛАСТИ, СОСПП И ПРАВИТЕЛЬСТВОМ </a:t>
            </a:r>
            <a:br>
              <a:rPr lang="ru-RU" sz="2000" dirty="0" smtClean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СВЕРДЛОВСКОЙ ОБЛАСТИ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5" dirty="0" smtClean="0">
                <a:latin typeface="Arial"/>
                <a:cs typeface="Arial"/>
              </a:rPr>
              <a:t>20</a:t>
            </a:r>
            <a:endParaRPr lang="ru-RU" spc="-5" dirty="0">
              <a:latin typeface="Arial"/>
              <a:cs typeface="Arial"/>
            </a:endParaRP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4191000" y="548640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(Слева направо) президент Свердловского областного Союза промышленников и предпринимателей Д.А.Пумпянский, Губернатор </a:t>
            </a:r>
            <a:r>
              <a:rPr lang="ru-RU" sz="1400" dirty="0">
                <a:latin typeface="Calibri" pitchFamily="34" charset="0"/>
              </a:rPr>
              <a:t>Свердловской области </a:t>
            </a:r>
            <a:r>
              <a:rPr lang="ru-RU" sz="1400" dirty="0" err="1">
                <a:latin typeface="Calibri" pitchFamily="34" charset="0"/>
              </a:rPr>
              <a:t>Е.В.Куйвашев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>
                <a:latin typeface="Calibri" pitchFamily="34" charset="0"/>
              </a:rPr>
              <a:t>председатель Федерации профсоюзов Свердловской области 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А.Л.Ветлужских</a:t>
            </a:r>
            <a:r>
              <a:rPr lang="ru-RU" sz="1400" dirty="0">
                <a:latin typeface="Calibri" pitchFamily="34" charset="0"/>
              </a:rPr>
              <a:t>.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120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533400" y="2362200"/>
            <a:ext cx="3581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--регулирует социально-трудовые отношения путем взаимных договоренностей и конструктивного сотрудничества</a:t>
            </a:r>
            <a:endParaRPr lang="en-US" b="1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--определяет уровень минимальной заработной платы в регионе</a:t>
            </a:r>
          </a:p>
          <a:p>
            <a:endParaRPr lang="ru-RU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-- способствует сохранению социального мира</a:t>
            </a:r>
            <a:endParaRPr lang="en-US" b="1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2209800"/>
            <a:ext cx="4736175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 smtClean="0">
                <a:latin typeface="Arial"/>
                <a:cs typeface="Arial"/>
              </a:rPr>
              <a:t>2</a:t>
            </a:r>
            <a:r>
              <a:rPr lang="en-US" spc="-5" dirty="0" smtClean="0">
                <a:latin typeface="Arial"/>
                <a:cs typeface="Arial"/>
              </a:rPr>
              <a:t>1</a:t>
            </a:r>
            <a:endParaRPr lang="ru-RU" spc="-5" dirty="0">
              <a:latin typeface="Arial"/>
              <a:cs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+mj-lt"/>
              </a:rPr>
              <a:t>     ЕЖЕГОДНАЯ ПРЕМИЯ ПРОМЫШЛЕННИКОВ И ПРЕДПРИНИМАТЕЛЕЙ «ПРЕМИЯ №1»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1720840"/>
            <a:ext cx="6705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Учредители</a:t>
            </a:r>
            <a:r>
              <a:rPr lang="en-US" b="1" dirty="0" smtClean="0">
                <a:latin typeface="+mj-lt"/>
              </a:rPr>
              <a:t>:</a:t>
            </a:r>
            <a:r>
              <a:rPr lang="ru-RU" dirty="0" smtClean="0">
                <a:latin typeface="+mj-lt"/>
              </a:rPr>
              <a:t>  Свердловский областной Союз промышленников и предпринимателей и Уральская торгово-промышленная палата. </a:t>
            </a:r>
          </a:p>
          <a:p>
            <a:endParaRPr lang="en-US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Миссия</a:t>
            </a:r>
            <a:r>
              <a:rPr lang="en-US" b="1" dirty="0" smtClean="0">
                <a:latin typeface="+mj-lt"/>
              </a:rPr>
              <a:t>: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консолидировать </a:t>
            </a:r>
          </a:p>
          <a:p>
            <a:r>
              <a:rPr lang="ru-RU" dirty="0" smtClean="0">
                <a:latin typeface="+mj-lt"/>
              </a:rPr>
              <a:t>усилия промышленников </a:t>
            </a:r>
          </a:p>
          <a:p>
            <a:r>
              <a:rPr lang="ru-RU" dirty="0" smtClean="0">
                <a:latin typeface="+mj-lt"/>
              </a:rPr>
              <a:t>и предпринимателей Урала, </a:t>
            </a:r>
          </a:p>
          <a:p>
            <a:r>
              <a:rPr lang="ru-RU" dirty="0" smtClean="0">
                <a:latin typeface="+mj-lt"/>
              </a:rPr>
              <a:t>направленные на улучшение </a:t>
            </a:r>
          </a:p>
          <a:p>
            <a:r>
              <a:rPr lang="ru-RU" dirty="0" smtClean="0">
                <a:latin typeface="+mj-lt"/>
              </a:rPr>
              <a:t>деловой среды, повышение </a:t>
            </a:r>
          </a:p>
          <a:p>
            <a:r>
              <a:rPr lang="ru-RU" dirty="0" smtClean="0">
                <a:latin typeface="+mj-lt"/>
              </a:rPr>
              <a:t>статуса уральского бизнеса </a:t>
            </a:r>
          </a:p>
          <a:p>
            <a:r>
              <a:rPr lang="ru-RU" dirty="0" smtClean="0">
                <a:latin typeface="+mj-lt"/>
              </a:rPr>
              <a:t>в стране и в мире, </a:t>
            </a:r>
          </a:p>
          <a:p>
            <a:r>
              <a:rPr lang="ru-RU" dirty="0" smtClean="0">
                <a:latin typeface="+mj-lt"/>
              </a:rPr>
              <a:t>поддержание баланса </a:t>
            </a:r>
          </a:p>
          <a:p>
            <a:r>
              <a:rPr lang="ru-RU" dirty="0" smtClean="0">
                <a:latin typeface="+mj-lt"/>
              </a:rPr>
              <a:t>интересов общества,</a:t>
            </a:r>
          </a:p>
          <a:p>
            <a:r>
              <a:rPr lang="ru-RU" dirty="0" smtClean="0">
                <a:latin typeface="+mj-lt"/>
              </a:rPr>
              <a:t> власти и бизнеса. </a:t>
            </a:r>
            <a:endParaRPr lang="ru-RU" dirty="0">
              <a:latin typeface="+mj-lt"/>
            </a:endParaRPr>
          </a:p>
        </p:txBody>
      </p:sp>
      <p:sp>
        <p:nvSpPr>
          <p:cNvPr id="6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122" name="Picture 2" descr="http://uralvagonzavod.ru/i/att/pic/r1239t43i26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5361589" cy="4038600"/>
          </a:xfrm>
          <a:prstGeom prst="rect">
            <a:avLst/>
          </a:prstGeom>
          <a:noFill/>
        </p:spPr>
      </p:pic>
      <p:pic>
        <p:nvPicPr>
          <p:cNvPr id="5124" name="Picture 4" descr="http://sospp.ru/wp-content/uploads/%D0%9B%D0%9E%D0%93%D0%9E_%D0%BF%D1%80%D0%B5%D0%BC%D0%B8%D0%B8-325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524000"/>
            <a:ext cx="1774825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686800" cy="20005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БЛАГОТВОРИТЕЛЬНЫЙ ПРОЕКТ «ЕКАТЕРИНИНСКАЯ АССАМБЛЕЯ»</a:t>
            </a:r>
            <a:r>
              <a:rPr lang="ru-RU" altLang="ru-RU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</a:br>
            <a:r>
              <a:rPr lang="ru-RU" altLang="ru-RU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                                                 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Миссия: </a:t>
            </a:r>
            <a:r>
              <a:rPr lang="ru-RU" altLang="ru-RU" b="0" dirty="0" smtClean="0">
                <a:solidFill>
                  <a:schemeClr val="tx1"/>
                </a:solidFill>
                <a:latin typeface="+mj-lt"/>
                <a:cs typeface="Arial" charset="0"/>
              </a:rPr>
              <a:t>в</a:t>
            </a:r>
            <a: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  <a:t>озрождение и укрепление традиций  </a:t>
            </a:r>
            <a:b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</a:br>
            <a: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  <a:t>                                              благотворительности и меценатства </a:t>
            </a:r>
            <a:b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</a:br>
            <a: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  <a:t>                                              предпринимательского сообщества </a:t>
            </a:r>
            <a:b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</a:br>
            <a:r>
              <a:rPr lang="ru-RU" altLang="ru-RU" b="0" dirty="0" smtClean="0">
                <a:solidFill>
                  <a:srgbClr val="595959"/>
                </a:solidFill>
                <a:latin typeface="+mj-lt"/>
                <a:cs typeface="Arial" charset="0"/>
              </a:rPr>
              <a:t>                    Свердловской области</a:t>
            </a:r>
            <a:r>
              <a:rPr lang="ru-RU" altLang="ru-RU" b="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/>
            </a:r>
            <a:br>
              <a:rPr lang="ru-RU" altLang="ru-RU" b="0" dirty="0" smtClean="0">
                <a:solidFill>
                  <a:srgbClr val="595959"/>
                </a:solidFill>
                <a:latin typeface="Arial" charset="0"/>
                <a:cs typeface="Arial" charset="0"/>
              </a:rPr>
            </a:br>
            <a:r>
              <a:rPr lang="ru-RU" altLang="ru-RU" b="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/>
            </a:r>
            <a:br>
              <a:rPr lang="ru-RU" altLang="ru-RU" b="0" dirty="0" smtClean="0">
                <a:solidFill>
                  <a:srgbClr val="595959"/>
                </a:solidFill>
                <a:latin typeface="Arial" charset="0"/>
                <a:cs typeface="Arial" charset="0"/>
              </a:rPr>
            </a:br>
            <a:endParaRPr lang="ru-RU" altLang="ru-RU" b="0" dirty="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 smtClean="0">
                <a:latin typeface="Arial"/>
                <a:cs typeface="Arial"/>
              </a:rPr>
              <a:t>2</a:t>
            </a:r>
            <a:r>
              <a:rPr lang="en-US" spc="-5" dirty="0" smtClean="0">
                <a:latin typeface="Arial"/>
                <a:cs typeface="Arial"/>
              </a:rPr>
              <a:t>2</a:t>
            </a:r>
            <a:endParaRPr lang="ru-RU" spc="-5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419600" cy="369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4953000" y="2819400"/>
          <a:ext cx="4038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 descr="C:\Users\Галина\Downloads\ekaterininskaya assambleya01.jpg"/>
          <p:cNvPicPr>
            <a:picLocks noChangeAspect="1" noChangeArrowheads="1"/>
          </p:cNvPicPr>
          <p:nvPr/>
        </p:nvPicPr>
        <p:blipFill>
          <a:blip r:embed="rId5" cstate="print"/>
          <a:srcRect l="46330" t="3168" r="8989" b="51419"/>
          <a:stretch>
            <a:fillRect/>
          </a:stretch>
        </p:blipFill>
        <p:spPr bwMode="auto">
          <a:xfrm>
            <a:off x="1752600" y="1447800"/>
            <a:ext cx="1600200" cy="11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74663" y="533400"/>
            <a:ext cx="8194675" cy="794063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+mj-lt"/>
                <a:cs typeface="Arial" charset="0"/>
              </a:rPr>
              <a:t>Спасибо за внимание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Arial" charset="0"/>
              </a:rPr>
              <a:t>!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</a:t>
            </a:r>
            <a:b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Контакты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Адрес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г.Екатеринбург, ул.Пушкина,6</a:t>
            </a:r>
            <a:b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Телефон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+7(343) 371-29-25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371-28-85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E-mail: 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sospp@sospp.ru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www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sospp.ru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www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ru-RU" sz="1400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соспп.рф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577013"/>
            <a:ext cx="3333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 smtClean="0">
                <a:latin typeface="Arial"/>
                <a:cs typeface="Arial"/>
              </a:rPr>
              <a:t>2</a:t>
            </a:r>
            <a:r>
              <a:rPr lang="en-US" spc="-5" dirty="0" smtClean="0">
                <a:latin typeface="Arial"/>
                <a:cs typeface="Arial"/>
              </a:rPr>
              <a:t>3</a:t>
            </a:r>
            <a:endParaRPr lang="ru-RU" spc="-5" dirty="0">
              <a:latin typeface="Arial"/>
              <a:cs typeface="Arial"/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25"/>
          <p:cNvSpPr/>
          <p:nvPr/>
        </p:nvSpPr>
        <p:spPr>
          <a:xfrm>
            <a:off x="344235" y="1686826"/>
            <a:ext cx="3784832" cy="2949499"/>
          </a:xfrm>
          <a:custGeom>
            <a:avLst/>
            <a:gdLst/>
            <a:ahLst/>
            <a:cxnLst/>
            <a:rect l="l" t="t" r="r" b="b"/>
            <a:pathLst>
              <a:path w="6258115" h="3251276">
                <a:moveTo>
                  <a:pt x="6258116" y="3251276"/>
                </a:moveTo>
                <a:lnTo>
                  <a:pt x="6258116" y="1515719"/>
                </a:lnTo>
                <a:lnTo>
                  <a:pt x="4195966" y="1515719"/>
                </a:lnTo>
                <a:lnTo>
                  <a:pt x="4195966" y="0"/>
                </a:lnTo>
                <a:lnTo>
                  <a:pt x="2062150" y="0"/>
                </a:lnTo>
                <a:lnTo>
                  <a:pt x="2062150" y="1073836"/>
                </a:lnTo>
                <a:lnTo>
                  <a:pt x="0" y="1073836"/>
                </a:lnTo>
                <a:lnTo>
                  <a:pt x="0" y="3029230"/>
                </a:lnTo>
                <a:lnTo>
                  <a:pt x="0" y="325127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5437" y="4067039"/>
            <a:ext cx="36645" cy="102504"/>
          </a:xfrm>
          <a:custGeom>
            <a:avLst/>
            <a:gdLst/>
            <a:ahLst/>
            <a:cxnLst/>
            <a:rect l="l" t="t" r="r" b="b"/>
            <a:pathLst>
              <a:path w="60591" h="112992">
                <a:moveTo>
                  <a:pt x="56934" y="0"/>
                </a:moveTo>
                <a:lnTo>
                  <a:pt x="56934" y="12293"/>
                </a:lnTo>
                <a:lnTo>
                  <a:pt x="13906" y="12293"/>
                </a:lnTo>
                <a:lnTo>
                  <a:pt x="13906" y="46253"/>
                </a:lnTo>
                <a:lnTo>
                  <a:pt x="52832" y="46253"/>
                </a:lnTo>
                <a:lnTo>
                  <a:pt x="52832" y="59283"/>
                </a:lnTo>
                <a:lnTo>
                  <a:pt x="13906" y="59283"/>
                </a:lnTo>
                <a:lnTo>
                  <a:pt x="13906" y="99962"/>
                </a:lnTo>
                <a:lnTo>
                  <a:pt x="60592" y="99962"/>
                </a:lnTo>
                <a:lnTo>
                  <a:pt x="60592" y="112992"/>
                </a:lnTo>
                <a:lnTo>
                  <a:pt x="0" y="1129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6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41" y="4062793"/>
            <a:ext cx="1038408" cy="459659"/>
          </a:xfrm>
          <a:prstGeom prst="rect">
            <a:avLst/>
          </a:prstGeom>
        </p:spPr>
      </p:pic>
      <p:pic>
        <p:nvPicPr>
          <p:cNvPr id="66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229" y="4062735"/>
            <a:ext cx="1147180" cy="300396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40219" y="3163094"/>
            <a:ext cx="4564455" cy="7540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4900" spc="7" dirty="0">
                <a:solidFill>
                  <a:srgbClr val="FFFFFF"/>
                </a:solidFill>
                <a:latin typeface="Arial"/>
                <a:cs typeface="Arial"/>
              </a:rPr>
              <a:t>2           3           </a:t>
            </a:r>
            <a:endParaRPr sz="4900">
              <a:latin typeface="Arial"/>
              <a:cs typeface="Arial"/>
            </a:endParaRPr>
          </a:p>
        </p:txBody>
      </p:sp>
      <p:pic>
        <p:nvPicPr>
          <p:cNvPr id="66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259" y="4078775"/>
            <a:ext cx="50724" cy="121630"/>
          </a:xfrm>
          <a:prstGeom prst="rect">
            <a:avLst/>
          </a:prstGeom>
        </p:spPr>
      </p:pic>
      <p:pic>
        <p:nvPicPr>
          <p:cNvPr id="67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249" y="4108856"/>
            <a:ext cx="72269" cy="91547"/>
          </a:xfrm>
          <a:prstGeom prst="rect">
            <a:avLst/>
          </a:prstGeom>
        </p:spPr>
      </p:pic>
      <p:pic>
        <p:nvPicPr>
          <p:cNvPr id="67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818" y="4107136"/>
            <a:ext cx="48113" cy="94842"/>
          </a:xfrm>
          <a:prstGeom prst="rect">
            <a:avLst/>
          </a:prstGeom>
        </p:spPr>
      </p:pic>
      <p:pic>
        <p:nvPicPr>
          <p:cNvPr id="67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290" y="4107129"/>
            <a:ext cx="48105" cy="94842"/>
          </a:xfrm>
          <a:prstGeom prst="rect">
            <a:avLst/>
          </a:prstGeom>
        </p:spPr>
      </p:pic>
      <p:pic>
        <p:nvPicPr>
          <p:cNvPr id="67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598" y="4105872"/>
            <a:ext cx="51047" cy="94531"/>
          </a:xfrm>
          <a:prstGeom prst="rect">
            <a:avLst/>
          </a:prstGeom>
        </p:spPr>
      </p:pic>
      <p:pic>
        <p:nvPicPr>
          <p:cNvPr id="67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224" y="4108865"/>
            <a:ext cx="47375" cy="91536"/>
          </a:xfrm>
          <a:prstGeom prst="rect">
            <a:avLst/>
          </a:prstGeom>
        </p:spPr>
      </p:pic>
      <p:pic>
        <p:nvPicPr>
          <p:cNvPr id="67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739" y="4078298"/>
            <a:ext cx="47375" cy="122101"/>
          </a:xfrm>
          <a:prstGeom prst="rect">
            <a:avLst/>
          </a:prstGeom>
        </p:spPr>
      </p:pic>
      <p:pic>
        <p:nvPicPr>
          <p:cNvPr id="67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740" y="4108860"/>
            <a:ext cx="47367" cy="91547"/>
          </a:xfrm>
          <a:prstGeom prst="rect">
            <a:avLst/>
          </a:prstGeom>
        </p:spPr>
      </p:pic>
      <p:pic>
        <p:nvPicPr>
          <p:cNvPr id="67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411" y="4107129"/>
            <a:ext cx="48113" cy="94842"/>
          </a:xfrm>
          <a:prstGeom prst="rect">
            <a:avLst/>
          </a:prstGeom>
        </p:spPr>
      </p:pic>
      <p:pic>
        <p:nvPicPr>
          <p:cNvPr id="678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255" y="4108856"/>
            <a:ext cx="42014" cy="91547"/>
          </a:xfrm>
          <a:prstGeom prst="rect">
            <a:avLst/>
          </a:prstGeom>
        </p:spPr>
      </p:pic>
      <p:pic>
        <p:nvPicPr>
          <p:cNvPr id="679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216" y="4107131"/>
            <a:ext cx="48105" cy="93587"/>
          </a:xfrm>
          <a:prstGeom prst="rect">
            <a:avLst/>
          </a:prstGeom>
        </p:spPr>
      </p:pic>
      <p:pic>
        <p:nvPicPr>
          <p:cNvPr id="680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841" y="4108860"/>
            <a:ext cx="47368" cy="91547"/>
          </a:xfrm>
          <a:prstGeom prst="rect">
            <a:avLst/>
          </a:prstGeom>
        </p:spPr>
      </p:pic>
      <p:pic>
        <p:nvPicPr>
          <p:cNvPr id="681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565" y="4108858"/>
            <a:ext cx="53781" cy="108714"/>
          </a:xfrm>
          <a:prstGeom prst="rect">
            <a:avLst/>
          </a:prstGeom>
        </p:spPr>
      </p:pic>
      <p:pic>
        <p:nvPicPr>
          <p:cNvPr id="682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972" y="4108865"/>
            <a:ext cx="47375" cy="91536"/>
          </a:xfrm>
          <a:prstGeom prst="rect">
            <a:avLst/>
          </a:prstGeom>
        </p:spPr>
      </p:pic>
      <p:pic>
        <p:nvPicPr>
          <p:cNvPr id="683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392" y="4106972"/>
            <a:ext cx="47267" cy="94693"/>
          </a:xfrm>
          <a:prstGeom prst="rect">
            <a:avLst/>
          </a:prstGeom>
        </p:spPr>
      </p:pic>
      <p:pic>
        <p:nvPicPr>
          <p:cNvPr id="684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233" y="4108860"/>
            <a:ext cx="53565" cy="95315"/>
          </a:xfrm>
          <a:prstGeom prst="rect">
            <a:avLst/>
          </a:prstGeom>
        </p:spPr>
      </p:pic>
      <p:pic>
        <p:nvPicPr>
          <p:cNvPr id="685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742" y="4137854"/>
            <a:ext cx="43166" cy="18123"/>
          </a:xfrm>
          <a:prstGeom prst="rect">
            <a:avLst/>
          </a:prstGeom>
        </p:spPr>
      </p:pic>
      <p:pic>
        <p:nvPicPr>
          <p:cNvPr id="686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525" y="4274882"/>
            <a:ext cx="50731" cy="132967"/>
          </a:xfrm>
          <a:prstGeom prst="rect">
            <a:avLst/>
          </a:prstGeom>
        </p:spPr>
      </p:pic>
      <p:pic>
        <p:nvPicPr>
          <p:cNvPr id="687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248" y="4276295"/>
            <a:ext cx="60302" cy="91536"/>
          </a:xfrm>
          <a:prstGeom prst="rect">
            <a:avLst/>
          </a:prstGeom>
        </p:spPr>
      </p:pic>
      <p:pic>
        <p:nvPicPr>
          <p:cNvPr id="688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964" y="4274562"/>
            <a:ext cx="48105" cy="93587"/>
          </a:xfrm>
          <a:prstGeom prst="rect">
            <a:avLst/>
          </a:prstGeom>
        </p:spPr>
      </p:pic>
      <p:pic>
        <p:nvPicPr>
          <p:cNvPr id="689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006" y="4274249"/>
            <a:ext cx="47897" cy="121790"/>
          </a:xfrm>
          <a:prstGeom prst="rect">
            <a:avLst/>
          </a:prstGeom>
        </p:spPr>
      </p:pic>
      <p:pic>
        <p:nvPicPr>
          <p:cNvPr id="690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206" y="4274562"/>
            <a:ext cx="48105" cy="93587"/>
          </a:xfrm>
          <a:prstGeom prst="rect">
            <a:avLst/>
          </a:prstGeom>
        </p:spPr>
      </p:pic>
      <p:pic>
        <p:nvPicPr>
          <p:cNvPr id="691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829" y="4276293"/>
            <a:ext cx="47368" cy="91547"/>
          </a:xfrm>
          <a:prstGeom prst="rect">
            <a:avLst/>
          </a:prstGeom>
        </p:spPr>
      </p:pic>
      <p:pic>
        <p:nvPicPr>
          <p:cNvPr id="692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455" y="4276293"/>
            <a:ext cx="47375" cy="91547"/>
          </a:xfrm>
          <a:prstGeom prst="rect">
            <a:avLst/>
          </a:prstGeom>
        </p:spPr>
      </p:pic>
      <p:pic>
        <p:nvPicPr>
          <p:cNvPr id="693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081" y="4276287"/>
            <a:ext cx="72269" cy="91547"/>
          </a:xfrm>
          <a:prstGeom prst="rect">
            <a:avLst/>
          </a:prstGeom>
        </p:spPr>
      </p:pic>
      <p:pic>
        <p:nvPicPr>
          <p:cNvPr id="694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707" y="4245730"/>
            <a:ext cx="47375" cy="122102"/>
          </a:xfrm>
          <a:prstGeom prst="rect">
            <a:avLst/>
          </a:prstGeom>
        </p:spPr>
      </p:pic>
      <p:pic>
        <p:nvPicPr>
          <p:cNvPr id="695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434" y="4274249"/>
            <a:ext cx="47897" cy="121790"/>
          </a:xfrm>
          <a:prstGeom prst="rect">
            <a:avLst/>
          </a:prstGeom>
        </p:spPr>
      </p:pic>
      <p:pic>
        <p:nvPicPr>
          <p:cNvPr id="696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373" y="4276296"/>
            <a:ext cx="47375" cy="91536"/>
          </a:xfrm>
          <a:prstGeom prst="rect">
            <a:avLst/>
          </a:prstGeom>
        </p:spPr>
      </p:pic>
      <p:pic>
        <p:nvPicPr>
          <p:cNvPr id="697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7948" y="4274567"/>
            <a:ext cx="48105" cy="94843"/>
          </a:xfrm>
          <a:prstGeom prst="rect">
            <a:avLst/>
          </a:prstGeom>
        </p:spPr>
      </p:pic>
      <p:pic>
        <p:nvPicPr>
          <p:cNvPr id="698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627" y="4273303"/>
            <a:ext cx="51047" cy="94531"/>
          </a:xfrm>
          <a:prstGeom prst="rect">
            <a:avLst/>
          </a:prstGeom>
        </p:spPr>
      </p:pic>
      <p:pic>
        <p:nvPicPr>
          <p:cNvPr id="699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149" y="3228973"/>
            <a:ext cx="1292983" cy="583802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8120063" y="6561720"/>
            <a:ext cx="452881" cy="769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500" spc="7" dirty="0">
                <a:latin typeface="Arial"/>
                <a:cs typeface="Arial"/>
              </a:rPr>
              <a:t>invest-in-ural.ru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763270" y="6561720"/>
            <a:ext cx="36164" cy="769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500" b="1" spc="7" dirty="0">
                <a:solidFill>
                  <a:srgbClr val="00ACD4"/>
                </a:solidFill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pic>
        <p:nvPicPr>
          <p:cNvPr id="700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207" y="3780466"/>
            <a:ext cx="4572177" cy="1260536"/>
          </a:xfrm>
          <a:prstGeom prst="rect">
            <a:avLst/>
          </a:prstGeom>
        </p:spPr>
      </p:pic>
      <p:pic>
        <p:nvPicPr>
          <p:cNvPr id="701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210" y="3823990"/>
            <a:ext cx="1086434" cy="266025"/>
          </a:xfrm>
          <a:prstGeom prst="rect">
            <a:avLst/>
          </a:prstGeom>
        </p:spPr>
      </p:pic>
      <p:pic>
        <p:nvPicPr>
          <p:cNvPr id="702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803" y="3817594"/>
            <a:ext cx="1331975" cy="275622"/>
          </a:xfrm>
          <a:prstGeom prst="rect">
            <a:avLst/>
          </a:prstGeom>
        </p:spPr>
      </p:pic>
      <p:pic>
        <p:nvPicPr>
          <p:cNvPr id="703" name="Image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111" y="3823985"/>
            <a:ext cx="638628" cy="266025"/>
          </a:xfrm>
          <a:prstGeom prst="rect">
            <a:avLst/>
          </a:prstGeom>
        </p:spPr>
      </p:pic>
      <p:pic>
        <p:nvPicPr>
          <p:cNvPr id="704" name="Image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80" y="3820788"/>
            <a:ext cx="642891" cy="272419"/>
          </a:xfrm>
          <a:prstGeom prst="rect">
            <a:avLst/>
          </a:prstGeom>
        </p:spPr>
      </p:pic>
      <p:pic>
        <p:nvPicPr>
          <p:cNvPr id="705" name="Image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027" y="3823985"/>
            <a:ext cx="638629" cy="266025"/>
          </a:xfrm>
          <a:prstGeom prst="rect">
            <a:avLst/>
          </a:prstGeom>
        </p:spPr>
      </p:pic>
      <p:pic>
        <p:nvPicPr>
          <p:cNvPr id="706" name="Image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896" y="3820788"/>
            <a:ext cx="642891" cy="272419"/>
          </a:xfrm>
          <a:prstGeom prst="rect">
            <a:avLst/>
          </a:prstGeom>
        </p:spPr>
      </p:pic>
      <p:pic>
        <p:nvPicPr>
          <p:cNvPr id="707" name="Image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207" y="5027222"/>
            <a:ext cx="4572177" cy="474524"/>
          </a:xfrm>
          <a:prstGeom prst="rect">
            <a:avLst/>
          </a:prstGeom>
        </p:spPr>
      </p:pic>
      <p:pic>
        <p:nvPicPr>
          <p:cNvPr id="708" name="Image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289" y="788499"/>
            <a:ext cx="74357" cy="231449"/>
          </a:xfrm>
          <a:prstGeom prst="rect">
            <a:avLst/>
          </a:prstGeom>
        </p:spPr>
      </p:pic>
      <p:pic>
        <p:nvPicPr>
          <p:cNvPr id="709" name="Image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247" y="786104"/>
            <a:ext cx="89535" cy="235932"/>
          </a:xfrm>
          <a:prstGeom prst="rect">
            <a:avLst/>
          </a:prstGeom>
        </p:spPr>
      </p:pic>
      <p:pic>
        <p:nvPicPr>
          <p:cNvPr id="710" name="Image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183" y="788502"/>
            <a:ext cx="74151" cy="230839"/>
          </a:xfrm>
          <a:prstGeom prst="rect">
            <a:avLst/>
          </a:prstGeom>
        </p:spPr>
      </p:pic>
      <p:pic>
        <p:nvPicPr>
          <p:cNvPr id="711" name="Image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7327" y="781905"/>
            <a:ext cx="80756" cy="238039"/>
          </a:xfrm>
          <a:prstGeom prst="rect">
            <a:avLst/>
          </a:prstGeom>
        </p:spPr>
      </p:pic>
      <p:pic>
        <p:nvPicPr>
          <p:cNvPr id="712" name="Image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481" y="788506"/>
            <a:ext cx="90135" cy="231438"/>
          </a:xfrm>
          <a:prstGeom prst="rect">
            <a:avLst/>
          </a:prstGeom>
        </p:spPr>
      </p:pic>
      <p:pic>
        <p:nvPicPr>
          <p:cNvPr id="713" name="Image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588" y="788503"/>
            <a:ext cx="74151" cy="231438"/>
          </a:xfrm>
          <a:prstGeom prst="rect">
            <a:avLst/>
          </a:prstGeom>
        </p:spPr>
      </p:pic>
      <p:pic>
        <p:nvPicPr>
          <p:cNvPr id="714" name="Image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1743" y="786104"/>
            <a:ext cx="89527" cy="235932"/>
          </a:xfrm>
          <a:prstGeom prst="rect">
            <a:avLst/>
          </a:prstGeom>
        </p:spPr>
      </p:pic>
      <p:pic>
        <p:nvPicPr>
          <p:cNvPr id="715" name="Image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085" y="785494"/>
            <a:ext cx="83951" cy="236542"/>
          </a:xfrm>
          <a:prstGeom prst="rect">
            <a:avLst/>
          </a:prstGeom>
        </p:spPr>
      </p:pic>
      <p:pic>
        <p:nvPicPr>
          <p:cNvPr id="716" name="Image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237" y="788499"/>
            <a:ext cx="74350" cy="231449"/>
          </a:xfrm>
          <a:prstGeom prst="rect">
            <a:avLst/>
          </a:prstGeom>
        </p:spPr>
      </p:pic>
      <p:pic>
        <p:nvPicPr>
          <p:cNvPr id="717" name="Image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2997" y="788506"/>
            <a:ext cx="90142" cy="231438"/>
          </a:xfrm>
          <a:prstGeom prst="rect">
            <a:avLst/>
          </a:prstGeom>
        </p:spPr>
      </p:pic>
      <p:pic>
        <p:nvPicPr>
          <p:cNvPr id="718" name="Image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681" y="1148308"/>
            <a:ext cx="78152" cy="230839"/>
          </a:xfrm>
          <a:prstGeom prst="rect">
            <a:avLst/>
          </a:prstGeom>
        </p:spPr>
      </p:pic>
      <p:pic>
        <p:nvPicPr>
          <p:cNvPr id="719" name="Image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011" y="1145300"/>
            <a:ext cx="83944" cy="236542"/>
          </a:xfrm>
          <a:prstGeom prst="rect">
            <a:avLst/>
          </a:prstGeom>
        </p:spPr>
      </p:pic>
      <p:pic>
        <p:nvPicPr>
          <p:cNvPr id="720" name="Image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752" y="1148313"/>
            <a:ext cx="90150" cy="231438"/>
          </a:xfrm>
          <a:prstGeom prst="rect">
            <a:avLst/>
          </a:prstGeom>
        </p:spPr>
      </p:pic>
      <p:pic>
        <p:nvPicPr>
          <p:cNvPr id="721" name="Image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700" y="1148308"/>
            <a:ext cx="88536" cy="231438"/>
          </a:xfrm>
          <a:prstGeom prst="rect">
            <a:avLst/>
          </a:prstGeom>
        </p:spPr>
      </p:pic>
      <p:pic>
        <p:nvPicPr>
          <p:cNvPr id="722" name="Image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233" y="1145904"/>
            <a:ext cx="89550" cy="235943"/>
          </a:xfrm>
          <a:prstGeom prst="rect">
            <a:avLst/>
          </a:prstGeom>
        </p:spPr>
      </p:pic>
      <p:pic>
        <p:nvPicPr>
          <p:cNvPr id="723" name="Image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167" y="1148308"/>
            <a:ext cx="88536" cy="231438"/>
          </a:xfrm>
          <a:prstGeom prst="rect">
            <a:avLst/>
          </a:prstGeom>
        </p:spPr>
      </p:pic>
      <p:pic>
        <p:nvPicPr>
          <p:cNvPr id="724" name="Image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372" y="1145300"/>
            <a:ext cx="83951" cy="236542"/>
          </a:xfrm>
          <a:prstGeom prst="rect">
            <a:avLst/>
          </a:prstGeom>
        </p:spPr>
      </p:pic>
      <p:pic>
        <p:nvPicPr>
          <p:cNvPr id="725" name="Image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716" y="1148308"/>
            <a:ext cx="73751" cy="231438"/>
          </a:xfrm>
          <a:prstGeom prst="rect">
            <a:avLst/>
          </a:prstGeom>
        </p:spPr>
      </p:pic>
      <p:pic>
        <p:nvPicPr>
          <p:cNvPr id="726" name="Image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059" y="1148312"/>
            <a:ext cx="74151" cy="231438"/>
          </a:xfrm>
          <a:prstGeom prst="rect">
            <a:avLst/>
          </a:prstGeom>
        </p:spPr>
      </p:pic>
      <p:pic>
        <p:nvPicPr>
          <p:cNvPr id="727" name="Image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418" y="1148312"/>
            <a:ext cx="104935" cy="267419"/>
          </a:xfrm>
          <a:prstGeom prst="rect">
            <a:avLst/>
          </a:prstGeom>
        </p:spPr>
      </p:pic>
      <p:pic>
        <p:nvPicPr>
          <p:cNvPr id="728" name="Image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752" y="1148308"/>
            <a:ext cx="84742" cy="267119"/>
          </a:xfrm>
          <a:prstGeom prst="rect">
            <a:avLst/>
          </a:prstGeom>
        </p:spPr>
      </p:pic>
      <p:pic>
        <p:nvPicPr>
          <p:cNvPr id="729" name="Image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890" y="1148308"/>
            <a:ext cx="73758" cy="231438"/>
          </a:xfrm>
          <a:prstGeom prst="rect">
            <a:avLst/>
          </a:prstGeom>
        </p:spPr>
      </p:pic>
      <p:pic>
        <p:nvPicPr>
          <p:cNvPr id="730" name="Image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356" y="1148312"/>
            <a:ext cx="74151" cy="231438"/>
          </a:xfrm>
          <a:prstGeom prst="rect">
            <a:avLst/>
          </a:prstGeom>
        </p:spPr>
      </p:pic>
      <p:pic>
        <p:nvPicPr>
          <p:cNvPr id="731" name="Image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89" y="1145904"/>
            <a:ext cx="89543" cy="235943"/>
          </a:xfrm>
          <a:prstGeom prst="rect">
            <a:avLst/>
          </a:prstGeom>
        </p:spPr>
      </p:pic>
      <p:pic>
        <p:nvPicPr>
          <p:cNvPr id="732" name="Image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032" y="1145300"/>
            <a:ext cx="83951" cy="236542"/>
          </a:xfrm>
          <a:prstGeom prst="rect">
            <a:avLst/>
          </a:prstGeom>
        </p:spPr>
      </p:pic>
      <p:pic>
        <p:nvPicPr>
          <p:cNvPr id="733" name="Image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0173" y="1145300"/>
            <a:ext cx="83951" cy="236542"/>
          </a:xfrm>
          <a:prstGeom prst="rect">
            <a:avLst/>
          </a:prstGeom>
        </p:spPr>
      </p:pic>
      <p:pic>
        <p:nvPicPr>
          <p:cNvPr id="734" name="Image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638" y="1148308"/>
            <a:ext cx="74550" cy="231438"/>
          </a:xfrm>
          <a:prstGeom prst="rect">
            <a:avLst/>
          </a:prstGeom>
        </p:spPr>
      </p:pic>
      <p:pic>
        <p:nvPicPr>
          <p:cNvPr id="735" name="Image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7581" y="1148308"/>
            <a:ext cx="74558" cy="231438"/>
          </a:xfrm>
          <a:prstGeom prst="rect">
            <a:avLst/>
          </a:prstGeom>
        </p:spPr>
      </p:pic>
      <p:pic>
        <p:nvPicPr>
          <p:cNvPr id="736" name="Image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982" y="2589042"/>
            <a:ext cx="507455" cy="1204899"/>
          </a:xfrm>
          <a:prstGeom prst="rect">
            <a:avLst/>
          </a:prstGeom>
        </p:spPr>
      </p:pic>
      <p:pic>
        <p:nvPicPr>
          <p:cNvPr id="737" name="Image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154" y="2906926"/>
            <a:ext cx="24502" cy="28435"/>
          </a:xfrm>
          <a:prstGeom prst="rect">
            <a:avLst/>
          </a:prstGeom>
        </p:spPr>
      </p:pic>
      <p:pic>
        <p:nvPicPr>
          <p:cNvPr id="738" name="Image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154" y="2958012"/>
            <a:ext cx="24502" cy="28423"/>
          </a:xfrm>
          <a:prstGeom prst="rect">
            <a:avLst/>
          </a:prstGeom>
        </p:spPr>
      </p:pic>
      <p:pic>
        <p:nvPicPr>
          <p:cNvPr id="739" name="Image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154" y="3156296"/>
            <a:ext cx="24502" cy="28434"/>
          </a:xfrm>
          <a:prstGeom prst="rect">
            <a:avLst/>
          </a:prstGeom>
        </p:spPr>
      </p:pic>
      <p:pic>
        <p:nvPicPr>
          <p:cNvPr id="740" name="Image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154" y="3207394"/>
            <a:ext cx="24502" cy="28411"/>
          </a:xfrm>
          <a:prstGeom prst="rect">
            <a:avLst/>
          </a:prstGeom>
        </p:spPr>
      </p:pic>
      <p:pic>
        <p:nvPicPr>
          <p:cNvPr id="741" name="Image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074" y="4739656"/>
            <a:ext cx="4835311" cy="1503253"/>
          </a:xfrm>
          <a:prstGeom prst="rect">
            <a:avLst/>
          </a:prstGeom>
        </p:spPr>
      </p:pic>
      <p:pic>
        <p:nvPicPr>
          <p:cNvPr id="742" name="Image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207" y="5992815"/>
            <a:ext cx="4572177" cy="865485"/>
          </a:xfrm>
          <a:prstGeom prst="rect">
            <a:avLst/>
          </a:prstGeom>
        </p:spPr>
      </p:pic>
      <p:pic>
        <p:nvPicPr>
          <p:cNvPr id="743" name="Image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021" y="3916079"/>
            <a:ext cx="546657" cy="91023"/>
          </a:xfrm>
          <a:prstGeom prst="rect">
            <a:avLst/>
          </a:prstGeom>
        </p:spPr>
      </p:pic>
      <p:pic>
        <p:nvPicPr>
          <p:cNvPr id="744" name="Image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559" y="3741098"/>
            <a:ext cx="2491825" cy="3117201"/>
          </a:xfrm>
          <a:prstGeom prst="rect">
            <a:avLst/>
          </a:prstGeom>
        </p:spPr>
      </p:pic>
      <p:pic>
        <p:nvPicPr>
          <p:cNvPr id="745" name="Image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901" y="5133600"/>
            <a:ext cx="882582" cy="109157"/>
          </a:xfrm>
          <a:prstGeom prst="rect">
            <a:avLst/>
          </a:prstGeom>
        </p:spPr>
      </p:pic>
      <p:pic>
        <p:nvPicPr>
          <p:cNvPr id="746" name="Image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329" y="5335814"/>
            <a:ext cx="1190158" cy="103196"/>
          </a:xfrm>
          <a:prstGeom prst="rect">
            <a:avLst/>
          </a:prstGeom>
        </p:spPr>
      </p:pic>
      <p:pic>
        <p:nvPicPr>
          <p:cNvPr id="747" name="Image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280" y="5338516"/>
            <a:ext cx="27867" cy="86985"/>
          </a:xfrm>
          <a:prstGeom prst="rect">
            <a:avLst/>
          </a:prstGeom>
        </p:spPr>
      </p:pic>
      <p:pic>
        <p:nvPicPr>
          <p:cNvPr id="748" name="Image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180" y="5338180"/>
            <a:ext cx="45363" cy="87653"/>
          </a:xfrm>
          <a:prstGeom prst="rect">
            <a:avLst/>
          </a:prstGeom>
        </p:spPr>
      </p:pic>
      <p:pic>
        <p:nvPicPr>
          <p:cNvPr id="749" name="Image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781" y="5471081"/>
            <a:ext cx="676978" cy="103194"/>
          </a:xfrm>
          <a:prstGeom prst="rect">
            <a:avLst/>
          </a:prstGeom>
        </p:spPr>
      </p:pic>
      <p:pic>
        <p:nvPicPr>
          <p:cNvPr id="750" name="Image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28" y="5670258"/>
            <a:ext cx="1650883" cy="103196"/>
          </a:xfrm>
          <a:prstGeom prst="rect">
            <a:avLst/>
          </a:prstGeom>
        </p:spPr>
      </p:pic>
      <p:pic>
        <p:nvPicPr>
          <p:cNvPr id="751" name="Image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272" y="2278120"/>
            <a:ext cx="544885" cy="106790"/>
          </a:xfrm>
          <a:prstGeom prst="rect">
            <a:avLst/>
          </a:prstGeom>
        </p:spPr>
      </p:pic>
      <p:pic>
        <p:nvPicPr>
          <p:cNvPr id="752" name="Image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272" y="2274851"/>
            <a:ext cx="704190" cy="110060"/>
          </a:xfrm>
          <a:prstGeom prst="rect">
            <a:avLst/>
          </a:prstGeom>
        </p:spPr>
      </p:pic>
      <p:pic>
        <p:nvPicPr>
          <p:cNvPr id="753" name="Image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788" y="2471209"/>
            <a:ext cx="640834" cy="120537"/>
          </a:xfrm>
          <a:prstGeom prst="rect">
            <a:avLst/>
          </a:prstGeom>
        </p:spPr>
      </p:pic>
      <p:pic>
        <p:nvPicPr>
          <p:cNvPr id="754" name="Image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786" y="2631939"/>
            <a:ext cx="497007" cy="87859"/>
          </a:xfrm>
          <a:prstGeom prst="rect">
            <a:avLst/>
          </a:prstGeom>
        </p:spPr>
      </p:pic>
      <p:pic>
        <p:nvPicPr>
          <p:cNvPr id="755" name="Image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392" y="2746458"/>
            <a:ext cx="602590" cy="108606"/>
          </a:xfrm>
          <a:prstGeom prst="rect">
            <a:avLst/>
          </a:prstGeom>
        </p:spPr>
      </p:pic>
      <p:pic>
        <p:nvPicPr>
          <p:cNvPr id="756" name="Image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493" y="3022864"/>
            <a:ext cx="1259370" cy="113332"/>
          </a:xfrm>
          <a:prstGeom prst="rect">
            <a:avLst/>
          </a:prstGeom>
        </p:spPr>
      </p:pic>
      <p:pic>
        <p:nvPicPr>
          <p:cNvPr id="757" name="Image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957" y="5121370"/>
            <a:ext cx="572548" cy="10195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004696" y="2431862"/>
            <a:ext cx="627159" cy="384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500" spc="7" dirty="0">
                <a:latin typeface="Arial"/>
                <a:cs typeface="Arial"/>
              </a:rPr>
              <a:t>10,4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758" name="Image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271" y="2485490"/>
            <a:ext cx="91901" cy="351224"/>
          </a:xfrm>
          <a:prstGeom prst="rect">
            <a:avLst/>
          </a:prstGeom>
        </p:spPr>
      </p:pic>
      <p:pic>
        <p:nvPicPr>
          <p:cNvPr id="759" name="Image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738" y="2485496"/>
            <a:ext cx="118592" cy="350314"/>
          </a:xfrm>
          <a:prstGeom prst="rect">
            <a:avLst/>
          </a:prstGeom>
        </p:spPr>
      </p:pic>
      <p:pic>
        <p:nvPicPr>
          <p:cNvPr id="760" name="Image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500" y="2572397"/>
            <a:ext cx="112532" cy="264319"/>
          </a:xfrm>
          <a:prstGeom prst="rect">
            <a:avLst/>
          </a:prstGeom>
        </p:spPr>
      </p:pic>
      <p:pic>
        <p:nvPicPr>
          <p:cNvPr id="761" name="Image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170" y="3705987"/>
            <a:ext cx="33050" cy="164592"/>
          </a:xfrm>
          <a:prstGeom prst="rect">
            <a:avLst/>
          </a:prstGeom>
        </p:spPr>
      </p:pic>
      <p:pic>
        <p:nvPicPr>
          <p:cNvPr id="762" name="Image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620" y="3463461"/>
            <a:ext cx="188141" cy="282200"/>
          </a:xfrm>
          <a:prstGeom prst="rect">
            <a:avLst/>
          </a:prstGeom>
        </p:spPr>
      </p:pic>
      <p:pic>
        <p:nvPicPr>
          <p:cNvPr id="763" name="Image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743" y="3460644"/>
            <a:ext cx="191897" cy="287834"/>
          </a:xfrm>
          <a:prstGeom prst="rect">
            <a:avLst/>
          </a:prstGeom>
        </p:spPr>
      </p:pic>
      <p:pic>
        <p:nvPicPr>
          <p:cNvPr id="764" name="Image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743" y="2913553"/>
            <a:ext cx="4816641" cy="315578"/>
          </a:xfrm>
          <a:prstGeom prst="rect">
            <a:avLst/>
          </a:prstGeom>
        </p:spPr>
      </p:pic>
      <p:pic>
        <p:nvPicPr>
          <p:cNvPr id="765" name="Image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126" y="4839433"/>
            <a:ext cx="1187259" cy="187796"/>
          </a:xfrm>
          <a:prstGeom prst="rect">
            <a:avLst/>
          </a:prstGeom>
        </p:spPr>
      </p:pic>
      <p:pic>
        <p:nvPicPr>
          <p:cNvPr id="766" name="Image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812" y="3453555"/>
            <a:ext cx="526781" cy="338689"/>
          </a:xfrm>
          <a:prstGeom prst="rect">
            <a:avLst/>
          </a:prstGeom>
        </p:spPr>
      </p:pic>
      <p:pic>
        <p:nvPicPr>
          <p:cNvPr id="767" name="Image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7002" y="3294662"/>
            <a:ext cx="787383" cy="485800"/>
          </a:xfrm>
          <a:prstGeom prst="rect">
            <a:avLst/>
          </a:prstGeom>
        </p:spPr>
      </p:pic>
      <p:pic>
        <p:nvPicPr>
          <p:cNvPr id="768" name="Image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583" y="3780466"/>
            <a:ext cx="255624" cy="1260536"/>
          </a:xfrm>
          <a:prstGeom prst="rect">
            <a:avLst/>
          </a:prstGeom>
        </p:spPr>
      </p:pic>
      <p:pic>
        <p:nvPicPr>
          <p:cNvPr id="769" name="Image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933" y="3820791"/>
            <a:ext cx="241277" cy="269227"/>
          </a:xfrm>
          <a:prstGeom prst="rect">
            <a:avLst/>
          </a:prstGeom>
        </p:spPr>
      </p:pic>
      <p:pic>
        <p:nvPicPr>
          <p:cNvPr id="770" name="Image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802" y="3817594"/>
            <a:ext cx="1331975" cy="275622"/>
          </a:xfrm>
          <a:prstGeom prst="rect">
            <a:avLst/>
          </a:prstGeom>
        </p:spPr>
      </p:pic>
      <p:pic>
        <p:nvPicPr>
          <p:cNvPr id="771" name="Image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583" y="5027222"/>
            <a:ext cx="255624" cy="474524"/>
          </a:xfrm>
          <a:prstGeom prst="rect">
            <a:avLst/>
          </a:prstGeom>
        </p:spPr>
      </p:pic>
      <p:pic>
        <p:nvPicPr>
          <p:cNvPr id="786" name="Image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46" y="6016754"/>
            <a:ext cx="67714" cy="187738"/>
          </a:xfrm>
          <a:prstGeom prst="rect">
            <a:avLst/>
          </a:prstGeom>
        </p:spPr>
      </p:pic>
      <p:pic>
        <p:nvPicPr>
          <p:cNvPr id="787" name="Image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49" y="6059587"/>
            <a:ext cx="71462" cy="147344"/>
          </a:xfrm>
          <a:prstGeom prst="rect">
            <a:avLst/>
          </a:prstGeom>
        </p:spPr>
      </p:pic>
      <p:pic>
        <p:nvPicPr>
          <p:cNvPr id="788" name="Image"/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61" y="6062285"/>
            <a:ext cx="70486" cy="142206"/>
          </a:xfrm>
          <a:prstGeom prst="rect">
            <a:avLst/>
          </a:prstGeom>
        </p:spPr>
      </p:pic>
      <p:pic>
        <p:nvPicPr>
          <p:cNvPr id="789" name="Image"/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09" y="6120285"/>
            <a:ext cx="61354" cy="21302"/>
          </a:xfrm>
          <a:prstGeom prst="rect">
            <a:avLst/>
          </a:prstGeom>
        </p:spPr>
      </p:pic>
      <p:pic>
        <p:nvPicPr>
          <p:cNvPr id="790" name="Image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25" y="6015541"/>
            <a:ext cx="55309" cy="188948"/>
          </a:xfrm>
          <a:prstGeom prst="rect">
            <a:avLst/>
          </a:prstGeom>
        </p:spPr>
      </p:pic>
      <p:pic>
        <p:nvPicPr>
          <p:cNvPr id="791" name="Image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91" y="6015541"/>
            <a:ext cx="67883" cy="191390"/>
          </a:xfrm>
          <a:prstGeom prst="rect">
            <a:avLst/>
          </a:prstGeom>
        </p:spPr>
      </p:pic>
      <p:pic>
        <p:nvPicPr>
          <p:cNvPr id="792" name="Image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312" y="6062044"/>
            <a:ext cx="67391" cy="142448"/>
          </a:xfrm>
          <a:prstGeom prst="rect">
            <a:avLst/>
          </a:prstGeom>
        </p:spPr>
      </p:pic>
      <p:pic>
        <p:nvPicPr>
          <p:cNvPr id="793" name="Image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286" y="6059587"/>
            <a:ext cx="1026663" cy="193111"/>
          </a:xfrm>
          <a:prstGeom prst="rect">
            <a:avLst/>
          </a:prstGeom>
        </p:spPr>
      </p:pic>
      <p:pic>
        <p:nvPicPr>
          <p:cNvPr id="794" name="Image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632" y="6060571"/>
            <a:ext cx="70978" cy="192128"/>
          </a:xfrm>
          <a:prstGeom prst="rect">
            <a:avLst/>
          </a:prstGeom>
        </p:spPr>
      </p:pic>
      <p:pic>
        <p:nvPicPr>
          <p:cNvPr id="795" name="Image"/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229" y="6060568"/>
            <a:ext cx="70494" cy="145386"/>
          </a:xfrm>
          <a:prstGeom prst="rect">
            <a:avLst/>
          </a:prstGeom>
        </p:spPr>
      </p:pic>
      <p:pic>
        <p:nvPicPr>
          <p:cNvPr id="796" name="Image"/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506" y="6014552"/>
            <a:ext cx="71623" cy="189938"/>
          </a:xfrm>
          <a:prstGeom prst="rect">
            <a:avLst/>
          </a:prstGeom>
        </p:spPr>
      </p:pic>
      <p:pic>
        <p:nvPicPr>
          <p:cNvPr id="797" name="Image"/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341" y="6062285"/>
            <a:ext cx="64127" cy="142206"/>
          </a:xfrm>
          <a:prstGeom prst="rect">
            <a:avLst/>
          </a:prstGeom>
        </p:spPr>
      </p:pic>
      <p:pic>
        <p:nvPicPr>
          <p:cNvPr id="798" name="Image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178" y="6062285"/>
            <a:ext cx="71623" cy="142206"/>
          </a:xfrm>
          <a:prstGeom prst="rect">
            <a:avLst/>
          </a:prstGeom>
        </p:spPr>
      </p:pic>
      <p:pic>
        <p:nvPicPr>
          <p:cNvPr id="799" name="Image"/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887" y="6062291"/>
            <a:ext cx="70487" cy="142194"/>
          </a:xfrm>
          <a:prstGeom prst="rect">
            <a:avLst/>
          </a:prstGeom>
        </p:spPr>
      </p:pic>
      <p:pic>
        <p:nvPicPr>
          <p:cNvPr id="800" name="Image"/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0461" y="6062040"/>
            <a:ext cx="50586" cy="142448"/>
          </a:xfrm>
          <a:prstGeom prst="rect">
            <a:avLst/>
          </a:prstGeom>
        </p:spPr>
      </p:pic>
      <p:pic>
        <p:nvPicPr>
          <p:cNvPr id="801" name="Image"/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925" y="6060568"/>
            <a:ext cx="70495" cy="145386"/>
          </a:xfrm>
          <a:prstGeom prst="rect">
            <a:avLst/>
          </a:prstGeom>
        </p:spPr>
      </p:pic>
      <p:pic>
        <p:nvPicPr>
          <p:cNvPr id="802" name="Image"/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930" y="6060571"/>
            <a:ext cx="70979" cy="192128"/>
          </a:xfrm>
          <a:prstGeom prst="rect">
            <a:avLst/>
          </a:prstGeom>
        </p:spPr>
      </p:pic>
      <p:pic>
        <p:nvPicPr>
          <p:cNvPr id="803" name="Image"/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29" y="6060568"/>
            <a:ext cx="70494" cy="145386"/>
          </a:xfrm>
          <a:prstGeom prst="rect">
            <a:avLst/>
          </a:prstGeom>
        </p:spPr>
      </p:pic>
      <p:pic>
        <p:nvPicPr>
          <p:cNvPr id="804" name="Image"/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126" y="6062040"/>
            <a:ext cx="50586" cy="142448"/>
          </a:xfrm>
          <a:prstGeom prst="rect">
            <a:avLst/>
          </a:prstGeom>
        </p:spPr>
      </p:pic>
      <p:pic>
        <p:nvPicPr>
          <p:cNvPr id="805" name="Image"/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228" y="6062285"/>
            <a:ext cx="71623" cy="142206"/>
          </a:xfrm>
          <a:prstGeom prst="rect">
            <a:avLst/>
          </a:prstGeom>
        </p:spPr>
      </p:pic>
      <p:pic>
        <p:nvPicPr>
          <p:cNvPr id="806" name="Image"/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476" y="6059587"/>
            <a:ext cx="71462" cy="147344"/>
          </a:xfrm>
          <a:prstGeom prst="rect">
            <a:avLst/>
          </a:prstGeom>
        </p:spPr>
      </p:pic>
      <p:pic>
        <p:nvPicPr>
          <p:cNvPr id="807" name="Image"/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3889" y="6062291"/>
            <a:ext cx="70486" cy="142194"/>
          </a:xfrm>
          <a:prstGeom prst="rect">
            <a:avLst/>
          </a:prstGeom>
        </p:spPr>
      </p:pic>
      <p:pic>
        <p:nvPicPr>
          <p:cNvPr id="808" name="Image"/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996" y="6059587"/>
            <a:ext cx="71462" cy="147344"/>
          </a:xfrm>
          <a:prstGeom prst="rect">
            <a:avLst/>
          </a:prstGeom>
        </p:spPr>
      </p:pic>
      <p:pic>
        <p:nvPicPr>
          <p:cNvPr id="809" name="Image"/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078" y="6062044"/>
            <a:ext cx="67391" cy="142448"/>
          </a:xfrm>
          <a:prstGeom prst="rect">
            <a:avLst/>
          </a:prstGeom>
        </p:spPr>
      </p:pic>
      <p:pic>
        <p:nvPicPr>
          <p:cNvPr id="810" name="Image"/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165" y="6015537"/>
            <a:ext cx="69511" cy="189190"/>
          </a:xfrm>
          <a:prstGeom prst="rect">
            <a:avLst/>
          </a:prstGeom>
        </p:spPr>
      </p:pic>
      <p:pic>
        <p:nvPicPr>
          <p:cNvPr id="811" name="Image"/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342" y="6059587"/>
            <a:ext cx="71462" cy="147344"/>
          </a:xfrm>
          <a:prstGeom prst="rect">
            <a:avLst/>
          </a:prstGeom>
        </p:spPr>
      </p:pic>
      <p:pic>
        <p:nvPicPr>
          <p:cNvPr id="812" name="Image"/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289" y="6059586"/>
            <a:ext cx="70648" cy="147344"/>
          </a:xfrm>
          <a:prstGeom prst="rect">
            <a:avLst/>
          </a:prstGeom>
        </p:spPr>
      </p:pic>
      <p:pic>
        <p:nvPicPr>
          <p:cNvPr id="813" name="Image"/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4927" y="6059586"/>
            <a:ext cx="70648" cy="147344"/>
          </a:xfrm>
          <a:prstGeom prst="rect">
            <a:avLst/>
          </a:prstGeom>
        </p:spPr>
      </p:pic>
      <p:pic>
        <p:nvPicPr>
          <p:cNvPr id="814" name="Image"/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381" y="6062285"/>
            <a:ext cx="71623" cy="142206"/>
          </a:xfrm>
          <a:prstGeom prst="rect">
            <a:avLst/>
          </a:prstGeom>
        </p:spPr>
      </p:pic>
      <p:pic>
        <p:nvPicPr>
          <p:cNvPr id="815" name="Image"/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932" y="6062285"/>
            <a:ext cx="71624" cy="142206"/>
          </a:xfrm>
          <a:prstGeom prst="rect">
            <a:avLst/>
          </a:prstGeom>
        </p:spPr>
      </p:pic>
      <p:pic>
        <p:nvPicPr>
          <p:cNvPr id="816" name="Image"/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10" y="5107297"/>
            <a:ext cx="111848" cy="28024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76973" y="4931132"/>
            <a:ext cx="445122" cy="4770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3100" spc="7" dirty="0">
                <a:solidFill>
                  <a:srgbClr val="00AEEF"/>
                </a:solidFill>
                <a:latin typeface="Arial"/>
                <a:cs typeface="Arial"/>
              </a:rPr>
              <a:t> 4 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817" name="Image"/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463" y="5019894"/>
            <a:ext cx="1168910" cy="389836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2283209" y="4931131"/>
            <a:ext cx="214098" cy="461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3000" spc="7" dirty="0">
                <a:solidFill>
                  <a:srgbClr val="00AEEF"/>
                </a:solidFill>
                <a:latin typeface="Arial"/>
                <a:cs typeface="Arial"/>
              </a:rPr>
              <a:t>5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818" name="Image"/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084" y="4993971"/>
            <a:ext cx="1610476" cy="392888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993892" y="2127123"/>
            <a:ext cx="364780" cy="7848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5100" spc="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100">
              <a:latin typeface="Arial"/>
              <a:cs typeface="Arial"/>
            </a:endParaRPr>
          </a:p>
        </p:txBody>
      </p:sp>
      <p:pic>
        <p:nvPicPr>
          <p:cNvPr id="819" name="Image"/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527" y="2382671"/>
            <a:ext cx="195922" cy="490907"/>
          </a:xfrm>
          <a:prstGeom prst="rect">
            <a:avLst/>
          </a:prstGeom>
        </p:spPr>
      </p:pic>
      <p:pic>
        <p:nvPicPr>
          <p:cNvPr id="820" name="Image"/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978" y="2589042"/>
            <a:ext cx="507455" cy="1204899"/>
          </a:xfrm>
          <a:prstGeom prst="rect">
            <a:avLst/>
          </a:prstGeom>
        </p:spPr>
      </p:pic>
      <p:pic>
        <p:nvPicPr>
          <p:cNvPr id="821" name="Image"/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431" y="2906933"/>
            <a:ext cx="24509" cy="28423"/>
          </a:xfrm>
          <a:prstGeom prst="rect">
            <a:avLst/>
          </a:prstGeom>
        </p:spPr>
      </p:pic>
      <p:pic>
        <p:nvPicPr>
          <p:cNvPr id="822" name="Image"/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436" y="2958010"/>
            <a:ext cx="24509" cy="28423"/>
          </a:xfrm>
          <a:prstGeom prst="rect">
            <a:avLst/>
          </a:prstGeom>
        </p:spPr>
      </p:pic>
      <p:pic>
        <p:nvPicPr>
          <p:cNvPr id="823" name="Image"/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431" y="3156306"/>
            <a:ext cx="24509" cy="28423"/>
          </a:xfrm>
          <a:prstGeom prst="rect">
            <a:avLst/>
          </a:prstGeom>
        </p:spPr>
      </p:pic>
      <p:pic>
        <p:nvPicPr>
          <p:cNvPr id="824" name="Image"/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436" y="3207380"/>
            <a:ext cx="24509" cy="28434"/>
          </a:xfrm>
          <a:prstGeom prst="rect">
            <a:avLst/>
          </a:prstGeom>
        </p:spPr>
      </p:pic>
      <p:pic>
        <p:nvPicPr>
          <p:cNvPr id="825" name="Image"/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070" y="4739656"/>
            <a:ext cx="2850969" cy="1503253"/>
          </a:xfrm>
          <a:prstGeom prst="rect">
            <a:avLst/>
          </a:prstGeom>
        </p:spPr>
      </p:pic>
      <p:pic>
        <p:nvPicPr>
          <p:cNvPr id="826" name="Image"/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583" y="5992815"/>
            <a:ext cx="255624" cy="865485"/>
          </a:xfrm>
          <a:prstGeom prst="rect">
            <a:avLst/>
          </a:prstGeom>
        </p:spPr>
      </p:pic>
      <p:pic>
        <p:nvPicPr>
          <p:cNvPr id="827" name="Image"/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742" y="2913553"/>
            <a:ext cx="4816643" cy="315578"/>
          </a:xfrm>
          <a:prstGeom prst="rect">
            <a:avLst/>
          </a:prstGeom>
        </p:spPr>
      </p:pic>
      <p:pic>
        <p:nvPicPr>
          <p:cNvPr id="828" name="Image"/>
          <p:cNvPicPr>
            <a:picLocks noChangeAspect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385" cy="6705900"/>
          </a:xfrm>
          <a:prstGeom prst="rect">
            <a:avLst/>
          </a:prstGeom>
        </p:spPr>
      </p:pic>
      <p:pic>
        <p:nvPicPr>
          <p:cNvPr id="829" name="Image"/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191" y="528115"/>
            <a:ext cx="90219" cy="280841"/>
          </a:xfrm>
          <a:prstGeom prst="rect">
            <a:avLst/>
          </a:prstGeom>
        </p:spPr>
      </p:pic>
      <p:pic>
        <p:nvPicPr>
          <p:cNvPr id="830" name="Image"/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891" y="525194"/>
            <a:ext cx="108653" cy="286302"/>
          </a:xfrm>
          <a:prstGeom prst="rect">
            <a:avLst/>
          </a:prstGeom>
        </p:spPr>
      </p:pic>
      <p:pic>
        <p:nvPicPr>
          <p:cNvPr id="831" name="Image"/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912" y="528117"/>
            <a:ext cx="89972" cy="280115"/>
          </a:xfrm>
          <a:prstGeom prst="rect">
            <a:avLst/>
          </a:prstGeom>
        </p:spPr>
      </p:pic>
      <p:pic>
        <p:nvPicPr>
          <p:cNvPr id="832" name="Image"/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412" y="520117"/>
            <a:ext cx="97977" cy="288837"/>
          </a:xfrm>
          <a:prstGeom prst="rect">
            <a:avLst/>
          </a:prstGeom>
        </p:spPr>
      </p:pic>
      <p:pic>
        <p:nvPicPr>
          <p:cNvPr id="833" name="Image"/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423" y="528113"/>
            <a:ext cx="109383" cy="280841"/>
          </a:xfrm>
          <a:prstGeom prst="rect">
            <a:avLst/>
          </a:prstGeom>
        </p:spPr>
      </p:pic>
      <p:pic>
        <p:nvPicPr>
          <p:cNvPr id="834" name="Image"/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824" y="528123"/>
            <a:ext cx="89980" cy="280829"/>
          </a:xfrm>
          <a:prstGeom prst="rect">
            <a:avLst/>
          </a:prstGeom>
        </p:spPr>
      </p:pic>
      <p:pic>
        <p:nvPicPr>
          <p:cNvPr id="835" name="Image"/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262" y="525194"/>
            <a:ext cx="108645" cy="286302"/>
          </a:xfrm>
          <a:prstGeom prst="rect">
            <a:avLst/>
          </a:prstGeom>
        </p:spPr>
      </p:pic>
      <p:pic>
        <p:nvPicPr>
          <p:cNvPr id="836" name="Image"/>
          <p:cNvPicPr>
            <a:picLocks noChangeAspect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780" y="524477"/>
            <a:ext cx="101855" cy="287016"/>
          </a:xfrm>
          <a:prstGeom prst="rect">
            <a:avLst/>
          </a:prstGeom>
        </p:spPr>
      </p:pic>
      <p:pic>
        <p:nvPicPr>
          <p:cNvPr id="837" name="Image"/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642" y="528115"/>
            <a:ext cx="90219" cy="280841"/>
          </a:xfrm>
          <a:prstGeom prst="rect">
            <a:avLst/>
          </a:prstGeom>
        </p:spPr>
      </p:pic>
      <p:pic>
        <p:nvPicPr>
          <p:cNvPr id="838" name="Image"/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490" y="528113"/>
            <a:ext cx="109383" cy="280841"/>
          </a:xfrm>
          <a:prstGeom prst="rect">
            <a:avLst/>
          </a:prstGeom>
        </p:spPr>
      </p:pic>
      <p:pic>
        <p:nvPicPr>
          <p:cNvPr id="839" name="Image"/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06" y="964651"/>
            <a:ext cx="94820" cy="280115"/>
          </a:xfrm>
          <a:prstGeom prst="rect">
            <a:avLst/>
          </a:prstGeom>
        </p:spPr>
      </p:pic>
      <p:pic>
        <p:nvPicPr>
          <p:cNvPr id="840" name="Image"/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536" y="961009"/>
            <a:ext cx="101855" cy="287017"/>
          </a:xfrm>
          <a:prstGeom prst="rect">
            <a:avLst/>
          </a:prstGeom>
        </p:spPr>
      </p:pic>
      <p:pic>
        <p:nvPicPr>
          <p:cNvPr id="841" name="Image"/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906" y="964647"/>
            <a:ext cx="109383" cy="280841"/>
          </a:xfrm>
          <a:prstGeom prst="rect">
            <a:avLst/>
          </a:prstGeom>
        </p:spPr>
      </p:pic>
      <p:pic>
        <p:nvPicPr>
          <p:cNvPr id="842" name="Image"/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071" y="964650"/>
            <a:ext cx="107439" cy="280841"/>
          </a:xfrm>
          <a:prstGeom prst="rect">
            <a:avLst/>
          </a:prstGeom>
        </p:spPr>
      </p:pic>
      <p:pic>
        <p:nvPicPr>
          <p:cNvPr id="843" name="Image"/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827" y="961728"/>
            <a:ext cx="108653" cy="286302"/>
          </a:xfrm>
          <a:prstGeom prst="rect">
            <a:avLst/>
          </a:prstGeom>
        </p:spPr>
      </p:pic>
      <p:pic>
        <p:nvPicPr>
          <p:cNvPr id="844" name="Image"/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268" y="964650"/>
            <a:ext cx="107439" cy="280841"/>
          </a:xfrm>
          <a:prstGeom prst="rect">
            <a:avLst/>
          </a:prstGeom>
        </p:spPr>
      </p:pic>
      <p:pic>
        <p:nvPicPr>
          <p:cNvPr id="845" name="Image"/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492" y="961009"/>
            <a:ext cx="101855" cy="287017"/>
          </a:xfrm>
          <a:prstGeom prst="rect">
            <a:avLst/>
          </a:prstGeom>
        </p:spPr>
      </p:pic>
      <p:pic>
        <p:nvPicPr>
          <p:cNvPr id="846" name="Image"/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515" y="964651"/>
            <a:ext cx="89497" cy="280841"/>
          </a:xfrm>
          <a:prstGeom prst="rect">
            <a:avLst/>
          </a:prstGeom>
        </p:spPr>
      </p:pic>
      <p:pic>
        <p:nvPicPr>
          <p:cNvPr id="847" name="Image"/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193" y="964646"/>
            <a:ext cx="89980" cy="280841"/>
          </a:xfrm>
          <a:prstGeom prst="rect">
            <a:avLst/>
          </a:prstGeom>
        </p:spPr>
      </p:pic>
      <p:pic>
        <p:nvPicPr>
          <p:cNvPr id="848" name="Image"/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839" y="964655"/>
            <a:ext cx="127324" cy="324494"/>
          </a:xfrm>
          <a:prstGeom prst="rect">
            <a:avLst/>
          </a:prstGeom>
        </p:spPr>
      </p:pic>
      <p:pic>
        <p:nvPicPr>
          <p:cNvPr id="849" name="Image"/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887" y="964651"/>
            <a:ext cx="102831" cy="324126"/>
          </a:xfrm>
          <a:prstGeom prst="rect">
            <a:avLst/>
          </a:prstGeom>
        </p:spPr>
      </p:pic>
      <p:pic>
        <p:nvPicPr>
          <p:cNvPr id="850" name="Image"/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457" y="964651"/>
            <a:ext cx="89489" cy="280841"/>
          </a:xfrm>
          <a:prstGeom prst="rect">
            <a:avLst/>
          </a:prstGeom>
        </p:spPr>
      </p:pic>
      <p:pic>
        <p:nvPicPr>
          <p:cNvPr id="851" name="Image"/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942" y="964646"/>
            <a:ext cx="89981" cy="280841"/>
          </a:xfrm>
          <a:prstGeom prst="rect">
            <a:avLst/>
          </a:prstGeom>
        </p:spPr>
      </p:pic>
      <p:pic>
        <p:nvPicPr>
          <p:cNvPr id="852" name="Image"/>
          <p:cNvPicPr>
            <a:picLocks noChangeAspect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591" y="961728"/>
            <a:ext cx="108653" cy="286302"/>
          </a:xfrm>
          <a:prstGeom prst="rect">
            <a:avLst/>
          </a:prstGeom>
        </p:spPr>
      </p:pic>
      <p:pic>
        <p:nvPicPr>
          <p:cNvPr id="853" name="Image"/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106" y="961009"/>
            <a:ext cx="101855" cy="287017"/>
          </a:xfrm>
          <a:prstGeom prst="rect">
            <a:avLst/>
          </a:prstGeom>
        </p:spPr>
      </p:pic>
      <p:pic>
        <p:nvPicPr>
          <p:cNvPr id="854" name="Image"/>
          <p:cNvPicPr>
            <a:picLocks noChangeAspect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665" y="961009"/>
            <a:ext cx="101855" cy="287017"/>
          </a:xfrm>
          <a:prstGeom prst="rect">
            <a:avLst/>
          </a:prstGeom>
        </p:spPr>
      </p:pic>
      <p:pic>
        <p:nvPicPr>
          <p:cNvPr id="855" name="Image"/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816" y="964651"/>
            <a:ext cx="90465" cy="280841"/>
          </a:xfrm>
          <a:prstGeom prst="rect">
            <a:avLst/>
          </a:prstGeom>
        </p:spPr>
      </p:pic>
      <p:pic>
        <p:nvPicPr>
          <p:cNvPr id="856" name="Image"/>
          <p:cNvPicPr>
            <a:picLocks noChangeAspect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5290" y="964651"/>
            <a:ext cx="90458" cy="280841"/>
          </a:xfrm>
          <a:prstGeom prst="rect">
            <a:avLst/>
          </a:prstGeom>
        </p:spPr>
      </p:pic>
      <p:pic>
        <p:nvPicPr>
          <p:cNvPr id="857" name="Image"/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943" y="339964"/>
            <a:ext cx="319952" cy="612202"/>
          </a:xfrm>
          <a:prstGeom prst="rect">
            <a:avLst/>
          </a:prstGeom>
        </p:spPr>
      </p:pic>
      <p:pic>
        <p:nvPicPr>
          <p:cNvPr id="858" name="Image"/>
          <p:cNvPicPr>
            <a:picLocks noChangeAspect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572" y="1117370"/>
            <a:ext cx="174331" cy="51511"/>
          </a:xfrm>
          <a:prstGeom prst="rect">
            <a:avLst/>
          </a:prstGeom>
        </p:spPr>
      </p:pic>
      <p:pic>
        <p:nvPicPr>
          <p:cNvPr id="859" name="Image"/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576" y="1039547"/>
            <a:ext cx="309161" cy="57825"/>
          </a:xfrm>
          <a:prstGeom prst="rect">
            <a:avLst/>
          </a:prstGeom>
        </p:spPr>
      </p:pic>
      <p:pic>
        <p:nvPicPr>
          <p:cNvPr id="860" name="Image"/>
          <p:cNvPicPr>
            <a:picLocks noChangeAspect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750" y="2461917"/>
            <a:ext cx="699451" cy="102860"/>
          </a:xfrm>
          <a:prstGeom prst="rect">
            <a:avLst/>
          </a:prstGeom>
        </p:spPr>
      </p:pic>
      <p:pic>
        <p:nvPicPr>
          <p:cNvPr id="861" name="Image"/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494" y="2625463"/>
            <a:ext cx="36269" cy="86973"/>
          </a:xfrm>
          <a:prstGeom prst="rect">
            <a:avLst/>
          </a:prstGeom>
        </p:spPr>
      </p:pic>
      <p:pic>
        <p:nvPicPr>
          <p:cNvPr id="862" name="Image"/>
          <p:cNvPicPr>
            <a:picLocks noChangeAspect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182" y="2624675"/>
            <a:ext cx="39057" cy="88552"/>
          </a:xfrm>
          <a:prstGeom prst="rect">
            <a:avLst/>
          </a:prstGeom>
        </p:spPr>
      </p:pic>
      <p:pic>
        <p:nvPicPr>
          <p:cNvPr id="863" name="Image"/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545" y="2625464"/>
            <a:ext cx="43720" cy="89554"/>
          </a:xfrm>
          <a:prstGeom prst="rect">
            <a:avLst/>
          </a:prstGeom>
        </p:spPr>
      </p:pic>
      <p:pic>
        <p:nvPicPr>
          <p:cNvPr id="864" name="Image"/>
          <p:cNvPicPr>
            <a:picLocks noChangeAspect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982" y="2625694"/>
            <a:ext cx="34325" cy="86858"/>
          </a:xfrm>
          <a:prstGeom prst="rect">
            <a:avLst/>
          </a:prstGeom>
        </p:spPr>
      </p:pic>
      <p:pic>
        <p:nvPicPr>
          <p:cNvPr id="865" name="Image"/>
          <p:cNvPicPr>
            <a:picLocks noChangeAspect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617" y="2625694"/>
            <a:ext cx="34333" cy="86858"/>
          </a:xfrm>
          <a:prstGeom prst="rect">
            <a:avLst/>
          </a:prstGeom>
        </p:spPr>
      </p:pic>
      <p:pic>
        <p:nvPicPr>
          <p:cNvPr id="866" name="Image"/>
          <p:cNvPicPr>
            <a:picLocks noChangeAspect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922" y="2625458"/>
            <a:ext cx="28757" cy="86973"/>
          </a:xfrm>
          <a:prstGeom prst="rect">
            <a:avLst/>
          </a:prstGeom>
        </p:spPr>
      </p:pic>
      <p:pic>
        <p:nvPicPr>
          <p:cNvPr id="867" name="Image"/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965" y="2625458"/>
            <a:ext cx="28757" cy="86973"/>
          </a:xfrm>
          <a:prstGeom prst="rect">
            <a:avLst/>
          </a:prstGeom>
        </p:spPr>
      </p:pic>
      <p:pic>
        <p:nvPicPr>
          <p:cNvPr id="868" name="Image"/>
          <p:cNvPicPr>
            <a:picLocks noChangeAspect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101" y="2625808"/>
            <a:ext cx="34402" cy="86846"/>
          </a:xfrm>
          <a:prstGeom prst="rect">
            <a:avLst/>
          </a:prstGeom>
        </p:spPr>
      </p:pic>
      <p:pic>
        <p:nvPicPr>
          <p:cNvPr id="869" name="Image"/>
          <p:cNvPicPr>
            <a:picLocks noChangeAspect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7757" y="2602715"/>
            <a:ext cx="519245" cy="112303"/>
          </a:xfrm>
          <a:prstGeom prst="rect">
            <a:avLst/>
          </a:prstGeom>
        </p:spPr>
      </p:pic>
      <p:pic>
        <p:nvPicPr>
          <p:cNvPr id="870" name="Image"/>
          <p:cNvPicPr>
            <a:picLocks noChangeAspect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835" y="2625463"/>
            <a:ext cx="38757" cy="86973"/>
          </a:xfrm>
          <a:prstGeom prst="rect">
            <a:avLst/>
          </a:prstGeom>
        </p:spPr>
      </p:pic>
      <p:pic>
        <p:nvPicPr>
          <p:cNvPr id="871" name="Image"/>
          <p:cNvPicPr>
            <a:picLocks noChangeAspect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496" y="2624675"/>
            <a:ext cx="39057" cy="88552"/>
          </a:xfrm>
          <a:prstGeom prst="rect">
            <a:avLst/>
          </a:prstGeom>
        </p:spPr>
      </p:pic>
      <p:pic>
        <p:nvPicPr>
          <p:cNvPr id="872" name="Image"/>
          <p:cNvPicPr>
            <a:picLocks noChangeAspect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859" y="2625464"/>
            <a:ext cx="43720" cy="89554"/>
          </a:xfrm>
          <a:prstGeom prst="rect">
            <a:avLst/>
          </a:prstGeom>
        </p:spPr>
      </p:pic>
      <p:pic>
        <p:nvPicPr>
          <p:cNvPr id="873" name="Image"/>
          <p:cNvPicPr>
            <a:picLocks noChangeAspect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4289" y="2625694"/>
            <a:ext cx="34333" cy="86858"/>
          </a:xfrm>
          <a:prstGeom prst="rect">
            <a:avLst/>
          </a:prstGeom>
        </p:spPr>
      </p:pic>
      <p:pic>
        <p:nvPicPr>
          <p:cNvPr id="874" name="Image"/>
          <p:cNvPicPr>
            <a:picLocks noChangeAspect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4278" y="2625462"/>
            <a:ext cx="34249" cy="86973"/>
          </a:xfrm>
          <a:prstGeom prst="rect">
            <a:avLst/>
          </a:prstGeom>
        </p:spPr>
      </p:pic>
      <p:pic>
        <p:nvPicPr>
          <p:cNvPr id="875" name="Image"/>
          <p:cNvPicPr>
            <a:picLocks noChangeAspect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828" y="2624675"/>
            <a:ext cx="39057" cy="88552"/>
          </a:xfrm>
          <a:prstGeom prst="rect">
            <a:avLst/>
          </a:prstGeom>
        </p:spPr>
      </p:pic>
      <p:pic>
        <p:nvPicPr>
          <p:cNvPr id="876" name="Image"/>
          <p:cNvPicPr>
            <a:picLocks noChangeAspect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327" y="2625463"/>
            <a:ext cx="36277" cy="86973"/>
          </a:xfrm>
          <a:prstGeom prst="rect">
            <a:avLst/>
          </a:prstGeom>
        </p:spPr>
      </p:pic>
      <p:pic>
        <p:nvPicPr>
          <p:cNvPr id="877" name="Image"/>
          <p:cNvPicPr>
            <a:picLocks noChangeAspect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585" y="2706132"/>
            <a:ext cx="12843" cy="24781"/>
          </a:xfrm>
          <a:prstGeom prst="rect">
            <a:avLst/>
          </a:prstGeom>
        </p:spPr>
      </p:pic>
      <p:pic>
        <p:nvPicPr>
          <p:cNvPr id="878" name="Image"/>
          <p:cNvPicPr>
            <a:picLocks noChangeAspect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017" y="2760526"/>
            <a:ext cx="1862258" cy="264182"/>
          </a:xfrm>
          <a:prstGeom prst="rect">
            <a:avLst/>
          </a:prstGeom>
        </p:spPr>
      </p:pic>
      <p:pic>
        <p:nvPicPr>
          <p:cNvPr id="879" name="Image"/>
          <p:cNvPicPr>
            <a:picLocks noChangeAspect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546" y="2045450"/>
            <a:ext cx="675872" cy="474858"/>
          </a:xfrm>
          <a:prstGeom prst="rect">
            <a:avLst/>
          </a:prstGeom>
        </p:spPr>
      </p:pic>
      <p:pic>
        <p:nvPicPr>
          <p:cNvPr id="880" name="Image"/>
          <p:cNvPicPr>
            <a:picLocks noChangeAspect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668" y="2042633"/>
            <a:ext cx="679628" cy="480492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5217341" y="4108536"/>
            <a:ext cx="659027" cy="7078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4600" b="1" spc="7" dirty="0">
                <a:solidFill>
                  <a:srgbClr val="00AEEF"/>
                </a:solidFill>
                <a:latin typeface="Arial"/>
                <a:cs typeface="Arial"/>
              </a:rPr>
              <a:t>17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881" name="Image"/>
          <p:cNvPicPr>
            <a:picLocks noChangeAspect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254" y="4868590"/>
            <a:ext cx="57522" cy="87342"/>
          </a:xfrm>
          <a:prstGeom prst="rect">
            <a:avLst/>
          </a:prstGeom>
        </p:spPr>
      </p:pic>
      <p:pic>
        <p:nvPicPr>
          <p:cNvPr id="882" name="Image"/>
          <p:cNvPicPr>
            <a:picLocks noChangeAspect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911" y="4868588"/>
            <a:ext cx="51101" cy="90949"/>
          </a:xfrm>
          <a:prstGeom prst="rect">
            <a:avLst/>
          </a:prstGeom>
        </p:spPr>
      </p:pic>
      <p:pic>
        <p:nvPicPr>
          <p:cNvPr id="883" name="Image"/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156" y="4866635"/>
            <a:ext cx="45701" cy="116191"/>
          </a:xfrm>
          <a:prstGeom prst="rect">
            <a:avLst/>
          </a:prstGeom>
        </p:spPr>
      </p:pic>
      <p:pic>
        <p:nvPicPr>
          <p:cNvPr id="884" name="Image"/>
          <p:cNvPicPr>
            <a:picLocks noChangeAspect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079" y="4868428"/>
            <a:ext cx="57621" cy="103576"/>
          </a:xfrm>
          <a:prstGeom prst="rect">
            <a:avLst/>
          </a:prstGeom>
        </p:spPr>
      </p:pic>
      <p:pic>
        <p:nvPicPr>
          <p:cNvPr id="885" name="Image"/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286" y="4868590"/>
            <a:ext cx="57521" cy="87342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5557393" y="4826552"/>
            <a:ext cx="36164" cy="769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500" b="1" spc="7" dirty="0">
                <a:solidFill>
                  <a:srgbClr val="00AEEF"/>
                </a:solidFill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pic>
        <p:nvPicPr>
          <p:cNvPr id="886" name="Image"/>
          <p:cNvPicPr>
            <a:picLocks noChangeAspect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770" y="4214946"/>
            <a:ext cx="473561" cy="480032"/>
          </a:xfrm>
          <a:prstGeom prst="rect">
            <a:avLst/>
          </a:prstGeom>
        </p:spPr>
      </p:pic>
      <p:pic>
        <p:nvPicPr>
          <p:cNvPr id="887" name="Image"/>
          <p:cNvPicPr>
            <a:picLocks noChangeAspect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943" y="5276677"/>
            <a:ext cx="45770" cy="124591"/>
          </a:xfrm>
          <a:prstGeom prst="rect">
            <a:avLst/>
          </a:prstGeom>
        </p:spPr>
      </p:pic>
      <p:pic>
        <p:nvPicPr>
          <p:cNvPr id="888" name="Image"/>
          <p:cNvPicPr>
            <a:picLocks noChangeAspect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071" y="5306337"/>
            <a:ext cx="46423" cy="95729"/>
          </a:xfrm>
          <a:prstGeom prst="rect">
            <a:avLst/>
          </a:prstGeom>
        </p:spPr>
      </p:pic>
      <p:pic>
        <p:nvPicPr>
          <p:cNvPr id="889" name="Image"/>
          <p:cNvPicPr>
            <a:picLocks noChangeAspect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486" y="5305696"/>
            <a:ext cx="46523" cy="97009"/>
          </a:xfrm>
          <a:prstGeom prst="rect">
            <a:avLst/>
          </a:prstGeom>
        </p:spPr>
      </p:pic>
      <p:pic>
        <p:nvPicPr>
          <p:cNvPr id="890" name="Image"/>
          <p:cNvPicPr>
            <a:picLocks noChangeAspect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406" y="5306812"/>
            <a:ext cx="49856" cy="136031"/>
          </a:xfrm>
          <a:prstGeom prst="rect">
            <a:avLst/>
          </a:prstGeom>
        </p:spPr>
      </p:pic>
      <p:pic>
        <p:nvPicPr>
          <p:cNvPr id="891" name="Image"/>
          <p:cNvPicPr>
            <a:picLocks noChangeAspect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864" y="5306333"/>
            <a:ext cx="46737" cy="126515"/>
          </a:xfrm>
          <a:prstGeom prst="rect">
            <a:avLst/>
          </a:prstGeom>
        </p:spPr>
      </p:pic>
      <p:pic>
        <p:nvPicPr>
          <p:cNvPr id="892" name="Image"/>
          <p:cNvPicPr>
            <a:picLocks noChangeAspect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32" y="5305696"/>
            <a:ext cx="46523" cy="97009"/>
          </a:xfrm>
          <a:prstGeom prst="rect">
            <a:avLst/>
          </a:prstGeom>
        </p:spPr>
      </p:pic>
      <p:pic>
        <p:nvPicPr>
          <p:cNvPr id="893" name="Image"/>
          <p:cNvPicPr>
            <a:picLocks noChangeAspect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572" y="5307470"/>
            <a:ext cx="64995" cy="93633"/>
          </a:xfrm>
          <a:prstGeom prst="rect">
            <a:avLst/>
          </a:prstGeom>
        </p:spPr>
      </p:pic>
      <p:pic>
        <p:nvPicPr>
          <p:cNvPr id="894" name="Image"/>
          <p:cNvPicPr>
            <a:picLocks noChangeAspect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027" y="5307468"/>
            <a:ext cx="46415" cy="93633"/>
          </a:xfrm>
          <a:prstGeom prst="rect">
            <a:avLst/>
          </a:prstGeom>
        </p:spPr>
      </p:pic>
      <p:pic>
        <p:nvPicPr>
          <p:cNvPr id="895" name="Image"/>
          <p:cNvPicPr>
            <a:picLocks noChangeAspect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976" y="5305694"/>
            <a:ext cx="47061" cy="97020"/>
          </a:xfrm>
          <a:prstGeom prst="rect">
            <a:avLst/>
          </a:prstGeom>
        </p:spPr>
      </p:pic>
      <p:pic>
        <p:nvPicPr>
          <p:cNvPr id="896" name="Image"/>
          <p:cNvPicPr>
            <a:picLocks noChangeAspect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819" y="5307308"/>
            <a:ext cx="57906" cy="111364"/>
          </a:xfrm>
          <a:prstGeom prst="rect">
            <a:avLst/>
          </a:prstGeom>
        </p:spPr>
      </p:pic>
      <p:pic>
        <p:nvPicPr>
          <p:cNvPr id="897" name="Image"/>
          <p:cNvPicPr>
            <a:picLocks noChangeAspect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732" y="5306182"/>
            <a:ext cx="43619" cy="96202"/>
          </a:xfrm>
          <a:prstGeom prst="rect">
            <a:avLst/>
          </a:prstGeom>
        </p:spPr>
      </p:pic>
      <p:pic>
        <p:nvPicPr>
          <p:cNvPr id="898" name="Image"/>
          <p:cNvPicPr>
            <a:picLocks noChangeAspect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032" y="5306337"/>
            <a:ext cx="46423" cy="95729"/>
          </a:xfrm>
          <a:prstGeom prst="rect">
            <a:avLst/>
          </a:prstGeom>
        </p:spPr>
      </p:pic>
      <p:pic>
        <p:nvPicPr>
          <p:cNvPr id="899" name="Image"/>
          <p:cNvPicPr>
            <a:picLocks noChangeAspect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205" y="5307468"/>
            <a:ext cx="54803" cy="93633"/>
          </a:xfrm>
          <a:prstGeom prst="rect">
            <a:avLst/>
          </a:prstGeom>
        </p:spPr>
      </p:pic>
      <p:pic>
        <p:nvPicPr>
          <p:cNvPr id="900" name="Image"/>
          <p:cNvPicPr>
            <a:picLocks noChangeAspect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510" y="5307465"/>
            <a:ext cx="46414" cy="93633"/>
          </a:xfrm>
          <a:prstGeom prst="rect">
            <a:avLst/>
          </a:prstGeom>
        </p:spPr>
      </p:pic>
      <p:pic>
        <p:nvPicPr>
          <p:cNvPr id="901" name="Image"/>
          <p:cNvPicPr>
            <a:picLocks noChangeAspect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432" y="5307470"/>
            <a:ext cx="64995" cy="93633"/>
          </a:xfrm>
          <a:prstGeom prst="rect">
            <a:avLst/>
          </a:prstGeom>
        </p:spPr>
      </p:pic>
      <p:pic>
        <p:nvPicPr>
          <p:cNvPr id="902" name="Image"/>
          <p:cNvPicPr>
            <a:picLocks noChangeAspect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384" y="5307152"/>
            <a:ext cx="49211" cy="93944"/>
          </a:xfrm>
          <a:prstGeom prst="rect">
            <a:avLst/>
          </a:prstGeom>
        </p:spPr>
      </p:pic>
      <p:pic>
        <p:nvPicPr>
          <p:cNvPr id="903" name="Image"/>
          <p:cNvPicPr>
            <a:picLocks noChangeAspect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574" y="5307303"/>
            <a:ext cx="44380" cy="93794"/>
          </a:xfrm>
          <a:prstGeom prst="rect">
            <a:avLst/>
          </a:prstGeom>
        </p:spPr>
      </p:pic>
      <p:pic>
        <p:nvPicPr>
          <p:cNvPr id="904" name="Image"/>
          <p:cNvPicPr>
            <a:picLocks noChangeAspect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422" y="5305694"/>
            <a:ext cx="47060" cy="97020"/>
          </a:xfrm>
          <a:prstGeom prst="rect">
            <a:avLst/>
          </a:prstGeom>
        </p:spPr>
      </p:pic>
      <p:pic>
        <p:nvPicPr>
          <p:cNvPr id="905" name="Image"/>
          <p:cNvPicPr>
            <a:picLocks noChangeAspect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374" y="5307308"/>
            <a:ext cx="57906" cy="111364"/>
          </a:xfrm>
          <a:prstGeom prst="rect">
            <a:avLst/>
          </a:prstGeom>
        </p:spPr>
      </p:pic>
      <p:pic>
        <p:nvPicPr>
          <p:cNvPr id="906" name="Image"/>
          <p:cNvPicPr>
            <a:picLocks noChangeAspect="1"/>
          </p:cNvPicPr>
          <p:nvPr/>
        </p:nvPicPr>
        <p:blipFill>
          <a:blip r:embed="rId2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6448" y="5345668"/>
            <a:ext cx="40401" cy="14010"/>
          </a:xfrm>
          <a:prstGeom prst="rect">
            <a:avLst/>
          </a:prstGeom>
        </p:spPr>
      </p:pic>
      <p:pic>
        <p:nvPicPr>
          <p:cNvPr id="907" name="Image"/>
          <p:cNvPicPr>
            <a:picLocks noChangeAspect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356" y="4260926"/>
            <a:ext cx="35256" cy="80613"/>
          </a:xfrm>
          <a:prstGeom prst="rect">
            <a:avLst/>
          </a:prstGeom>
        </p:spPr>
      </p:pic>
      <p:pic>
        <p:nvPicPr>
          <p:cNvPr id="908" name="Image"/>
          <p:cNvPicPr>
            <a:picLocks noChangeAspect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397" y="4226015"/>
            <a:ext cx="51914" cy="132977"/>
          </a:xfrm>
          <a:prstGeom prst="rect">
            <a:avLst/>
          </a:prstGeom>
        </p:spPr>
      </p:pic>
      <p:pic>
        <p:nvPicPr>
          <p:cNvPr id="909" name="Image"/>
          <p:cNvPicPr>
            <a:picLocks noChangeAspect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629" y="4226527"/>
            <a:ext cx="52260" cy="131952"/>
          </a:xfrm>
          <a:prstGeom prst="rect">
            <a:avLst/>
          </a:prstGeom>
        </p:spPr>
      </p:pic>
      <p:pic>
        <p:nvPicPr>
          <p:cNvPr id="910" name="Image"/>
          <p:cNvPicPr>
            <a:picLocks noChangeAspect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012" y="4258696"/>
            <a:ext cx="45631" cy="99439"/>
          </a:xfrm>
          <a:prstGeom prst="rect">
            <a:avLst/>
          </a:prstGeom>
        </p:spPr>
      </p:pic>
      <p:pic>
        <p:nvPicPr>
          <p:cNvPr id="911" name="Image"/>
          <p:cNvPicPr>
            <a:picLocks noChangeAspect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151" y="4258696"/>
            <a:ext cx="78506" cy="99439"/>
          </a:xfrm>
          <a:prstGeom prst="rect">
            <a:avLst/>
          </a:prstGeom>
        </p:spPr>
      </p:pic>
      <p:pic>
        <p:nvPicPr>
          <p:cNvPr id="912" name="Image"/>
          <p:cNvPicPr>
            <a:picLocks noChangeAspect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980" y="4256822"/>
            <a:ext cx="52260" cy="103022"/>
          </a:xfrm>
          <a:prstGeom prst="rect">
            <a:avLst/>
          </a:prstGeom>
        </p:spPr>
      </p:pic>
      <p:pic>
        <p:nvPicPr>
          <p:cNvPr id="913" name="Image"/>
          <p:cNvPicPr>
            <a:picLocks noChangeAspect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647" y="4328362"/>
            <a:ext cx="17689" cy="34736"/>
          </a:xfrm>
          <a:prstGeom prst="rect">
            <a:avLst/>
          </a:prstGeom>
        </p:spPr>
      </p:pic>
      <p:pic>
        <p:nvPicPr>
          <p:cNvPr id="914" name="Image"/>
          <p:cNvPicPr>
            <a:picLocks noChangeAspect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937" y="4255457"/>
            <a:ext cx="55440" cy="102677"/>
          </a:xfrm>
          <a:prstGeom prst="rect">
            <a:avLst/>
          </a:prstGeom>
        </p:spPr>
      </p:pic>
      <p:pic>
        <p:nvPicPr>
          <p:cNvPr id="915" name="Image"/>
          <p:cNvPicPr>
            <a:picLocks noChangeAspect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1760" y="4258696"/>
            <a:ext cx="65486" cy="99439"/>
          </a:xfrm>
          <a:prstGeom prst="rect">
            <a:avLst/>
          </a:prstGeom>
        </p:spPr>
      </p:pic>
      <p:pic>
        <p:nvPicPr>
          <p:cNvPr id="916" name="Image"/>
          <p:cNvPicPr>
            <a:picLocks noChangeAspect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248" y="4328362"/>
            <a:ext cx="17681" cy="34736"/>
          </a:xfrm>
          <a:prstGeom prst="rect">
            <a:avLst/>
          </a:prstGeom>
        </p:spPr>
      </p:pic>
      <p:pic>
        <p:nvPicPr>
          <p:cNvPr id="917" name="Image"/>
          <p:cNvPicPr>
            <a:picLocks noChangeAspect="1"/>
          </p:cNvPicPr>
          <p:nvPr/>
        </p:nvPicPr>
        <p:blipFill>
          <a:blip r:embed="rId2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226" y="4461780"/>
            <a:ext cx="752384" cy="132286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4429125" y="5427528"/>
            <a:ext cx="15144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100" spc="7" dirty="0">
                <a:solidFill>
                  <a:srgbClr val="00AEEF"/>
                </a:solidFill>
                <a:latin typeface="+mj-lt"/>
                <a:cs typeface="Arial"/>
              </a:rPr>
              <a:t>&gt; </a:t>
            </a:r>
            <a:r>
              <a:rPr sz="2100" spc="7">
                <a:solidFill>
                  <a:srgbClr val="00AEEF"/>
                </a:solidFill>
                <a:latin typeface="+mj-lt"/>
                <a:cs typeface="Arial"/>
              </a:rPr>
              <a:t>7 </a:t>
            </a:r>
            <a:r>
              <a:rPr sz="2100" spc="7" smtClean="0">
                <a:solidFill>
                  <a:srgbClr val="00AEEF"/>
                </a:solidFill>
                <a:latin typeface="+mj-lt"/>
                <a:cs typeface="Arial"/>
              </a:rPr>
              <a:t>000</a:t>
            </a:r>
            <a:r>
              <a:rPr lang="en-US" sz="2100" spc="7" dirty="0" smtClean="0">
                <a:solidFill>
                  <a:srgbClr val="00AEEF"/>
                </a:solidFill>
                <a:latin typeface="+mj-lt"/>
                <a:cs typeface="Arial"/>
              </a:rPr>
              <a:t>000</a:t>
            </a:r>
            <a:endParaRPr sz="2100">
              <a:latin typeface="+mj-lt"/>
              <a:cs typeface="Arial"/>
            </a:endParaRPr>
          </a:p>
        </p:txBody>
      </p:sp>
      <p:pic>
        <p:nvPicPr>
          <p:cNvPr id="921" name="Image"/>
          <p:cNvPicPr>
            <a:picLocks noChangeAspect="1"/>
          </p:cNvPicPr>
          <p:nvPr/>
        </p:nvPicPr>
        <p:blipFill>
          <a:blip r:embed="rId2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1671" y="5556197"/>
            <a:ext cx="118722" cy="241726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6025233" y="5439780"/>
            <a:ext cx="108299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500" spc="7" dirty="0">
                <a:solidFill>
                  <a:srgbClr val="00AEE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22" name="Image"/>
          <p:cNvPicPr>
            <a:picLocks noChangeAspect="1"/>
          </p:cNvPicPr>
          <p:nvPr/>
        </p:nvPicPr>
        <p:blipFill>
          <a:blip r:embed="rId2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179" y="5477551"/>
            <a:ext cx="77107" cy="324956"/>
          </a:xfrm>
          <a:prstGeom prst="rect">
            <a:avLst/>
          </a:prstGeom>
        </p:spPr>
      </p:pic>
      <p:pic>
        <p:nvPicPr>
          <p:cNvPr id="923" name="Image"/>
          <p:cNvPicPr>
            <a:picLocks noChangeAspect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730" y="5553276"/>
            <a:ext cx="101794" cy="247568"/>
          </a:xfrm>
          <a:prstGeom prst="rect">
            <a:avLst/>
          </a:prstGeom>
        </p:spPr>
      </p:pic>
      <p:pic>
        <p:nvPicPr>
          <p:cNvPr id="924" name="Image"/>
          <p:cNvPicPr>
            <a:picLocks noChangeAspect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853" y="5556197"/>
            <a:ext cx="106794" cy="344080"/>
          </a:xfrm>
          <a:prstGeom prst="rect">
            <a:avLst/>
          </a:prstGeom>
        </p:spPr>
      </p:pic>
      <p:pic>
        <p:nvPicPr>
          <p:cNvPr id="925" name="Image"/>
          <p:cNvPicPr>
            <a:picLocks noChangeAspect="1"/>
          </p:cNvPicPr>
          <p:nvPr/>
        </p:nvPicPr>
        <p:blipFill>
          <a:blip r:embed="rId24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857" y="5556187"/>
            <a:ext cx="102908" cy="241738"/>
          </a:xfrm>
          <a:prstGeom prst="rect">
            <a:avLst/>
          </a:prstGeom>
        </p:spPr>
      </p:pic>
      <p:pic>
        <p:nvPicPr>
          <p:cNvPr id="926" name="Image"/>
          <p:cNvPicPr>
            <a:picLocks noChangeAspect="1"/>
          </p:cNvPicPr>
          <p:nvPr/>
        </p:nvPicPr>
        <p:blipFill>
          <a:blip r:embed="rId2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779" y="5764225"/>
            <a:ext cx="20531" cy="39944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8280671" y="6511191"/>
            <a:ext cx="723788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00" spc="7" dirty="0">
                <a:latin typeface="Arial"/>
                <a:cs typeface="Arial"/>
              </a:rPr>
              <a:t>invest-in-ural.ru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25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9200" y="6629400"/>
            <a:ext cx="304800" cy="228600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9569220B-98FE-448C-AC47-F279526F3DFE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822-7994-4F70-B4D0-C335936FDB6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4200" y="533400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1400" spc="-20" dirty="0" smtClean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         </a:t>
            </a:r>
            <a:r>
              <a:rPr lang="en-US" sz="1400" spc="-20" dirty="0" smtClean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lang="en-US" sz="1400" spc="-90" dirty="0" smtClean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lang="en-US" sz="1400" dirty="0" smtClean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526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--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совет по экономической политике при Полпреде Президента РФ в УрФО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hangingPunct="0"/>
            <a:endParaRPr lang="ru-RU" sz="16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--инвестиционный совет при губернаторе Свердловской области</a:t>
            </a:r>
            <a:r>
              <a:rPr lang="en-US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правительственная комисси</a:t>
            </a:r>
            <a:r>
              <a:rPr lang="ru-RU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 приоритетным инвестиционным проектам на территории Свердловской области;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-- координационная комиссия по развитию конкуренции в Свердловской области</a:t>
            </a:r>
            <a:r>
              <a:rPr lang="en-US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наблюдательный совет фонда технологического развития Свердловской области (распределяет средства фонда);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попечительский совет Свердловского областного фонда поддержки предпринимательства;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– наблюдательный совет Агентства по привлечению инвестиций в Свердловской области;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координационный совет по оценке регулирующего воздействия.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9906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+mj-lt"/>
                <a:ea typeface="Times New Roman" pitchFamily="18" charset="0"/>
              </a:rPr>
              <a:t>ПРЕДСТАВИТЕЛИ СОСПП ВКЛЮЧЕНЫ В СОСТАВ РЕГИОНАЛЬНЫХ  СТРУКТУР, ОПРЕДЕЛЯЮЩИХ ПОЛУЧАТЕЛЕЙ ГОСПОДДЕРЖКИ И РЕЖИМ НАЛОГОВЫХ  ЛЬГОТ ДЛЯ БИЗНЕСА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0F8DABB2-81C8-4AB2-968D-8C877D4A556B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pc="-5" dirty="0">
              <a:latin typeface="Arial"/>
              <a:cs typeface="Arial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615553"/>
          </a:xfrm>
        </p:spPr>
        <p:txBody>
          <a:bodyPr/>
          <a:lstStyle/>
          <a:p>
            <a:r>
              <a:rPr lang="ru-RU" sz="2000" cap="all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  </a:t>
            </a:r>
            <a:r>
              <a:rPr lang="ru-RU" sz="2000" cap="all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рАМках</a:t>
            </a:r>
            <a:r>
              <a:rPr lang="ru-RU" sz="2000" cap="all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Союза работают 7 комитетов и 8 комиссий</a:t>
            </a:r>
            <a:br>
              <a:rPr lang="ru-RU" sz="2000" cap="all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1.Комитет по промышленности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взаимодействию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с естественными монополиями.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2.Комитет по экологии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природопользованию.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3.Комитет по энергетике.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4.Комитет по социальному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партнерству.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5.Комитет по строительству.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6.Комитет по профессиональному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образованию и трудовым ресурсам.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7.Комитет по транспорту и логистике.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1752600"/>
            <a:ext cx="449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</a:rPr>
              <a:t>1.Комиссия по развитию малого и среднего бизнеса.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</a:rPr>
              <a:t>2.Комиссия по развитию системы компетенций и квалификаций.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</a:rPr>
              <a:t>3.Комиссия  по охране труда.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</a:rPr>
              <a:t>4.Комиссия по развитию аграрно-промышленного комплекса.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</a:rPr>
              <a:t>5.Комиссия по цифровым и информационным технологиям. 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6.Комиссия по безопасности предпринимательской деятельности</a:t>
            </a: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+mj-lt"/>
              <a:ea typeface="Times New Roman" pitchFamily="18" charset="0"/>
            </a:endParaRP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7.Комиссия по вопросам контрольно-надзорной деятельности</a:t>
            </a:r>
            <a:endParaRPr lang="ru-RU" b="1" dirty="0" smtClean="0">
              <a:solidFill>
                <a:srgbClr val="0070C0"/>
              </a:solidFill>
              <a:latin typeface="+mj-lt"/>
              <a:ea typeface="Times New Roman" pitchFamily="18" charset="0"/>
            </a:endParaRP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8.Комиссия по налоговой и финансовой политике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914400"/>
            <a:ext cx="7772400" cy="92333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ДЕЯТЕЛЬНОСТЬ СОСПП  ПО ВНЕСЕНИЮ ИЗМЕНЕНИЙ В ЗАКОН  СВЕРДЛОВСКОЙ ОБЛАСТИ «ОБ УСТАНОВЛЕНИИ НА ТЕРРИТОРИИ СВЕРДЛОВСКОЙ ОБЛАСТИ НАЛОГА НА ИМУЩЕСТВО ОРГАНИЗАЦИЙ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7B19-220C-472C-A576-01B118E810C6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869694"/>
          <a:ext cx="8839199" cy="4925776"/>
        </p:xfrm>
        <a:graphic>
          <a:graphicData uri="http://schemas.openxmlformats.org/drawingml/2006/table">
            <a:tbl>
              <a:tblPr/>
              <a:tblGrid>
                <a:gridCol w="1981200"/>
                <a:gridCol w="4114800"/>
                <a:gridCol w="1600200"/>
                <a:gridCol w="1142999"/>
              </a:tblGrid>
              <a:tr h="900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Категория организации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Первоначальная позиция Министерства финансов Свердловской 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Итоговая редакция в законе Свердловской области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Calibri"/>
                          <a:cs typeface="Times New Roman"/>
                        </a:rPr>
                        <a:t>Ставка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Для организаций, применяющих специальные налоговые режимы по состоянию на 01.01.2019 г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Calibri"/>
                          <a:cs typeface="Times New Roman"/>
                        </a:rPr>
                        <a:t>Ставка налога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Для организаций, которые ввели  объекты недвижимого имущества в эксплуатацию после 31.12.2019 г., в течение пяти налоговых периодов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Calibri"/>
                          <a:cs typeface="Times New Roman"/>
                        </a:rPr>
                        <a:t>Ставка налога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Для организаций, осуществляющих виды деятельности, входящие в класс «Деятельность по уходу с обеспечением проживания», «Предоставление социальных услуг без обеспечения проживания» и в подкласс «Деятельность больничных организаций», «Образование общее», «Образование профессиональное», «Обучение  профессиональное».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Calibri"/>
                          <a:cs typeface="Times New Roman"/>
                        </a:rPr>
                        <a:t>Ставка налога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Для организаций, которые ввели  объекты  недвижимого имущества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Calibri"/>
                          <a:cs typeface="Times New Roman"/>
                        </a:rPr>
                        <a:t>Необходимый размер среднемесячной заработной платы работников, % от среднемесячной заработной платы по экономике  Свердловской области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Для всех организаций, подпадающих под данные ставки по налогу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В первый налоговый период на 80%, во второй на 90%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133350"/>
            <a:ext cx="3927475" cy="672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6353175"/>
            <a:ext cx="190500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45" dirty="0" smtClean="0">
                <a:solidFill>
                  <a:srgbClr val="404040"/>
                </a:solidFill>
                <a:latin typeface="Arial"/>
                <a:cs typeface="Arial"/>
              </a:rPr>
              <a:t>март </a:t>
            </a:r>
            <a:r>
              <a:rPr sz="1600" b="1" spc="-10" smtClean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lang="ru-RU" sz="1600" b="1" spc="-10" dirty="0" smtClean="0">
                <a:solidFill>
                  <a:srgbClr val="404040"/>
                </a:solidFill>
                <a:latin typeface="Arial"/>
                <a:cs typeface="Arial"/>
              </a:rPr>
              <a:t>20 </a:t>
            </a:r>
            <a:r>
              <a:rPr lang="ru-RU" sz="1600" b="1" spc="-10" dirty="0">
                <a:solidFill>
                  <a:srgbClr val="40404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8458200" cy="2783454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spc="-5" dirty="0">
                <a:latin typeface="+mj-lt"/>
                <a:cs typeface="Arial" pitchFamily="34" charset="0"/>
              </a:rPr>
              <a:t>«ВЗАИМОДЕЙСТВИЕ БИЗНЕСА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r>
              <a:rPr sz="2800" b="1" spc="-85" dirty="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ВЛАСТИ:</a:t>
            </a:r>
            <a:endParaRPr sz="280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atin typeface="+mj-lt"/>
                <a:cs typeface="Arial" pitchFamily="34" charset="0"/>
              </a:rPr>
              <a:t>ОПЫТ</a:t>
            </a:r>
            <a:r>
              <a:rPr sz="2800" b="1" spc="1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СВЕРДЛОВСКОГО</a:t>
            </a:r>
            <a:endParaRPr sz="2800">
              <a:latin typeface="+mj-lt"/>
              <a:cs typeface="Arial" pitchFamily="34" charset="0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5" dirty="0">
                <a:latin typeface="+mj-lt"/>
                <a:cs typeface="Arial" pitchFamily="34" charset="0"/>
              </a:rPr>
              <a:t>ОБЛАСТНОГО </a:t>
            </a:r>
            <a:r>
              <a:rPr sz="2800" b="1" spc="-5" dirty="0">
                <a:latin typeface="+mj-lt"/>
                <a:cs typeface="Arial" pitchFamily="34" charset="0"/>
              </a:rPr>
              <a:t>СОЮЗА ПРОМЫШЛЕННИКОВ</a:t>
            </a:r>
            <a:r>
              <a:rPr sz="2800" b="1" spc="-100" dirty="0">
                <a:latin typeface="+mj-lt"/>
                <a:cs typeface="Arial" pitchFamily="34" charset="0"/>
              </a:rPr>
              <a:t>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endParaRPr sz="280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0" smtClean="0">
                <a:latin typeface="+mj-lt"/>
                <a:cs typeface="Arial" pitchFamily="34" charset="0"/>
              </a:rPr>
              <a:t>ПРЕДПРИНИМАТЕЛЕЙ»</a:t>
            </a:r>
            <a:endParaRPr lang="ru-RU" sz="2800" b="1" spc="-10" dirty="0" smtClean="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10" dirty="0" smtClean="0">
              <a:latin typeface="Arial" pitchFamily="34" charset="0"/>
              <a:cs typeface="Arial" pitchFamily="34" charset="0"/>
            </a:endParaRPr>
          </a:p>
          <a:p>
            <a:pPr marL="6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"/>
                <a:cs typeface="Arial"/>
              </a:rPr>
              <a:t>Первый Вице-президент -- Черепанов Михаил Григорьевич</a:t>
            </a:r>
            <a:r>
              <a:rPr lang="en-US" sz="1600" b="1" spc="-5" dirty="0" smtClean="0">
                <a:latin typeface="Arial"/>
                <a:cs typeface="Arial"/>
              </a:rPr>
              <a:t>                                         </a:t>
            </a:r>
            <a:endParaRPr lang="ru-RU" sz="1600" b="1" spc="-15" dirty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Вшивцева Марина Николаевна</a:t>
            </a:r>
            <a:r>
              <a:rPr lang="en-US" sz="1600" b="1" spc="-15" dirty="0" smtClean="0">
                <a:latin typeface="Arial"/>
                <a:cs typeface="Arial"/>
              </a:rPr>
              <a:t> </a:t>
            </a:r>
            <a:endParaRPr lang="ru-RU" sz="1600" b="1" spc="-15" dirty="0" smtClean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Кансафарова Татьяна </a:t>
            </a:r>
            <a:r>
              <a:rPr lang="ru-RU" sz="1600" b="1" spc="-15" dirty="0" err="1" smtClean="0">
                <a:latin typeface="Arial"/>
                <a:cs typeface="Arial"/>
              </a:rPr>
              <a:t>Анасовна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0" y="0"/>
            <a:ext cx="4572000" cy="136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809038" y="6577013"/>
            <a:ext cx="134937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5" dirty="0" smtClean="0">
                <a:latin typeface="Arial"/>
                <a:cs typeface="Arial"/>
              </a:rPr>
              <a:t>1</a:t>
            </a:r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8077200" cy="92333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СОСПП – ИНИЦИАТОР СОЗДАНИЯ ПРОМЫШЛЕННОЙ ВЫСТАВКИ «ИННОПРОМ» И СООРГАНИЗАТОР ДЕЛОВОЙ ПРОГРАММЫ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513" y="2286000"/>
            <a:ext cx="7861300" cy="3824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9038" y="6577013"/>
            <a:ext cx="134937" cy="179536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6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351864" cy="45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133350"/>
            <a:ext cx="3927475" cy="672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6353175"/>
            <a:ext cx="190500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45" dirty="0" smtClean="0">
                <a:solidFill>
                  <a:srgbClr val="404040"/>
                </a:solidFill>
                <a:latin typeface="Arial"/>
                <a:cs typeface="Arial"/>
              </a:rPr>
              <a:t>март </a:t>
            </a:r>
            <a:r>
              <a:rPr sz="1600" b="1" spc="-10" smtClean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lang="ru-RU" sz="1600" b="1" spc="-10" dirty="0" smtClean="0">
                <a:solidFill>
                  <a:srgbClr val="404040"/>
                </a:solidFill>
                <a:latin typeface="Arial"/>
                <a:cs typeface="Arial"/>
              </a:rPr>
              <a:t>20 </a:t>
            </a:r>
            <a:r>
              <a:rPr lang="ru-RU" sz="1600" b="1" spc="-10" dirty="0">
                <a:solidFill>
                  <a:srgbClr val="40404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8458200" cy="2783454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spc="-5" dirty="0">
                <a:latin typeface="+mj-lt"/>
                <a:cs typeface="Arial" pitchFamily="34" charset="0"/>
              </a:rPr>
              <a:t>«ВЗАИМОДЕЙСТВИЕ БИЗНЕСА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r>
              <a:rPr sz="2800" b="1" spc="-85" dirty="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ВЛАСТИ:</a:t>
            </a:r>
            <a:endParaRPr sz="280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atin typeface="+mj-lt"/>
                <a:cs typeface="Arial" pitchFamily="34" charset="0"/>
              </a:rPr>
              <a:t>ОПЫТ</a:t>
            </a:r>
            <a:r>
              <a:rPr sz="2800" b="1" spc="1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СВЕРДЛОВСКОГО</a:t>
            </a:r>
            <a:endParaRPr sz="2800">
              <a:latin typeface="+mj-lt"/>
              <a:cs typeface="Arial" pitchFamily="34" charset="0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5" dirty="0">
                <a:latin typeface="+mj-lt"/>
                <a:cs typeface="Arial" pitchFamily="34" charset="0"/>
              </a:rPr>
              <a:t>ОБЛАСТНОГО </a:t>
            </a:r>
            <a:r>
              <a:rPr sz="2800" b="1" spc="-5" dirty="0">
                <a:latin typeface="+mj-lt"/>
                <a:cs typeface="Arial" pitchFamily="34" charset="0"/>
              </a:rPr>
              <a:t>СОЮЗА ПРОМЫШЛЕННИКОВ</a:t>
            </a:r>
            <a:r>
              <a:rPr sz="2800" b="1" spc="-100" dirty="0">
                <a:latin typeface="+mj-lt"/>
                <a:cs typeface="Arial" pitchFamily="34" charset="0"/>
              </a:rPr>
              <a:t>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endParaRPr sz="280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0" smtClean="0">
                <a:latin typeface="+mj-lt"/>
                <a:cs typeface="Arial" pitchFamily="34" charset="0"/>
              </a:rPr>
              <a:t>ПРЕДПРИНИМАТЕЛЕЙ»</a:t>
            </a:r>
            <a:endParaRPr lang="ru-RU" sz="2800" b="1" spc="-10" dirty="0" smtClean="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10" dirty="0" smtClean="0">
              <a:latin typeface="Arial" pitchFamily="34" charset="0"/>
              <a:cs typeface="Arial" pitchFamily="34" charset="0"/>
            </a:endParaRPr>
          </a:p>
          <a:p>
            <a:pPr marL="6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"/>
                <a:cs typeface="Arial"/>
              </a:rPr>
              <a:t>Первый Вице-президент -- Черепанов Михаил Григорьевич</a:t>
            </a:r>
            <a:r>
              <a:rPr lang="en-US" sz="1600" b="1" spc="-5" dirty="0" smtClean="0">
                <a:latin typeface="Arial"/>
                <a:cs typeface="Arial"/>
              </a:rPr>
              <a:t>                                         </a:t>
            </a:r>
            <a:endParaRPr lang="ru-RU" sz="1600" b="1" spc="-15" dirty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Вшивцева Марина Николаевна</a:t>
            </a:r>
            <a:r>
              <a:rPr lang="en-US" sz="1600" b="1" spc="-15" dirty="0" smtClean="0">
                <a:latin typeface="Arial"/>
                <a:cs typeface="Arial"/>
              </a:rPr>
              <a:t> </a:t>
            </a:r>
            <a:endParaRPr lang="ru-RU" sz="1600" b="1" spc="-15" dirty="0" smtClean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 smtClean="0">
                <a:latin typeface="Arial"/>
                <a:cs typeface="Arial"/>
              </a:rPr>
              <a:t>Исполнительный </a:t>
            </a:r>
            <a:r>
              <a:rPr lang="ru-RU" sz="1600" b="1" spc="-15" dirty="0">
                <a:latin typeface="Arial"/>
                <a:cs typeface="Arial"/>
              </a:rPr>
              <a:t>Вице-президент </a:t>
            </a:r>
            <a:r>
              <a:rPr lang="ru-RU" sz="1600" b="1" spc="-15" dirty="0" smtClean="0">
                <a:latin typeface="Arial"/>
                <a:cs typeface="Arial"/>
              </a:rPr>
              <a:t>-- Кансафарова Татьяна </a:t>
            </a:r>
            <a:r>
              <a:rPr lang="ru-RU" sz="1600" b="1" spc="-15" dirty="0" err="1" smtClean="0">
                <a:latin typeface="Arial"/>
                <a:cs typeface="Arial"/>
              </a:rPr>
              <a:t>Анасовна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0" y="0"/>
            <a:ext cx="4572000" cy="136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809038" y="6577013"/>
            <a:ext cx="134937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5" dirty="0" smtClean="0">
                <a:latin typeface="Arial"/>
                <a:cs typeface="Arial"/>
              </a:rPr>
              <a:t>1</a:t>
            </a:r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1555</Words>
  <Application>Microsoft Office PowerPoint</Application>
  <PresentationFormat>Экран (4:3)</PresentationFormat>
  <Paragraphs>409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В  рАМках Союза работают 7 комитетов и 8 комиссий </vt:lpstr>
      <vt:lpstr>Слайд 6</vt:lpstr>
      <vt:lpstr>Слайд 7</vt:lpstr>
      <vt:lpstr>СОСПП – ИНИЦИАТОР СОЗДАНИЯ ПРОМЫШЛЕННОЙ ВЫСТАВКИ «ИННОПРОМ» И СООРГАНИЗАТОР ДЕЛОВОЙ ПРОГРАММЫ</vt:lpstr>
      <vt:lpstr>Слайд 9</vt:lpstr>
      <vt:lpstr>Слайд 10</vt:lpstr>
      <vt:lpstr>ЕЖЕГОДНЫЙ СОЦИОЛОГИЧЕСКИЙ ОПРОС ЧЛЕНОВ СОСПП</vt:lpstr>
      <vt:lpstr>Слайд 12</vt:lpstr>
      <vt:lpstr>         ДИНАМИКА ВЛИЯНИЯ ОСНОВНЫХ НЕГАТИВНЫХ ФАКТОРОВ                                                    В 2017-19 ГОДАХ                           (по итогам соцопроса СОСПП в % от числа опрошенных) </vt:lpstr>
      <vt:lpstr>Слайд 14</vt:lpstr>
      <vt:lpstr> УЧАСТИЕ СВЕРДЛОВСКОЙ ОБЛАСТИ В РЕАЛИЗАЦИИ  НАЦИОНАЛЬНЫХ ПРОЕКТОВ </vt:lpstr>
      <vt:lpstr>СТРУКТУРА   ОРГАНОВ   УПРАВЛЕНИЯ ПРОЕКТНОЙ   ДЕЯТЕЛЬНОСТЬЮ В      СВЕРДЛОВСКОЙ   ОБЛАСТИ</vt:lpstr>
      <vt:lpstr>Слайд 17</vt:lpstr>
      <vt:lpstr>Слайд 18</vt:lpstr>
      <vt:lpstr>Слайд 19</vt:lpstr>
      <vt:lpstr>Слайд 20</vt:lpstr>
      <vt:lpstr>Слайд 21</vt:lpstr>
      <vt:lpstr>Слайд 22</vt:lpstr>
      <vt:lpstr>ТРЕХСТОРОНЕЕ СОГЛАШЕНИЕ МЕЖДУ ФЕДЕРАЦИЕЙ ПРОФСОЮЗОВ СВЕРДЛОВСКОЙ ОБЛАСТИ, СОСПП И ПРАВИТЕЛЬСТВОМ  СВЕРДЛОВСКОЙ ОБЛАСТИ </vt:lpstr>
      <vt:lpstr>     ЕЖЕГОДНАЯ ПРЕМИЯ ПРОМЫШЛЕННИКОВ И ПРЕДПРИНИМАТЕЛЕЙ «ПРЕМИЯ №1»</vt:lpstr>
      <vt:lpstr>БЛАГОТВОРИТЕЛЬНЫЙ ПРОЕКТ «ЕКАТЕРИНИНСКАЯ АССАМБЛЕЯ»                                                  Миссия: возрождение и укрепление традиций                                                 благотворительности и меценатства                                                предпринимательского сообщества                      Свердловской области  </vt:lpstr>
      <vt:lpstr>       Спасибо за внимание !                                                                                                                                  Контакты:                                                                                      Адрес: г.Екатеринбург, ул.Пушкина,6                                                                                      Телефон +7(343) 371-29-25, 371-28-85                                                                                      E-mail: sospp@sospp.ru                                                                                      www.sospp.ru, www.соспп.рф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Александра Борисовна.</dc:creator>
  <cp:lastModifiedBy>user</cp:lastModifiedBy>
  <cp:revision>217</cp:revision>
  <dcterms:created xsi:type="dcterms:W3CDTF">2018-01-22T04:44:55Z</dcterms:created>
  <dcterms:modified xsi:type="dcterms:W3CDTF">2020-03-02T09:24:31Z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2018-01-22T00:00:00Z</vt:filetime>
  </property>
</Properties>
</file>