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64" r:id="rId2"/>
    <p:sldId id="315" r:id="rId3"/>
    <p:sldId id="257" r:id="rId4"/>
    <p:sldId id="258" r:id="rId5"/>
    <p:sldId id="271" r:id="rId6"/>
    <p:sldId id="273" r:id="rId7"/>
    <p:sldId id="275" r:id="rId8"/>
    <p:sldId id="263" r:id="rId9"/>
    <p:sldId id="276" r:id="rId10"/>
    <p:sldId id="272" r:id="rId11"/>
    <p:sldId id="281" r:id="rId12"/>
    <p:sldId id="282" r:id="rId13"/>
    <p:sldId id="289" r:id="rId14"/>
    <p:sldId id="303" r:id="rId15"/>
    <p:sldId id="283" r:id="rId16"/>
    <p:sldId id="278" r:id="rId17"/>
    <p:sldId id="291" r:id="rId18"/>
    <p:sldId id="294" r:id="rId19"/>
    <p:sldId id="296" r:id="rId20"/>
    <p:sldId id="300" r:id="rId21"/>
    <p:sldId id="301" r:id="rId22"/>
    <p:sldId id="302" r:id="rId23"/>
    <p:sldId id="290" r:id="rId24"/>
    <p:sldId id="323" r:id="rId25"/>
    <p:sldId id="327" r:id="rId26"/>
    <p:sldId id="324" r:id="rId27"/>
    <p:sldId id="325" r:id="rId28"/>
    <p:sldId id="326" r:id="rId29"/>
    <p:sldId id="321" r:id="rId30"/>
    <p:sldId id="322" r:id="rId31"/>
    <p:sldId id="305" r:id="rId32"/>
    <p:sldId id="306" r:id="rId33"/>
    <p:sldId id="304" r:id="rId34"/>
    <p:sldId id="307" r:id="rId35"/>
    <p:sldId id="316" r:id="rId36"/>
    <p:sldId id="308" r:id="rId37"/>
    <p:sldId id="309" r:id="rId38"/>
    <p:sldId id="310" r:id="rId39"/>
    <p:sldId id="311" r:id="rId40"/>
    <p:sldId id="312" r:id="rId41"/>
    <p:sldId id="313" r:id="rId42"/>
    <p:sldId id="317" r:id="rId43"/>
    <p:sldId id="314" r:id="rId44"/>
    <p:sldId id="318" r:id="rId45"/>
    <p:sldId id="319" r:id="rId46"/>
    <p:sldId id="320" r:id="rId47"/>
    <p:sldId id="277" r:id="rId4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5"/>
  </p:normalViewPr>
  <p:slideViewPr>
    <p:cSldViewPr snapToGrid="0">
      <p:cViewPr varScale="1">
        <p:scale>
          <a:sx n="40" d="100"/>
          <a:sy n="40" d="100"/>
        </p:scale>
        <p:origin x="132" y="172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image" Target="../media/image21.jpg"/><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image" Target="../media/image21.jpg"/><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03E14-2E60-4469-A3C4-35E295E64B39}"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US"/>
        </a:p>
      </dgm:t>
    </dgm:pt>
    <dgm:pt modelId="{0237E8D1-5634-414A-94B8-591C3BBB5832}">
      <dgm:prSet phldrT="[Text]"/>
      <dgm:spPr>
        <a:solidFill>
          <a:srgbClr val="253957"/>
        </a:solidFill>
        <a:ln>
          <a:noFill/>
        </a:ln>
      </dgm:spPr>
      <dgm:t>
        <a:bodyPr/>
        <a:lstStyle/>
        <a:p>
          <a:r>
            <a:rPr lang="en-US" dirty="0"/>
            <a:t>Anuška Ferligoj</a:t>
          </a:r>
          <a:endParaRPr lang="ru-RU" dirty="0"/>
        </a:p>
      </dgm:t>
    </dgm:pt>
    <dgm:pt modelId="{2ECE2FAD-E0E5-4A00-9277-EF424A1DC23E}" type="parTrans" cxnId="{830A579A-8F11-4CA7-97F6-8812A22A1125}">
      <dgm:prSet/>
      <dgm:spPr/>
      <dgm:t>
        <a:bodyPr/>
        <a:lstStyle/>
        <a:p>
          <a:endParaRPr lang="en-US"/>
        </a:p>
      </dgm:t>
    </dgm:pt>
    <dgm:pt modelId="{C5EBFE9A-6652-400C-83FE-BBD619AD3096}" type="sibTrans" cxnId="{830A579A-8F11-4CA7-97F6-8812A22A112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a:noFill/>
        </a:ln>
      </dgm:spPr>
      <dgm:t>
        <a:bodyPr/>
        <a:lstStyle/>
        <a:p>
          <a:endParaRPr lang="en-US"/>
        </a:p>
      </dgm:t>
    </dgm:pt>
    <dgm:pt modelId="{B934312F-991D-4506-B9A8-1C1E27610FEC}">
      <dgm:prSet phldrT="[Text]"/>
      <dgm:spPr>
        <a:solidFill>
          <a:srgbClr val="253957"/>
        </a:solidFill>
        <a:ln>
          <a:noFill/>
        </a:ln>
      </dgm:spPr>
      <dgm:t>
        <a:bodyPr/>
        <a:lstStyle/>
        <a:p>
          <a:r>
            <a:rPr lang="en-US" dirty="0"/>
            <a:t>Marjan Cugmas</a:t>
          </a:r>
        </a:p>
      </dgm:t>
    </dgm:pt>
    <dgm:pt modelId="{AEBEE15F-C064-4EFF-AD11-59A7F7F11855}" type="parTrans" cxnId="{E91564E4-3B4D-4835-873E-5BB292E7C823}">
      <dgm:prSet/>
      <dgm:spPr/>
      <dgm:t>
        <a:bodyPr/>
        <a:lstStyle/>
        <a:p>
          <a:endParaRPr lang="en-US"/>
        </a:p>
      </dgm:t>
    </dgm:pt>
    <dgm:pt modelId="{2529CBF6-8ECF-4FE4-ADD9-412EC1E22BF3}" type="sibTrans" cxnId="{E91564E4-3B4D-4835-873E-5BB292E7C823}">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a:noFill/>
        </a:ln>
      </dgm:spPr>
      <dgm:t>
        <a:bodyPr/>
        <a:lstStyle/>
        <a:p>
          <a:endParaRPr lang="en-US"/>
        </a:p>
      </dgm:t>
    </dgm:pt>
    <dgm:pt modelId="{42442087-A878-47BE-8A97-C507DFCFDE63}">
      <dgm:prSet phldrT="[Text]"/>
      <dgm:spPr>
        <a:solidFill>
          <a:srgbClr val="253957"/>
        </a:solidFill>
        <a:ln>
          <a:noFill/>
        </a:ln>
      </dgm:spPr>
      <dgm:t>
        <a:bodyPr/>
        <a:lstStyle/>
        <a:p>
          <a:r>
            <a:rPr lang="en-US" dirty="0"/>
            <a:t>Vladimir Batagelj</a:t>
          </a:r>
        </a:p>
      </dgm:t>
    </dgm:pt>
    <dgm:pt modelId="{8116B7E5-B27C-47F7-9D84-AC7993B88D4B}" type="parTrans" cxnId="{69469174-F5CA-4438-90AD-6C9C28D05F98}">
      <dgm:prSet/>
      <dgm:spPr/>
      <dgm:t>
        <a:bodyPr/>
        <a:lstStyle/>
        <a:p>
          <a:endParaRPr lang="en-US"/>
        </a:p>
      </dgm:t>
    </dgm:pt>
    <dgm:pt modelId="{60D94923-4892-4E02-8FDF-347C6F1A9D2F}" type="sibTrans" cxnId="{69469174-F5CA-4438-90AD-6C9C28D05F98}">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a:noFill/>
        </a:ln>
      </dgm:spPr>
      <dgm:t>
        <a:bodyPr/>
        <a:lstStyle/>
        <a:p>
          <a:endParaRPr lang="en-US"/>
        </a:p>
      </dgm:t>
    </dgm:pt>
    <dgm:pt modelId="{93A42C81-4A9D-4548-A1D8-CB1241B01EC2}">
      <dgm:prSet phldrT="[Text]"/>
      <dgm:spPr>
        <a:solidFill>
          <a:srgbClr val="253957"/>
        </a:solidFill>
        <a:ln>
          <a:noFill/>
        </a:ln>
      </dgm:spPr>
      <dgm:t>
        <a:bodyPr/>
        <a:lstStyle/>
        <a:p>
          <a:r>
            <a:rPr lang="en-US" dirty="0"/>
            <a:t>Anja Žnidaršič</a:t>
          </a:r>
        </a:p>
      </dgm:t>
    </dgm:pt>
    <dgm:pt modelId="{7A4DA7E6-6EA9-41B0-ABD8-74C7CE54454C}" type="parTrans" cxnId="{2D3ED3AA-9FD9-4772-B7A5-A1D663E90F1B}">
      <dgm:prSet/>
      <dgm:spPr/>
      <dgm:t>
        <a:bodyPr/>
        <a:lstStyle/>
        <a:p>
          <a:endParaRPr lang="en-US"/>
        </a:p>
      </dgm:t>
    </dgm:pt>
    <dgm:pt modelId="{2ADAEBCB-AE79-42B3-A167-3D82CBAB70C6}" type="sibTrans" cxnId="{2D3ED3AA-9FD9-4772-B7A5-A1D663E90F1B}">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a:noFill/>
        </a:ln>
      </dgm:spPr>
      <dgm:t>
        <a:bodyPr/>
        <a:lstStyle/>
        <a:p>
          <a:endParaRPr lang="en-US"/>
        </a:p>
      </dgm:t>
    </dgm:pt>
    <dgm:pt modelId="{AD25A016-2BE9-45A1-923A-ECA7513206E5}">
      <dgm:prSet phldrT="[Text]"/>
      <dgm:spPr>
        <a:solidFill>
          <a:srgbClr val="253957"/>
        </a:solidFill>
        <a:ln>
          <a:noFill/>
        </a:ln>
      </dgm:spPr>
      <dgm:t>
        <a:bodyPr/>
        <a:lstStyle/>
        <a:p>
          <a:r>
            <a:rPr lang="en-US" dirty="0"/>
            <a:t>Janez Demsar</a:t>
          </a:r>
        </a:p>
      </dgm:t>
    </dgm:pt>
    <dgm:pt modelId="{FB47669E-203B-44C0-ABFC-1A505FB412B4}" type="parTrans" cxnId="{632EB0C0-E6C7-4CC1-BA89-FAB5CCCB535B}">
      <dgm:prSet/>
      <dgm:spPr/>
      <dgm:t>
        <a:bodyPr/>
        <a:lstStyle/>
        <a:p>
          <a:endParaRPr lang="en-US"/>
        </a:p>
      </dgm:t>
    </dgm:pt>
    <dgm:pt modelId="{E9C7AA97-2323-48D8-9CC0-4DBAD886F07E}" type="sibTrans" cxnId="{632EB0C0-E6C7-4CC1-BA89-FAB5CCCB535B}">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8000" b="-8000"/>
          </a:stretch>
        </a:blipFill>
        <a:ln>
          <a:noFill/>
        </a:ln>
      </dgm:spPr>
      <dgm:t>
        <a:bodyPr/>
        <a:lstStyle/>
        <a:p>
          <a:endParaRPr lang="en-US"/>
        </a:p>
      </dgm:t>
    </dgm:pt>
    <dgm:pt modelId="{AE30A728-A590-40DF-BF82-91501FD3FA01}">
      <dgm:prSet phldrT="[Text]"/>
      <dgm:spPr>
        <a:solidFill>
          <a:srgbClr val="253957"/>
        </a:solidFill>
        <a:ln>
          <a:noFill/>
        </a:ln>
      </dgm:spPr>
      <dgm:t>
        <a:bodyPr/>
        <a:lstStyle/>
        <a:p>
          <a:r>
            <a:rPr lang="en-US" dirty="0"/>
            <a:t>Luka Kronegger</a:t>
          </a:r>
        </a:p>
      </dgm:t>
    </dgm:pt>
    <dgm:pt modelId="{4C77B38A-5FA7-4F4B-B17C-F7B2A3106D13}" type="parTrans" cxnId="{9FFAAF00-FB14-4746-B4C3-E5ECD1751700}">
      <dgm:prSet/>
      <dgm:spPr/>
      <dgm:t>
        <a:bodyPr/>
        <a:lstStyle/>
        <a:p>
          <a:endParaRPr lang="en-US"/>
        </a:p>
      </dgm:t>
    </dgm:pt>
    <dgm:pt modelId="{1455E6AA-A907-4B59-9F42-918D27D6BAAA}" type="sibTrans" cxnId="{9FFAAF00-FB14-4746-B4C3-E5ECD1751700}">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t="-8000" b="-8000"/>
          </a:stretch>
        </a:blipFill>
        <a:ln>
          <a:noFill/>
        </a:ln>
      </dgm:spPr>
      <dgm:t>
        <a:bodyPr/>
        <a:lstStyle/>
        <a:p>
          <a:endParaRPr lang="en-US"/>
        </a:p>
      </dgm:t>
    </dgm:pt>
    <dgm:pt modelId="{3502A354-B890-41E6-8B63-5AA465A8FA07}">
      <dgm:prSet phldrT="[Text]"/>
      <dgm:spPr>
        <a:solidFill>
          <a:srgbClr val="253957"/>
        </a:solidFill>
        <a:ln>
          <a:noFill/>
        </a:ln>
      </dgm:spPr>
      <dgm:t>
        <a:bodyPr/>
        <a:lstStyle/>
        <a:p>
          <a:r>
            <a:rPr lang="en-US" dirty="0"/>
            <a:t>Ajda Pretnar</a:t>
          </a:r>
        </a:p>
      </dgm:t>
    </dgm:pt>
    <dgm:pt modelId="{58A6269E-E84A-4102-8C8B-8E937887BC6C}" type="parTrans" cxnId="{2D271BD1-2A06-43C4-8FF4-4609ACF7B0A9}">
      <dgm:prSet/>
      <dgm:spPr/>
      <dgm:t>
        <a:bodyPr/>
        <a:lstStyle/>
        <a:p>
          <a:endParaRPr lang="en-US"/>
        </a:p>
      </dgm:t>
    </dgm:pt>
    <dgm:pt modelId="{9056470C-DE55-4A87-9337-3ED227A144B5}" type="sibTrans" cxnId="{2D271BD1-2A06-43C4-8FF4-4609ACF7B0A9}">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t="-20000" b="-20000"/>
          </a:stretch>
        </a:blipFill>
        <a:ln>
          <a:noFill/>
        </a:ln>
      </dgm:spPr>
      <dgm:t>
        <a:bodyPr/>
        <a:lstStyle/>
        <a:p>
          <a:endParaRPr lang="en-US"/>
        </a:p>
      </dgm:t>
    </dgm:pt>
    <dgm:pt modelId="{F95D32E1-70B1-4080-A3CF-5368980CC679}" type="pres">
      <dgm:prSet presAssocID="{B3B03E14-2E60-4469-A3C4-35E295E64B39}" presName="Name0" presStyleCnt="0">
        <dgm:presLayoutVars>
          <dgm:chMax val="21"/>
          <dgm:chPref val="21"/>
        </dgm:presLayoutVars>
      </dgm:prSet>
      <dgm:spPr/>
    </dgm:pt>
    <dgm:pt modelId="{52484FE1-599C-4BBB-9158-7C314993F3C1}" type="pres">
      <dgm:prSet presAssocID="{0237E8D1-5634-414A-94B8-591C3BBB5832}" presName="text1" presStyleCnt="0"/>
      <dgm:spPr/>
    </dgm:pt>
    <dgm:pt modelId="{69D1F62E-6666-4B83-95EF-8F3CA001F3F1}" type="pres">
      <dgm:prSet presAssocID="{0237E8D1-5634-414A-94B8-591C3BBB5832}" presName="textRepeatNode" presStyleLbl="alignNode1" presStyleIdx="0" presStyleCnt="7" custLinFactY="-12910" custLinFactNeighborX="2363" custLinFactNeighborY="-100000">
        <dgm:presLayoutVars>
          <dgm:chMax val="0"/>
          <dgm:chPref val="0"/>
          <dgm:bulletEnabled val="1"/>
        </dgm:presLayoutVars>
      </dgm:prSet>
      <dgm:spPr/>
    </dgm:pt>
    <dgm:pt modelId="{4E304737-3937-4B61-A36F-F03153B55F7E}" type="pres">
      <dgm:prSet presAssocID="{0237E8D1-5634-414A-94B8-591C3BBB5832}" presName="textaccent1" presStyleCnt="0"/>
      <dgm:spPr/>
    </dgm:pt>
    <dgm:pt modelId="{C7C5EAAF-783C-490D-A193-C771301638A2}" type="pres">
      <dgm:prSet presAssocID="{0237E8D1-5634-414A-94B8-591C3BBB5832}" presName="accentRepeatNode" presStyleLbl="solidAlignAcc1" presStyleIdx="0" presStyleCnt="14" custLinFactX="-100000" custLinFactY="-737924" custLinFactNeighborX="-189897" custLinFactNeighborY="-800000"/>
      <dgm:spPr>
        <a:ln>
          <a:noFill/>
        </a:ln>
      </dgm:spPr>
    </dgm:pt>
    <dgm:pt modelId="{12480B74-B58B-449B-B05F-3AB02FE09EF3}" type="pres">
      <dgm:prSet presAssocID="{C5EBFE9A-6652-400C-83FE-BBD619AD3096}" presName="image1" presStyleCnt="0"/>
      <dgm:spPr/>
    </dgm:pt>
    <dgm:pt modelId="{4E23808B-835B-4F7C-AF04-DFD0ADE1E768}" type="pres">
      <dgm:prSet presAssocID="{C5EBFE9A-6652-400C-83FE-BBD619AD3096}" presName="imageRepeatNode" presStyleLbl="alignAcc1" presStyleIdx="0" presStyleCnt="7" custLinFactX="67296" custLinFactY="-7025" custLinFactNeighborX="100000" custLinFactNeighborY="-100000"/>
      <dgm:spPr/>
    </dgm:pt>
    <dgm:pt modelId="{68EEB44D-92CA-48B4-B688-D479EC5051FE}" type="pres">
      <dgm:prSet presAssocID="{C5EBFE9A-6652-400C-83FE-BBD619AD3096}" presName="imageaccent1" presStyleCnt="0"/>
      <dgm:spPr/>
    </dgm:pt>
    <dgm:pt modelId="{7936E473-BF7D-4CB5-AFA1-2C09544FA6AD}" type="pres">
      <dgm:prSet presAssocID="{C5EBFE9A-6652-400C-83FE-BBD619AD3096}" presName="accentRepeatNode" presStyleLbl="solidAlignAcc1" presStyleIdx="1" presStyleCnt="14" custLinFactY="-700000" custLinFactNeighborX="52619" custLinFactNeighborY="-774740"/>
      <dgm:spPr>
        <a:ln>
          <a:noFill/>
        </a:ln>
      </dgm:spPr>
    </dgm:pt>
    <dgm:pt modelId="{B3FF08B9-16E3-4481-9953-70BBC8393E8B}" type="pres">
      <dgm:prSet presAssocID="{B934312F-991D-4506-B9A8-1C1E27610FEC}" presName="text2" presStyleCnt="0"/>
      <dgm:spPr/>
    </dgm:pt>
    <dgm:pt modelId="{0DEDEDD8-38C3-4548-B1AA-EBA0B283C808}" type="pres">
      <dgm:prSet presAssocID="{B934312F-991D-4506-B9A8-1C1E27610FEC}" presName="textRepeatNode" presStyleLbl="alignNode1" presStyleIdx="1" presStyleCnt="7" custLinFactY="58852" custLinFactNeighborX="88229" custLinFactNeighborY="100000">
        <dgm:presLayoutVars>
          <dgm:chMax val="0"/>
          <dgm:chPref val="0"/>
          <dgm:bulletEnabled val="1"/>
        </dgm:presLayoutVars>
      </dgm:prSet>
      <dgm:spPr/>
    </dgm:pt>
    <dgm:pt modelId="{77B51253-E00A-49A4-884F-EC5A09D23CBB}" type="pres">
      <dgm:prSet presAssocID="{B934312F-991D-4506-B9A8-1C1E27610FEC}" presName="textaccent2" presStyleCnt="0"/>
      <dgm:spPr/>
    </dgm:pt>
    <dgm:pt modelId="{2AEA6F74-6041-4254-AD48-1659D9BDBC35}" type="pres">
      <dgm:prSet presAssocID="{B934312F-991D-4506-B9A8-1C1E27610FEC}" presName="accentRepeatNode" presStyleLbl="solidAlignAcc1" presStyleIdx="2" presStyleCnt="14" custLinFactX="-572639" custLinFactY="-700000" custLinFactNeighborX="-600000" custLinFactNeighborY="-770239"/>
      <dgm:spPr>
        <a:ln>
          <a:noFill/>
        </a:ln>
      </dgm:spPr>
    </dgm:pt>
    <dgm:pt modelId="{6B86B0E2-1235-4C8C-ABC3-35C280D877BF}" type="pres">
      <dgm:prSet presAssocID="{2529CBF6-8ECF-4FE4-ADD9-412EC1E22BF3}" presName="image2" presStyleCnt="0"/>
      <dgm:spPr/>
    </dgm:pt>
    <dgm:pt modelId="{274A95D0-B76F-4AA8-9163-881E0D0EE6F5}" type="pres">
      <dgm:prSet presAssocID="{2529CBF6-8ECF-4FE4-ADD9-412EC1E22BF3}" presName="imageRepeatNode" presStyleLbl="alignAcc1" presStyleIdx="1" presStyleCnt="7" custLinFactNeighborX="2775" custLinFactNeighborY="3234"/>
      <dgm:spPr/>
    </dgm:pt>
    <dgm:pt modelId="{B7830640-B645-4F27-B3C9-87303D0662DF}" type="pres">
      <dgm:prSet presAssocID="{2529CBF6-8ECF-4FE4-ADD9-412EC1E22BF3}" presName="imageaccent2" presStyleCnt="0"/>
      <dgm:spPr/>
    </dgm:pt>
    <dgm:pt modelId="{8FBFDE2F-C3E2-452C-B094-E6D3631A4890}" type="pres">
      <dgm:prSet presAssocID="{2529CBF6-8ECF-4FE4-ADD9-412EC1E22BF3}" presName="accentRepeatNode" presStyleLbl="solidAlignAcc1" presStyleIdx="3" presStyleCnt="14" custLinFactX="-457108" custLinFactY="-784387" custLinFactNeighborX="-500000" custLinFactNeighborY="-800000"/>
      <dgm:spPr>
        <a:ln>
          <a:noFill/>
        </a:ln>
      </dgm:spPr>
    </dgm:pt>
    <dgm:pt modelId="{4D31E69B-F759-4E52-90FF-6AB805995980}" type="pres">
      <dgm:prSet presAssocID="{42442087-A878-47BE-8A97-C507DFCFDE63}" presName="text3" presStyleCnt="0"/>
      <dgm:spPr/>
    </dgm:pt>
    <dgm:pt modelId="{02AF8601-33F2-46DD-B248-BC7E8BF1306A}" type="pres">
      <dgm:prSet presAssocID="{42442087-A878-47BE-8A97-C507DFCFDE63}" presName="textRepeatNode" presStyleLbl="alignNode1" presStyleIdx="2" presStyleCnt="7" custLinFactY="8539" custLinFactNeighborX="6062" custLinFactNeighborY="100000">
        <dgm:presLayoutVars>
          <dgm:chMax val="0"/>
          <dgm:chPref val="0"/>
          <dgm:bulletEnabled val="1"/>
        </dgm:presLayoutVars>
      </dgm:prSet>
      <dgm:spPr/>
    </dgm:pt>
    <dgm:pt modelId="{16D1177E-3E62-4A93-AC0E-6456696ACC91}" type="pres">
      <dgm:prSet presAssocID="{42442087-A878-47BE-8A97-C507DFCFDE63}" presName="textaccent3" presStyleCnt="0"/>
      <dgm:spPr/>
    </dgm:pt>
    <dgm:pt modelId="{FBA6F81B-31A6-4883-84AF-D0FC3DC9FF54}" type="pres">
      <dgm:prSet presAssocID="{42442087-A878-47BE-8A97-C507DFCFDE63}" presName="accentRepeatNode" presStyleLbl="solidAlignAcc1" presStyleIdx="4" presStyleCnt="14" custLinFactY="-100000" custLinFactNeighborX="-95122" custLinFactNeighborY="-175062"/>
      <dgm:spPr>
        <a:ln>
          <a:noFill/>
        </a:ln>
      </dgm:spPr>
    </dgm:pt>
    <dgm:pt modelId="{A02D41D7-D9D1-4E8F-800D-E38F782730CE}" type="pres">
      <dgm:prSet presAssocID="{60D94923-4892-4E02-8FDF-347C6F1A9D2F}" presName="image3" presStyleCnt="0"/>
      <dgm:spPr/>
    </dgm:pt>
    <dgm:pt modelId="{02D675EA-5846-426B-BBB2-0FF9AB72D187}" type="pres">
      <dgm:prSet presAssocID="{60D94923-4892-4E02-8FDF-347C6F1A9D2F}" presName="imageRepeatNode" presStyleLbl="alignAcc1" presStyleIdx="2" presStyleCnt="7" custLinFactY="14136" custLinFactNeighborX="-2482" custLinFactNeighborY="100000"/>
      <dgm:spPr/>
    </dgm:pt>
    <dgm:pt modelId="{88A2FA78-4717-45B6-883D-A154BB50B37A}" type="pres">
      <dgm:prSet presAssocID="{60D94923-4892-4E02-8FDF-347C6F1A9D2F}" presName="imageaccent3" presStyleCnt="0"/>
      <dgm:spPr/>
    </dgm:pt>
    <dgm:pt modelId="{10777A8A-3E98-46AC-9EBC-84669B4D4AB6}" type="pres">
      <dgm:prSet presAssocID="{60D94923-4892-4E02-8FDF-347C6F1A9D2F}" presName="accentRepeatNode" presStyleLbl="solidAlignAcc1" presStyleIdx="5" presStyleCnt="14" custLinFactX="-68120" custLinFactY="-101915" custLinFactNeighborX="-100000" custLinFactNeighborY="-200000"/>
      <dgm:spPr>
        <a:ln>
          <a:noFill/>
        </a:ln>
      </dgm:spPr>
    </dgm:pt>
    <dgm:pt modelId="{99B0D4B8-FDFB-41F2-968C-FD86237E5D17}" type="pres">
      <dgm:prSet presAssocID="{93A42C81-4A9D-4548-A1D8-CB1241B01EC2}" presName="text4" presStyleCnt="0"/>
      <dgm:spPr/>
    </dgm:pt>
    <dgm:pt modelId="{0538AE75-A3CA-4E79-A6CC-697C6A717CD1}" type="pres">
      <dgm:prSet presAssocID="{93A42C81-4A9D-4548-A1D8-CB1241B01EC2}" presName="textRepeatNode" presStyleLbl="alignNode1" presStyleIdx="3" presStyleCnt="7" custLinFactNeighborX="6767" custLinFactNeighborY="1816">
        <dgm:presLayoutVars>
          <dgm:chMax val="0"/>
          <dgm:chPref val="0"/>
          <dgm:bulletEnabled val="1"/>
        </dgm:presLayoutVars>
      </dgm:prSet>
      <dgm:spPr/>
    </dgm:pt>
    <dgm:pt modelId="{7742F512-AD55-42D1-A0C3-DF751CD0A3C1}" type="pres">
      <dgm:prSet presAssocID="{93A42C81-4A9D-4548-A1D8-CB1241B01EC2}" presName="textaccent4" presStyleCnt="0"/>
      <dgm:spPr/>
    </dgm:pt>
    <dgm:pt modelId="{492C8018-4EDB-4C06-A479-78BF649A815C}" type="pres">
      <dgm:prSet presAssocID="{93A42C81-4A9D-4548-A1D8-CB1241B01EC2}" presName="accentRepeatNode" presStyleLbl="solidAlignAcc1" presStyleIdx="6" presStyleCnt="14" custLinFactX="-1300000" custLinFactY="-300000" custLinFactNeighborX="-1371006" custLinFactNeighborY="-339692"/>
      <dgm:spPr>
        <a:ln>
          <a:noFill/>
        </a:ln>
      </dgm:spPr>
    </dgm:pt>
    <dgm:pt modelId="{EE726F6D-027C-46D4-B904-F8F0BEB2FAB9}" type="pres">
      <dgm:prSet presAssocID="{2ADAEBCB-AE79-42B3-A167-3D82CBAB70C6}" presName="image4" presStyleCnt="0"/>
      <dgm:spPr/>
    </dgm:pt>
    <dgm:pt modelId="{F2EAC2A5-65EB-4061-BF08-AD1131CEDC4B}" type="pres">
      <dgm:prSet presAssocID="{2ADAEBCB-AE79-42B3-A167-3D82CBAB70C6}" presName="imageRepeatNode" presStyleLbl="alignAcc1" presStyleIdx="3" presStyleCnt="7" custLinFactNeighborX="-1434" custLinFactNeighborY="-1416"/>
      <dgm:spPr/>
    </dgm:pt>
    <dgm:pt modelId="{813419AF-5D5D-452F-A25E-09BF10C18549}" type="pres">
      <dgm:prSet presAssocID="{2ADAEBCB-AE79-42B3-A167-3D82CBAB70C6}" presName="imageaccent4" presStyleCnt="0"/>
      <dgm:spPr/>
    </dgm:pt>
    <dgm:pt modelId="{D5757FA4-F9EE-44BC-86D4-79FF998794A8}" type="pres">
      <dgm:prSet presAssocID="{2ADAEBCB-AE79-42B3-A167-3D82CBAB70C6}" presName="accentRepeatNode" presStyleLbl="solidAlignAcc1" presStyleIdx="7" presStyleCnt="14" custLinFactX="-1326539" custLinFactY="-356412" custLinFactNeighborX="-1400000" custLinFactNeighborY="-400000"/>
      <dgm:spPr>
        <a:ln>
          <a:noFill/>
        </a:ln>
      </dgm:spPr>
    </dgm:pt>
    <dgm:pt modelId="{0EEB63EE-8C43-4C85-8F2C-0C019965CF1E}" type="pres">
      <dgm:prSet presAssocID="{AD25A016-2BE9-45A1-923A-ECA7513206E5}" presName="text5" presStyleCnt="0"/>
      <dgm:spPr/>
    </dgm:pt>
    <dgm:pt modelId="{69B92149-480F-418D-886F-5A09AEC573B7}" type="pres">
      <dgm:prSet presAssocID="{AD25A016-2BE9-45A1-923A-ECA7513206E5}" presName="textRepeatNode" presStyleLbl="alignNode1" presStyleIdx="4" presStyleCnt="7" custLinFactNeighborX="5842" custLinFactNeighborY="738">
        <dgm:presLayoutVars>
          <dgm:chMax val="0"/>
          <dgm:chPref val="0"/>
          <dgm:bulletEnabled val="1"/>
        </dgm:presLayoutVars>
      </dgm:prSet>
      <dgm:spPr/>
    </dgm:pt>
    <dgm:pt modelId="{71A71553-B377-48C6-8657-9FF2904783DA}" type="pres">
      <dgm:prSet presAssocID="{AD25A016-2BE9-45A1-923A-ECA7513206E5}" presName="textaccent5" presStyleCnt="0"/>
      <dgm:spPr/>
    </dgm:pt>
    <dgm:pt modelId="{07EA2BF2-964D-4EDC-A7D8-B63B72854B5F}" type="pres">
      <dgm:prSet presAssocID="{AD25A016-2BE9-45A1-923A-ECA7513206E5}" presName="accentRepeatNode" presStyleLbl="solidAlignAcc1" presStyleIdx="8" presStyleCnt="14" custLinFactX="-500000" custLinFactY="-100000" custLinFactNeighborX="-529461" custLinFactNeighborY="-187887"/>
      <dgm:spPr>
        <a:ln>
          <a:noFill/>
        </a:ln>
      </dgm:spPr>
    </dgm:pt>
    <dgm:pt modelId="{6CB5771D-9F4D-4ED4-BB48-F7C80BCDE6CD}" type="pres">
      <dgm:prSet presAssocID="{E9C7AA97-2323-48D8-9CC0-4DBAD886F07E}" presName="image5" presStyleCnt="0"/>
      <dgm:spPr/>
    </dgm:pt>
    <dgm:pt modelId="{A6D92FE4-4E4B-4150-ADDC-1CF6B7C35305}" type="pres">
      <dgm:prSet presAssocID="{E9C7AA97-2323-48D8-9CC0-4DBAD886F07E}" presName="imageRepeatNode" presStyleLbl="alignAcc1" presStyleIdx="4" presStyleCnt="7" custLinFactNeighborX="-927" custLinFactNeighborY="-6467"/>
      <dgm:spPr/>
    </dgm:pt>
    <dgm:pt modelId="{CA1C99EC-C562-4F94-93C8-9BE87E5910B7}" type="pres">
      <dgm:prSet presAssocID="{E9C7AA97-2323-48D8-9CC0-4DBAD886F07E}" presName="imageaccent5" presStyleCnt="0"/>
      <dgm:spPr/>
    </dgm:pt>
    <dgm:pt modelId="{5175208D-31E9-44A9-83D5-19FE5647C581}" type="pres">
      <dgm:prSet presAssocID="{E9C7AA97-2323-48D8-9CC0-4DBAD886F07E}" presName="accentRepeatNode" presStyleLbl="solidAlignAcc1" presStyleIdx="9" presStyleCnt="14" custLinFactY="-200000" custLinFactNeighborX="-37448" custLinFactNeighborY="-222902"/>
      <dgm:spPr>
        <a:ln>
          <a:noFill/>
        </a:ln>
      </dgm:spPr>
    </dgm:pt>
    <dgm:pt modelId="{D7F70534-762E-46FD-BDBA-CBCF4EB675B4}" type="pres">
      <dgm:prSet presAssocID="{AE30A728-A590-40DF-BF82-91501FD3FA01}" presName="text6" presStyleCnt="0"/>
      <dgm:spPr/>
    </dgm:pt>
    <dgm:pt modelId="{92459DB2-AB49-4DE2-8744-7785D55CBDB9}" type="pres">
      <dgm:prSet presAssocID="{AE30A728-A590-40DF-BF82-91501FD3FA01}" presName="textRepeatNode" presStyleLbl="alignNode1" presStyleIdx="5" presStyleCnt="7" custLinFactX="-134402" custLinFactY="7231" custLinFactNeighborX="-200000" custLinFactNeighborY="100000">
        <dgm:presLayoutVars>
          <dgm:chMax val="0"/>
          <dgm:chPref val="0"/>
          <dgm:bulletEnabled val="1"/>
        </dgm:presLayoutVars>
      </dgm:prSet>
      <dgm:spPr/>
    </dgm:pt>
    <dgm:pt modelId="{9E992699-D08E-46A8-8277-0FB297C30033}" type="pres">
      <dgm:prSet presAssocID="{AE30A728-A590-40DF-BF82-91501FD3FA01}" presName="textaccent6" presStyleCnt="0"/>
      <dgm:spPr/>
    </dgm:pt>
    <dgm:pt modelId="{BB2390B1-A8A3-4B5D-ABD7-4A64808E89B9}" type="pres">
      <dgm:prSet presAssocID="{AE30A728-A590-40DF-BF82-91501FD3FA01}" presName="accentRepeatNode" presStyleLbl="solidAlignAcc1" presStyleIdx="10" presStyleCnt="14" custLinFactX="-31580" custLinFactY="-160410" custLinFactNeighborX="-100000" custLinFactNeighborY="-200000"/>
      <dgm:spPr/>
    </dgm:pt>
    <dgm:pt modelId="{9901F61B-680C-4CB6-9F66-B4DEA6DE6804}" type="pres">
      <dgm:prSet presAssocID="{1455E6AA-A907-4B59-9F42-918D27D6BAAA}" presName="image6" presStyleCnt="0"/>
      <dgm:spPr/>
    </dgm:pt>
    <dgm:pt modelId="{B59F75FE-26C3-4448-9363-8B21C057FE41}" type="pres">
      <dgm:prSet presAssocID="{1455E6AA-A907-4B59-9F42-918D27D6BAAA}" presName="imageRepeatNode" presStyleLbl="alignAcc1" presStyleIdx="5" presStyleCnt="7" custLinFactX="-70469" custLinFactNeighborX="-100000" custLinFactNeighborY="2806"/>
      <dgm:spPr/>
    </dgm:pt>
    <dgm:pt modelId="{A451DF9C-8B24-4137-984B-30861528E2E5}" type="pres">
      <dgm:prSet presAssocID="{1455E6AA-A907-4B59-9F42-918D27D6BAAA}" presName="imageaccent6" presStyleCnt="0"/>
      <dgm:spPr/>
    </dgm:pt>
    <dgm:pt modelId="{3D1CD832-EDAA-4AF5-BB68-6621394DD94E}" type="pres">
      <dgm:prSet presAssocID="{1455E6AA-A907-4B59-9F42-918D27D6BAAA}" presName="accentRepeatNode" presStyleLbl="solidAlignAcc1" presStyleIdx="11" presStyleCnt="14" custLinFactX="-1165479" custLinFactY="-1041947" custLinFactNeighborX="-1200000" custLinFactNeighborY="-1100000"/>
      <dgm:spPr>
        <a:ln>
          <a:noFill/>
        </a:ln>
      </dgm:spPr>
    </dgm:pt>
    <dgm:pt modelId="{EA38F675-7D27-4DBC-834C-21426684AEF5}" type="pres">
      <dgm:prSet presAssocID="{3502A354-B890-41E6-8B63-5AA465A8FA07}" presName="text7" presStyleCnt="0"/>
      <dgm:spPr/>
    </dgm:pt>
    <dgm:pt modelId="{83B496C9-0E35-49B4-B176-F4135F18C7A5}" type="pres">
      <dgm:prSet presAssocID="{3502A354-B890-41E6-8B63-5AA465A8FA07}" presName="textRepeatNode" presStyleLbl="alignNode1" presStyleIdx="6" presStyleCnt="7" custLinFactX="77345" custLinFactNeighborX="100000" custLinFactNeighborY="-1963">
        <dgm:presLayoutVars>
          <dgm:chMax val="0"/>
          <dgm:chPref val="0"/>
          <dgm:bulletEnabled val="1"/>
        </dgm:presLayoutVars>
      </dgm:prSet>
      <dgm:spPr/>
    </dgm:pt>
    <dgm:pt modelId="{4E6A8B5D-123B-48A8-86FF-5BC06FC41217}" type="pres">
      <dgm:prSet presAssocID="{3502A354-B890-41E6-8B63-5AA465A8FA07}" presName="textaccent7" presStyleCnt="0"/>
      <dgm:spPr/>
    </dgm:pt>
    <dgm:pt modelId="{4663843C-5205-481C-AFA7-360BD689DED0}" type="pres">
      <dgm:prSet presAssocID="{3502A354-B890-41E6-8B63-5AA465A8FA07}" presName="accentRepeatNode" presStyleLbl="solidAlignAcc1" presStyleIdx="12" presStyleCnt="14" custLinFactX="1300000" custLinFactY="-1090339" custLinFactNeighborX="1308150" custLinFactNeighborY="-1100000"/>
      <dgm:spPr>
        <a:ln>
          <a:noFill/>
        </a:ln>
      </dgm:spPr>
    </dgm:pt>
    <dgm:pt modelId="{B14AFEC2-BECA-4E58-9177-B954CA30C30B}" type="pres">
      <dgm:prSet presAssocID="{9056470C-DE55-4A87-9337-3ED227A144B5}" presName="image7" presStyleCnt="0"/>
      <dgm:spPr/>
    </dgm:pt>
    <dgm:pt modelId="{D8F7E916-4319-465F-9F56-6E431247DB30}" type="pres">
      <dgm:prSet presAssocID="{9056470C-DE55-4A87-9337-3ED227A144B5}" presName="imageRepeatNode" presStyleLbl="alignAcc1" presStyleIdx="6" presStyleCnt="7" custLinFactX="141445" custLinFactY="-8290" custLinFactNeighborX="200000" custLinFactNeighborY="-100000"/>
      <dgm:spPr/>
    </dgm:pt>
    <dgm:pt modelId="{F416C92F-A6AD-4382-A940-7C16738CB0A6}" type="pres">
      <dgm:prSet presAssocID="{9056470C-DE55-4A87-9337-3ED227A144B5}" presName="imageaccent7" presStyleCnt="0"/>
      <dgm:spPr/>
    </dgm:pt>
    <dgm:pt modelId="{3192AFDB-83F1-42FB-9835-266EEF32D4C0}" type="pres">
      <dgm:prSet presAssocID="{9056470C-DE55-4A87-9337-3ED227A144B5}" presName="accentRepeatNode" presStyleLbl="solidAlignAcc1" presStyleIdx="13" presStyleCnt="14" custLinFactX="-170747" custLinFactY="-1100000" custLinFactNeighborX="-200000" custLinFactNeighborY="-1173346"/>
      <dgm:spPr>
        <a:ln>
          <a:noFill/>
        </a:ln>
      </dgm:spPr>
    </dgm:pt>
  </dgm:ptLst>
  <dgm:cxnLst>
    <dgm:cxn modelId="{9FFAAF00-FB14-4746-B4C3-E5ECD1751700}" srcId="{B3B03E14-2E60-4469-A3C4-35E295E64B39}" destId="{AE30A728-A590-40DF-BF82-91501FD3FA01}" srcOrd="5" destOrd="0" parTransId="{4C77B38A-5FA7-4F4B-B17C-F7B2A3106D13}" sibTransId="{1455E6AA-A907-4B59-9F42-918D27D6BAAA}"/>
    <dgm:cxn modelId="{CC6E1D2C-7AB4-4ADC-B993-D7F705F5C23E}" type="presOf" srcId="{9056470C-DE55-4A87-9337-3ED227A144B5}" destId="{D8F7E916-4319-465F-9F56-6E431247DB30}" srcOrd="0" destOrd="0" presId="urn:microsoft.com/office/officeart/2008/layout/HexagonCluster"/>
    <dgm:cxn modelId="{46E2BD2C-A122-4886-81C6-9079EA17D04D}" type="presOf" srcId="{C5EBFE9A-6652-400C-83FE-BBD619AD3096}" destId="{4E23808B-835B-4F7C-AF04-DFD0ADE1E768}" srcOrd="0" destOrd="0" presId="urn:microsoft.com/office/officeart/2008/layout/HexagonCluster"/>
    <dgm:cxn modelId="{5700E033-D147-4D8B-802D-FA0381C4F629}" type="presOf" srcId="{3502A354-B890-41E6-8B63-5AA465A8FA07}" destId="{83B496C9-0E35-49B4-B176-F4135F18C7A5}" srcOrd="0" destOrd="0" presId="urn:microsoft.com/office/officeart/2008/layout/HexagonCluster"/>
    <dgm:cxn modelId="{EEE2D339-39CC-4AF2-9D63-E0299DE1969E}" type="presOf" srcId="{AE30A728-A590-40DF-BF82-91501FD3FA01}" destId="{92459DB2-AB49-4DE2-8744-7785D55CBDB9}" srcOrd="0" destOrd="0" presId="urn:microsoft.com/office/officeart/2008/layout/HexagonCluster"/>
    <dgm:cxn modelId="{1A3C0B49-AC06-4670-9DB4-44F58956200F}" type="presOf" srcId="{2529CBF6-8ECF-4FE4-ADD9-412EC1E22BF3}" destId="{274A95D0-B76F-4AA8-9163-881E0D0EE6F5}" srcOrd="0" destOrd="0" presId="urn:microsoft.com/office/officeart/2008/layout/HexagonCluster"/>
    <dgm:cxn modelId="{FB60B96E-6656-46D5-8721-B447F70F05A2}" type="presOf" srcId="{93A42C81-4A9D-4548-A1D8-CB1241B01EC2}" destId="{0538AE75-A3CA-4E79-A6CC-697C6A717CD1}" srcOrd="0" destOrd="0" presId="urn:microsoft.com/office/officeart/2008/layout/HexagonCluster"/>
    <dgm:cxn modelId="{D4363054-6E58-4389-83B7-1FCF0A55290C}" type="presOf" srcId="{1455E6AA-A907-4B59-9F42-918D27D6BAAA}" destId="{B59F75FE-26C3-4448-9363-8B21C057FE41}" srcOrd="0" destOrd="0" presId="urn:microsoft.com/office/officeart/2008/layout/HexagonCluster"/>
    <dgm:cxn modelId="{69469174-F5CA-4438-90AD-6C9C28D05F98}" srcId="{B3B03E14-2E60-4469-A3C4-35E295E64B39}" destId="{42442087-A878-47BE-8A97-C507DFCFDE63}" srcOrd="2" destOrd="0" parTransId="{8116B7E5-B27C-47F7-9D84-AC7993B88D4B}" sibTransId="{60D94923-4892-4E02-8FDF-347C6F1A9D2F}"/>
    <dgm:cxn modelId="{2763D455-71D8-45E3-A957-892E31FFA721}" type="presOf" srcId="{42442087-A878-47BE-8A97-C507DFCFDE63}" destId="{02AF8601-33F2-46DD-B248-BC7E8BF1306A}" srcOrd="0" destOrd="0" presId="urn:microsoft.com/office/officeart/2008/layout/HexagonCluster"/>
    <dgm:cxn modelId="{6223FF7D-69BB-47B3-A0D2-01AAFD926DD0}" type="presOf" srcId="{2ADAEBCB-AE79-42B3-A167-3D82CBAB70C6}" destId="{F2EAC2A5-65EB-4061-BF08-AD1131CEDC4B}" srcOrd="0" destOrd="0" presId="urn:microsoft.com/office/officeart/2008/layout/HexagonCluster"/>
    <dgm:cxn modelId="{7C58447F-71E7-472D-A805-721F503A8CB4}" type="presOf" srcId="{AD25A016-2BE9-45A1-923A-ECA7513206E5}" destId="{69B92149-480F-418D-886F-5A09AEC573B7}" srcOrd="0" destOrd="0" presId="urn:microsoft.com/office/officeart/2008/layout/HexagonCluster"/>
    <dgm:cxn modelId="{C4F6E382-AD06-4A9E-A351-04314D49E5D4}" type="presOf" srcId="{E9C7AA97-2323-48D8-9CC0-4DBAD886F07E}" destId="{A6D92FE4-4E4B-4150-ADDC-1CF6B7C35305}" srcOrd="0" destOrd="0" presId="urn:microsoft.com/office/officeart/2008/layout/HexagonCluster"/>
    <dgm:cxn modelId="{830A579A-8F11-4CA7-97F6-8812A22A1125}" srcId="{B3B03E14-2E60-4469-A3C4-35E295E64B39}" destId="{0237E8D1-5634-414A-94B8-591C3BBB5832}" srcOrd="0" destOrd="0" parTransId="{2ECE2FAD-E0E5-4A00-9277-EF424A1DC23E}" sibTransId="{C5EBFE9A-6652-400C-83FE-BBD619AD3096}"/>
    <dgm:cxn modelId="{2D3ED3AA-9FD9-4772-B7A5-A1D663E90F1B}" srcId="{B3B03E14-2E60-4469-A3C4-35E295E64B39}" destId="{93A42C81-4A9D-4548-A1D8-CB1241B01EC2}" srcOrd="3" destOrd="0" parTransId="{7A4DA7E6-6EA9-41B0-ABD8-74C7CE54454C}" sibTransId="{2ADAEBCB-AE79-42B3-A167-3D82CBAB70C6}"/>
    <dgm:cxn modelId="{B1ABFEB1-88C5-442C-9EEB-35846270CA68}" type="presOf" srcId="{B3B03E14-2E60-4469-A3C4-35E295E64B39}" destId="{F95D32E1-70B1-4080-A3CF-5368980CC679}" srcOrd="0" destOrd="0" presId="urn:microsoft.com/office/officeart/2008/layout/HexagonCluster"/>
    <dgm:cxn modelId="{632EB0C0-E6C7-4CC1-BA89-FAB5CCCB535B}" srcId="{B3B03E14-2E60-4469-A3C4-35E295E64B39}" destId="{AD25A016-2BE9-45A1-923A-ECA7513206E5}" srcOrd="4" destOrd="0" parTransId="{FB47669E-203B-44C0-ABFC-1A505FB412B4}" sibTransId="{E9C7AA97-2323-48D8-9CC0-4DBAD886F07E}"/>
    <dgm:cxn modelId="{2D271BD1-2A06-43C4-8FF4-4609ACF7B0A9}" srcId="{B3B03E14-2E60-4469-A3C4-35E295E64B39}" destId="{3502A354-B890-41E6-8B63-5AA465A8FA07}" srcOrd="6" destOrd="0" parTransId="{58A6269E-E84A-4102-8C8B-8E937887BC6C}" sibTransId="{9056470C-DE55-4A87-9337-3ED227A144B5}"/>
    <dgm:cxn modelId="{CFA1A7D5-AE74-4CCE-936E-8993E74E413C}" type="presOf" srcId="{B934312F-991D-4506-B9A8-1C1E27610FEC}" destId="{0DEDEDD8-38C3-4548-B1AA-EBA0B283C808}" srcOrd="0" destOrd="0" presId="urn:microsoft.com/office/officeart/2008/layout/HexagonCluster"/>
    <dgm:cxn modelId="{64FB03E1-10FC-460E-9729-3FBDD66C92EC}" type="presOf" srcId="{0237E8D1-5634-414A-94B8-591C3BBB5832}" destId="{69D1F62E-6666-4B83-95EF-8F3CA001F3F1}" srcOrd="0" destOrd="0" presId="urn:microsoft.com/office/officeart/2008/layout/HexagonCluster"/>
    <dgm:cxn modelId="{E91564E4-3B4D-4835-873E-5BB292E7C823}" srcId="{B3B03E14-2E60-4469-A3C4-35E295E64B39}" destId="{B934312F-991D-4506-B9A8-1C1E27610FEC}" srcOrd="1" destOrd="0" parTransId="{AEBEE15F-C064-4EFF-AD11-59A7F7F11855}" sibTransId="{2529CBF6-8ECF-4FE4-ADD9-412EC1E22BF3}"/>
    <dgm:cxn modelId="{405E92EB-3034-43C7-B9C8-F11B086C51FD}" type="presOf" srcId="{60D94923-4892-4E02-8FDF-347C6F1A9D2F}" destId="{02D675EA-5846-426B-BBB2-0FF9AB72D187}" srcOrd="0" destOrd="0" presId="urn:microsoft.com/office/officeart/2008/layout/HexagonCluster"/>
    <dgm:cxn modelId="{1212913F-A6D1-4D55-ABF6-A5356662DEAB}" type="presParOf" srcId="{F95D32E1-70B1-4080-A3CF-5368980CC679}" destId="{52484FE1-599C-4BBB-9158-7C314993F3C1}" srcOrd="0" destOrd="0" presId="urn:microsoft.com/office/officeart/2008/layout/HexagonCluster"/>
    <dgm:cxn modelId="{9902D0BB-2C56-49A1-938F-DA358A76ACC8}" type="presParOf" srcId="{52484FE1-599C-4BBB-9158-7C314993F3C1}" destId="{69D1F62E-6666-4B83-95EF-8F3CA001F3F1}" srcOrd="0" destOrd="0" presId="urn:microsoft.com/office/officeart/2008/layout/HexagonCluster"/>
    <dgm:cxn modelId="{39D6A620-1A1A-4FAE-9410-A44DF8671E67}" type="presParOf" srcId="{F95D32E1-70B1-4080-A3CF-5368980CC679}" destId="{4E304737-3937-4B61-A36F-F03153B55F7E}" srcOrd="1" destOrd="0" presId="urn:microsoft.com/office/officeart/2008/layout/HexagonCluster"/>
    <dgm:cxn modelId="{A43D2D35-3E76-47EF-853A-8894B275F9D4}" type="presParOf" srcId="{4E304737-3937-4B61-A36F-F03153B55F7E}" destId="{C7C5EAAF-783C-490D-A193-C771301638A2}" srcOrd="0" destOrd="0" presId="urn:microsoft.com/office/officeart/2008/layout/HexagonCluster"/>
    <dgm:cxn modelId="{F22399E1-D8F6-46E7-AEFD-7392A7B5A7C8}" type="presParOf" srcId="{F95D32E1-70B1-4080-A3CF-5368980CC679}" destId="{12480B74-B58B-449B-B05F-3AB02FE09EF3}" srcOrd="2" destOrd="0" presId="urn:microsoft.com/office/officeart/2008/layout/HexagonCluster"/>
    <dgm:cxn modelId="{DA8ECA43-4280-42FB-9B50-5BF09CB76EB6}" type="presParOf" srcId="{12480B74-B58B-449B-B05F-3AB02FE09EF3}" destId="{4E23808B-835B-4F7C-AF04-DFD0ADE1E768}" srcOrd="0" destOrd="0" presId="urn:microsoft.com/office/officeart/2008/layout/HexagonCluster"/>
    <dgm:cxn modelId="{9BAD0B60-FD5C-413A-A6F3-17CE751B1D0A}" type="presParOf" srcId="{F95D32E1-70B1-4080-A3CF-5368980CC679}" destId="{68EEB44D-92CA-48B4-B688-D479EC5051FE}" srcOrd="3" destOrd="0" presId="urn:microsoft.com/office/officeart/2008/layout/HexagonCluster"/>
    <dgm:cxn modelId="{C6BDB1BC-5ACB-4C5E-992D-4EC2C560860C}" type="presParOf" srcId="{68EEB44D-92CA-48B4-B688-D479EC5051FE}" destId="{7936E473-BF7D-4CB5-AFA1-2C09544FA6AD}" srcOrd="0" destOrd="0" presId="urn:microsoft.com/office/officeart/2008/layout/HexagonCluster"/>
    <dgm:cxn modelId="{EC5E6C3F-237F-44DB-92AB-E69E132CC561}" type="presParOf" srcId="{F95D32E1-70B1-4080-A3CF-5368980CC679}" destId="{B3FF08B9-16E3-4481-9953-70BBC8393E8B}" srcOrd="4" destOrd="0" presId="urn:microsoft.com/office/officeart/2008/layout/HexagonCluster"/>
    <dgm:cxn modelId="{673B6A3D-11F0-4BBF-873D-FC91395C8B45}" type="presParOf" srcId="{B3FF08B9-16E3-4481-9953-70BBC8393E8B}" destId="{0DEDEDD8-38C3-4548-B1AA-EBA0B283C808}" srcOrd="0" destOrd="0" presId="urn:microsoft.com/office/officeart/2008/layout/HexagonCluster"/>
    <dgm:cxn modelId="{82D5BC71-C8FA-4373-9F86-CBFDD2F7F829}" type="presParOf" srcId="{F95D32E1-70B1-4080-A3CF-5368980CC679}" destId="{77B51253-E00A-49A4-884F-EC5A09D23CBB}" srcOrd="5" destOrd="0" presId="urn:microsoft.com/office/officeart/2008/layout/HexagonCluster"/>
    <dgm:cxn modelId="{5F63818F-2B6A-4792-AE70-79DFFBE62DE8}" type="presParOf" srcId="{77B51253-E00A-49A4-884F-EC5A09D23CBB}" destId="{2AEA6F74-6041-4254-AD48-1659D9BDBC35}" srcOrd="0" destOrd="0" presId="urn:microsoft.com/office/officeart/2008/layout/HexagonCluster"/>
    <dgm:cxn modelId="{1D67A321-E740-473C-9A79-139B87D80650}" type="presParOf" srcId="{F95D32E1-70B1-4080-A3CF-5368980CC679}" destId="{6B86B0E2-1235-4C8C-ABC3-35C280D877BF}" srcOrd="6" destOrd="0" presId="urn:microsoft.com/office/officeart/2008/layout/HexagonCluster"/>
    <dgm:cxn modelId="{87676695-0765-414D-AB5F-69AEB01C81EE}" type="presParOf" srcId="{6B86B0E2-1235-4C8C-ABC3-35C280D877BF}" destId="{274A95D0-B76F-4AA8-9163-881E0D0EE6F5}" srcOrd="0" destOrd="0" presId="urn:microsoft.com/office/officeart/2008/layout/HexagonCluster"/>
    <dgm:cxn modelId="{96EA8D2F-D81C-417F-8700-AE9E978F92A8}" type="presParOf" srcId="{F95D32E1-70B1-4080-A3CF-5368980CC679}" destId="{B7830640-B645-4F27-B3C9-87303D0662DF}" srcOrd="7" destOrd="0" presId="urn:microsoft.com/office/officeart/2008/layout/HexagonCluster"/>
    <dgm:cxn modelId="{D6005CB4-8B81-4F76-9EB9-16A1FA742804}" type="presParOf" srcId="{B7830640-B645-4F27-B3C9-87303D0662DF}" destId="{8FBFDE2F-C3E2-452C-B094-E6D3631A4890}" srcOrd="0" destOrd="0" presId="urn:microsoft.com/office/officeart/2008/layout/HexagonCluster"/>
    <dgm:cxn modelId="{00682A67-C61F-450D-B237-FAE120743589}" type="presParOf" srcId="{F95D32E1-70B1-4080-A3CF-5368980CC679}" destId="{4D31E69B-F759-4E52-90FF-6AB805995980}" srcOrd="8" destOrd="0" presId="urn:microsoft.com/office/officeart/2008/layout/HexagonCluster"/>
    <dgm:cxn modelId="{C66F205F-2AEA-44BA-8E3F-34E6C3D5F9BA}" type="presParOf" srcId="{4D31E69B-F759-4E52-90FF-6AB805995980}" destId="{02AF8601-33F2-46DD-B248-BC7E8BF1306A}" srcOrd="0" destOrd="0" presId="urn:microsoft.com/office/officeart/2008/layout/HexagonCluster"/>
    <dgm:cxn modelId="{01C754CA-482D-45B5-B863-0DA7CD3B6B33}" type="presParOf" srcId="{F95D32E1-70B1-4080-A3CF-5368980CC679}" destId="{16D1177E-3E62-4A93-AC0E-6456696ACC91}" srcOrd="9" destOrd="0" presId="urn:microsoft.com/office/officeart/2008/layout/HexagonCluster"/>
    <dgm:cxn modelId="{FDBCA957-8399-4278-997D-15BF948AC555}" type="presParOf" srcId="{16D1177E-3E62-4A93-AC0E-6456696ACC91}" destId="{FBA6F81B-31A6-4883-84AF-D0FC3DC9FF54}" srcOrd="0" destOrd="0" presId="urn:microsoft.com/office/officeart/2008/layout/HexagonCluster"/>
    <dgm:cxn modelId="{C4FB48F6-88BE-4834-9532-76D85E4B5796}" type="presParOf" srcId="{F95D32E1-70B1-4080-A3CF-5368980CC679}" destId="{A02D41D7-D9D1-4E8F-800D-E38F782730CE}" srcOrd="10" destOrd="0" presId="urn:microsoft.com/office/officeart/2008/layout/HexagonCluster"/>
    <dgm:cxn modelId="{AEA41AAB-EDF8-4CE8-A11C-9A15AF5417E3}" type="presParOf" srcId="{A02D41D7-D9D1-4E8F-800D-E38F782730CE}" destId="{02D675EA-5846-426B-BBB2-0FF9AB72D187}" srcOrd="0" destOrd="0" presId="urn:microsoft.com/office/officeart/2008/layout/HexagonCluster"/>
    <dgm:cxn modelId="{2F6EF642-4626-42A7-BC92-08E833269349}" type="presParOf" srcId="{F95D32E1-70B1-4080-A3CF-5368980CC679}" destId="{88A2FA78-4717-45B6-883D-A154BB50B37A}" srcOrd="11" destOrd="0" presId="urn:microsoft.com/office/officeart/2008/layout/HexagonCluster"/>
    <dgm:cxn modelId="{E3C197B2-AF82-4C65-A1CC-944A3BDC4962}" type="presParOf" srcId="{88A2FA78-4717-45B6-883D-A154BB50B37A}" destId="{10777A8A-3E98-46AC-9EBC-84669B4D4AB6}" srcOrd="0" destOrd="0" presId="urn:microsoft.com/office/officeart/2008/layout/HexagonCluster"/>
    <dgm:cxn modelId="{D2205DD6-C008-44AD-B510-89B802EBCAC8}" type="presParOf" srcId="{F95D32E1-70B1-4080-A3CF-5368980CC679}" destId="{99B0D4B8-FDFB-41F2-968C-FD86237E5D17}" srcOrd="12" destOrd="0" presId="urn:microsoft.com/office/officeart/2008/layout/HexagonCluster"/>
    <dgm:cxn modelId="{CFFD111A-8999-4514-8F42-AB392C863ED0}" type="presParOf" srcId="{99B0D4B8-FDFB-41F2-968C-FD86237E5D17}" destId="{0538AE75-A3CA-4E79-A6CC-697C6A717CD1}" srcOrd="0" destOrd="0" presId="urn:microsoft.com/office/officeart/2008/layout/HexagonCluster"/>
    <dgm:cxn modelId="{650905E9-5E00-4544-A9EF-020F67DDB187}" type="presParOf" srcId="{F95D32E1-70B1-4080-A3CF-5368980CC679}" destId="{7742F512-AD55-42D1-A0C3-DF751CD0A3C1}" srcOrd="13" destOrd="0" presId="urn:microsoft.com/office/officeart/2008/layout/HexagonCluster"/>
    <dgm:cxn modelId="{7F6E6FD9-2D54-4D0C-BF9D-7B757893C4C0}" type="presParOf" srcId="{7742F512-AD55-42D1-A0C3-DF751CD0A3C1}" destId="{492C8018-4EDB-4C06-A479-78BF649A815C}" srcOrd="0" destOrd="0" presId="urn:microsoft.com/office/officeart/2008/layout/HexagonCluster"/>
    <dgm:cxn modelId="{DA8A845D-A761-4029-A8C5-8BECB9E5E9A9}" type="presParOf" srcId="{F95D32E1-70B1-4080-A3CF-5368980CC679}" destId="{EE726F6D-027C-46D4-B904-F8F0BEB2FAB9}" srcOrd="14" destOrd="0" presId="urn:microsoft.com/office/officeart/2008/layout/HexagonCluster"/>
    <dgm:cxn modelId="{8FFBA633-7EE8-4CE7-A71C-5CC57AA26AA5}" type="presParOf" srcId="{EE726F6D-027C-46D4-B904-F8F0BEB2FAB9}" destId="{F2EAC2A5-65EB-4061-BF08-AD1131CEDC4B}" srcOrd="0" destOrd="0" presId="urn:microsoft.com/office/officeart/2008/layout/HexagonCluster"/>
    <dgm:cxn modelId="{EEF39029-EE72-4669-81A6-CB807D830747}" type="presParOf" srcId="{F95D32E1-70B1-4080-A3CF-5368980CC679}" destId="{813419AF-5D5D-452F-A25E-09BF10C18549}" srcOrd="15" destOrd="0" presId="urn:microsoft.com/office/officeart/2008/layout/HexagonCluster"/>
    <dgm:cxn modelId="{30E3AE66-CDB2-42E7-886A-47E839EFBB42}" type="presParOf" srcId="{813419AF-5D5D-452F-A25E-09BF10C18549}" destId="{D5757FA4-F9EE-44BC-86D4-79FF998794A8}" srcOrd="0" destOrd="0" presId="urn:microsoft.com/office/officeart/2008/layout/HexagonCluster"/>
    <dgm:cxn modelId="{DA138B42-F803-4EAC-A129-258692654267}" type="presParOf" srcId="{F95D32E1-70B1-4080-A3CF-5368980CC679}" destId="{0EEB63EE-8C43-4C85-8F2C-0C019965CF1E}" srcOrd="16" destOrd="0" presId="urn:microsoft.com/office/officeart/2008/layout/HexagonCluster"/>
    <dgm:cxn modelId="{2CCD397A-57B2-4EBC-A610-FC61AE910E80}" type="presParOf" srcId="{0EEB63EE-8C43-4C85-8F2C-0C019965CF1E}" destId="{69B92149-480F-418D-886F-5A09AEC573B7}" srcOrd="0" destOrd="0" presId="urn:microsoft.com/office/officeart/2008/layout/HexagonCluster"/>
    <dgm:cxn modelId="{39A8FBC5-09F3-4567-B8B3-F392841EC15F}" type="presParOf" srcId="{F95D32E1-70B1-4080-A3CF-5368980CC679}" destId="{71A71553-B377-48C6-8657-9FF2904783DA}" srcOrd="17" destOrd="0" presId="urn:microsoft.com/office/officeart/2008/layout/HexagonCluster"/>
    <dgm:cxn modelId="{AD8C08C4-169D-4099-B825-22BE2F665379}" type="presParOf" srcId="{71A71553-B377-48C6-8657-9FF2904783DA}" destId="{07EA2BF2-964D-4EDC-A7D8-B63B72854B5F}" srcOrd="0" destOrd="0" presId="urn:microsoft.com/office/officeart/2008/layout/HexagonCluster"/>
    <dgm:cxn modelId="{25645A7E-1C4C-40FF-8E75-962AA81A7B16}" type="presParOf" srcId="{F95D32E1-70B1-4080-A3CF-5368980CC679}" destId="{6CB5771D-9F4D-4ED4-BB48-F7C80BCDE6CD}" srcOrd="18" destOrd="0" presId="urn:microsoft.com/office/officeart/2008/layout/HexagonCluster"/>
    <dgm:cxn modelId="{AAA2E09C-F8EA-4403-8C28-73456985BC40}" type="presParOf" srcId="{6CB5771D-9F4D-4ED4-BB48-F7C80BCDE6CD}" destId="{A6D92FE4-4E4B-4150-ADDC-1CF6B7C35305}" srcOrd="0" destOrd="0" presId="urn:microsoft.com/office/officeart/2008/layout/HexagonCluster"/>
    <dgm:cxn modelId="{7E984AE2-94C4-4A72-9D5F-D5598E4C2036}" type="presParOf" srcId="{F95D32E1-70B1-4080-A3CF-5368980CC679}" destId="{CA1C99EC-C562-4F94-93C8-9BE87E5910B7}" srcOrd="19" destOrd="0" presId="urn:microsoft.com/office/officeart/2008/layout/HexagonCluster"/>
    <dgm:cxn modelId="{05A9B885-2DC9-4255-BA92-B314CDB91DD4}" type="presParOf" srcId="{CA1C99EC-C562-4F94-93C8-9BE87E5910B7}" destId="{5175208D-31E9-44A9-83D5-19FE5647C581}" srcOrd="0" destOrd="0" presId="urn:microsoft.com/office/officeart/2008/layout/HexagonCluster"/>
    <dgm:cxn modelId="{B1CCD057-30E5-41F0-97C2-FC1998449B4B}" type="presParOf" srcId="{F95D32E1-70B1-4080-A3CF-5368980CC679}" destId="{D7F70534-762E-46FD-BDBA-CBCF4EB675B4}" srcOrd="20" destOrd="0" presId="urn:microsoft.com/office/officeart/2008/layout/HexagonCluster"/>
    <dgm:cxn modelId="{A627F42E-F701-422B-845E-B93070DDD141}" type="presParOf" srcId="{D7F70534-762E-46FD-BDBA-CBCF4EB675B4}" destId="{92459DB2-AB49-4DE2-8744-7785D55CBDB9}" srcOrd="0" destOrd="0" presId="urn:microsoft.com/office/officeart/2008/layout/HexagonCluster"/>
    <dgm:cxn modelId="{EDFCFFC0-C0BA-4C6A-A0E2-5A3BA77EA845}" type="presParOf" srcId="{F95D32E1-70B1-4080-A3CF-5368980CC679}" destId="{9E992699-D08E-46A8-8277-0FB297C30033}" srcOrd="21" destOrd="0" presId="urn:microsoft.com/office/officeart/2008/layout/HexagonCluster"/>
    <dgm:cxn modelId="{3AB099C0-13BF-44DC-AF6D-6B38DC46700F}" type="presParOf" srcId="{9E992699-D08E-46A8-8277-0FB297C30033}" destId="{BB2390B1-A8A3-4B5D-ABD7-4A64808E89B9}" srcOrd="0" destOrd="0" presId="urn:microsoft.com/office/officeart/2008/layout/HexagonCluster"/>
    <dgm:cxn modelId="{5A39FE5B-3F20-4E23-A549-C129B7A2395E}" type="presParOf" srcId="{F95D32E1-70B1-4080-A3CF-5368980CC679}" destId="{9901F61B-680C-4CB6-9F66-B4DEA6DE6804}" srcOrd="22" destOrd="0" presId="urn:microsoft.com/office/officeart/2008/layout/HexagonCluster"/>
    <dgm:cxn modelId="{4AF46908-EC88-4A9E-B6A3-B10A199EA1AD}" type="presParOf" srcId="{9901F61B-680C-4CB6-9F66-B4DEA6DE6804}" destId="{B59F75FE-26C3-4448-9363-8B21C057FE41}" srcOrd="0" destOrd="0" presId="urn:microsoft.com/office/officeart/2008/layout/HexagonCluster"/>
    <dgm:cxn modelId="{4414DC9A-ABC5-4361-882D-8B6E925FB6E9}" type="presParOf" srcId="{F95D32E1-70B1-4080-A3CF-5368980CC679}" destId="{A451DF9C-8B24-4137-984B-30861528E2E5}" srcOrd="23" destOrd="0" presId="urn:microsoft.com/office/officeart/2008/layout/HexagonCluster"/>
    <dgm:cxn modelId="{5785861F-28DE-4081-93E2-E06BA6783A54}" type="presParOf" srcId="{A451DF9C-8B24-4137-984B-30861528E2E5}" destId="{3D1CD832-EDAA-4AF5-BB68-6621394DD94E}" srcOrd="0" destOrd="0" presId="urn:microsoft.com/office/officeart/2008/layout/HexagonCluster"/>
    <dgm:cxn modelId="{E217C462-84D5-4075-8D83-F85A633E9BCF}" type="presParOf" srcId="{F95D32E1-70B1-4080-A3CF-5368980CC679}" destId="{EA38F675-7D27-4DBC-834C-21426684AEF5}" srcOrd="24" destOrd="0" presId="urn:microsoft.com/office/officeart/2008/layout/HexagonCluster"/>
    <dgm:cxn modelId="{C079F8E3-3376-4278-9BD1-452B27B37CDF}" type="presParOf" srcId="{EA38F675-7D27-4DBC-834C-21426684AEF5}" destId="{83B496C9-0E35-49B4-B176-F4135F18C7A5}" srcOrd="0" destOrd="0" presId="urn:microsoft.com/office/officeart/2008/layout/HexagonCluster"/>
    <dgm:cxn modelId="{4F52FBC5-2408-49F5-A9C0-337C61A941AD}" type="presParOf" srcId="{F95D32E1-70B1-4080-A3CF-5368980CC679}" destId="{4E6A8B5D-123B-48A8-86FF-5BC06FC41217}" srcOrd="25" destOrd="0" presId="urn:microsoft.com/office/officeart/2008/layout/HexagonCluster"/>
    <dgm:cxn modelId="{B2C07282-192E-42BF-AE37-9B702A495A50}" type="presParOf" srcId="{4E6A8B5D-123B-48A8-86FF-5BC06FC41217}" destId="{4663843C-5205-481C-AFA7-360BD689DED0}" srcOrd="0" destOrd="0" presId="urn:microsoft.com/office/officeart/2008/layout/HexagonCluster"/>
    <dgm:cxn modelId="{A23CAFFE-B427-4AA2-8A2B-C36FA9843D43}" type="presParOf" srcId="{F95D32E1-70B1-4080-A3CF-5368980CC679}" destId="{B14AFEC2-BECA-4E58-9177-B954CA30C30B}" srcOrd="26" destOrd="0" presId="urn:microsoft.com/office/officeart/2008/layout/HexagonCluster"/>
    <dgm:cxn modelId="{471E18FA-9983-4D1B-9D5E-30C5BFC6DF9F}" type="presParOf" srcId="{B14AFEC2-BECA-4E58-9177-B954CA30C30B}" destId="{D8F7E916-4319-465F-9F56-6E431247DB30}" srcOrd="0" destOrd="0" presId="urn:microsoft.com/office/officeart/2008/layout/HexagonCluster"/>
    <dgm:cxn modelId="{0874819A-FF78-4279-9CD9-8EC83586D090}" type="presParOf" srcId="{F95D32E1-70B1-4080-A3CF-5368980CC679}" destId="{F416C92F-A6AD-4382-A940-7C16738CB0A6}" srcOrd="27" destOrd="0" presId="urn:microsoft.com/office/officeart/2008/layout/HexagonCluster"/>
    <dgm:cxn modelId="{39D02387-7A7D-479C-A2FF-B2F8CAE96627}" type="presParOf" srcId="{F416C92F-A6AD-4382-A940-7C16738CB0A6}" destId="{3192AFDB-83F1-42FB-9835-266EEF32D4C0}"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1F62E-6666-4B83-95EF-8F3CA001F3F1}">
      <dsp:nvSpPr>
        <dsp:cNvPr id="0" name=""/>
        <dsp:cNvSpPr/>
      </dsp:nvSpPr>
      <dsp:spPr>
        <a:xfrm>
          <a:off x="2299114" y="1246105"/>
          <a:ext cx="2600274" cy="2232790"/>
        </a:xfrm>
        <a:prstGeom prst="hexagon">
          <a:avLst>
            <a:gd name="adj" fmla="val 25000"/>
            <a:gd name="vf" fmla="val 115470"/>
          </a:avLst>
        </a:prstGeom>
        <a:solidFill>
          <a:srgbClr val="253957"/>
        </a:solidFill>
        <a:ln>
          <a:noFill/>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Anuška Ferligoj</a:t>
          </a:r>
          <a:endParaRPr lang="ru-RU" sz="3600" kern="1200" dirty="0"/>
        </a:p>
      </dsp:txBody>
      <dsp:txXfrm>
        <a:off x="2701869" y="1591941"/>
        <a:ext cx="1794764" cy="1541118"/>
      </dsp:txXfrm>
    </dsp:sp>
    <dsp:sp modelId="{C7C5EAAF-783C-490D-A193-C771301638A2}">
      <dsp:nvSpPr>
        <dsp:cNvPr id="0" name=""/>
        <dsp:cNvSpPr/>
      </dsp:nvSpPr>
      <dsp:spPr>
        <a:xfrm>
          <a:off x="1420398" y="739926"/>
          <a:ext cx="303319" cy="261740"/>
        </a:xfrm>
        <a:prstGeom prst="hexagon">
          <a:avLst>
            <a:gd name="adj" fmla="val 25000"/>
            <a:gd name="vf" fmla="val 115470"/>
          </a:avLst>
        </a:prstGeom>
        <a:solidFill>
          <a:schemeClr val="lt1">
            <a:hueOff val="0"/>
            <a:satOff val="0"/>
            <a:lumOff val="0"/>
            <a:alphaOff val="0"/>
          </a:schemeClr>
        </a:solidFill>
        <a:ln>
          <a:noFill/>
        </a:ln>
        <a:effectLst/>
      </dsp:spPr>
      <dsp:style>
        <a:lnRef idx="2">
          <a:scrgbClr r="0" g="0" b="0"/>
        </a:lnRef>
        <a:fillRef idx="1">
          <a:scrgbClr r="0" g="0" b="0"/>
        </a:fillRef>
        <a:effectRef idx="0">
          <a:scrgbClr r="0" g="0" b="0"/>
        </a:effectRef>
        <a:fontRef idx="minor"/>
      </dsp:style>
    </dsp:sp>
    <dsp:sp modelId="{4E23808B-835B-4F7C-AF04-DFD0ADE1E768}">
      <dsp:nvSpPr>
        <dsp:cNvPr id="0" name=""/>
        <dsp:cNvSpPr/>
      </dsp:nvSpPr>
      <dsp:spPr>
        <a:xfrm>
          <a:off x="4350155" y="142863"/>
          <a:ext cx="2600274" cy="2232790"/>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a:noFill/>
        </a:ln>
        <a:effectLst/>
      </dsp:spPr>
      <dsp:style>
        <a:lnRef idx="2">
          <a:scrgbClr r="0" g="0" b="0"/>
        </a:lnRef>
        <a:fillRef idx="1">
          <a:scrgbClr r="0" g="0" b="0"/>
        </a:fillRef>
        <a:effectRef idx="0">
          <a:scrgbClr r="0" g="0" b="0"/>
        </a:effectRef>
        <a:fontRef idx="minor"/>
      </dsp:style>
    </dsp:sp>
    <dsp:sp modelId="{7936E473-BF7D-4CB5-AFA1-2C09544FA6AD}">
      <dsp:nvSpPr>
        <dsp:cNvPr id="0" name=""/>
        <dsp:cNvSpPr/>
      </dsp:nvSpPr>
      <dsp:spPr>
        <a:xfrm>
          <a:off x="1940915" y="609058"/>
          <a:ext cx="303319" cy="261740"/>
        </a:xfrm>
        <a:prstGeom prst="hexagon">
          <a:avLst>
            <a:gd name="adj" fmla="val 25000"/>
            <a:gd name="vf" fmla="val 115470"/>
          </a:avLst>
        </a:prstGeom>
        <a:solidFill>
          <a:schemeClr val="lt1">
            <a:hueOff val="0"/>
            <a:satOff val="0"/>
            <a:lumOff val="0"/>
            <a:alphaOff val="0"/>
          </a:schemeClr>
        </a:solidFill>
        <a:ln>
          <a:noFill/>
        </a:ln>
        <a:effectLst/>
      </dsp:spPr>
      <dsp:style>
        <a:lnRef idx="2">
          <a:scrgbClr r="0" g="0" b="0"/>
        </a:lnRef>
        <a:fillRef idx="1">
          <a:scrgbClr r="0" g="0" b="0"/>
        </a:fillRef>
        <a:effectRef idx="0">
          <a:scrgbClr r="0" g="0" b="0"/>
        </a:effectRef>
        <a:fontRef idx="minor"/>
      </dsp:style>
    </dsp:sp>
    <dsp:sp modelId="{0DEDEDD8-38C3-4548-B1AA-EBA0B283C808}">
      <dsp:nvSpPr>
        <dsp:cNvPr id="0" name=""/>
        <dsp:cNvSpPr/>
      </dsp:nvSpPr>
      <dsp:spPr>
        <a:xfrm>
          <a:off x="6769536" y="6072606"/>
          <a:ext cx="2600274" cy="2232790"/>
        </a:xfrm>
        <a:prstGeom prst="hexagon">
          <a:avLst>
            <a:gd name="adj" fmla="val 25000"/>
            <a:gd name="vf" fmla="val 115470"/>
          </a:avLst>
        </a:prstGeom>
        <a:solidFill>
          <a:srgbClr val="253957"/>
        </a:solidFill>
        <a:ln>
          <a:noFill/>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Marjan Cugmas</a:t>
          </a:r>
        </a:p>
      </dsp:txBody>
      <dsp:txXfrm>
        <a:off x="7172291" y="6418442"/>
        <a:ext cx="1794764" cy="1541118"/>
      </dsp:txXfrm>
    </dsp:sp>
    <dsp:sp modelId="{2AEA6F74-6041-4254-AD48-1659D9BDBC35}">
      <dsp:nvSpPr>
        <dsp:cNvPr id="0" name=""/>
        <dsp:cNvSpPr/>
      </dsp:nvSpPr>
      <dsp:spPr>
        <a:xfrm>
          <a:off x="2708083" y="609056"/>
          <a:ext cx="303319" cy="261740"/>
        </a:xfrm>
        <a:prstGeom prst="hexagon">
          <a:avLst>
            <a:gd name="adj" fmla="val 25000"/>
            <a:gd name="vf" fmla="val 115470"/>
          </a:avLst>
        </a:prstGeom>
        <a:solidFill>
          <a:schemeClr val="lt1">
            <a:hueOff val="0"/>
            <a:satOff val="0"/>
            <a:lumOff val="0"/>
            <a:alphaOff val="0"/>
          </a:schemeClr>
        </a:solidFill>
        <a:ln>
          <a:noFill/>
        </a:ln>
        <a:effectLst/>
      </dsp:spPr>
      <dsp:style>
        <a:lnRef idx="2">
          <a:scrgbClr r="0" g="0" b="0"/>
        </a:lnRef>
        <a:fillRef idx="1">
          <a:scrgbClr r="0" g="0" b="0"/>
        </a:fillRef>
        <a:effectRef idx="0">
          <a:scrgbClr r="0" g="0" b="0"/>
        </a:effectRef>
        <a:fontRef idx="minor"/>
      </dsp:style>
    </dsp:sp>
    <dsp:sp modelId="{274A95D0-B76F-4AA8-9163-881E0D0EE6F5}">
      <dsp:nvSpPr>
        <dsp:cNvPr id="0" name=""/>
        <dsp:cNvSpPr/>
      </dsp:nvSpPr>
      <dsp:spPr>
        <a:xfrm>
          <a:off x="6783789" y="3834307"/>
          <a:ext cx="2600274" cy="2232790"/>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a:noFill/>
        </a:ln>
        <a:effectLst/>
      </dsp:spPr>
      <dsp:style>
        <a:lnRef idx="2">
          <a:scrgbClr r="0" g="0" b="0"/>
        </a:lnRef>
        <a:fillRef idx="1">
          <a:scrgbClr r="0" g="0" b="0"/>
        </a:fillRef>
        <a:effectRef idx="0">
          <a:scrgbClr r="0" g="0" b="0"/>
        </a:effectRef>
        <a:fontRef idx="minor"/>
      </dsp:style>
    </dsp:sp>
    <dsp:sp modelId="{8FBFDE2F-C3E2-452C-B094-E6D3631A4890}">
      <dsp:nvSpPr>
        <dsp:cNvPr id="0" name=""/>
        <dsp:cNvSpPr/>
      </dsp:nvSpPr>
      <dsp:spPr>
        <a:xfrm>
          <a:off x="3871958" y="609056"/>
          <a:ext cx="303319" cy="261740"/>
        </a:xfrm>
        <a:prstGeom prst="hexagon">
          <a:avLst>
            <a:gd name="adj" fmla="val 25000"/>
            <a:gd name="vf" fmla="val 115470"/>
          </a:avLst>
        </a:prstGeom>
        <a:solidFill>
          <a:schemeClr val="lt1">
            <a:hueOff val="0"/>
            <a:satOff val="0"/>
            <a:lumOff val="0"/>
            <a:alphaOff val="0"/>
          </a:schemeClr>
        </a:solidFill>
        <a:ln>
          <a:noFill/>
        </a:ln>
        <a:effectLst/>
      </dsp:spPr>
      <dsp:style>
        <a:lnRef idx="2">
          <a:scrgbClr r="0" g="0" b="0"/>
        </a:lnRef>
        <a:fillRef idx="1">
          <a:scrgbClr r="0" g="0" b="0"/>
        </a:fillRef>
        <a:effectRef idx="0">
          <a:scrgbClr r="0" g="0" b="0"/>
        </a:effectRef>
        <a:fontRef idx="minor"/>
      </dsp:style>
    </dsp:sp>
    <dsp:sp modelId="{02AF8601-33F2-46DD-B248-BC7E8BF1306A}">
      <dsp:nvSpPr>
        <dsp:cNvPr id="0" name=""/>
        <dsp:cNvSpPr/>
      </dsp:nvSpPr>
      <dsp:spPr>
        <a:xfrm>
          <a:off x="2395298" y="3722155"/>
          <a:ext cx="2600274" cy="2232790"/>
        </a:xfrm>
        <a:prstGeom prst="hexagon">
          <a:avLst>
            <a:gd name="adj" fmla="val 25000"/>
            <a:gd name="vf" fmla="val 115470"/>
          </a:avLst>
        </a:prstGeom>
        <a:solidFill>
          <a:srgbClr val="253957"/>
        </a:solidFill>
        <a:ln>
          <a:noFill/>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Vladimir Batagelj</a:t>
          </a:r>
        </a:p>
      </dsp:txBody>
      <dsp:txXfrm>
        <a:off x="2798053" y="4067991"/>
        <a:ext cx="1794764" cy="1541118"/>
      </dsp:txXfrm>
    </dsp:sp>
    <dsp:sp modelId="{FBA6F81B-31A6-4883-84AF-D0FC3DC9FF54}">
      <dsp:nvSpPr>
        <dsp:cNvPr id="0" name=""/>
        <dsp:cNvSpPr/>
      </dsp:nvSpPr>
      <dsp:spPr>
        <a:xfrm>
          <a:off x="3719429" y="609057"/>
          <a:ext cx="303319" cy="261740"/>
        </a:xfrm>
        <a:prstGeom prst="hexagon">
          <a:avLst>
            <a:gd name="adj" fmla="val 25000"/>
            <a:gd name="vf" fmla="val 115470"/>
          </a:avLst>
        </a:prstGeom>
        <a:solidFill>
          <a:schemeClr val="lt1">
            <a:hueOff val="0"/>
            <a:satOff val="0"/>
            <a:lumOff val="0"/>
            <a:alphaOff val="0"/>
          </a:schemeClr>
        </a:solidFill>
        <a:ln>
          <a:noFill/>
        </a:ln>
        <a:effectLst/>
      </dsp:spPr>
      <dsp:style>
        <a:lnRef idx="2">
          <a:scrgbClr r="0" g="0" b="0"/>
        </a:lnRef>
        <a:fillRef idx="1">
          <a:scrgbClr r="0" g="0" b="0"/>
        </a:fillRef>
        <a:effectRef idx="0">
          <a:scrgbClr r="0" g="0" b="0"/>
        </a:effectRef>
        <a:fontRef idx="minor"/>
      </dsp:style>
    </dsp:sp>
    <dsp:sp modelId="{02D675EA-5846-426B-BBB2-0FF9AB72D187}">
      <dsp:nvSpPr>
        <dsp:cNvPr id="0" name=""/>
        <dsp:cNvSpPr/>
      </dsp:nvSpPr>
      <dsp:spPr>
        <a:xfrm>
          <a:off x="4410801" y="2605751"/>
          <a:ext cx="2600274" cy="2232790"/>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a:noFill/>
        </a:ln>
        <a:effectLst/>
      </dsp:spPr>
      <dsp:style>
        <a:lnRef idx="2">
          <a:scrgbClr r="0" g="0" b="0"/>
        </a:lnRef>
        <a:fillRef idx="1">
          <a:scrgbClr r="0" g="0" b="0"/>
        </a:fillRef>
        <a:effectRef idx="0">
          <a:scrgbClr r="0" g="0" b="0"/>
        </a:effectRef>
        <a:fontRef idx="minor"/>
      </dsp:style>
    </dsp:sp>
    <dsp:sp modelId="{10777A8A-3E98-46AC-9EBC-84669B4D4AB6}">
      <dsp:nvSpPr>
        <dsp:cNvPr id="0" name=""/>
        <dsp:cNvSpPr/>
      </dsp:nvSpPr>
      <dsp:spPr>
        <a:xfrm>
          <a:off x="4038472" y="255991"/>
          <a:ext cx="303319" cy="261740"/>
        </a:xfrm>
        <a:prstGeom prst="hexagon">
          <a:avLst>
            <a:gd name="adj" fmla="val 25000"/>
            <a:gd name="vf" fmla="val 115470"/>
          </a:avLst>
        </a:prstGeom>
        <a:solidFill>
          <a:schemeClr val="lt1">
            <a:hueOff val="0"/>
            <a:satOff val="0"/>
            <a:lumOff val="0"/>
            <a:alphaOff val="0"/>
          </a:schemeClr>
        </a:solidFill>
        <a:ln>
          <a:noFill/>
        </a:ln>
        <a:effectLst/>
      </dsp:spPr>
      <dsp:style>
        <a:lnRef idx="2">
          <a:scrgbClr r="0" g="0" b="0"/>
        </a:lnRef>
        <a:fillRef idx="1">
          <a:scrgbClr r="0" g="0" b="0"/>
        </a:fillRef>
        <a:effectRef idx="0">
          <a:scrgbClr r="0" g="0" b="0"/>
        </a:effectRef>
        <a:fontRef idx="minor"/>
      </dsp:style>
    </dsp:sp>
    <dsp:sp modelId="{0538AE75-A3CA-4E79-A6CC-697C6A717CD1}">
      <dsp:nvSpPr>
        <dsp:cNvPr id="0" name=""/>
        <dsp:cNvSpPr/>
      </dsp:nvSpPr>
      <dsp:spPr>
        <a:xfrm>
          <a:off x="6887592" y="1334205"/>
          <a:ext cx="2600274" cy="2232790"/>
        </a:xfrm>
        <a:prstGeom prst="hexagon">
          <a:avLst>
            <a:gd name="adj" fmla="val 25000"/>
            <a:gd name="vf" fmla="val 115470"/>
          </a:avLst>
        </a:prstGeom>
        <a:solidFill>
          <a:srgbClr val="253957"/>
        </a:solidFill>
        <a:ln>
          <a:noFill/>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Anja Žnidaršič</a:t>
          </a:r>
        </a:p>
      </dsp:txBody>
      <dsp:txXfrm>
        <a:off x="7290347" y="1680041"/>
        <a:ext cx="1794764" cy="1541118"/>
      </dsp:txXfrm>
    </dsp:sp>
    <dsp:sp modelId="{492C8018-4EDB-4C06-A479-78BF649A815C}">
      <dsp:nvSpPr>
        <dsp:cNvPr id="0" name=""/>
        <dsp:cNvSpPr/>
      </dsp:nvSpPr>
      <dsp:spPr>
        <a:xfrm>
          <a:off x="860030" y="609057"/>
          <a:ext cx="303319" cy="261740"/>
        </a:xfrm>
        <a:prstGeom prst="hexagon">
          <a:avLst>
            <a:gd name="adj" fmla="val 25000"/>
            <a:gd name="vf" fmla="val 115470"/>
          </a:avLst>
        </a:prstGeom>
        <a:solidFill>
          <a:schemeClr val="lt1">
            <a:hueOff val="0"/>
            <a:satOff val="0"/>
            <a:lumOff val="0"/>
            <a:alphaOff val="0"/>
          </a:schemeClr>
        </a:solidFill>
        <a:ln>
          <a:noFill/>
        </a:ln>
        <a:effectLst/>
      </dsp:spPr>
      <dsp:style>
        <a:lnRef idx="2">
          <a:scrgbClr r="0" g="0" b="0"/>
        </a:lnRef>
        <a:fillRef idx="1">
          <a:scrgbClr r="0" g="0" b="0"/>
        </a:fillRef>
        <a:effectRef idx="0">
          <a:scrgbClr r="0" g="0" b="0"/>
        </a:effectRef>
        <a:fontRef idx="minor"/>
      </dsp:style>
    </dsp:sp>
    <dsp:sp modelId="{F2EAC2A5-65EB-4061-BF08-AD1131CEDC4B}">
      <dsp:nvSpPr>
        <dsp:cNvPr id="0" name=""/>
        <dsp:cNvSpPr/>
      </dsp:nvSpPr>
      <dsp:spPr>
        <a:xfrm>
          <a:off x="8912014" y="2517723"/>
          <a:ext cx="2600274" cy="2232790"/>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a:noFill/>
        </a:ln>
        <a:effectLst/>
      </dsp:spPr>
      <dsp:style>
        <a:lnRef idx="2">
          <a:scrgbClr r="0" g="0" b="0"/>
        </a:lnRef>
        <a:fillRef idx="1">
          <a:scrgbClr r="0" g="0" b="0"/>
        </a:fillRef>
        <a:effectRef idx="0">
          <a:scrgbClr r="0" g="0" b="0"/>
        </a:effectRef>
        <a:fontRef idx="minor"/>
      </dsp:style>
    </dsp:sp>
    <dsp:sp modelId="{D5757FA4-F9EE-44BC-86D4-79FF998794A8}">
      <dsp:nvSpPr>
        <dsp:cNvPr id="0" name=""/>
        <dsp:cNvSpPr/>
      </dsp:nvSpPr>
      <dsp:spPr>
        <a:xfrm>
          <a:off x="1186550" y="609058"/>
          <a:ext cx="303319" cy="261740"/>
        </a:xfrm>
        <a:prstGeom prst="hexagon">
          <a:avLst>
            <a:gd name="adj" fmla="val 25000"/>
            <a:gd name="vf" fmla="val 115470"/>
          </a:avLst>
        </a:prstGeom>
        <a:solidFill>
          <a:schemeClr val="lt1">
            <a:hueOff val="0"/>
            <a:satOff val="0"/>
            <a:lumOff val="0"/>
            <a:alphaOff val="0"/>
          </a:schemeClr>
        </a:solidFill>
        <a:ln>
          <a:noFill/>
        </a:ln>
        <a:effectLst/>
      </dsp:spPr>
      <dsp:style>
        <a:lnRef idx="2">
          <a:scrgbClr r="0" g="0" b="0"/>
        </a:lnRef>
        <a:fillRef idx="1">
          <a:scrgbClr r="0" g="0" b="0"/>
        </a:fillRef>
        <a:effectRef idx="0">
          <a:scrgbClr r="0" g="0" b="0"/>
        </a:effectRef>
        <a:fontRef idx="minor"/>
      </dsp:style>
    </dsp:sp>
    <dsp:sp modelId="{69B92149-480F-418D-886F-5A09AEC573B7}">
      <dsp:nvSpPr>
        <dsp:cNvPr id="0" name=""/>
        <dsp:cNvSpPr/>
      </dsp:nvSpPr>
      <dsp:spPr>
        <a:xfrm>
          <a:off x="9101210" y="97377"/>
          <a:ext cx="2600274" cy="2232790"/>
        </a:xfrm>
        <a:prstGeom prst="hexagon">
          <a:avLst>
            <a:gd name="adj" fmla="val 25000"/>
            <a:gd name="vf" fmla="val 115470"/>
          </a:avLst>
        </a:prstGeom>
        <a:solidFill>
          <a:srgbClr val="253957"/>
        </a:solidFill>
        <a:ln>
          <a:noFill/>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Janez Demsar</a:t>
          </a:r>
        </a:p>
      </dsp:txBody>
      <dsp:txXfrm>
        <a:off x="9503965" y="443213"/>
        <a:ext cx="1794764" cy="1541118"/>
      </dsp:txXfrm>
    </dsp:sp>
    <dsp:sp modelId="{07EA2BF2-964D-4EDC-A7D8-B63B72854B5F}">
      <dsp:nvSpPr>
        <dsp:cNvPr id="0" name=""/>
        <dsp:cNvSpPr/>
      </dsp:nvSpPr>
      <dsp:spPr>
        <a:xfrm>
          <a:off x="8076825" y="328055"/>
          <a:ext cx="303319" cy="261740"/>
        </a:xfrm>
        <a:prstGeom prst="hexagon">
          <a:avLst>
            <a:gd name="adj" fmla="val 25000"/>
            <a:gd name="vf" fmla="val 115470"/>
          </a:avLst>
        </a:prstGeom>
        <a:solidFill>
          <a:schemeClr val="lt1">
            <a:hueOff val="0"/>
            <a:satOff val="0"/>
            <a:lumOff val="0"/>
            <a:alphaOff val="0"/>
          </a:schemeClr>
        </a:solidFill>
        <a:ln>
          <a:noFill/>
        </a:ln>
        <a:effectLst/>
      </dsp:spPr>
      <dsp:style>
        <a:lnRef idx="2">
          <a:scrgbClr r="0" g="0" b="0"/>
        </a:lnRef>
        <a:fillRef idx="1">
          <a:scrgbClr r="0" g="0" b="0"/>
        </a:fillRef>
        <a:effectRef idx="0">
          <a:scrgbClr r="0" g="0" b="0"/>
        </a:effectRef>
        <a:fontRef idx="minor"/>
      </dsp:style>
    </dsp:sp>
    <dsp:sp modelId="{A6D92FE4-4E4B-4150-ADDC-1CF6B7C35305}">
      <dsp:nvSpPr>
        <dsp:cNvPr id="0" name=""/>
        <dsp:cNvSpPr/>
      </dsp:nvSpPr>
      <dsp:spPr>
        <a:xfrm>
          <a:off x="11162867" y="1182086"/>
          <a:ext cx="2600274" cy="2232790"/>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8000" b="-8000"/>
          </a:stretch>
        </a:blipFill>
        <a:ln>
          <a:noFill/>
        </a:ln>
        <a:effectLst/>
      </dsp:spPr>
      <dsp:style>
        <a:lnRef idx="2">
          <a:scrgbClr r="0" g="0" b="0"/>
        </a:lnRef>
        <a:fillRef idx="1">
          <a:scrgbClr r="0" g="0" b="0"/>
        </a:fillRef>
        <a:effectRef idx="0">
          <a:scrgbClr r="0" g="0" b="0"/>
        </a:effectRef>
        <a:fontRef idx="minor"/>
      </dsp:style>
    </dsp:sp>
    <dsp:sp modelId="{5175208D-31E9-44A9-83D5-19FE5647C581}">
      <dsp:nvSpPr>
        <dsp:cNvPr id="0" name=""/>
        <dsp:cNvSpPr/>
      </dsp:nvSpPr>
      <dsp:spPr>
        <a:xfrm>
          <a:off x="11591785" y="269229"/>
          <a:ext cx="303319" cy="261740"/>
        </a:xfrm>
        <a:prstGeom prst="hexagon">
          <a:avLst>
            <a:gd name="adj" fmla="val 25000"/>
            <a:gd name="vf" fmla="val 115470"/>
          </a:avLst>
        </a:prstGeom>
        <a:solidFill>
          <a:schemeClr val="lt1">
            <a:hueOff val="0"/>
            <a:satOff val="0"/>
            <a:lumOff val="0"/>
            <a:alphaOff val="0"/>
          </a:schemeClr>
        </a:solidFill>
        <a:ln>
          <a:noFill/>
        </a:ln>
        <a:effectLst/>
      </dsp:spPr>
      <dsp:style>
        <a:lnRef idx="2">
          <a:scrgbClr r="0" g="0" b="0"/>
        </a:lnRef>
        <a:fillRef idx="1">
          <a:scrgbClr r="0" g="0" b="0"/>
        </a:fillRef>
        <a:effectRef idx="0">
          <a:scrgbClr r="0" g="0" b="0"/>
        </a:effectRef>
        <a:fontRef idx="minor"/>
      </dsp:style>
    </dsp:sp>
    <dsp:sp modelId="{92459DB2-AB49-4DE2-8744-7785D55CBDB9}">
      <dsp:nvSpPr>
        <dsp:cNvPr id="0" name=""/>
        <dsp:cNvSpPr/>
      </dsp:nvSpPr>
      <dsp:spPr>
        <a:xfrm>
          <a:off x="2491601" y="6184956"/>
          <a:ext cx="2600274" cy="2232790"/>
        </a:xfrm>
        <a:prstGeom prst="hexagon">
          <a:avLst>
            <a:gd name="adj" fmla="val 25000"/>
            <a:gd name="vf" fmla="val 115470"/>
          </a:avLst>
        </a:prstGeom>
        <a:solidFill>
          <a:srgbClr val="253957"/>
        </a:solidFill>
        <a:ln>
          <a:noFill/>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Luka Kronegger</a:t>
          </a:r>
        </a:p>
      </dsp:txBody>
      <dsp:txXfrm>
        <a:off x="2894356" y="6530792"/>
        <a:ext cx="1794764" cy="1541118"/>
      </dsp:txXfrm>
    </dsp:sp>
    <dsp:sp modelId="{BB2390B1-A8A3-4B5D-ABD7-4A64808E89B9}">
      <dsp:nvSpPr>
        <dsp:cNvPr id="0" name=""/>
        <dsp:cNvSpPr/>
      </dsp:nvSpPr>
      <dsp:spPr>
        <a:xfrm>
          <a:off x="11303507" y="4803275"/>
          <a:ext cx="303319" cy="261740"/>
        </a:xfrm>
        <a:prstGeom prst="hexagon">
          <a:avLst>
            <a:gd name="adj" fmla="val 25000"/>
            <a:gd name="vf" fmla="val 115470"/>
          </a:avLst>
        </a:prstGeom>
        <a:solidFill>
          <a:schemeClr val="lt1">
            <a:hueOff val="0"/>
            <a:satOff val="0"/>
            <a:lumOff val="0"/>
            <a:alphaOff val="0"/>
          </a:schemeClr>
        </a:solidFill>
        <a:ln>
          <a:solidFill>
            <a:schemeClr val="accent1">
              <a:hueOff val="0"/>
              <a:satOff val="0"/>
              <a:lumOff val="0"/>
              <a:alphaOff val="0"/>
            </a:schemeClr>
          </a:solidFill>
        </a:ln>
        <a:effectLst/>
      </dsp:spPr>
      <dsp:style>
        <a:lnRef idx="2">
          <a:scrgbClr r="0" g="0" b="0"/>
        </a:lnRef>
        <a:fillRef idx="1">
          <a:scrgbClr r="0" g="0" b="0"/>
        </a:fillRef>
        <a:effectRef idx="0">
          <a:scrgbClr r="0" g="0" b="0"/>
        </a:effectRef>
        <a:fontRef idx="minor"/>
      </dsp:style>
    </dsp:sp>
    <dsp:sp modelId="{B59F75FE-26C3-4448-9363-8B21C057FE41}">
      <dsp:nvSpPr>
        <dsp:cNvPr id="0" name=""/>
        <dsp:cNvSpPr/>
      </dsp:nvSpPr>
      <dsp:spPr>
        <a:xfrm>
          <a:off x="4516639" y="5076224"/>
          <a:ext cx="2600274" cy="2232790"/>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8000" b="-8000"/>
          </a:stretch>
        </a:blipFill>
        <a:ln>
          <a:noFill/>
        </a:ln>
        <a:effectLst/>
      </dsp:spPr>
      <dsp:style>
        <a:lnRef idx="2">
          <a:scrgbClr r="0" g="0" b="0"/>
        </a:lnRef>
        <a:fillRef idx="1">
          <a:scrgbClr r="0" g="0" b="0"/>
        </a:fillRef>
        <a:effectRef idx="0">
          <a:scrgbClr r="0" g="0" b="0"/>
        </a:effectRef>
        <a:fontRef idx="minor"/>
      </dsp:style>
    </dsp:sp>
    <dsp:sp modelId="{3D1CD832-EDAA-4AF5-BB68-6621394DD94E}">
      <dsp:nvSpPr>
        <dsp:cNvPr id="0" name=""/>
        <dsp:cNvSpPr/>
      </dsp:nvSpPr>
      <dsp:spPr>
        <a:xfrm>
          <a:off x="4045104" y="386861"/>
          <a:ext cx="303319" cy="261740"/>
        </a:xfrm>
        <a:prstGeom prst="hexagon">
          <a:avLst>
            <a:gd name="adj" fmla="val 25000"/>
            <a:gd name="vf" fmla="val 115470"/>
          </a:avLst>
        </a:prstGeom>
        <a:solidFill>
          <a:schemeClr val="lt1">
            <a:hueOff val="0"/>
            <a:satOff val="0"/>
            <a:lumOff val="0"/>
            <a:alphaOff val="0"/>
          </a:schemeClr>
        </a:solidFill>
        <a:ln>
          <a:noFill/>
        </a:ln>
        <a:effectLst/>
      </dsp:spPr>
      <dsp:style>
        <a:lnRef idx="2">
          <a:scrgbClr r="0" g="0" b="0"/>
        </a:lnRef>
        <a:fillRef idx="1">
          <a:scrgbClr r="0" g="0" b="0"/>
        </a:fillRef>
        <a:effectRef idx="0">
          <a:scrgbClr r="0" g="0" b="0"/>
        </a:effectRef>
        <a:fontRef idx="minor"/>
      </dsp:style>
    </dsp:sp>
    <dsp:sp modelId="{83B496C9-0E35-49B4-B176-F4135F18C7A5}">
      <dsp:nvSpPr>
        <dsp:cNvPr id="0" name=""/>
        <dsp:cNvSpPr/>
      </dsp:nvSpPr>
      <dsp:spPr>
        <a:xfrm>
          <a:off x="9084040" y="4955435"/>
          <a:ext cx="2600274" cy="2232790"/>
        </a:xfrm>
        <a:prstGeom prst="hexagon">
          <a:avLst>
            <a:gd name="adj" fmla="val 25000"/>
            <a:gd name="vf" fmla="val 115470"/>
          </a:avLst>
        </a:prstGeom>
        <a:solidFill>
          <a:srgbClr val="253957"/>
        </a:solidFill>
        <a:ln>
          <a:noFill/>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5720" rIns="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Ajda Pretnar</a:t>
          </a:r>
        </a:p>
      </dsp:txBody>
      <dsp:txXfrm>
        <a:off x="9486795" y="5301271"/>
        <a:ext cx="1794764" cy="1541118"/>
      </dsp:txXfrm>
    </dsp:sp>
    <dsp:sp modelId="{4663843C-5205-481C-AFA7-360BD689DED0}">
      <dsp:nvSpPr>
        <dsp:cNvPr id="0" name=""/>
        <dsp:cNvSpPr/>
      </dsp:nvSpPr>
      <dsp:spPr>
        <a:xfrm>
          <a:off x="12458059" y="255992"/>
          <a:ext cx="303319" cy="261740"/>
        </a:xfrm>
        <a:prstGeom prst="hexagon">
          <a:avLst>
            <a:gd name="adj" fmla="val 25000"/>
            <a:gd name="vf" fmla="val 115470"/>
          </a:avLst>
        </a:prstGeom>
        <a:solidFill>
          <a:schemeClr val="lt1">
            <a:hueOff val="0"/>
            <a:satOff val="0"/>
            <a:lumOff val="0"/>
            <a:alphaOff val="0"/>
          </a:schemeClr>
        </a:solidFill>
        <a:ln>
          <a:noFill/>
        </a:ln>
        <a:effectLst/>
      </dsp:spPr>
      <dsp:style>
        <a:lnRef idx="2">
          <a:scrgbClr r="0" g="0" b="0"/>
        </a:lnRef>
        <a:fillRef idx="1">
          <a:scrgbClr r="0" g="0" b="0"/>
        </a:fillRef>
        <a:effectRef idx="0">
          <a:scrgbClr r="0" g="0" b="0"/>
        </a:effectRef>
        <a:fontRef idx="minor"/>
      </dsp:style>
    </dsp:sp>
    <dsp:sp modelId="{D8F7E916-4319-465F-9F56-6E431247DB30}">
      <dsp:nvSpPr>
        <dsp:cNvPr id="0" name=""/>
        <dsp:cNvSpPr/>
      </dsp:nvSpPr>
      <dsp:spPr>
        <a:xfrm>
          <a:off x="11114799" y="3822750"/>
          <a:ext cx="2600274" cy="2232790"/>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20000" b="-20000"/>
          </a:stretch>
        </a:blipFill>
        <a:ln>
          <a:noFill/>
        </a:ln>
        <a:effectLst/>
      </dsp:spPr>
      <dsp:style>
        <a:lnRef idx="2">
          <a:scrgbClr r="0" g="0" b="0"/>
        </a:lnRef>
        <a:fillRef idx="1">
          <a:scrgbClr r="0" g="0" b="0"/>
        </a:fillRef>
        <a:effectRef idx="0">
          <a:scrgbClr r="0" g="0" b="0"/>
        </a:effectRef>
        <a:fontRef idx="minor"/>
      </dsp:style>
    </dsp:sp>
    <dsp:sp modelId="{3192AFDB-83F1-42FB-9835-266EEF32D4C0}">
      <dsp:nvSpPr>
        <dsp:cNvPr id="0" name=""/>
        <dsp:cNvSpPr/>
      </dsp:nvSpPr>
      <dsp:spPr>
        <a:xfrm>
          <a:off x="2880647" y="321510"/>
          <a:ext cx="303319" cy="261740"/>
        </a:xfrm>
        <a:prstGeom prst="hexagon">
          <a:avLst>
            <a:gd name="adj" fmla="val 25000"/>
            <a:gd name="vf" fmla="val 115470"/>
          </a:avLst>
        </a:prstGeom>
        <a:solidFill>
          <a:schemeClr val="lt1">
            <a:hueOff val="0"/>
            <a:satOff val="0"/>
            <a:lumOff val="0"/>
            <a:alphaOff val="0"/>
          </a:schemeClr>
        </a:solidFill>
        <a:ln>
          <a:noFill/>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9805227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jpg"/><Relationship Id="rId7"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9.jpe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42.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jpg"/><Relationship Id="rId4" Type="http://schemas.openxmlformats.org/officeDocument/2006/relationships/image" Target="../media/image57.jpg"/></Relationships>
</file>

<file path=ppt/slides/_rels/slide3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72.png"/><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72.png"/><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4407627"/>
            <a:ext cx="10225155" cy="2931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en-US" dirty="0"/>
              <a:t>What is new: </a:t>
            </a:r>
          </a:p>
          <a:p>
            <a:pPr algn="l">
              <a:defRPr sz="7000" b="1" cap="all">
                <a:solidFill>
                  <a:srgbClr val="253957"/>
                </a:solidFill>
                <a:latin typeface="+mn-lt"/>
                <a:ea typeface="+mn-ea"/>
                <a:cs typeface="+mn-cs"/>
                <a:sym typeface="Arial Narrow"/>
              </a:defRPr>
            </a:pPr>
            <a:r>
              <a:rPr lang="en-US" dirty="0" err="1"/>
              <a:t>MaSna</a:t>
            </a:r>
            <a:r>
              <a:rPr lang="en-US" dirty="0"/>
              <a:t> specializations</a:t>
            </a:r>
          </a:p>
        </p:txBody>
      </p:sp>
      <p:sp>
        <p:nvSpPr>
          <p:cNvPr id="53" name="Очень крутой подзаголовок презентации"/>
          <p:cNvSpPr txBox="1"/>
          <p:nvPr/>
        </p:nvSpPr>
        <p:spPr>
          <a:xfrm>
            <a:off x="7116915" y="9402528"/>
            <a:ext cx="9443424" cy="1173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en-US" dirty="0"/>
              <a:t>Open Doors &amp; Master Class </a:t>
            </a:r>
          </a:p>
        </p:txBody>
      </p:sp>
      <p:sp>
        <p:nvSpPr>
          <p:cNvPr id="54" name="Название подразделения,  лаборатории, факультета и т.д."/>
          <p:cNvSpPr txBox="1"/>
          <p:nvPr/>
        </p:nvSpPr>
        <p:spPr>
          <a:xfrm>
            <a:off x="7116914" y="1201117"/>
            <a:ext cx="12526919" cy="20832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l">
              <a:defRPr sz="4200">
                <a:solidFill>
                  <a:srgbClr val="253957"/>
                </a:solidFill>
                <a:latin typeface="+mn-lt"/>
                <a:ea typeface="+mn-ea"/>
                <a:cs typeface="+mn-cs"/>
                <a:sym typeface="Arial Narrow"/>
              </a:defRPr>
            </a:pPr>
            <a:r>
              <a:rPr lang="en-US" dirty="0"/>
              <a:t>International Laboratory for Applied Network Research</a:t>
            </a:r>
          </a:p>
          <a:p>
            <a:pPr algn="l">
              <a:defRPr sz="4200">
                <a:solidFill>
                  <a:srgbClr val="253957"/>
                </a:solidFill>
                <a:latin typeface="+mn-lt"/>
                <a:ea typeface="+mn-ea"/>
                <a:cs typeface="+mn-cs"/>
                <a:sym typeface="Arial Narrow"/>
              </a:defRPr>
            </a:pPr>
            <a:r>
              <a:rPr lang="en-US" dirty="0"/>
              <a:t>Master’s Programme Applied Statistics with Network Analysis</a:t>
            </a:r>
          </a:p>
          <a:p>
            <a:pPr algn="l">
              <a:defRPr sz="4200">
                <a:solidFill>
                  <a:srgbClr val="253957"/>
                </a:solidFill>
                <a:latin typeface="+mn-lt"/>
                <a:ea typeface="+mn-ea"/>
                <a:cs typeface="+mn-cs"/>
                <a:sym typeface="Arial Narrow"/>
              </a:defRPr>
            </a:pPr>
            <a:endParaRPr lang="en-US" dirty="0"/>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lang="en-US" dirty="0"/>
              <a:t>Moscow, June 15, 2020</a:t>
            </a:r>
          </a:p>
        </p:txBody>
      </p:sp>
      <p:pic>
        <p:nvPicPr>
          <p:cNvPr id="9" name="Изображение" descr="Изображение"/>
          <p:cNvPicPr>
            <a:picLocks noChangeAspect="1"/>
          </p:cNvPicPr>
          <p:nvPr/>
        </p:nvPicPr>
        <p:blipFill>
          <a:blip r:embed="rId2"/>
          <a:stretch>
            <a:fillRect/>
          </a:stretch>
        </p:blipFill>
        <p:spPr>
          <a:xfrm>
            <a:off x="1506855" y="1330739"/>
            <a:ext cx="2166348" cy="2792805"/>
          </a:xfrm>
          <a:prstGeom prst="rect">
            <a:avLst/>
          </a:prstGeom>
          <a:ln w="12700">
            <a:miter lim="400000"/>
          </a:ln>
        </p:spPr>
      </p:pic>
      <p:pic>
        <p:nvPicPr>
          <p:cNvPr id="8" name="Picture 3">
            <a:extLst>
              <a:ext uri="{FF2B5EF4-FFF2-40B4-BE49-F238E27FC236}">
                <a16:creationId xmlns:a16="http://schemas.microsoft.com/office/drawing/2014/main" id="{27D6E49A-FA7F-4E64-9A89-9958C9BB7113}"/>
              </a:ext>
            </a:extLst>
          </p:cNvPr>
          <p:cNvPicPr>
            <a:picLocks noChangeAspect="1"/>
          </p:cNvPicPr>
          <p:nvPr/>
        </p:nvPicPr>
        <p:blipFill rotWithShape="1">
          <a:blip r:embed="rId3"/>
          <a:srcRect l="72769" r="5948"/>
          <a:stretch/>
        </p:blipFill>
        <p:spPr>
          <a:xfrm>
            <a:off x="-27047" y="-96431"/>
            <a:ext cx="5234152" cy="13834241"/>
          </a:xfrm>
          <a:prstGeom prst="rect">
            <a:avLst/>
          </a:prstGeom>
        </p:spPr>
      </p:pic>
      <p:pic>
        <p:nvPicPr>
          <p:cNvPr id="10" name="Изображение" descr="Изображение"/>
          <p:cNvPicPr>
            <a:picLocks noChangeAspect="1"/>
          </p:cNvPicPr>
          <p:nvPr/>
        </p:nvPicPr>
        <p:blipFill>
          <a:blip r:embed="rId2"/>
          <a:stretch>
            <a:fillRect/>
          </a:stretch>
        </p:blipFill>
        <p:spPr>
          <a:xfrm>
            <a:off x="1506855" y="515249"/>
            <a:ext cx="2166348" cy="2792805"/>
          </a:xfrm>
          <a:prstGeom prst="rect">
            <a:avLst/>
          </a:prstGeom>
          <a:ln w="12700">
            <a:miter lim="400000"/>
          </a:ln>
        </p:spPr>
      </p:pic>
    </p:spTree>
    <p:extLst>
      <p:ext uri="{BB962C8B-B14F-4D97-AF65-F5344CB8AC3E}">
        <p14:creationId xmlns:p14="http://schemas.microsoft.com/office/powerpoint/2010/main" val="273548951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98896" y="4600834"/>
            <a:ext cx="21523142" cy="77916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Statistical courses are usually caught in </a:t>
            </a:r>
            <a:r>
              <a:rPr lang="en-US" sz="3200" b="1" dirty="0"/>
              <a:t>math or economics departments</a:t>
            </a:r>
            <a:r>
              <a:rPr lang="en-US" sz="3200" dirty="0"/>
              <a:t>:</a:t>
            </a:r>
          </a:p>
          <a:p>
            <a:pPr marL="720000" lvl="1"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r>
              <a:rPr lang="en-US" sz="3200" dirty="0"/>
              <a:t>They are limited to mathematical courses, formulas and derivations. </a:t>
            </a:r>
          </a:p>
          <a:p>
            <a:pPr marL="720000" lvl="1"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r>
              <a:rPr lang="en-US" sz="3200" dirty="0"/>
              <a:t>Such analysis may not be applicable to other fields such as Psychology, Sociology, Economics, Education, Informatics, and Biology, where there is a strong need for data analysis. </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Without </a:t>
            </a:r>
            <a:r>
              <a:rPr lang="en-US" sz="3200" b="1" dirty="0"/>
              <a:t>data</a:t>
            </a:r>
            <a:r>
              <a:rPr lang="en-US" sz="3200" dirty="0"/>
              <a:t>, we can’t understand processes. Without </a:t>
            </a:r>
            <a:r>
              <a:rPr lang="en-US" sz="3200" b="1" dirty="0"/>
              <a:t>theory</a:t>
            </a:r>
            <a:r>
              <a:rPr lang="en-US" sz="3200" dirty="0"/>
              <a:t>, we can’t understand data.</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b="1" dirty="0"/>
              <a:t>This program offers the best of both worlds</a:t>
            </a:r>
            <a:r>
              <a:rPr lang="en-US" sz="3200" dirty="0"/>
              <a:t>. </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It is – really – the same as the big buzzword, Data Science</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b="1" dirty="0"/>
              <a:t>Data science</a:t>
            </a:r>
            <a:r>
              <a:rPr lang="en-US" sz="3200" dirty="0"/>
              <a:t>, also known as </a:t>
            </a:r>
            <a:r>
              <a:rPr lang="en-US" sz="3200" b="1" dirty="0"/>
              <a:t>data-driven science</a:t>
            </a:r>
            <a:r>
              <a:rPr lang="en-US" sz="3200" dirty="0"/>
              <a:t>, is an interdisciplinary field about scientific methods, processes, and systems to extract knowledge or insights from data in various forms, either structured or unstructured, similar to data mining (Wikipedia)</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Data science is a </a:t>
            </a:r>
            <a:r>
              <a:rPr lang="en-US" sz="3200" b="1" dirty="0"/>
              <a:t>"concept to unify statistics, data analysis and their related methods"</a:t>
            </a:r>
            <a:r>
              <a:rPr lang="en-US" sz="3200" dirty="0"/>
              <a:t> in order to "understand and analyze actual phenomena" with data.</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When Harvard Business Review called it "The Sexiest Job of the 21st Century"[ the term became a buzzword, and is now often applied to business analytics, or even arbitrary use of data, or </a:t>
            </a:r>
            <a:r>
              <a:rPr lang="en-US" sz="3200" b="1" dirty="0"/>
              <a:t>used as a sexed-up term for statistics</a:t>
            </a:r>
            <a:r>
              <a:rPr lang="en-US" sz="3200" dirty="0"/>
              <a:t>.</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p:txBody>
      </p:sp>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Why Applied Statistics?</a:t>
            </a:r>
            <a:endParaRPr lang="en-US" sz="4200" dirty="0">
              <a:latin typeface="Arial Narrow" charset="0"/>
              <a:ea typeface="Arial Narrow" charset="0"/>
              <a:cs typeface="Arial Narrow"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Programme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Tree>
    <p:extLst>
      <p:ext uri="{BB962C8B-B14F-4D97-AF65-F5344CB8AC3E}">
        <p14:creationId xmlns:p14="http://schemas.microsoft.com/office/powerpoint/2010/main" val="340325280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Where do we fit?</a:t>
            </a:r>
            <a:endParaRPr lang="en-US" sz="4200" dirty="0">
              <a:latin typeface="Arial Narrow" charset="0"/>
              <a:ea typeface="Arial Narrow" charset="0"/>
              <a:cs typeface="Arial Narrow" charset="0"/>
            </a:endParaRPr>
          </a:p>
        </p:txBody>
      </p:sp>
      <p:sp>
        <p:nvSpPr>
          <p:cNvPr id="67" name="Заголовок основного текста"/>
          <p:cNvSpPr txBox="1"/>
          <p:nvPr/>
        </p:nvSpPr>
        <p:spPr>
          <a:xfrm>
            <a:off x="1201065" y="4493761"/>
            <a:ext cx="160734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marL="285750" indent="-285750"/>
            <a:r>
              <a:rPr lang="en-US" dirty="0"/>
              <a:t>We are a part of a broader Faculty’s commitment to Data Science</a:t>
            </a: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Programme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Заголовок основного текста"/>
          <p:cNvSpPr txBox="1"/>
          <p:nvPr/>
        </p:nvSpPr>
        <p:spPr>
          <a:xfrm>
            <a:off x="1365312" y="6208295"/>
            <a:ext cx="8352009" cy="922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Research </a:t>
            </a:r>
          </a:p>
        </p:txBody>
      </p:sp>
      <p:sp>
        <p:nvSpPr>
          <p:cNvPr id="1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365312" y="7227130"/>
            <a:ext cx="9627356" cy="16762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dirty="0"/>
              <a:t>International Laboratory for Applied Network Research</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dirty="0"/>
              <a:t>Other research labs and centers at the Faculty</a:t>
            </a:r>
          </a:p>
        </p:txBody>
      </p:sp>
      <p:sp>
        <p:nvSpPr>
          <p:cNvPr id="12" name="Заголовок основного текста"/>
          <p:cNvSpPr txBox="1"/>
          <p:nvPr/>
        </p:nvSpPr>
        <p:spPr>
          <a:xfrm>
            <a:off x="13098499" y="6208295"/>
            <a:ext cx="8352009" cy="922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Education </a:t>
            </a:r>
          </a:p>
        </p:txBody>
      </p:sp>
      <p:sp>
        <p:nvSpPr>
          <p:cNvPr id="1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3098499" y="7227130"/>
            <a:ext cx="9627356" cy="16762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dirty="0"/>
              <a:t>Data culture: program for bachelor’s students</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dirty="0"/>
              <a:t>MASNA</a:t>
            </a:r>
          </a:p>
        </p:txBody>
      </p:sp>
      <p:pic>
        <p:nvPicPr>
          <p:cNvPr id="3076" name="Picture 4" descr="https://www.hse.ru/mirror/pubs/share/196140438?origi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199" y="9481677"/>
            <a:ext cx="3399193" cy="25463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hse.ru/pubs/share/direct/350244310?origina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316" y="9438688"/>
            <a:ext cx="3133773" cy="26323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hse.ru/pubs/share/direct/318772767?origina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12177" y="9395701"/>
            <a:ext cx="2563564" cy="256356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hse.ru/pubs/share/direct/350230333?original=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8709" y="9408129"/>
            <a:ext cx="3120069" cy="262085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www.hse.ru/pubs/share/direct/350218380?original=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9000" y="9395701"/>
            <a:ext cx="3092952" cy="259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76594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Career Tracks</a:t>
            </a:r>
            <a:endParaRPr lang="en-US" sz="4200" dirty="0">
              <a:latin typeface="Arial Narrow" charset="0"/>
              <a:ea typeface="Arial Narrow" charset="0"/>
              <a:cs typeface="Arial Narrow"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Programme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Заголовок основного текста"/>
          <p:cNvSpPr txBox="1"/>
          <p:nvPr/>
        </p:nvSpPr>
        <p:spPr>
          <a:xfrm>
            <a:off x="1211199" y="4692315"/>
            <a:ext cx="9237207" cy="3084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marL="571500" indent="-571500">
              <a:spcBef>
                <a:spcPts val="1200"/>
              </a:spcBef>
              <a:buFont typeface="Arial" panose="020B0604020202020204" pitchFamily="34" charset="0"/>
              <a:buChar char="•"/>
            </a:pPr>
            <a:r>
              <a:rPr lang="en-US" sz="4000" dirty="0"/>
              <a:t>Data analysts in all fields</a:t>
            </a:r>
          </a:p>
          <a:p>
            <a:pPr marL="571500" indent="-571500">
              <a:spcBef>
                <a:spcPts val="1200"/>
              </a:spcBef>
              <a:buFont typeface="Arial" panose="020B0604020202020204" pitchFamily="34" charset="0"/>
              <a:buChar char="•"/>
            </a:pPr>
            <a:r>
              <a:rPr lang="en-US" sz="4000" dirty="0"/>
              <a:t>Statistical consultants</a:t>
            </a:r>
          </a:p>
          <a:p>
            <a:pPr marL="571500" indent="-571500">
              <a:spcBef>
                <a:spcPts val="1200"/>
              </a:spcBef>
              <a:buFont typeface="Arial" panose="020B0604020202020204" pitchFamily="34" charset="0"/>
              <a:buChar char="•"/>
            </a:pPr>
            <a:r>
              <a:rPr lang="en-US" sz="4000" dirty="0"/>
              <a:t>Researchers in major consulting firms</a:t>
            </a:r>
          </a:p>
          <a:p>
            <a:pPr marL="571500" indent="-571500">
              <a:spcBef>
                <a:spcPts val="1200"/>
              </a:spcBef>
              <a:buFont typeface="Arial" panose="020B0604020202020204" pitchFamily="34" charset="0"/>
              <a:buChar char="•"/>
            </a:pPr>
            <a:r>
              <a:rPr lang="en-US" sz="4000" dirty="0"/>
              <a:t>Background for future PhD studies</a:t>
            </a:r>
          </a:p>
        </p:txBody>
      </p:sp>
      <p:pic>
        <p:nvPicPr>
          <p:cNvPr id="17" name="Picture 2" descr="low-angle photography of man in the middle of buidlig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8406" y="2972786"/>
            <a:ext cx="12256753" cy="960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2963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98896" y="4600834"/>
            <a:ext cx="21523142" cy="77916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Statistical courses are usually caught in </a:t>
            </a:r>
            <a:r>
              <a:rPr lang="en-US" sz="3200" b="1" dirty="0"/>
              <a:t>math or economics departments</a:t>
            </a:r>
            <a:r>
              <a:rPr lang="en-US" sz="3200" dirty="0"/>
              <a:t>:</a:t>
            </a:r>
          </a:p>
          <a:p>
            <a:pPr marL="720000" lvl="1"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r>
              <a:rPr lang="en-US" sz="3200" dirty="0"/>
              <a:t>They are limited to mathematical courses, formulas and derivations. </a:t>
            </a:r>
          </a:p>
          <a:p>
            <a:pPr marL="720000" lvl="1"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r>
              <a:rPr lang="en-US" sz="3200" dirty="0"/>
              <a:t>Such analysis may not be applicable to other fields such as Psychology, Sociology, Economics, Education, Informatics, and Biology, where there is a strong need for data analysis. </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Without </a:t>
            </a:r>
            <a:r>
              <a:rPr lang="en-US" sz="3200" b="1" dirty="0"/>
              <a:t>data</a:t>
            </a:r>
            <a:r>
              <a:rPr lang="en-US" sz="3200" dirty="0"/>
              <a:t>, we can’t understand processes. Without </a:t>
            </a:r>
            <a:r>
              <a:rPr lang="en-US" sz="3200" b="1" dirty="0"/>
              <a:t>theory</a:t>
            </a:r>
            <a:r>
              <a:rPr lang="en-US" sz="3200" dirty="0"/>
              <a:t>, we can’t understand data.</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b="1" dirty="0"/>
              <a:t>This program offers the best of both worlds</a:t>
            </a:r>
            <a:r>
              <a:rPr lang="en-US" sz="3200" dirty="0"/>
              <a:t>. </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It is – really – the same as the big buzzword, Data Science</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b="1" dirty="0"/>
              <a:t>Data science</a:t>
            </a:r>
            <a:r>
              <a:rPr lang="en-US" sz="3200" dirty="0"/>
              <a:t>, also known as </a:t>
            </a:r>
            <a:r>
              <a:rPr lang="en-US" sz="3200" b="1" dirty="0"/>
              <a:t>data-driven science</a:t>
            </a:r>
            <a:r>
              <a:rPr lang="en-US" sz="3200" dirty="0"/>
              <a:t>, is an interdisciplinary field about scientific methods, processes, and systems to extract knowledge or insights from data in various forms, either structured or unstructured, similar to data mining (Wikipedia)</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Data science is a </a:t>
            </a:r>
            <a:r>
              <a:rPr lang="en-US" sz="3200" b="1" dirty="0"/>
              <a:t>"concept to unify statistics, data analysis and their related methods"</a:t>
            </a:r>
            <a:r>
              <a:rPr lang="en-US" sz="3200" dirty="0"/>
              <a:t> in order to "understand and analyze actual phenomena" with data.</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When Harvard Business Review called it "The Sexiest Job of the 21st Century"[ the term became a buzzword, and is now often applied to business analytics, or even arbitrary use of data, or </a:t>
            </a:r>
            <a:r>
              <a:rPr lang="en-US" sz="3200" b="1" dirty="0"/>
              <a:t>used as a sexed-up term for statistics</a:t>
            </a:r>
            <a:r>
              <a:rPr lang="en-US" sz="3200" dirty="0"/>
              <a:t>.</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p:txBody>
      </p:sp>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Why Applied Statistics?</a:t>
            </a:r>
            <a:endParaRPr lang="en-US" sz="4200" dirty="0">
              <a:latin typeface="Arial Narrow" charset="0"/>
              <a:ea typeface="Arial Narrow" charset="0"/>
              <a:cs typeface="Arial Narrow"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Programme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Tree>
    <p:extLst>
      <p:ext uri="{BB962C8B-B14F-4D97-AF65-F5344CB8AC3E}">
        <p14:creationId xmlns:p14="http://schemas.microsoft.com/office/powerpoint/2010/main" val="407554479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World-Renowned Faculty</a:t>
            </a: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Programme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10" name="Рисунок 9"/>
          <p:cNvPicPr>
            <a:picLocks noChangeAspect="1"/>
          </p:cNvPicPr>
          <p:nvPr/>
        </p:nvPicPr>
        <p:blipFill rotWithShape="1">
          <a:blip r:embed="rId3">
            <a:extLst>
              <a:ext uri="{28A0092B-C50C-407E-A947-70E740481C1C}">
                <a14:useLocalDpi xmlns:a14="http://schemas.microsoft.com/office/drawing/2010/main" val="0"/>
              </a:ext>
            </a:extLst>
          </a:blip>
          <a:srcRect l="5576" t="269"/>
          <a:stretch/>
        </p:blipFill>
        <p:spPr>
          <a:xfrm>
            <a:off x="1162971" y="4446571"/>
            <a:ext cx="2449825" cy="2587499"/>
          </a:xfrm>
          <a:prstGeom prst="ellipse">
            <a:avLst/>
          </a:prstGeom>
          <a:effectLst>
            <a:outerShdw blurRad="50800" dist="38100" dir="2700000" algn="tl" rotWithShape="0">
              <a:prstClr val="black">
                <a:alpha val="40000"/>
              </a:prstClr>
            </a:outerShdw>
          </a:effec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105" t="2132" r="8105" b="26325"/>
          <a:stretch/>
        </p:blipFill>
        <p:spPr bwMode="auto">
          <a:xfrm>
            <a:off x="8528402" y="4523594"/>
            <a:ext cx="2580485" cy="2525780"/>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Заголовок основного текста"/>
          <p:cNvSpPr txBox="1"/>
          <p:nvPr/>
        </p:nvSpPr>
        <p:spPr>
          <a:xfrm>
            <a:off x="3721220" y="4084881"/>
            <a:ext cx="4132204" cy="97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3600" dirty="0"/>
              <a:t>Stanley Wasserman</a:t>
            </a:r>
          </a:p>
        </p:txBody>
      </p:sp>
      <p:sp>
        <p:nvSpPr>
          <p:cNvPr id="1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3717078" y="5072698"/>
            <a:ext cx="4132204" cy="2009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en-US" sz="2800" dirty="0"/>
              <a:t>Program Academic Consultant</a:t>
            </a:r>
          </a:p>
          <a:p>
            <a:pPr algn="l">
              <a:defRPr sz="2800">
                <a:solidFill>
                  <a:srgbClr val="253957"/>
                </a:solidFill>
                <a:latin typeface="+mn-lt"/>
                <a:ea typeface="+mn-ea"/>
                <a:cs typeface="+mn-cs"/>
                <a:sym typeface="Arial Narrow"/>
              </a:defRPr>
            </a:pPr>
            <a:r>
              <a:rPr lang="en-US" sz="2800" dirty="0"/>
              <a:t>PhD Harvard, Rudy Professor of Statistics and Psychology, Indiana University</a:t>
            </a:r>
          </a:p>
        </p:txBody>
      </p:sp>
      <p:sp>
        <p:nvSpPr>
          <p:cNvPr id="19" name="Заголовок основного текста"/>
          <p:cNvSpPr txBox="1"/>
          <p:nvPr/>
        </p:nvSpPr>
        <p:spPr>
          <a:xfrm>
            <a:off x="18844682" y="4326741"/>
            <a:ext cx="3088381" cy="7459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3600" dirty="0"/>
              <a:t>Anuška Ferligoj</a:t>
            </a:r>
          </a:p>
        </p:txBody>
      </p:sp>
      <p:sp>
        <p:nvSpPr>
          <p:cNvPr id="2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8844682" y="5072697"/>
            <a:ext cx="4472518" cy="23132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en-US" sz="2800" dirty="0"/>
              <a:t>Professor, Chair of Social Informatics and Methodology, Centre for Methodology and Informatics, Faculty of Social Sciences, University of Ljubljana</a:t>
            </a:r>
          </a:p>
        </p:txBody>
      </p:sp>
      <p:sp>
        <p:nvSpPr>
          <p:cNvPr id="21" name="Заголовок основного текста"/>
          <p:cNvSpPr txBox="1"/>
          <p:nvPr/>
        </p:nvSpPr>
        <p:spPr>
          <a:xfrm>
            <a:off x="11214630" y="4258229"/>
            <a:ext cx="3956268" cy="79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3600" dirty="0"/>
              <a:t>Vladimir Batagelj</a:t>
            </a:r>
          </a:p>
        </p:txBody>
      </p:sp>
      <p:sp>
        <p:nvSpPr>
          <p:cNvPr id="2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274116" y="5086579"/>
            <a:ext cx="4472519" cy="3166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en-US" sz="2800" dirty="0"/>
              <a:t>Professor of Discrete and Computational Mathematics, Department of Mathematics and Institute of Mathematics, Physics and Mechanics, Department for theoretical computer science, University of Ljubljana</a:t>
            </a:r>
          </a:p>
        </p:txBody>
      </p:sp>
      <p:pic>
        <p:nvPicPr>
          <p:cNvPr id="24" name="Рисунок 23"/>
          <p:cNvPicPr>
            <a:picLocks noChangeAspect="1"/>
          </p:cNvPicPr>
          <p:nvPr/>
        </p:nvPicPr>
        <p:blipFill rotWithShape="1">
          <a:blip r:embed="rId5" cstate="print">
            <a:extLst>
              <a:ext uri="{28A0092B-C50C-407E-A947-70E740481C1C}">
                <a14:useLocalDpi xmlns:a14="http://schemas.microsoft.com/office/drawing/2010/main" val="0"/>
              </a:ext>
            </a:extLst>
          </a:blip>
          <a:srcRect l="19013" t="1340" r="10349"/>
          <a:stretch/>
        </p:blipFill>
        <p:spPr>
          <a:xfrm>
            <a:off x="16195160" y="4523594"/>
            <a:ext cx="2438691" cy="2438691"/>
          </a:xfrm>
          <a:prstGeom prst="ellipse">
            <a:avLst/>
          </a:prstGeom>
          <a:ln>
            <a:noFill/>
          </a:ln>
          <a:effectLst/>
        </p:spPr>
      </p:pic>
      <p:pic>
        <p:nvPicPr>
          <p:cNvPr id="2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14082" y="8839419"/>
            <a:ext cx="2370610" cy="236658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85207" y="8800863"/>
            <a:ext cx="2312798" cy="236658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1513" y="8839419"/>
            <a:ext cx="2276683" cy="228947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2342" y="8734386"/>
            <a:ext cx="2505879" cy="239450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Заголовок основного текста"/>
          <p:cNvSpPr txBox="1"/>
          <p:nvPr/>
        </p:nvSpPr>
        <p:spPr>
          <a:xfrm>
            <a:off x="3535222" y="8598020"/>
            <a:ext cx="4132204" cy="97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3600" dirty="0"/>
              <a:t>Tamás Rudas </a:t>
            </a:r>
          </a:p>
        </p:txBody>
      </p:sp>
      <p:sp>
        <p:nvSpPr>
          <p:cNvPr id="3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3535221" y="9514419"/>
            <a:ext cx="3356291" cy="3974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en-US" sz="2800" dirty="0"/>
              <a:t>Doctor of Science (Mathematics), </a:t>
            </a:r>
            <a:endParaRPr lang="ru-RU" sz="2800" dirty="0"/>
          </a:p>
          <a:p>
            <a:pPr algn="l">
              <a:defRPr sz="2800">
                <a:solidFill>
                  <a:srgbClr val="253957"/>
                </a:solidFill>
                <a:latin typeface="+mn-lt"/>
                <a:ea typeface="+mn-ea"/>
                <a:cs typeface="+mn-cs"/>
                <a:sym typeface="Arial Narrow"/>
              </a:defRPr>
            </a:pPr>
            <a:r>
              <a:rPr lang="en-US" sz="2800" dirty="0"/>
              <a:t>Eötvös Loránd University; Hungarian Academy of Sciences (Centre for Social Sciences); Affiliate Professor, University of Washington </a:t>
            </a:r>
          </a:p>
        </p:txBody>
      </p:sp>
      <p:sp>
        <p:nvSpPr>
          <p:cNvPr id="38" name="Заголовок основного текста"/>
          <p:cNvSpPr txBox="1"/>
          <p:nvPr/>
        </p:nvSpPr>
        <p:spPr>
          <a:xfrm>
            <a:off x="9394549" y="8816313"/>
            <a:ext cx="3956268" cy="79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3600" dirty="0"/>
              <a:t>Herwig Friedl </a:t>
            </a:r>
          </a:p>
        </p:txBody>
      </p:sp>
      <p:sp>
        <p:nvSpPr>
          <p:cNvPr id="3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9371314" y="9514419"/>
            <a:ext cx="2809841" cy="2009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en-US" sz="2800" dirty="0"/>
              <a:t>Professor, Institute of Statistics</a:t>
            </a:r>
          </a:p>
          <a:p>
            <a:pPr algn="l">
              <a:defRPr sz="2800">
                <a:solidFill>
                  <a:srgbClr val="253957"/>
                </a:solidFill>
                <a:latin typeface="+mn-lt"/>
                <a:ea typeface="+mn-ea"/>
                <a:cs typeface="+mn-cs"/>
                <a:sym typeface="Arial Narrow"/>
              </a:defRPr>
            </a:pPr>
            <a:r>
              <a:rPr lang="en-US" sz="2800" dirty="0"/>
              <a:t>Graz University of Technology, Austria</a:t>
            </a:r>
          </a:p>
        </p:txBody>
      </p:sp>
      <p:sp>
        <p:nvSpPr>
          <p:cNvPr id="40" name="Заголовок основного текста"/>
          <p:cNvSpPr txBox="1"/>
          <p:nvPr/>
        </p:nvSpPr>
        <p:spPr>
          <a:xfrm>
            <a:off x="14871905" y="8754009"/>
            <a:ext cx="3956268" cy="79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3600" dirty="0"/>
              <a:t>Janez Demšar</a:t>
            </a:r>
          </a:p>
        </p:txBody>
      </p:sp>
      <p:sp>
        <p:nvSpPr>
          <p:cNvPr id="4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4901123" y="9514419"/>
            <a:ext cx="2898831" cy="1553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en-US" sz="2800" dirty="0"/>
              <a:t>Professor, Computer and Information Sciences, University of Ljubljana</a:t>
            </a:r>
          </a:p>
        </p:txBody>
      </p:sp>
      <p:sp>
        <p:nvSpPr>
          <p:cNvPr id="42" name="Заголовок основного текста"/>
          <p:cNvSpPr txBox="1"/>
          <p:nvPr/>
        </p:nvSpPr>
        <p:spPr>
          <a:xfrm>
            <a:off x="20371678" y="8754009"/>
            <a:ext cx="3956268" cy="79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3600" dirty="0"/>
              <a:t>Erik Štrumbelj</a:t>
            </a:r>
          </a:p>
        </p:txBody>
      </p:sp>
      <p:sp>
        <p:nvSpPr>
          <p:cNvPr id="4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0484456" y="9519022"/>
            <a:ext cx="2831685" cy="1553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en-US" sz="2800" dirty="0"/>
              <a:t>Assistant Professor, Faculty of Social Sciences, University of Ljubljana</a:t>
            </a:r>
          </a:p>
        </p:txBody>
      </p:sp>
    </p:spTree>
    <p:extLst>
      <p:ext uri="{BB962C8B-B14F-4D97-AF65-F5344CB8AC3E}">
        <p14:creationId xmlns:p14="http://schemas.microsoft.com/office/powerpoint/2010/main" val="308863765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98896" y="4600834"/>
            <a:ext cx="21523142" cy="77916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p:txBody>
      </p:sp>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Quick facts</a:t>
            </a:r>
            <a:endParaRPr lang="en-US" sz="4200" dirty="0">
              <a:latin typeface="Arial Narrow" charset="0"/>
              <a:ea typeface="Arial Narrow" charset="0"/>
              <a:cs typeface="Arial Narrow"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Programme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7"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11199" y="5266720"/>
            <a:ext cx="21506374"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600" b="1" dirty="0">
                <a:solidFill>
                  <a:srgbClr val="253957"/>
                </a:solidFill>
                <a:sym typeface="Arial Narrow"/>
              </a:rPr>
              <a:t>Full-time </a:t>
            </a:r>
            <a:r>
              <a:rPr lang="en-US" sz="3600" dirty="0">
                <a:solidFill>
                  <a:srgbClr val="253957"/>
                </a:solidFill>
                <a:sym typeface="Arial Narrow"/>
              </a:rPr>
              <a:t>(but evening education)</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600" b="1" dirty="0">
                <a:solidFill>
                  <a:srgbClr val="253957"/>
                </a:solidFill>
                <a:sym typeface="Arial Narrow"/>
              </a:rPr>
              <a:t>2 years </a:t>
            </a:r>
            <a:r>
              <a:rPr lang="en-US" sz="3600" dirty="0">
                <a:solidFill>
                  <a:srgbClr val="253957"/>
                </a:solidFill>
                <a:sym typeface="Arial Narrow"/>
              </a:rPr>
              <a:t>of study</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600" dirty="0">
                <a:solidFill>
                  <a:srgbClr val="253957"/>
                </a:solidFill>
                <a:sym typeface="Arial Narrow"/>
              </a:rPr>
              <a:t>Very competitive cost (relative to other world programs)</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600" dirty="0">
                <a:solidFill>
                  <a:srgbClr val="253957"/>
                </a:solidFill>
                <a:sym typeface="Arial Narrow"/>
              </a:rPr>
              <a:t>Language of study: </a:t>
            </a:r>
            <a:r>
              <a:rPr lang="en-US" sz="3600" b="1" dirty="0">
                <a:solidFill>
                  <a:srgbClr val="253957"/>
                </a:solidFill>
                <a:sym typeface="Arial Narrow"/>
              </a:rPr>
              <a:t>English</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600" dirty="0">
                <a:solidFill>
                  <a:srgbClr val="253957"/>
                </a:solidFill>
                <a:sym typeface="Arial Narrow"/>
              </a:rPr>
              <a:t>Entrance requirements: </a:t>
            </a:r>
            <a:r>
              <a:rPr lang="en-US" sz="3600" b="1" dirty="0">
                <a:solidFill>
                  <a:srgbClr val="253957"/>
                </a:solidFill>
                <a:sym typeface="Arial Narrow"/>
              </a:rPr>
              <a:t>Portfolio</a:t>
            </a:r>
            <a:r>
              <a:rPr lang="ru-RU" sz="3600" dirty="0">
                <a:solidFill>
                  <a:srgbClr val="253957"/>
                </a:solidFill>
                <a:sym typeface="Arial Narrow"/>
              </a:rPr>
              <a:t> </a:t>
            </a:r>
            <a:r>
              <a:rPr lang="en-US" sz="3600" dirty="0">
                <a:solidFill>
                  <a:srgbClr val="253957"/>
                </a:solidFill>
                <a:sym typeface="Arial Narrow"/>
              </a:rPr>
              <a:t> (Bachelor’s or Master’s degree in any field, Motivation letter, English language test)</a:t>
            </a:r>
          </a:p>
        </p:txBody>
      </p:sp>
    </p:spTree>
    <p:extLst>
      <p:ext uri="{BB962C8B-B14F-4D97-AF65-F5344CB8AC3E}">
        <p14:creationId xmlns:p14="http://schemas.microsoft.com/office/powerpoint/2010/main" val="30521503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972786"/>
            <a:ext cx="21495711"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MASNA Advantages</a:t>
            </a:r>
          </a:p>
          <a:p>
            <a:pPr marL="571500" indent="-571500" algn="l">
              <a:buFont typeface="Arial" panose="020B0604020202020204" pitchFamily="34" charset="0"/>
              <a:buChar char="•"/>
              <a:defRPr sz="3000">
                <a:solidFill>
                  <a:srgbClr val="253957"/>
                </a:solidFill>
                <a:latin typeface="+mn-lt"/>
                <a:ea typeface="+mn-ea"/>
                <a:cs typeface="+mn-cs"/>
                <a:sym typeface="Arial Narrow"/>
              </a:defRPr>
            </a:pPr>
            <a:r>
              <a:rPr lang="en-US" sz="4200" dirty="0">
                <a:latin typeface="Arial Narrow" charset="0"/>
                <a:ea typeface="Arial Narrow" charset="0"/>
                <a:cs typeface="Arial Narrow" charset="0"/>
              </a:rPr>
              <a:t>Educational components </a:t>
            </a: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Programme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graphicFrame>
        <p:nvGraphicFramePr>
          <p:cNvPr id="2" name="Таблица 1"/>
          <p:cNvGraphicFramePr>
            <a:graphicFrameLocks noGrp="1"/>
          </p:cNvGraphicFramePr>
          <p:nvPr>
            <p:extLst>
              <p:ext uri="{D42A27DB-BD31-4B8C-83A1-F6EECF244321}">
                <p14:modId xmlns:p14="http://schemas.microsoft.com/office/powerpoint/2010/main" val="2889637247"/>
              </p:ext>
            </p:extLst>
          </p:nvPr>
        </p:nvGraphicFramePr>
        <p:xfrm>
          <a:off x="1818691" y="5101389"/>
          <a:ext cx="18841452" cy="7844589"/>
        </p:xfrm>
        <a:graphic>
          <a:graphicData uri="http://schemas.openxmlformats.org/drawingml/2006/table">
            <a:tbl>
              <a:tblPr firstRow="1" bandRow="1">
                <a:tableStyleId>{5940675A-B579-460E-94D1-54222C63F5DA}</a:tableStyleId>
              </a:tblPr>
              <a:tblGrid>
                <a:gridCol w="5678905">
                  <a:extLst>
                    <a:ext uri="{9D8B030D-6E8A-4147-A177-3AD203B41FA5}">
                      <a16:colId xmlns:a16="http://schemas.microsoft.com/office/drawing/2014/main" val="20000"/>
                    </a:ext>
                  </a:extLst>
                </a:gridCol>
                <a:gridCol w="6785810">
                  <a:extLst>
                    <a:ext uri="{9D8B030D-6E8A-4147-A177-3AD203B41FA5}">
                      <a16:colId xmlns:a16="http://schemas.microsoft.com/office/drawing/2014/main" val="20001"/>
                    </a:ext>
                  </a:extLst>
                </a:gridCol>
                <a:gridCol w="6376737">
                  <a:extLst>
                    <a:ext uri="{9D8B030D-6E8A-4147-A177-3AD203B41FA5}">
                      <a16:colId xmlns:a16="http://schemas.microsoft.com/office/drawing/2014/main" val="20002"/>
                    </a:ext>
                  </a:extLst>
                </a:gridCol>
              </a:tblGrid>
              <a:tr h="719373">
                <a:tc>
                  <a:txBody>
                    <a:bodyPr/>
                    <a:lstStyle/>
                    <a:p>
                      <a:pPr marL="180000" marR="0" indent="0" algn="l" defTabSz="821531" rtl="0" eaLnBrk="1" fontAlgn="auto" latinLnBrk="0" hangingPunct="0">
                        <a:lnSpc>
                          <a:spcPct val="100000"/>
                        </a:lnSpc>
                        <a:spcBef>
                          <a:spcPts val="0"/>
                        </a:spcBef>
                        <a:spcAft>
                          <a:spcPts val="0"/>
                        </a:spcAft>
                        <a:buClrTx/>
                        <a:buSzTx/>
                        <a:buFontTx/>
                        <a:buNone/>
                        <a:tabLst/>
                        <a:defRPr/>
                      </a:pPr>
                      <a:r>
                        <a:rPr kumimoji="0" lang="en-US" altLang="en-US" sz="3600" b="1" i="0" u="none" strike="noStrike" cap="none" spc="0" normalizeH="0" baseline="0" dirty="0">
                          <a:ln>
                            <a:noFill/>
                          </a:ln>
                          <a:solidFill>
                            <a:schemeClr val="bg1"/>
                          </a:solidFill>
                          <a:effectLst/>
                          <a:uFillTx/>
                          <a:latin typeface="+mn-lt"/>
                          <a:ea typeface="+mn-ea"/>
                          <a:cs typeface="+mn-cs"/>
                          <a:sym typeface="Helvetica Light"/>
                        </a:rPr>
                        <a:t>Program blocks</a:t>
                      </a:r>
                      <a:endParaRPr kumimoji="0" lang="ru-RU" altLang="en-US" sz="3600" b="1" i="0" u="none" strike="noStrike" cap="none" spc="0" normalizeH="0" baseline="0" dirty="0">
                        <a:ln>
                          <a:noFill/>
                        </a:ln>
                        <a:solidFill>
                          <a:schemeClr val="bg1"/>
                        </a:solidFill>
                        <a:effectLst/>
                        <a:uFillTx/>
                        <a:latin typeface="+mn-lt"/>
                        <a:ea typeface="+mn-ea"/>
                        <a:cs typeface="+mn-cs"/>
                        <a:sym typeface="Helvetica Light"/>
                      </a:endParaRPr>
                    </a:p>
                  </a:txBody>
                  <a:tcPr>
                    <a:solidFill>
                      <a:srgbClr val="253957"/>
                    </a:solidFill>
                  </a:tcPr>
                </a:tc>
                <a:tc gridSpan="2">
                  <a:txBody>
                    <a:bodyPr/>
                    <a:lstStyle/>
                    <a:p>
                      <a:pPr marL="180000" marR="0" indent="0" algn="l" defTabSz="821531" rtl="0" eaLnBrk="1" fontAlgn="auto" latinLnBrk="0" hangingPunct="0">
                        <a:lnSpc>
                          <a:spcPct val="100000"/>
                        </a:lnSpc>
                        <a:spcBef>
                          <a:spcPts val="0"/>
                        </a:spcBef>
                        <a:spcAft>
                          <a:spcPts val="0"/>
                        </a:spcAft>
                        <a:buClrTx/>
                        <a:buSzTx/>
                        <a:buFontTx/>
                        <a:buNone/>
                        <a:tabLst/>
                        <a:defRPr/>
                      </a:pPr>
                      <a:r>
                        <a:rPr kumimoji="0" lang="en-US" altLang="en-US" sz="3600" b="1" i="0" u="none" strike="noStrike" cap="none" spc="0" normalizeH="0" baseline="0" dirty="0">
                          <a:ln>
                            <a:noFill/>
                          </a:ln>
                          <a:solidFill>
                            <a:schemeClr val="bg1"/>
                          </a:solidFill>
                          <a:effectLst/>
                          <a:uFillTx/>
                          <a:latin typeface="+mn-lt"/>
                          <a:ea typeface="+mn-ea"/>
                          <a:cs typeface="+mn-cs"/>
                          <a:sym typeface="Helvetica Light"/>
                        </a:rPr>
                        <a:t>Blocks of disciplines</a:t>
                      </a:r>
                      <a:endParaRPr kumimoji="0" lang="ru-RU" altLang="en-US" sz="3600" b="1" i="0" u="none" strike="noStrike" cap="none" spc="0" normalizeH="0" baseline="0" dirty="0">
                        <a:ln>
                          <a:noFill/>
                        </a:ln>
                        <a:solidFill>
                          <a:schemeClr val="bg1"/>
                        </a:solidFill>
                        <a:effectLst/>
                        <a:uFillTx/>
                        <a:latin typeface="+mn-lt"/>
                        <a:ea typeface="+mn-ea"/>
                        <a:cs typeface="+mn-cs"/>
                        <a:sym typeface="Helvetica Light"/>
                      </a:endParaRPr>
                    </a:p>
                  </a:txBody>
                  <a:tcPr>
                    <a:lnB w="12700" cap="flat" cmpd="sng" algn="ctr">
                      <a:solidFill>
                        <a:schemeClr val="tx1"/>
                      </a:solidFill>
                      <a:prstDash val="solid"/>
                      <a:round/>
                      <a:headEnd type="none" w="med" len="med"/>
                      <a:tailEnd type="none" w="med" len="med"/>
                    </a:lnB>
                    <a:solidFill>
                      <a:srgbClr val="253957"/>
                    </a:solidFill>
                  </a:tcPr>
                </a:tc>
                <a:tc hMerge="1">
                  <a:txBody>
                    <a:bodyPr/>
                    <a:lstStyle/>
                    <a:p>
                      <a:endParaRPr lang="ru-RU"/>
                    </a:p>
                  </a:txBody>
                  <a:tcPr/>
                </a:tc>
                <a:extLst>
                  <a:ext uri="{0D108BD9-81ED-4DB2-BD59-A6C34878D82A}">
                    <a16:rowId xmlns:a16="http://schemas.microsoft.com/office/drawing/2014/main" val="10000"/>
                  </a:ext>
                </a:extLst>
              </a:tr>
              <a:tr h="1541513">
                <a:tc>
                  <a:txBody>
                    <a:bodyPr/>
                    <a:lstStyle/>
                    <a:p>
                      <a:pPr marL="180000" marR="0" indent="0" algn="l" defTabSz="821531" rtl="0" eaLnBrk="1" fontAlgn="auto" latinLnBrk="0" hangingPunct="0">
                        <a:lnSpc>
                          <a:spcPct val="100000"/>
                        </a:lnSpc>
                        <a:spcBef>
                          <a:spcPts val="0"/>
                        </a:spcBef>
                        <a:spcAft>
                          <a:spcPts val="0"/>
                        </a:spcAft>
                        <a:buClrTx/>
                        <a:buSzTx/>
                        <a:buFontTx/>
                        <a:buNone/>
                        <a:tabLst/>
                        <a:defRPr/>
                      </a:pPr>
                      <a:r>
                        <a:rPr kumimoji="0" lang="en-US" altLang="en-US" sz="3600" b="1" i="0" u="none" strike="noStrike" cap="none" spc="0" normalizeH="0" baseline="0" dirty="0">
                          <a:ln>
                            <a:noFill/>
                          </a:ln>
                          <a:solidFill>
                            <a:srgbClr val="253957"/>
                          </a:solidFill>
                          <a:effectLst/>
                          <a:uFillTx/>
                          <a:latin typeface="+mn-lt"/>
                          <a:ea typeface="+mn-ea"/>
                          <a:cs typeface="+mn-cs"/>
                          <a:sym typeface="Arial Narrow"/>
                        </a:rPr>
                        <a:t>Mathematical disciplines</a:t>
                      </a:r>
                      <a:endParaRPr kumimoji="0" lang="ru-RU" altLang="en-US" sz="3600" b="1" i="0" u="none" strike="noStrike" cap="none" spc="0" normalizeH="0" baseline="0" dirty="0">
                        <a:ln>
                          <a:noFill/>
                        </a:ln>
                        <a:solidFill>
                          <a:srgbClr val="253957"/>
                        </a:solidFill>
                        <a:effectLst/>
                        <a:uFillTx/>
                        <a:latin typeface="+mn-lt"/>
                        <a:ea typeface="+mn-ea"/>
                        <a:cs typeface="+mn-cs"/>
                        <a:sym typeface="Arial Narrow"/>
                      </a:endParaRPr>
                    </a:p>
                  </a:txBody>
                  <a:tcPr>
                    <a:lnR w="12700" cap="flat" cmpd="sng" algn="ctr">
                      <a:solidFill>
                        <a:schemeClr val="tx1"/>
                      </a:solidFill>
                      <a:prstDash val="solid"/>
                      <a:round/>
                      <a:headEnd type="none" w="med" len="med"/>
                      <a:tailEnd type="none" w="med" len="med"/>
                    </a:lnR>
                  </a:tcPr>
                </a:tc>
                <a:tc>
                  <a:txBody>
                    <a:bodyPr/>
                    <a:lstStyle/>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ru-RU" sz="2800" b="0" i="0" u="none" strike="noStrike" cap="none" spc="0" normalizeH="0" baseline="0" dirty="0">
                          <a:ln>
                            <a:noFill/>
                          </a:ln>
                          <a:solidFill>
                            <a:srgbClr val="253957"/>
                          </a:solidFill>
                          <a:effectLst/>
                          <a:uFillTx/>
                          <a:latin typeface="+mn-lt"/>
                          <a:ea typeface="+mn-ea"/>
                          <a:cs typeface="+mn-cs"/>
                          <a:sym typeface="Helvetica Light"/>
                        </a:rPr>
                        <a:t>Bayesian data analysis</a:t>
                      </a:r>
                    </a:p>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ru-RU" sz="2800" b="0" i="0" u="none" strike="noStrike" cap="none" spc="0" normalizeH="0" baseline="0" dirty="0">
                          <a:ln>
                            <a:noFill/>
                          </a:ln>
                          <a:solidFill>
                            <a:srgbClr val="253957"/>
                          </a:solidFill>
                          <a:effectLst/>
                          <a:uFillTx/>
                          <a:latin typeface="+mn-lt"/>
                          <a:ea typeface="+mn-ea"/>
                          <a:cs typeface="+mn-cs"/>
                          <a:sym typeface="Helvetica Light"/>
                        </a:rPr>
                        <a:t>Exploratory data analysis</a:t>
                      </a:r>
                      <a:endParaRPr kumimoji="0" lang="ru-RU" altLang="ru-RU" sz="2800" b="0" i="0" u="none" strike="noStrike" cap="none" spc="0" normalizeH="0" baseline="0" dirty="0">
                        <a:ln>
                          <a:noFill/>
                        </a:ln>
                        <a:solidFill>
                          <a:srgbClr val="253957"/>
                        </a:solidFill>
                        <a:effectLst/>
                        <a:uFillTx/>
                        <a:latin typeface="+mn-lt"/>
                        <a:ea typeface="+mn-ea"/>
                        <a:cs typeface="+mn-cs"/>
                        <a:sym typeface="Helvetica Light"/>
                      </a:endParaRPr>
                    </a:p>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ru-RU" sz="2800" b="0" i="0" u="none" strike="noStrike" cap="none" spc="0" normalizeH="0" baseline="0" dirty="0">
                          <a:ln>
                            <a:noFill/>
                          </a:ln>
                          <a:solidFill>
                            <a:srgbClr val="253957"/>
                          </a:solidFill>
                          <a:effectLst/>
                          <a:uFillTx/>
                          <a:latin typeface="+mn-lt"/>
                          <a:ea typeface="+mn-ea"/>
                          <a:cs typeface="+mn-cs"/>
                          <a:sym typeface="Helvetica Light"/>
                        </a:rPr>
                        <a:t>Stochastic models</a:t>
                      </a:r>
                      <a:endParaRPr kumimoji="0" lang="ru-RU" altLang="ru-RU" sz="2800" b="0" i="0" u="none" strike="noStrike" cap="none" spc="0" normalizeH="0" baseline="0" dirty="0">
                        <a:ln>
                          <a:noFill/>
                        </a:ln>
                        <a:solidFill>
                          <a:srgbClr val="253957"/>
                        </a:solidFill>
                        <a:effectLst/>
                        <a:uFillTx/>
                        <a:latin typeface="+mn-lt"/>
                        <a:ea typeface="+mn-ea"/>
                        <a:cs typeface="+mn-cs"/>
                        <a:sym typeface="Helvetica Light"/>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ru-RU" sz="2800" b="0" i="0" u="none" strike="noStrike" cap="none" spc="0" normalizeH="0" baseline="0" dirty="0">
                          <a:ln>
                            <a:noFill/>
                          </a:ln>
                          <a:solidFill>
                            <a:srgbClr val="253957"/>
                          </a:solidFill>
                          <a:effectLst/>
                          <a:uFillTx/>
                          <a:latin typeface="+mn-lt"/>
                          <a:ea typeface="+mn-ea"/>
                          <a:cs typeface="+mn-cs"/>
                          <a:sym typeface="Helvetica Light"/>
                        </a:rPr>
                        <a:t>Nonparametric Theory and Data Analysis</a:t>
                      </a:r>
                      <a:endParaRPr kumimoji="0" lang="ru-RU" altLang="ru-RU" sz="2800" b="0" i="0" u="none" strike="noStrike" cap="none" spc="0" normalizeH="0" baseline="0" dirty="0">
                        <a:ln>
                          <a:noFill/>
                        </a:ln>
                        <a:solidFill>
                          <a:srgbClr val="253957"/>
                        </a:solidFill>
                        <a:effectLst/>
                        <a:uFillTx/>
                        <a:latin typeface="+mn-lt"/>
                        <a:ea typeface="+mn-ea"/>
                        <a:cs typeface="+mn-cs"/>
                        <a:sym typeface="Helvetica Light"/>
                      </a:endParaRPr>
                    </a:p>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ru-RU" sz="2800" b="0" i="0" u="none" strike="noStrike" cap="none" spc="0" normalizeH="0" baseline="0" dirty="0">
                          <a:ln>
                            <a:noFill/>
                          </a:ln>
                          <a:solidFill>
                            <a:srgbClr val="253957"/>
                          </a:solidFill>
                          <a:effectLst/>
                          <a:uFillTx/>
                          <a:latin typeface="+mn-lt"/>
                          <a:ea typeface="+mn-ea"/>
                          <a:cs typeface="+mn-cs"/>
                          <a:sym typeface="Helvetica Light"/>
                        </a:rPr>
                        <a:t>Multidimensional data analysis</a:t>
                      </a:r>
                    </a:p>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ru-RU" sz="2800" b="0" i="0" u="none" strike="noStrike" cap="none" spc="0" normalizeH="0" baseline="0" dirty="0">
                          <a:ln>
                            <a:noFill/>
                          </a:ln>
                          <a:solidFill>
                            <a:srgbClr val="253957"/>
                          </a:solidFill>
                          <a:effectLst/>
                          <a:uFillTx/>
                          <a:latin typeface="+mn-lt"/>
                          <a:ea typeface="+mn-ea"/>
                          <a:cs typeface="+mn-cs"/>
                          <a:sym typeface="Helvetica Light"/>
                        </a:rPr>
                        <a:t>Nonparametric Theory and Data Analysis</a:t>
                      </a:r>
                      <a:endParaRPr kumimoji="0" lang="ru-RU" altLang="ru-RU" sz="2800" b="0" i="0" u="none" strike="noStrike" cap="none" spc="0" normalizeH="0" baseline="0" dirty="0">
                        <a:ln>
                          <a:noFill/>
                        </a:ln>
                        <a:solidFill>
                          <a:srgbClr val="253957"/>
                        </a:solidFill>
                        <a:effectLst/>
                        <a:uFillTx/>
                        <a:latin typeface="+mn-lt"/>
                        <a:ea typeface="+mn-ea"/>
                        <a:cs typeface="+mn-cs"/>
                        <a:sym typeface="Helvetica Light"/>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41513">
                <a:tc>
                  <a:txBody>
                    <a:bodyPr/>
                    <a:lstStyle/>
                    <a:p>
                      <a:pPr marL="180000" marR="0" indent="0" algn="l" defTabSz="821531" rtl="0" eaLnBrk="1" fontAlgn="auto" latinLnBrk="0" hangingPunct="0">
                        <a:lnSpc>
                          <a:spcPct val="100000"/>
                        </a:lnSpc>
                        <a:spcBef>
                          <a:spcPts val="0"/>
                        </a:spcBef>
                        <a:spcAft>
                          <a:spcPts val="0"/>
                        </a:spcAft>
                        <a:buClrTx/>
                        <a:buSzTx/>
                        <a:buFontTx/>
                        <a:buNone/>
                        <a:tabLst/>
                        <a:defRPr/>
                      </a:pPr>
                      <a:r>
                        <a:rPr kumimoji="0" lang="en-US" altLang="en-US" sz="3600" b="1" i="0" u="none" strike="noStrike" cap="none" spc="0" normalizeH="0" baseline="0" dirty="0">
                          <a:ln>
                            <a:noFill/>
                          </a:ln>
                          <a:solidFill>
                            <a:srgbClr val="253957"/>
                          </a:solidFill>
                          <a:effectLst/>
                          <a:uFillTx/>
                          <a:latin typeface="+mn-lt"/>
                          <a:ea typeface="+mn-ea"/>
                          <a:cs typeface="+mn-cs"/>
                          <a:sym typeface="Arial Narrow"/>
                        </a:rPr>
                        <a:t>Programming skills</a:t>
                      </a:r>
                      <a:endParaRPr kumimoji="0" lang="ru-RU" altLang="en-US" sz="3600" b="1" i="0" u="none" strike="noStrike" cap="none" spc="0" normalizeH="0" baseline="0" dirty="0">
                        <a:ln>
                          <a:noFill/>
                        </a:ln>
                        <a:solidFill>
                          <a:srgbClr val="253957"/>
                        </a:solidFill>
                        <a:effectLst/>
                        <a:uFillTx/>
                        <a:latin typeface="+mn-lt"/>
                        <a:ea typeface="+mn-ea"/>
                        <a:cs typeface="+mn-cs"/>
                        <a:sym typeface="Arial Narrow"/>
                      </a:endParaRPr>
                    </a:p>
                  </a:txBody>
                  <a:tcPr/>
                </a:tc>
                <a:tc gridSpan="2">
                  <a:txBody>
                    <a:bodyPr/>
                    <a:lstStyle/>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en-US" sz="2800" b="0" i="0" u="none" strike="noStrike" cap="none" spc="0" normalizeH="0" baseline="0" dirty="0">
                          <a:ln>
                            <a:noFill/>
                          </a:ln>
                          <a:solidFill>
                            <a:srgbClr val="253957"/>
                          </a:solidFill>
                          <a:effectLst/>
                          <a:uFillTx/>
                          <a:latin typeface="+mn-lt"/>
                          <a:ea typeface="+mn-ea"/>
                          <a:cs typeface="+mn-cs"/>
                          <a:sym typeface="Helvetica Light"/>
                        </a:rPr>
                        <a:t> Algorithms and databases</a:t>
                      </a:r>
                      <a:endParaRPr kumimoji="0" lang="ru-RU" altLang="en-US" sz="2800" b="0" i="0" u="none" strike="noStrike" cap="none" spc="0" normalizeH="0" baseline="0" dirty="0">
                        <a:ln>
                          <a:noFill/>
                        </a:ln>
                        <a:solidFill>
                          <a:srgbClr val="253957"/>
                        </a:solidFill>
                        <a:effectLst/>
                        <a:uFillTx/>
                        <a:latin typeface="+mn-lt"/>
                        <a:ea typeface="+mn-ea"/>
                        <a:cs typeface="+mn-cs"/>
                        <a:sym typeface="Helvetica Light"/>
                      </a:endParaRPr>
                    </a:p>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en-US" sz="2800" b="0" i="0" u="none" strike="noStrike" cap="none" spc="0" normalizeH="0" baseline="0" dirty="0">
                          <a:ln>
                            <a:noFill/>
                          </a:ln>
                          <a:solidFill>
                            <a:srgbClr val="253957"/>
                          </a:solidFill>
                          <a:effectLst/>
                          <a:uFillTx/>
                          <a:latin typeface="+mn-lt"/>
                          <a:ea typeface="+mn-ea"/>
                          <a:cs typeface="+mn-cs"/>
                          <a:sym typeface="Helvetica Light"/>
                        </a:rPr>
                        <a:t> Programming languages</a:t>
                      </a:r>
                      <a:endParaRPr kumimoji="0" lang="ru-RU" altLang="en-US" sz="2800" b="0" i="0" u="none" strike="noStrike" cap="none" spc="0" normalizeH="0" baseline="0" dirty="0">
                        <a:ln>
                          <a:noFill/>
                        </a:ln>
                        <a:solidFill>
                          <a:srgbClr val="253957"/>
                        </a:solidFill>
                        <a:effectLst/>
                        <a:uFillTx/>
                        <a:latin typeface="+mn-lt"/>
                        <a:ea typeface="+mn-ea"/>
                        <a:cs typeface="+mn-cs"/>
                        <a:sym typeface="Helvetica Light"/>
                      </a:endParaRPr>
                    </a:p>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en-US" sz="2800" b="0" i="0" u="none" strike="noStrike" cap="none" spc="0" normalizeH="0" baseline="0" dirty="0">
                          <a:ln>
                            <a:noFill/>
                          </a:ln>
                          <a:solidFill>
                            <a:srgbClr val="253957"/>
                          </a:solidFill>
                          <a:effectLst/>
                          <a:uFillTx/>
                          <a:latin typeface="+mn-lt"/>
                          <a:ea typeface="+mn-ea"/>
                          <a:cs typeface="+mn-cs"/>
                          <a:sym typeface="Helvetica Light"/>
                        </a:rPr>
                        <a:t> Internet technologies</a:t>
                      </a:r>
                      <a:endParaRPr kumimoji="0" lang="ru-RU" altLang="en-US" sz="2800" b="0" i="0" u="none" strike="noStrike" cap="none" spc="0" normalizeH="0" baseline="0" dirty="0">
                        <a:ln>
                          <a:noFill/>
                        </a:ln>
                        <a:solidFill>
                          <a:srgbClr val="253957"/>
                        </a:solidFill>
                        <a:effectLst/>
                        <a:uFillTx/>
                        <a:latin typeface="+mn-lt"/>
                        <a:ea typeface="+mn-ea"/>
                        <a:cs typeface="+mn-cs"/>
                        <a:sym typeface="Helvetica Ligh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2"/>
                  </a:ext>
                </a:extLst>
              </a:tr>
              <a:tr h="1541513">
                <a:tc>
                  <a:txBody>
                    <a:bodyPr/>
                    <a:lstStyle/>
                    <a:p>
                      <a:pPr marL="180000" marR="0" indent="0" algn="l" defTabSz="821531" rtl="0" eaLnBrk="1" fontAlgn="auto" latinLnBrk="0" hangingPunct="0">
                        <a:lnSpc>
                          <a:spcPct val="100000"/>
                        </a:lnSpc>
                        <a:spcBef>
                          <a:spcPts val="0"/>
                        </a:spcBef>
                        <a:spcAft>
                          <a:spcPts val="0"/>
                        </a:spcAft>
                        <a:buClrTx/>
                        <a:buSzTx/>
                        <a:buFontTx/>
                        <a:buNone/>
                        <a:tabLst/>
                        <a:defRPr/>
                      </a:pPr>
                      <a:r>
                        <a:rPr kumimoji="0" lang="en-US" altLang="en-US" sz="3600" b="1" i="0" u="none" strike="noStrike" cap="none" spc="0" normalizeH="0" baseline="0" dirty="0">
                          <a:ln>
                            <a:noFill/>
                          </a:ln>
                          <a:solidFill>
                            <a:srgbClr val="253957"/>
                          </a:solidFill>
                          <a:effectLst/>
                          <a:uFillTx/>
                          <a:latin typeface="+mn-lt"/>
                          <a:ea typeface="+mn-ea"/>
                          <a:cs typeface="+mn-cs"/>
                          <a:sym typeface="Arial Narrow"/>
                        </a:rPr>
                        <a:t>Statistics and Network Methodology</a:t>
                      </a:r>
                      <a:endParaRPr kumimoji="0" lang="ru-RU" altLang="en-US" sz="3600" b="1" i="0" u="none" strike="noStrike" cap="none" spc="0" normalizeH="0" baseline="0" dirty="0">
                        <a:ln>
                          <a:noFill/>
                        </a:ln>
                        <a:solidFill>
                          <a:srgbClr val="253957"/>
                        </a:solidFill>
                        <a:effectLst/>
                        <a:uFillTx/>
                        <a:latin typeface="+mn-lt"/>
                        <a:ea typeface="+mn-ea"/>
                        <a:cs typeface="+mn-cs"/>
                        <a:sym typeface="Arial Narrow"/>
                      </a:endParaRPr>
                    </a:p>
                  </a:txBody>
                  <a:tcPr>
                    <a:lnR w="12700" cap="flat" cmpd="sng" algn="ctr">
                      <a:solidFill>
                        <a:schemeClr val="tx1"/>
                      </a:solidFill>
                      <a:prstDash val="solid"/>
                      <a:round/>
                      <a:headEnd type="none" w="med" len="med"/>
                      <a:tailEnd type="none" w="med" len="med"/>
                    </a:lnR>
                  </a:tcPr>
                </a:tc>
                <a:tc>
                  <a:txBody>
                    <a:bodyPr/>
                    <a:lstStyle/>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ru-RU" sz="2800" b="0" i="0" u="none" strike="noStrike" cap="none" spc="0" normalizeH="0" baseline="0" dirty="0">
                          <a:ln>
                            <a:noFill/>
                          </a:ln>
                          <a:solidFill>
                            <a:srgbClr val="253957"/>
                          </a:solidFill>
                          <a:effectLst/>
                          <a:uFillTx/>
                          <a:latin typeface="+mn-lt"/>
                          <a:ea typeface="+mn-ea"/>
                          <a:cs typeface="+mn-cs"/>
                          <a:sym typeface="Helvetica Light"/>
                        </a:rPr>
                        <a:t>Contemporary Data Analysis</a:t>
                      </a:r>
                    </a:p>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ru-RU" sz="2800" b="0" i="0" u="none" strike="noStrike" cap="none" spc="0" normalizeH="0" baseline="0" dirty="0">
                          <a:ln>
                            <a:noFill/>
                          </a:ln>
                          <a:solidFill>
                            <a:srgbClr val="253957"/>
                          </a:solidFill>
                          <a:effectLst/>
                          <a:uFillTx/>
                          <a:latin typeface="+mn-lt"/>
                          <a:ea typeface="+mn-ea"/>
                          <a:cs typeface="+mn-cs"/>
                          <a:sym typeface="Helvetica Light"/>
                        </a:rPr>
                        <a:t>Contemporary Decision Sciences Methods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ru-RU" altLang="ru-RU" sz="2800" b="0" i="0" u="none" strike="noStrike" cap="none" spc="0" normalizeH="0" baseline="0" dirty="0">
                          <a:ln>
                            <a:noFill/>
                          </a:ln>
                          <a:solidFill>
                            <a:srgbClr val="253957"/>
                          </a:solidFill>
                          <a:effectLst/>
                          <a:uFillTx/>
                          <a:latin typeface="+mn-lt"/>
                          <a:ea typeface="+mn-ea"/>
                          <a:cs typeface="+mn-cs"/>
                          <a:sym typeface="Helvetica Light"/>
                        </a:rPr>
                        <a:t>Multilevel models</a:t>
                      </a:r>
                      <a:endParaRPr kumimoji="0" lang="en-US" altLang="ru-RU" sz="2800" b="0" i="0" u="none" strike="noStrike" cap="none" spc="0" normalizeH="0" baseline="0" dirty="0">
                        <a:ln>
                          <a:noFill/>
                        </a:ln>
                        <a:solidFill>
                          <a:srgbClr val="253957"/>
                        </a:solidFill>
                        <a:effectLst/>
                        <a:uFillTx/>
                        <a:latin typeface="+mn-lt"/>
                        <a:ea typeface="+mn-ea"/>
                        <a:cs typeface="+mn-cs"/>
                        <a:sym typeface="Helvetica Light"/>
                      </a:endParaRPr>
                    </a:p>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ru-RU" sz="2800" b="0" i="0" u="none" strike="noStrike" cap="none" spc="0" normalizeH="0" baseline="0" dirty="0">
                          <a:ln>
                            <a:noFill/>
                          </a:ln>
                          <a:solidFill>
                            <a:srgbClr val="253957"/>
                          </a:solidFill>
                          <a:effectLst/>
                          <a:uFillTx/>
                          <a:latin typeface="+mn-lt"/>
                          <a:ea typeface="+mn-ea"/>
                          <a:cs typeface="+mn-cs"/>
                          <a:sym typeface="Helvetica Light"/>
                        </a:rPr>
                        <a:t>Random graphs</a:t>
                      </a:r>
                      <a:r>
                        <a:rPr kumimoji="0" lang="ru-RU" altLang="ru-RU" sz="2800" b="0" i="0" u="none" strike="noStrike" cap="none" spc="0" normalizeH="0" baseline="0" dirty="0">
                          <a:ln>
                            <a:noFill/>
                          </a:ln>
                          <a:solidFill>
                            <a:srgbClr val="253957"/>
                          </a:solidFill>
                          <a:effectLst/>
                          <a:uFillTx/>
                          <a:latin typeface="+mn-lt"/>
                          <a:ea typeface="+mn-ea"/>
                          <a:cs typeface="+mn-cs"/>
                          <a:sym typeface="Helvetica Light"/>
                        </a:rPr>
                        <a:t> </a:t>
                      </a:r>
                    </a:p>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endParaRPr kumimoji="0" lang="ru-RU" sz="2800" b="0" i="0" u="none" strike="noStrike" cap="none" spc="0" normalizeH="0" baseline="0" dirty="0">
                        <a:ln>
                          <a:noFill/>
                        </a:ln>
                        <a:solidFill>
                          <a:srgbClr val="253957"/>
                        </a:solidFill>
                        <a:effectLst/>
                        <a:uFillTx/>
                        <a:latin typeface="+mn-lt"/>
                        <a:ea typeface="+mn-ea"/>
                        <a:cs typeface="+mn-cs"/>
                        <a:sym typeface="Helvetica Light"/>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00677">
                <a:tc>
                  <a:txBody>
                    <a:bodyPr/>
                    <a:lstStyle/>
                    <a:p>
                      <a:pPr marL="180000" marR="0" indent="0" algn="l" defTabSz="821531" rtl="0" eaLnBrk="1" fontAlgn="auto" latinLnBrk="0" hangingPunct="0">
                        <a:lnSpc>
                          <a:spcPct val="100000"/>
                        </a:lnSpc>
                        <a:spcBef>
                          <a:spcPts val="0"/>
                        </a:spcBef>
                        <a:spcAft>
                          <a:spcPts val="0"/>
                        </a:spcAft>
                        <a:buClrTx/>
                        <a:buSzTx/>
                        <a:buFontTx/>
                        <a:buNone/>
                        <a:tabLst/>
                        <a:defRPr/>
                      </a:pPr>
                      <a:r>
                        <a:rPr kumimoji="0" lang="en-US" altLang="en-US" sz="3600" b="1" i="0" u="none" strike="noStrike" cap="none" spc="0" normalizeH="0" baseline="0" dirty="0">
                          <a:ln>
                            <a:noFill/>
                          </a:ln>
                          <a:solidFill>
                            <a:srgbClr val="253957"/>
                          </a:solidFill>
                          <a:effectLst/>
                          <a:uFillTx/>
                          <a:latin typeface="+mn-lt"/>
                          <a:ea typeface="+mn-ea"/>
                          <a:cs typeface="+mn-cs"/>
                          <a:sym typeface="Arial Narrow"/>
                        </a:rPr>
                        <a:t>Applied Network Analysis</a:t>
                      </a:r>
                      <a:endParaRPr kumimoji="0" lang="ru-RU" altLang="en-US" sz="3600" b="1" i="0" u="none" strike="noStrike" cap="none" spc="0" normalizeH="0" baseline="0" dirty="0">
                        <a:ln>
                          <a:noFill/>
                        </a:ln>
                        <a:solidFill>
                          <a:srgbClr val="253957"/>
                        </a:solidFill>
                        <a:effectLst/>
                        <a:uFillTx/>
                        <a:latin typeface="+mn-lt"/>
                        <a:ea typeface="+mn-ea"/>
                        <a:cs typeface="+mn-cs"/>
                        <a:sym typeface="Arial Narrow"/>
                      </a:endParaRPr>
                    </a:p>
                  </a:txBody>
                  <a:tcPr>
                    <a:lnR w="12700" cap="flat" cmpd="sng" algn="ctr">
                      <a:solidFill>
                        <a:schemeClr val="tx1"/>
                      </a:solidFill>
                      <a:prstDash val="solid"/>
                      <a:round/>
                      <a:headEnd type="none" w="med" len="med"/>
                      <a:tailEnd type="none" w="med" len="med"/>
                    </a:lnR>
                  </a:tcPr>
                </a:tc>
                <a:tc>
                  <a:txBody>
                    <a:bodyPr/>
                    <a:lstStyle/>
                    <a:p>
                      <a:pPr marL="171450" marR="0" indent="0" algn="l" defTabSz="821531" rtl="0" eaLnBrk="1" latinLnBrk="0" hangingPunct="1">
                        <a:lnSpc>
                          <a:spcPct val="100000"/>
                        </a:lnSpc>
                        <a:spcBef>
                          <a:spcPts val="0"/>
                        </a:spcBef>
                        <a:spcAft>
                          <a:spcPts val="0"/>
                        </a:spcAft>
                        <a:buClr>
                          <a:srgbClr val="253957"/>
                        </a:buClr>
                        <a:buSzPct val="150000"/>
                        <a:buFont typeface="Arial" pitchFamily="34" charset="0"/>
                        <a:buNone/>
                        <a:tabLst/>
                      </a:pPr>
                      <a:r>
                        <a:rPr kumimoji="0" lang="en-US" altLang="ru-RU" sz="2800" b="1" i="0" u="none" strike="noStrike" cap="none" spc="0" normalizeH="0" baseline="0" dirty="0">
                          <a:ln>
                            <a:noFill/>
                          </a:ln>
                          <a:solidFill>
                            <a:srgbClr val="253957"/>
                          </a:solidFill>
                          <a:effectLst/>
                          <a:uFillTx/>
                          <a:latin typeface="+mn-lt"/>
                          <a:ea typeface="+mn-ea"/>
                          <a:cs typeface="+mn-cs"/>
                          <a:sym typeface="Helvetica Light"/>
                        </a:rPr>
                        <a:t>Mathematical</a:t>
                      </a:r>
                      <a:r>
                        <a:rPr kumimoji="0" lang="ru-RU" altLang="ru-RU" sz="2800" b="1" i="0" u="none" strike="noStrike" cap="none" spc="0" normalizeH="0" baseline="0" dirty="0">
                          <a:ln>
                            <a:noFill/>
                          </a:ln>
                          <a:solidFill>
                            <a:srgbClr val="253957"/>
                          </a:solidFill>
                          <a:effectLst/>
                          <a:uFillTx/>
                          <a:latin typeface="+mn-lt"/>
                          <a:ea typeface="+mn-ea"/>
                          <a:cs typeface="+mn-cs"/>
                          <a:sym typeface="Helvetica Light"/>
                        </a:rPr>
                        <a:t>:</a:t>
                      </a:r>
                    </a:p>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ru-RU" sz="2800" b="0" i="0" u="none" strike="noStrike" cap="none" spc="0" normalizeH="0" baseline="0" dirty="0">
                          <a:ln>
                            <a:noFill/>
                          </a:ln>
                          <a:solidFill>
                            <a:srgbClr val="253957"/>
                          </a:solidFill>
                          <a:effectLst/>
                          <a:uFillTx/>
                          <a:latin typeface="+mn-lt"/>
                          <a:ea typeface="+mn-ea"/>
                          <a:cs typeface="+mn-cs"/>
                          <a:sym typeface="Helvetica Light"/>
                        </a:rPr>
                        <a:t>Social Network Analysis</a:t>
                      </a:r>
                      <a:endParaRPr kumimoji="0" lang="ru-RU" altLang="ru-RU" sz="2800" b="0" i="0" u="none" strike="noStrike" cap="none" spc="0" normalizeH="0" baseline="0" dirty="0">
                        <a:ln>
                          <a:noFill/>
                        </a:ln>
                        <a:solidFill>
                          <a:srgbClr val="253957"/>
                        </a:solidFill>
                        <a:effectLst/>
                        <a:uFillTx/>
                        <a:latin typeface="+mn-lt"/>
                        <a:ea typeface="+mn-ea"/>
                        <a:cs typeface="+mn-cs"/>
                        <a:sym typeface="Helvetica Light"/>
                      </a:endParaRPr>
                    </a:p>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ru-RU" sz="2800" b="0" i="0" u="none" strike="noStrike" cap="none" spc="0" normalizeH="0" baseline="0" dirty="0">
                          <a:ln>
                            <a:noFill/>
                          </a:ln>
                          <a:solidFill>
                            <a:srgbClr val="253957"/>
                          </a:solidFill>
                          <a:effectLst/>
                          <a:uFillTx/>
                          <a:latin typeface="+mn-lt"/>
                          <a:ea typeface="+mn-ea"/>
                          <a:cs typeface="+mn-cs"/>
                          <a:sym typeface="Helvetica Light"/>
                        </a:rPr>
                        <a:t>Advanced Topics in SNA</a:t>
                      </a:r>
                    </a:p>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ru-RU" sz="2800" b="0" i="0" u="none" strike="noStrike" cap="none" spc="0" normalizeH="0" baseline="0" dirty="0">
                          <a:ln>
                            <a:noFill/>
                          </a:ln>
                          <a:solidFill>
                            <a:srgbClr val="253957"/>
                          </a:solidFill>
                          <a:effectLst/>
                          <a:uFillTx/>
                          <a:latin typeface="+mn-lt"/>
                          <a:ea typeface="+mn-ea"/>
                          <a:cs typeface="+mn-cs"/>
                          <a:sym typeface="Helvetica Light"/>
                        </a:rPr>
                        <a:t>Longitudinal data analysis</a:t>
                      </a:r>
                    </a:p>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ru-RU" altLang="ru-RU" sz="2800" b="0" i="0" u="none" strike="noStrike" cap="none" spc="0" normalizeH="0" baseline="0" dirty="0">
                          <a:ln>
                            <a:noFill/>
                          </a:ln>
                          <a:solidFill>
                            <a:srgbClr val="253957"/>
                          </a:solidFill>
                          <a:effectLst/>
                          <a:uFillTx/>
                          <a:latin typeface="+mn-lt"/>
                          <a:ea typeface="+mn-ea"/>
                          <a:cs typeface="+mn-cs"/>
                          <a:sym typeface="Helvetica Light"/>
                        </a:rPr>
                        <a:t>Methods of Statistical Consulting </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indent="0" algn="l" defTabSz="821531" rtl="0" eaLnBrk="1" latinLnBrk="0" hangingPunct="1">
                        <a:lnSpc>
                          <a:spcPct val="100000"/>
                        </a:lnSpc>
                        <a:spcBef>
                          <a:spcPts val="0"/>
                        </a:spcBef>
                        <a:spcAft>
                          <a:spcPts val="0"/>
                        </a:spcAft>
                        <a:buClr>
                          <a:srgbClr val="253957"/>
                        </a:buClr>
                        <a:buSzPct val="150000"/>
                        <a:buFont typeface="Arial" pitchFamily="34" charset="0"/>
                        <a:buNone/>
                        <a:tabLst/>
                      </a:pPr>
                      <a:r>
                        <a:rPr kumimoji="0" lang="en-US" altLang="ru-RU" sz="2800" b="1" i="0" u="none" strike="noStrike" cap="none" spc="0" normalizeH="0" baseline="0" dirty="0">
                          <a:ln>
                            <a:noFill/>
                          </a:ln>
                          <a:solidFill>
                            <a:srgbClr val="253957"/>
                          </a:solidFill>
                          <a:effectLst/>
                          <a:uFillTx/>
                          <a:latin typeface="+mn-lt"/>
                          <a:ea typeface="+mn-ea"/>
                          <a:cs typeface="+mn-cs"/>
                          <a:sym typeface="Helvetica Light"/>
                        </a:rPr>
                        <a:t>Applied</a:t>
                      </a:r>
                      <a:r>
                        <a:rPr kumimoji="0" lang="ru-RU" altLang="ru-RU" sz="2800" b="1" i="0" u="none" strike="noStrike" cap="none" spc="0" normalizeH="0" baseline="0" dirty="0">
                          <a:ln>
                            <a:noFill/>
                          </a:ln>
                          <a:solidFill>
                            <a:srgbClr val="253957"/>
                          </a:solidFill>
                          <a:effectLst/>
                          <a:uFillTx/>
                          <a:latin typeface="+mn-lt"/>
                          <a:ea typeface="+mn-ea"/>
                          <a:cs typeface="+mn-cs"/>
                          <a:sym typeface="Helvetica Light"/>
                        </a:rPr>
                        <a:t>:</a:t>
                      </a:r>
                    </a:p>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ru-RU" sz="2800" b="0" i="0" u="none" strike="noStrike" cap="none" spc="0" normalizeH="0" baseline="0" dirty="0">
                          <a:ln>
                            <a:noFill/>
                          </a:ln>
                          <a:solidFill>
                            <a:srgbClr val="253957"/>
                          </a:solidFill>
                          <a:effectLst/>
                          <a:uFillTx/>
                          <a:latin typeface="+mn-lt"/>
                          <a:ea typeface="+mn-ea"/>
                          <a:cs typeface="+mn-cs"/>
                          <a:sym typeface="Helvetica Light"/>
                        </a:rPr>
                        <a:t> Social networks in</a:t>
                      </a:r>
                      <a:r>
                        <a:rPr kumimoji="0" lang="ru-RU" altLang="ru-RU" sz="2800" b="0" i="0" u="none" strike="noStrike" cap="none" spc="0" normalizeH="0" baseline="0" dirty="0">
                          <a:ln>
                            <a:noFill/>
                          </a:ln>
                          <a:solidFill>
                            <a:srgbClr val="253957"/>
                          </a:solidFill>
                          <a:effectLst/>
                          <a:uFillTx/>
                          <a:latin typeface="+mn-lt"/>
                          <a:ea typeface="+mn-ea"/>
                          <a:cs typeface="+mn-cs"/>
                          <a:sym typeface="Helvetica Light"/>
                        </a:rPr>
                        <a:t> </a:t>
                      </a:r>
                      <a:r>
                        <a:rPr kumimoji="0" lang="en-US" altLang="ru-RU" sz="2800" b="0" i="0" u="none" strike="noStrike" cap="none" spc="0" normalizeH="0" baseline="0" dirty="0">
                          <a:ln>
                            <a:noFill/>
                          </a:ln>
                          <a:solidFill>
                            <a:srgbClr val="253957"/>
                          </a:solidFill>
                          <a:effectLst/>
                          <a:uFillTx/>
                          <a:latin typeface="+mn-lt"/>
                          <a:ea typeface="+mn-ea"/>
                          <a:cs typeface="+mn-cs"/>
                          <a:sym typeface="Helvetica Light"/>
                        </a:rPr>
                        <a:t>education</a:t>
                      </a:r>
                      <a:endParaRPr kumimoji="0" lang="ru-RU" altLang="ru-RU" sz="2800" b="0" i="0" u="none" strike="noStrike" cap="none" spc="0" normalizeH="0" baseline="0" dirty="0">
                        <a:ln>
                          <a:noFill/>
                        </a:ln>
                        <a:solidFill>
                          <a:srgbClr val="253957"/>
                        </a:solidFill>
                        <a:effectLst/>
                        <a:uFillTx/>
                        <a:latin typeface="+mn-lt"/>
                        <a:ea typeface="+mn-ea"/>
                        <a:cs typeface="+mn-cs"/>
                        <a:sym typeface="Helvetica Light"/>
                      </a:endParaRPr>
                    </a:p>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ru-RU" sz="2800" b="0" i="0" u="none" strike="noStrike" cap="none" spc="0" normalizeH="0" baseline="0" dirty="0">
                          <a:ln>
                            <a:noFill/>
                          </a:ln>
                          <a:solidFill>
                            <a:srgbClr val="253957"/>
                          </a:solidFill>
                          <a:effectLst/>
                          <a:uFillTx/>
                          <a:latin typeface="+mn-lt"/>
                          <a:ea typeface="+mn-ea"/>
                          <a:cs typeface="+mn-cs"/>
                          <a:sym typeface="Helvetica Light"/>
                        </a:rPr>
                        <a:t> Business networks</a:t>
                      </a:r>
                      <a:endParaRPr kumimoji="0" lang="ru-RU" altLang="ru-RU" sz="2800" b="0" i="0" u="none" strike="noStrike" cap="none" spc="0" normalizeH="0" baseline="0" dirty="0">
                        <a:ln>
                          <a:noFill/>
                        </a:ln>
                        <a:solidFill>
                          <a:srgbClr val="253957"/>
                        </a:solidFill>
                        <a:effectLst/>
                        <a:uFillTx/>
                        <a:latin typeface="+mn-lt"/>
                        <a:ea typeface="+mn-ea"/>
                        <a:cs typeface="+mn-cs"/>
                        <a:sym typeface="Helvetica Light"/>
                      </a:endParaRPr>
                    </a:p>
                    <a:p>
                      <a:pPr marL="171450" marR="0" indent="360000" algn="l" defTabSz="821531" rtl="0" eaLnBrk="1" latinLnBrk="0" hangingPunct="1">
                        <a:lnSpc>
                          <a:spcPct val="100000"/>
                        </a:lnSpc>
                        <a:spcBef>
                          <a:spcPts val="0"/>
                        </a:spcBef>
                        <a:spcAft>
                          <a:spcPts val="0"/>
                        </a:spcAft>
                        <a:buClr>
                          <a:srgbClr val="253957"/>
                        </a:buClr>
                        <a:buSzPct val="150000"/>
                        <a:buFont typeface="Arial" pitchFamily="34" charset="0"/>
                        <a:buChar char="•"/>
                        <a:tabLst/>
                      </a:pPr>
                      <a:r>
                        <a:rPr kumimoji="0" lang="en-US" altLang="ru-RU" sz="2800" b="0" i="0" u="none" strike="noStrike" cap="none" spc="0" normalizeH="0" baseline="0" dirty="0">
                          <a:ln>
                            <a:noFill/>
                          </a:ln>
                          <a:solidFill>
                            <a:srgbClr val="253957"/>
                          </a:solidFill>
                          <a:effectLst/>
                          <a:uFillTx/>
                          <a:latin typeface="+mn-lt"/>
                          <a:ea typeface="+mn-ea"/>
                          <a:cs typeface="+mn-cs"/>
                          <a:sym typeface="Helvetica Light"/>
                        </a:rPr>
                        <a:t> Organizational consulting</a:t>
                      </a:r>
                      <a:endParaRPr kumimoji="0" lang="ru-RU" altLang="ru-RU" sz="2800" b="0" i="0" u="none" strike="noStrike" cap="none" spc="0" normalizeH="0" baseline="0" dirty="0">
                        <a:ln>
                          <a:noFill/>
                        </a:ln>
                        <a:solidFill>
                          <a:srgbClr val="253957"/>
                        </a:solidFill>
                        <a:effectLst/>
                        <a:uFillTx/>
                        <a:latin typeface="+mn-lt"/>
                        <a:ea typeface="+mn-ea"/>
                        <a:cs typeface="+mn-cs"/>
                        <a:sym typeface="Helvetica Light"/>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11154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98896" y="4600834"/>
            <a:ext cx="21523142" cy="77916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p:txBody>
      </p:sp>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Sample courses</a:t>
            </a:r>
            <a:endParaRPr lang="en-US" sz="4200" dirty="0">
              <a:latin typeface="Arial Narrow" charset="0"/>
              <a:ea typeface="Arial Narrow" charset="0"/>
              <a:cs typeface="Arial Narrow"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Programme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7"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11199" y="5266719"/>
            <a:ext cx="21506374" cy="6427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600" b="1" dirty="0">
                <a:solidFill>
                  <a:srgbClr val="253957"/>
                </a:solidFill>
                <a:sym typeface="Arial Narrow"/>
              </a:rPr>
              <a:t>Contemporary Data Analysis: Methodology of Interdisciplinary Research </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600" b="1" dirty="0">
                <a:solidFill>
                  <a:srgbClr val="253957"/>
                </a:solidFill>
                <a:sym typeface="Arial Narrow"/>
              </a:rPr>
              <a:t>Contemporary Decision Sciences Methods: an Integrated Perspective</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600" b="1" dirty="0">
                <a:solidFill>
                  <a:srgbClr val="253957"/>
                </a:solidFill>
                <a:sym typeface="Arial Narrow"/>
              </a:rPr>
              <a:t>Statistical Learning Theory </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600" b="1" dirty="0">
                <a:solidFill>
                  <a:srgbClr val="253957"/>
                </a:solidFill>
                <a:sym typeface="Arial Narrow"/>
              </a:rPr>
              <a:t>Nonparametric Theory and Data Analysis  </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600" b="1" dirty="0">
                <a:solidFill>
                  <a:srgbClr val="253957"/>
                </a:solidFill>
                <a:sym typeface="Arial Narrow"/>
              </a:rPr>
              <a:t>Applied Linear Models </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600" b="1" dirty="0">
                <a:solidFill>
                  <a:srgbClr val="253957"/>
                </a:solidFill>
                <a:sym typeface="Arial Narrow"/>
              </a:rPr>
              <a:t>Network Analysis with R</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600" b="1" dirty="0">
                <a:solidFill>
                  <a:srgbClr val="253957"/>
                </a:solidFill>
                <a:sym typeface="Arial Narrow"/>
              </a:rPr>
              <a:t>Advanced Topics in Network Analysis</a:t>
            </a:r>
          </a:p>
        </p:txBody>
      </p:sp>
      <p:pic>
        <p:nvPicPr>
          <p:cNvPr id="11" name="Picture 4" descr="book lot on shelf"/>
          <p:cNvPicPr>
            <a:picLocks noChangeAspect="1" noChangeArrowheads="1"/>
          </p:cNvPicPr>
          <p:nvPr/>
        </p:nvPicPr>
        <p:blipFill rotWithShape="1">
          <a:blip r:embed="rId3">
            <a:extLst>
              <a:ext uri="{28A0092B-C50C-407E-A947-70E740481C1C}">
                <a14:useLocalDpi xmlns:a14="http://schemas.microsoft.com/office/drawing/2010/main" val="0"/>
              </a:ext>
            </a:extLst>
          </a:blip>
          <a:srcRect r="34224"/>
          <a:stretch/>
        </p:blipFill>
        <p:spPr bwMode="auto">
          <a:xfrm>
            <a:off x="15376356" y="5416595"/>
            <a:ext cx="7341217" cy="627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23596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Programme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6" name="Шестиугольник 15"/>
          <p:cNvSpPr/>
          <p:nvPr/>
        </p:nvSpPr>
        <p:spPr>
          <a:xfrm>
            <a:off x="21400908" y="4802078"/>
            <a:ext cx="303319" cy="261740"/>
          </a:xfrm>
          <a:prstGeom prst="hexagon">
            <a:avLst>
              <a:gd name="adj" fmla="val 25000"/>
              <a:gd name="vf" fmla="val 115470"/>
            </a:avLst>
          </a:prstGeom>
          <a:ln>
            <a:no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Очень крутой заголовок…"/>
          <p:cNvSpPr txBox="1"/>
          <p:nvPr/>
        </p:nvSpPr>
        <p:spPr>
          <a:xfrm>
            <a:off x="1209449" y="2972786"/>
            <a:ext cx="16073440" cy="2032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OUR STUDENTS</a:t>
            </a:r>
            <a:endParaRPr lang="en-US" sz="4200" dirty="0">
              <a:latin typeface="Arial Narrow" charset="0"/>
              <a:ea typeface="Arial Narrow" charset="0"/>
              <a:cs typeface="Arial Narrow" charset="0"/>
            </a:endParaRPr>
          </a:p>
        </p:txBody>
      </p:sp>
      <p:sp>
        <p:nvSpPr>
          <p:cNvPr id="19" name="Заголовок основного текста"/>
          <p:cNvSpPr txBox="1"/>
          <p:nvPr/>
        </p:nvSpPr>
        <p:spPr>
          <a:xfrm>
            <a:off x="1201065" y="4342665"/>
            <a:ext cx="835200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46 students, 6 international</a:t>
            </a:r>
          </a:p>
        </p:txBody>
      </p:sp>
      <p:sp>
        <p:nvSpPr>
          <p:cNvPr id="22" name="Заголовок основного текста"/>
          <p:cNvSpPr txBox="1"/>
          <p:nvPr/>
        </p:nvSpPr>
        <p:spPr>
          <a:xfrm>
            <a:off x="1187987" y="5603604"/>
            <a:ext cx="11012885" cy="12594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Students background fields of study:</a:t>
            </a:r>
          </a:p>
        </p:txBody>
      </p:sp>
      <p:sp>
        <p:nvSpPr>
          <p:cNvPr id="1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307452" y="7247782"/>
            <a:ext cx="8611688" cy="5577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Psychology</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Sociology</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Management</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Biology</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Medicine</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IT</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Economics</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Chemistry</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Political Science</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Law</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Math</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Statistics</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Business Informatics</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dirty="0"/>
              <a:t>Technology</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p:txBody>
      </p:sp>
      <p:pic>
        <p:nvPicPr>
          <p:cNvPr id="18"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2384329" y="2972786"/>
            <a:ext cx="8225851" cy="4952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4329" y="8258549"/>
            <a:ext cx="8225853" cy="456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83260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Programme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6" name="Шестиугольник 15"/>
          <p:cNvSpPr/>
          <p:nvPr/>
        </p:nvSpPr>
        <p:spPr>
          <a:xfrm>
            <a:off x="21400908" y="4802078"/>
            <a:ext cx="303319" cy="261740"/>
          </a:xfrm>
          <a:prstGeom prst="hexagon">
            <a:avLst>
              <a:gd name="adj" fmla="val 25000"/>
              <a:gd name="vf" fmla="val 115470"/>
            </a:avLst>
          </a:prstGeom>
          <a:ln>
            <a:no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Заголовок основного текста"/>
          <p:cNvSpPr txBox="1"/>
          <p:nvPr/>
        </p:nvSpPr>
        <p:spPr>
          <a:xfrm>
            <a:off x="1434879" y="9283381"/>
            <a:ext cx="5758845"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algn="ctr"/>
            <a:r>
              <a:rPr lang="en-US" dirty="0"/>
              <a:t>First and second places at Kaggle competitions </a:t>
            </a:r>
          </a:p>
        </p:txBody>
      </p:sp>
      <p:sp>
        <p:nvSpPr>
          <p:cNvPr id="20" name="Заголовок основного текста"/>
          <p:cNvSpPr txBox="1"/>
          <p:nvPr/>
        </p:nvSpPr>
        <p:spPr>
          <a:xfrm>
            <a:off x="8439954" y="9050517"/>
            <a:ext cx="5865565" cy="922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algn="ctr"/>
            <a:r>
              <a:rPr lang="en-US" dirty="0"/>
              <a:t>Intellectual games winning</a:t>
            </a:r>
          </a:p>
        </p:txBody>
      </p:sp>
      <p:sp>
        <p:nvSpPr>
          <p:cNvPr id="22" name="Заголовок основного текста"/>
          <p:cNvSpPr txBox="1"/>
          <p:nvPr/>
        </p:nvSpPr>
        <p:spPr>
          <a:xfrm>
            <a:off x="15031334" y="9283381"/>
            <a:ext cx="7419593" cy="1942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algn="ctr"/>
            <a:r>
              <a:rPr lang="en-US" dirty="0"/>
              <a:t>Two top places and a nomination at the HSE Student Research Paper competition</a:t>
            </a:r>
          </a:p>
        </p:txBody>
      </p:sp>
      <p:sp>
        <p:nvSpPr>
          <p:cNvPr id="30" name="Очень крутой заголовок…"/>
          <p:cNvSpPr txBox="1"/>
          <p:nvPr/>
        </p:nvSpPr>
        <p:spPr>
          <a:xfrm>
            <a:off x="1209449" y="2972786"/>
            <a:ext cx="16073440" cy="2032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Our students’ success</a:t>
            </a:r>
          </a:p>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Too many stories to share</a:t>
            </a:r>
          </a:p>
        </p:txBody>
      </p:sp>
      <p:pic>
        <p:nvPicPr>
          <p:cNvPr id="33" name="Picture 6" descr="The first-year student of the MASNA master&amp;apos;s programme won the intellectual game “What?” Where? When?” on the Channel O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898" r="11528"/>
          <a:stretch/>
        </p:blipFill>
        <p:spPr bwMode="auto">
          <a:xfrm>
            <a:off x="9625263" y="5596092"/>
            <a:ext cx="3258456" cy="3258456"/>
          </a:xfrm>
          <a:prstGeom prst="ellipse">
            <a:avLst/>
          </a:prstGeom>
          <a:noFill/>
          <a:extLst>
            <a:ext uri="{909E8E84-426E-40DD-AFC4-6F175D3DCCD1}">
              <a14:hiddenFill xmlns:a14="http://schemas.microsoft.com/office/drawing/2010/main">
                <a:solidFill>
                  <a:srgbClr val="FFFFFF"/>
                </a:solidFill>
              </a14:hiddenFill>
            </a:ext>
          </a:extLst>
        </p:spPr>
      </p:pic>
      <p:pic>
        <p:nvPicPr>
          <p:cNvPr id="34" name="Picture 8" descr="https://www.hse.ru/data/2019/12/25/1524765981/hv2ZbUxgTm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01" t="-760" r="7499" b="760"/>
          <a:stretch/>
        </p:blipFill>
        <p:spPr bwMode="auto">
          <a:xfrm>
            <a:off x="2296990" y="5484766"/>
            <a:ext cx="3649614" cy="3649614"/>
          </a:xfrm>
          <a:prstGeom prst="ellipse">
            <a:avLst/>
          </a:prstGeom>
          <a:noFill/>
          <a:extLst>
            <a:ext uri="{909E8E84-426E-40DD-AFC4-6F175D3DCCD1}">
              <a14:hiddenFill xmlns:a14="http://schemas.microsoft.com/office/drawing/2010/main">
                <a:solidFill>
                  <a:srgbClr val="FFFFFF"/>
                </a:solidFill>
              </a14:hiddenFill>
            </a:ext>
          </a:extLst>
        </p:spPr>
      </p:pic>
      <p:pic>
        <p:nvPicPr>
          <p:cNvPr id="35" name="Picture 10" descr="yellow and white troph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650" r="16650"/>
          <a:stretch/>
        </p:blipFill>
        <p:spPr bwMode="auto">
          <a:xfrm>
            <a:off x="16989608" y="5592214"/>
            <a:ext cx="3152557" cy="315255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1870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323085"/>
            <a:ext cx="20327077" cy="1091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Focus of today’s open doors event</a:t>
            </a: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7"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D753BEC8-FCC1-4F49-A69B-F4A687B20043}"/>
              </a:ext>
            </a:extLst>
          </p:cNvPr>
          <p:cNvSpPr txBox="1"/>
          <p:nvPr/>
        </p:nvSpPr>
        <p:spPr>
          <a:xfrm>
            <a:off x="1098896" y="4600834"/>
            <a:ext cx="21523142" cy="82007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spcCol="1076157"/>
          <a:lstStyle/>
          <a:p>
            <a:pPr algn="l">
              <a:spcBef>
                <a:spcPts val="2800"/>
              </a:spcBef>
              <a:defRPr sz="2800">
                <a:solidFill>
                  <a:srgbClr val="253957"/>
                </a:solidFill>
                <a:latin typeface="+mn-lt"/>
                <a:ea typeface="+mn-ea"/>
                <a:cs typeface="+mn-cs"/>
                <a:sym typeface="Arial Narrow"/>
              </a:defRPr>
            </a:pPr>
            <a:r>
              <a:rPr lang="en-US" sz="5400" dirty="0">
                <a:sym typeface="Arial Narrow"/>
              </a:rPr>
              <a:t>Starting with Fall 2020, MASNA will offer four distinct specializations:</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5400" dirty="0">
                <a:solidFill>
                  <a:srgbClr val="253957"/>
                </a:solidFill>
                <a:latin typeface="+mn-lt"/>
                <a:ea typeface="+mn-ea"/>
                <a:cs typeface="+mn-cs"/>
              </a:rPr>
              <a:t>Computational social sciences (PhD preparation track)</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5400" dirty="0">
                <a:solidFill>
                  <a:srgbClr val="253957"/>
                </a:solidFill>
                <a:latin typeface="+mn-lt"/>
                <a:ea typeface="+mn-ea"/>
                <a:cs typeface="+mn-cs"/>
              </a:rPr>
              <a:t>Business analytics (joint track with Master’s program “Management and analytics for business”)</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5400" dirty="0">
                <a:solidFill>
                  <a:srgbClr val="253957"/>
                </a:solidFill>
                <a:latin typeface="+mn-lt"/>
                <a:ea typeface="+mn-ea"/>
                <a:cs typeface="+mn-cs"/>
              </a:rPr>
              <a:t>Network-analytic track</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5400" dirty="0">
                <a:solidFill>
                  <a:srgbClr val="253957"/>
                </a:solidFill>
                <a:latin typeface="+mn-lt"/>
                <a:ea typeface="+mn-ea"/>
                <a:cs typeface="+mn-cs"/>
              </a:rPr>
              <a:t>Online-only track</a:t>
            </a:r>
          </a:p>
          <a:p>
            <a:pPr algn="l">
              <a:spcBef>
                <a:spcPts val="2800"/>
              </a:spcBef>
              <a:defRPr sz="2800">
                <a:solidFill>
                  <a:srgbClr val="253957"/>
                </a:solidFill>
                <a:latin typeface="+mn-lt"/>
                <a:ea typeface="+mn-ea"/>
                <a:cs typeface="+mn-cs"/>
                <a:sym typeface="Arial Narrow"/>
              </a:defRPr>
            </a:pPr>
            <a:r>
              <a:rPr lang="en-US" sz="5400" dirty="0">
                <a:solidFill>
                  <a:srgbClr val="253957"/>
                </a:solidFill>
                <a:latin typeface="+mn-lt"/>
                <a:ea typeface="+mn-ea"/>
                <a:cs typeface="+mn-cs"/>
              </a:rPr>
              <a:t>Today, we focus on the first two</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6000" dirty="0"/>
          </a:p>
        </p:txBody>
      </p:sp>
    </p:spTree>
    <p:extLst>
      <p:ext uri="{BB962C8B-B14F-4D97-AF65-F5344CB8AC3E}">
        <p14:creationId xmlns:p14="http://schemas.microsoft.com/office/powerpoint/2010/main" val="323424643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98896" y="4600834"/>
            <a:ext cx="21523142" cy="82007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algn="l">
              <a:spcBef>
                <a:spcPts val="2800"/>
              </a:spcBef>
              <a:defRPr sz="2800">
                <a:solidFill>
                  <a:srgbClr val="253957"/>
                </a:solidFill>
                <a:latin typeface="+mn-lt"/>
                <a:ea typeface="+mn-ea"/>
                <a:cs typeface="+mn-cs"/>
                <a:sym typeface="Arial Narrow"/>
              </a:defRPr>
            </a:pPr>
            <a:r>
              <a:rPr lang="en-US" sz="3200" dirty="0"/>
              <a:t>Students who prefer the </a:t>
            </a:r>
            <a:r>
              <a:rPr lang="en-US" sz="3200" b="1" dirty="0"/>
              <a:t>practical career track</a:t>
            </a:r>
            <a:r>
              <a:rPr lang="en-US" sz="3200" dirty="0"/>
              <a:t> have an opportunity to complete their internships at companies where their analytical skills are needed.</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200" b="1" dirty="0"/>
              <a:t>Now our students are working in leading National and Global companies:</a:t>
            </a:r>
          </a:p>
          <a:p>
            <a:pPr marL="720000" lvl="1"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r>
              <a:rPr lang="en-US" sz="2800" dirty="0"/>
              <a:t>Volkswagen Group, </a:t>
            </a:r>
          </a:p>
          <a:p>
            <a:pPr marL="720000" lvl="1"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r>
              <a:rPr lang="en-US" sz="2800" dirty="0"/>
              <a:t>Thomson Reuters, </a:t>
            </a:r>
          </a:p>
          <a:p>
            <a:pPr marL="720000" lvl="1"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r>
              <a:rPr lang="en-US" sz="2800" dirty="0"/>
              <a:t>Synergy Research Group,</a:t>
            </a:r>
          </a:p>
          <a:p>
            <a:pPr marL="720000" lvl="1"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r>
              <a:rPr lang="en-US" sz="2800" dirty="0"/>
              <a:t>Ingosstrakh, </a:t>
            </a:r>
          </a:p>
          <a:p>
            <a:pPr marL="720000" lvl="1"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r>
              <a:rPr lang="en-US" sz="2800" dirty="0"/>
              <a:t>CROC incorporated</a:t>
            </a:r>
          </a:p>
          <a:p>
            <a:pPr marL="720000" lvl="1"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endParaRPr lang="en-US" sz="3200" dirty="0"/>
          </a:p>
          <a:p>
            <a:pPr marL="720000" lvl="1"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endParaRPr lang="en-US" sz="3200" dirty="0"/>
          </a:p>
          <a:p>
            <a:pPr marL="720000" lvl="1"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endParaRPr lang="en-US" sz="3200" dirty="0"/>
          </a:p>
          <a:p>
            <a:pPr marL="720000" lvl="1"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endParaRPr lang="en-US" sz="3200" dirty="0"/>
          </a:p>
          <a:p>
            <a:pPr marL="262800" lvl="1" indent="0" algn="l">
              <a:spcBef>
                <a:spcPts val="2800"/>
              </a:spcBef>
              <a:defRPr sz="2800">
                <a:solidFill>
                  <a:srgbClr val="253957"/>
                </a:solidFill>
                <a:latin typeface="+mn-lt"/>
                <a:ea typeface="+mn-ea"/>
                <a:cs typeface="+mn-cs"/>
                <a:sym typeface="Arial Narrow"/>
              </a:defRPr>
            </a:pPr>
            <a:endParaRPr lang="en-US" sz="3200" dirty="0"/>
          </a:p>
          <a:p>
            <a:pPr algn="l">
              <a:spcBef>
                <a:spcPts val="2800"/>
              </a:spcBef>
              <a:defRPr sz="2800">
                <a:solidFill>
                  <a:srgbClr val="253957"/>
                </a:solidFill>
                <a:latin typeface="+mn-lt"/>
                <a:ea typeface="+mn-ea"/>
                <a:cs typeface="+mn-cs"/>
                <a:sym typeface="Arial Narrow"/>
              </a:defRPr>
            </a:pPr>
            <a:r>
              <a:rPr lang="en-US" sz="3200" dirty="0"/>
              <a:t>Students oriented on </a:t>
            </a:r>
            <a:r>
              <a:rPr lang="en-US" sz="3200" b="1" dirty="0"/>
              <a:t>academic carriers </a:t>
            </a:r>
            <a:r>
              <a:rPr lang="en-US" sz="3200" dirty="0"/>
              <a:t>plan to pursue PhD after completing their Master’s and thus enjoys the research.</a:t>
            </a:r>
          </a:p>
          <a:p>
            <a:pPr marL="457200" indent="-457200" algn="l">
              <a:spcBef>
                <a:spcPts val="6000"/>
              </a:spcBef>
              <a:buFont typeface="Arial" panose="020B0604020202020204" pitchFamily="34" charset="0"/>
              <a:buChar char="•"/>
              <a:defRPr sz="2800">
                <a:solidFill>
                  <a:srgbClr val="253957"/>
                </a:solidFill>
                <a:latin typeface="+mn-lt"/>
                <a:ea typeface="+mn-ea"/>
                <a:cs typeface="+mn-cs"/>
                <a:sym typeface="Arial Narrow"/>
              </a:defRPr>
            </a:pPr>
            <a:r>
              <a:rPr lang="en-US" sz="3200" b="1" dirty="0"/>
              <a:t>Three our second-year students have already enrolled PhD programs with scholarships:</a:t>
            </a:r>
          </a:p>
          <a:p>
            <a:pPr marL="457200"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r>
              <a:rPr lang="en-US" sz="2800" b="1"/>
              <a:t>Stepan</a:t>
            </a:r>
            <a:r>
              <a:rPr lang="en-US" sz="2800" b="1" dirty="0"/>
              <a:t> </a:t>
            </a:r>
            <a:r>
              <a:rPr lang="en-US" sz="2800" b="1" dirty="0" err="1"/>
              <a:t>Zaretskiy</a:t>
            </a:r>
            <a:r>
              <a:rPr lang="en-US" sz="2800" b="1" dirty="0"/>
              <a:t>: </a:t>
            </a:r>
            <a:br>
              <a:rPr lang="en-US" sz="2800" dirty="0"/>
            </a:br>
            <a:r>
              <a:rPr lang="en-US" sz="2800" dirty="0"/>
              <a:t>PhD program of Inter-university Center for Social Science Theory and Methodology (ICS) and the Department of Sociology of the University of Groningen.</a:t>
            </a:r>
          </a:p>
          <a:p>
            <a:pPr marL="457200"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r>
              <a:rPr lang="en-US" sz="2800" b="1" dirty="0"/>
              <a:t>Felipe </a:t>
            </a:r>
            <a:r>
              <a:rPr lang="en-US" sz="2800" b="1" dirty="0" err="1"/>
              <a:t>Vaca</a:t>
            </a:r>
            <a:r>
              <a:rPr lang="en-US" sz="2800" b="1" dirty="0"/>
              <a:t>: </a:t>
            </a:r>
            <a:br>
              <a:rPr lang="en-US" sz="2800" b="1" dirty="0"/>
            </a:br>
            <a:r>
              <a:rPr lang="en-US" sz="2800" dirty="0"/>
              <a:t>PhD program in Network Science at Central European University, Budapest, Hungary</a:t>
            </a:r>
          </a:p>
          <a:p>
            <a:pPr marL="457200"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r>
              <a:rPr lang="en-US" sz="2800" b="1" dirty="0"/>
              <a:t>Mikhail Bogdanov:</a:t>
            </a:r>
            <a:br>
              <a:rPr lang="en-US" sz="2800" b="1" dirty="0"/>
            </a:br>
            <a:r>
              <a:rPr lang="en-US" sz="2800" dirty="0"/>
              <a:t>entered HSE doctoral program in Sociology as a winner of the National Student Olympiad 'I am the Professional'</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b="1" dirty="0"/>
          </a:p>
          <a:p>
            <a:pPr marL="457200"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p:txBody>
      </p:sp>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Career Opportunities for Students</a:t>
            </a:r>
            <a:endParaRPr lang="en-US" sz="4200" dirty="0">
              <a:latin typeface="Arial Narrow" charset="0"/>
              <a:ea typeface="Arial Narrow" charset="0"/>
              <a:cs typeface="Arial Narrow"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Programme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Tree>
    <p:extLst>
      <p:ext uri="{BB962C8B-B14F-4D97-AF65-F5344CB8AC3E}">
        <p14:creationId xmlns:p14="http://schemas.microsoft.com/office/powerpoint/2010/main" val="401831928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98896" y="4600834"/>
            <a:ext cx="21523142" cy="82007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algn="l">
              <a:spcBef>
                <a:spcPts val="2800"/>
              </a:spcBef>
              <a:defRPr sz="2800">
                <a:solidFill>
                  <a:srgbClr val="253957"/>
                </a:solidFill>
                <a:latin typeface="+mn-lt"/>
                <a:ea typeface="+mn-ea"/>
                <a:cs typeface="+mn-cs"/>
                <a:sym typeface="Arial Narrow"/>
              </a:defRPr>
            </a:pPr>
            <a:r>
              <a:rPr lang="en-US" sz="3200" dirty="0"/>
              <a:t>Students have also an opportunity to enroll in an internship in Ljubljana University or be a part of Student Exchange Program HSE.</a:t>
            </a:r>
          </a:p>
          <a:p>
            <a:pPr algn="l">
              <a:spcBef>
                <a:spcPts val="2800"/>
              </a:spcBef>
              <a:defRPr sz="2800">
                <a:solidFill>
                  <a:srgbClr val="253957"/>
                </a:solidFill>
                <a:latin typeface="+mn-lt"/>
                <a:ea typeface="+mn-ea"/>
                <a:cs typeface="+mn-cs"/>
                <a:sym typeface="Arial Narrow"/>
              </a:defRPr>
            </a:pPr>
            <a:r>
              <a:rPr lang="en-US" sz="3200" b="1" dirty="0"/>
              <a:t>Some our students spent several months in famous European universities:</a:t>
            </a:r>
          </a:p>
          <a:p>
            <a:pPr marL="720000" lvl="1"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r>
              <a:rPr lang="en-US" sz="2800" b="1" dirty="0"/>
              <a:t>Elena </a:t>
            </a:r>
            <a:r>
              <a:rPr lang="en-US" sz="2800" b="1" dirty="0" err="1"/>
              <a:t>Beylina</a:t>
            </a:r>
            <a:r>
              <a:rPr lang="en-US" sz="2800" b="1" dirty="0"/>
              <a:t>:</a:t>
            </a:r>
            <a:br>
              <a:rPr lang="en-US" sz="2800" b="1" dirty="0"/>
            </a:br>
            <a:r>
              <a:rPr lang="en-US" sz="2800" dirty="0"/>
              <a:t>Ghent University, Belgium</a:t>
            </a:r>
          </a:p>
          <a:p>
            <a:pPr marL="720000" lvl="1"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r>
              <a:rPr lang="en-US" sz="2800" b="1" dirty="0" err="1"/>
              <a:t>Stepan</a:t>
            </a:r>
            <a:r>
              <a:rPr lang="en-US" sz="2800" b="1" dirty="0"/>
              <a:t> </a:t>
            </a:r>
            <a:r>
              <a:rPr lang="en-US" sz="2800" b="1" dirty="0" err="1"/>
              <a:t>Zaretskiy</a:t>
            </a:r>
            <a:r>
              <a:rPr lang="en-US" sz="2800" b="1" dirty="0"/>
              <a:t>:</a:t>
            </a:r>
            <a:br>
              <a:rPr lang="en-US" sz="2800" dirty="0"/>
            </a:br>
            <a:r>
              <a:rPr lang="en-US" sz="2800" dirty="0"/>
              <a:t>University of Groningen, Netherlands</a:t>
            </a:r>
          </a:p>
          <a:p>
            <a:pPr marL="720000" lvl="1" indent="-457200" algn="l">
              <a:spcBef>
                <a:spcPts val="2800"/>
              </a:spcBef>
              <a:buFont typeface="Courier New" panose="02070309020205020404" pitchFamily="49" charset="0"/>
              <a:buChar char="o"/>
              <a:defRPr sz="2800">
                <a:solidFill>
                  <a:srgbClr val="253957"/>
                </a:solidFill>
                <a:latin typeface="+mn-lt"/>
                <a:ea typeface="+mn-ea"/>
                <a:cs typeface="+mn-cs"/>
                <a:sym typeface="Arial Narrow"/>
              </a:defRPr>
            </a:pPr>
            <a:r>
              <a:rPr lang="en-US" sz="2800" b="1" dirty="0"/>
              <a:t>Felipe </a:t>
            </a:r>
            <a:r>
              <a:rPr lang="en-US" sz="2800" b="1" dirty="0" err="1"/>
              <a:t>Vaca</a:t>
            </a:r>
            <a:r>
              <a:rPr lang="en-US" sz="2800" b="1" dirty="0"/>
              <a:t>, Lisa </a:t>
            </a:r>
            <a:r>
              <a:rPr lang="en-US" sz="2800" b="1" dirty="0" err="1"/>
              <a:t>Chernenko</a:t>
            </a:r>
            <a:br>
              <a:rPr lang="en-US" sz="2800" b="1" dirty="0"/>
            </a:br>
            <a:r>
              <a:rPr lang="en-US" sz="2800" b="1" dirty="0" err="1"/>
              <a:t>Paco</a:t>
            </a:r>
            <a:r>
              <a:rPr lang="en-US" sz="2800" b="1" dirty="0"/>
              <a:t> Arevalo: </a:t>
            </a:r>
            <a:br>
              <a:rPr lang="en-US" sz="2800" dirty="0"/>
            </a:br>
            <a:r>
              <a:rPr lang="en-US" sz="2800" dirty="0"/>
              <a:t>Ljubljana University, Slovenia</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3200" dirty="0"/>
          </a:p>
        </p:txBody>
      </p:sp>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Academic mobility</a:t>
            </a:r>
            <a:endParaRPr lang="en-US" sz="4200" dirty="0">
              <a:latin typeface="Arial Narrow" charset="0"/>
              <a:ea typeface="Arial Narrow" charset="0"/>
              <a:cs typeface="Arial Narrow"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Programme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6146" name="Picture 2" descr="Иллюстрация к новости: Чем отличается учёба в Генте от учёбы в Вышк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8388" y="4600834"/>
            <a:ext cx="10153650"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0341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OUR GOSSIP </a:t>
            </a:r>
            <a:endParaRPr lang="en-US" sz="4200" dirty="0">
              <a:latin typeface="Arial Narrow" charset="0"/>
              <a:ea typeface="Arial Narrow" charset="0"/>
              <a:cs typeface="Arial Narrow"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Programme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grpSp>
        <p:nvGrpSpPr>
          <p:cNvPr id="4" name="Группа 3"/>
          <p:cNvGrpSpPr/>
          <p:nvPr/>
        </p:nvGrpSpPr>
        <p:grpSpPr>
          <a:xfrm>
            <a:off x="7591090" y="2479256"/>
            <a:ext cx="12405394" cy="11164553"/>
            <a:chOff x="7591090" y="2479256"/>
            <a:chExt cx="12405394" cy="11164553"/>
          </a:xfrm>
        </p:grpSpPr>
        <p:grpSp>
          <p:nvGrpSpPr>
            <p:cNvPr id="2" name="Группа 1"/>
            <p:cNvGrpSpPr/>
            <p:nvPr/>
          </p:nvGrpSpPr>
          <p:grpSpPr>
            <a:xfrm>
              <a:off x="7591090" y="2479256"/>
              <a:ext cx="12405394" cy="11164553"/>
              <a:chOff x="7591090" y="3084930"/>
              <a:chExt cx="11298489" cy="10406331"/>
            </a:xfrm>
          </p:grpSpPr>
          <p:pic>
            <p:nvPicPr>
              <p:cNvPr id="8196" name="Picture 4" descr="А если Telegram заблокируют. Что делать в этом случае?"/>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4033" b="3863"/>
              <a:stretch/>
            </p:blipFill>
            <p:spPr bwMode="auto">
              <a:xfrm>
                <a:off x="7591090" y="3084930"/>
                <a:ext cx="11298489" cy="104063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34552"/>
              <a:stretch/>
            </p:blipFill>
            <p:spPr>
              <a:xfrm>
                <a:off x="8048819" y="4232951"/>
                <a:ext cx="4655155" cy="5416375"/>
              </a:xfrm>
              <a:prstGeom prst="rect">
                <a:avLst/>
              </a:prstGeom>
              <a:ln w="19050">
                <a:noFill/>
              </a:ln>
            </p:spPr>
          </p:pic>
          <p:pic>
            <p:nvPicPr>
              <p:cNvPr id="11"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18034"/>
              <a:stretch/>
            </p:blipFill>
            <p:spPr>
              <a:xfrm>
                <a:off x="13896487" y="4232951"/>
                <a:ext cx="4494017" cy="6548522"/>
              </a:xfrm>
              <a:prstGeom prst="rect">
                <a:avLst/>
              </a:prstGeom>
              <a:ln w="19050">
                <a:solidFill>
                  <a:schemeClr val="bg1"/>
                </a:solidFill>
              </a:ln>
            </p:spPr>
          </p:pic>
        </p:grpSp>
        <p:sp>
          <p:nvSpPr>
            <p:cNvPr id="3" name="Прямоугольник 2"/>
            <p:cNvSpPr/>
            <p:nvPr/>
          </p:nvSpPr>
          <p:spPr>
            <a:xfrm>
              <a:off x="8093662" y="9521945"/>
              <a:ext cx="5092167" cy="2798392"/>
            </a:xfrm>
            <a:prstGeom prst="rect">
              <a:avLst/>
            </a:prstGeom>
            <a:solidFill>
              <a:schemeClr val="bg1"/>
            </a:solidFill>
            <a:ln w="12700" cap="flat">
              <a:solidFill>
                <a:schemeClr val="bg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5" name="Прямоугольник 14"/>
            <p:cNvSpPr/>
            <p:nvPr/>
          </p:nvSpPr>
          <p:spPr>
            <a:xfrm>
              <a:off x="14490157" y="10736582"/>
              <a:ext cx="4958357" cy="1583755"/>
            </a:xfrm>
            <a:prstGeom prst="rect">
              <a:avLst/>
            </a:prstGeom>
            <a:solidFill>
              <a:schemeClr val="bg1"/>
            </a:solidFill>
            <a:ln w="12700" cap="flat">
              <a:solidFill>
                <a:schemeClr val="bg1"/>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grpSp>
    </p:spTree>
    <p:extLst>
      <p:ext uri="{BB962C8B-B14F-4D97-AF65-F5344CB8AC3E}">
        <p14:creationId xmlns:p14="http://schemas.microsoft.com/office/powerpoint/2010/main" val="177343579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5994992"/>
            <a:ext cx="11047476" cy="4434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spcBef>
                <a:spcPts val="1800"/>
              </a:spcBef>
              <a:buFont typeface="Arial" panose="020B0604020202020204" pitchFamily="34" charset="0"/>
              <a:buChar char="•"/>
              <a:defRPr sz="2800">
                <a:solidFill>
                  <a:srgbClr val="253957"/>
                </a:solidFill>
                <a:latin typeface="+mn-lt"/>
                <a:ea typeface="+mn-ea"/>
                <a:cs typeface="+mn-cs"/>
                <a:sym typeface="Arial Narrow"/>
              </a:defRPr>
            </a:pPr>
            <a:r>
              <a:rPr lang="en-US" sz="3600" b="1" dirty="0"/>
              <a:t>MASNA is unique in many ways, but when we say it’s the best program of its kind in Russia, we mean it. </a:t>
            </a:r>
          </a:p>
          <a:p>
            <a:pPr marL="571500" indent="-571500" algn="l">
              <a:spcBef>
                <a:spcPts val="1800"/>
              </a:spcBef>
              <a:buFont typeface="Courier New" panose="02070309020205020404" pitchFamily="49" charset="0"/>
              <a:buChar char="o"/>
              <a:defRPr sz="2800">
                <a:solidFill>
                  <a:srgbClr val="253957"/>
                </a:solidFill>
                <a:latin typeface="+mn-lt"/>
                <a:ea typeface="+mn-ea"/>
                <a:cs typeface="+mn-cs"/>
                <a:sym typeface="Arial Narrow"/>
              </a:defRPr>
            </a:pPr>
            <a:r>
              <a:rPr lang="en-US" sz="3600" dirty="0"/>
              <a:t>Not because it’s the only one, through that’s true. </a:t>
            </a:r>
          </a:p>
          <a:p>
            <a:pPr marL="571500" indent="-571500" algn="l">
              <a:spcBef>
                <a:spcPts val="1800"/>
              </a:spcBef>
              <a:buFont typeface="Courier New" panose="02070309020205020404" pitchFamily="49" charset="0"/>
              <a:buChar char="o"/>
              <a:defRPr sz="2800">
                <a:solidFill>
                  <a:srgbClr val="253957"/>
                </a:solidFill>
                <a:latin typeface="+mn-lt"/>
                <a:ea typeface="+mn-ea"/>
                <a:cs typeface="+mn-cs"/>
                <a:sym typeface="Arial Narrow"/>
              </a:defRPr>
            </a:pPr>
            <a:r>
              <a:rPr lang="en-US" sz="3600" dirty="0"/>
              <a:t>Because it offers the range of choices and opportunities simply not available anywhere else. </a:t>
            </a:r>
          </a:p>
          <a:p>
            <a:pPr marL="457200" indent="-457200" algn="l">
              <a:spcBef>
                <a:spcPts val="1800"/>
              </a:spcBef>
              <a:buFont typeface="Arial" panose="020B0604020202020204" pitchFamily="34" charset="0"/>
              <a:buChar char="•"/>
              <a:defRPr sz="2800">
                <a:solidFill>
                  <a:srgbClr val="253957"/>
                </a:solidFill>
                <a:latin typeface="+mn-lt"/>
                <a:ea typeface="+mn-ea"/>
                <a:cs typeface="+mn-cs"/>
                <a:sym typeface="Arial Narrow"/>
              </a:defRPr>
            </a:pPr>
            <a:r>
              <a:rPr lang="en-US" sz="3600" b="1" dirty="0"/>
              <a:t>We give you the best career choice possible. </a:t>
            </a: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Programme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8" name="Очень крутой заголовок…"/>
          <p:cNvSpPr txBox="1"/>
          <p:nvPr/>
        </p:nvSpPr>
        <p:spPr>
          <a:xfrm>
            <a:off x="1209448" y="2972786"/>
            <a:ext cx="17707201" cy="2032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We want you to be the best you can be</a:t>
            </a:r>
          </a:p>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…and we’ll do what it takes to help you get there</a:t>
            </a:r>
          </a:p>
        </p:txBody>
      </p:sp>
      <p:pic>
        <p:nvPicPr>
          <p:cNvPr id="10" name="Picture 5"/>
          <p:cNvPicPr>
            <a:picLocks noChangeAspect="1"/>
          </p:cNvPicPr>
          <p:nvPr/>
        </p:nvPicPr>
        <p:blipFill>
          <a:blip r:embed="rId3">
            <a:duotone>
              <a:schemeClr val="accent1">
                <a:shade val="45000"/>
                <a:satMod val="135000"/>
              </a:schemeClr>
              <a:prstClr val="white"/>
            </a:duotone>
          </a:blip>
          <a:stretch>
            <a:fillRect/>
          </a:stretch>
        </p:blipFill>
        <p:spPr>
          <a:xfrm>
            <a:off x="14001068" y="6105304"/>
            <a:ext cx="7173007" cy="4324571"/>
          </a:xfrm>
          <a:prstGeom prst="rect">
            <a:avLst/>
          </a:prstGeom>
          <a:ln>
            <a:noFill/>
          </a:ln>
          <a:effectLst>
            <a:softEdge rad="112500"/>
          </a:effectLst>
        </p:spPr>
      </p:pic>
    </p:spTree>
    <p:extLst>
      <p:ext uri="{BB962C8B-B14F-4D97-AF65-F5344CB8AC3E}">
        <p14:creationId xmlns:p14="http://schemas.microsoft.com/office/powerpoint/2010/main" val="187086415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4407627"/>
            <a:ext cx="10225155" cy="29316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en-US" dirty="0"/>
              <a:t>Business analytics track</a:t>
            </a:r>
          </a:p>
        </p:txBody>
      </p:sp>
      <p:sp>
        <p:nvSpPr>
          <p:cNvPr id="54" name="Название подразделения,  лаборатории, факультета и т.д."/>
          <p:cNvSpPr txBox="1"/>
          <p:nvPr/>
        </p:nvSpPr>
        <p:spPr>
          <a:xfrm>
            <a:off x="6948472" y="585667"/>
            <a:ext cx="14588051" cy="1436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a:defRPr sz="4200">
                <a:solidFill>
                  <a:srgbClr val="253957"/>
                </a:solidFill>
                <a:latin typeface="+mn-lt"/>
                <a:ea typeface="+mn-ea"/>
                <a:cs typeface="+mn-cs"/>
                <a:sym typeface="Arial Narrow"/>
              </a:defRPr>
            </a:pPr>
            <a:r>
              <a:rPr lang="en-US" dirty="0"/>
              <a:t>Master’s </a:t>
            </a:r>
            <a:r>
              <a:rPr lang="en-US" dirty="0" err="1"/>
              <a:t>programme</a:t>
            </a:r>
            <a:r>
              <a:rPr lang="en-US" dirty="0"/>
              <a:t> Applied Statistics with Network Analysis (MASNA)</a:t>
            </a:r>
          </a:p>
          <a:p>
            <a:pPr algn="l">
              <a:defRPr sz="4200">
                <a:solidFill>
                  <a:srgbClr val="253957"/>
                </a:solidFill>
                <a:latin typeface="+mn-lt"/>
                <a:ea typeface="+mn-ea"/>
                <a:cs typeface="+mn-cs"/>
                <a:sym typeface="Arial Narrow"/>
              </a:defRPr>
            </a:pPr>
            <a:r>
              <a:rPr lang="en-US" dirty="0"/>
              <a:t>Master’s </a:t>
            </a:r>
            <a:r>
              <a:rPr lang="en-US" dirty="0" err="1"/>
              <a:t>programme</a:t>
            </a:r>
            <a:r>
              <a:rPr lang="en-US" dirty="0"/>
              <a:t> Management and Analytics for Business</a:t>
            </a:r>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lang="en-US" dirty="0"/>
              <a:t>Moscow, June 15, 2020</a:t>
            </a:r>
          </a:p>
        </p:txBody>
      </p:sp>
      <p:pic>
        <p:nvPicPr>
          <p:cNvPr id="9" name="Изображение" descr="Изображение"/>
          <p:cNvPicPr>
            <a:picLocks noChangeAspect="1"/>
          </p:cNvPicPr>
          <p:nvPr/>
        </p:nvPicPr>
        <p:blipFill>
          <a:blip r:embed="rId2"/>
          <a:stretch>
            <a:fillRect/>
          </a:stretch>
        </p:blipFill>
        <p:spPr>
          <a:xfrm>
            <a:off x="1506855" y="1330739"/>
            <a:ext cx="2166348" cy="2792805"/>
          </a:xfrm>
          <a:prstGeom prst="rect">
            <a:avLst/>
          </a:prstGeom>
          <a:ln w="12700">
            <a:miter lim="400000"/>
          </a:ln>
        </p:spPr>
      </p:pic>
      <p:pic>
        <p:nvPicPr>
          <p:cNvPr id="8" name="Picture 3">
            <a:extLst>
              <a:ext uri="{FF2B5EF4-FFF2-40B4-BE49-F238E27FC236}">
                <a16:creationId xmlns:a16="http://schemas.microsoft.com/office/drawing/2014/main" id="{27D6E49A-FA7F-4E64-9A89-9958C9BB7113}"/>
              </a:ext>
            </a:extLst>
          </p:cNvPr>
          <p:cNvPicPr>
            <a:picLocks noChangeAspect="1"/>
          </p:cNvPicPr>
          <p:nvPr/>
        </p:nvPicPr>
        <p:blipFill rotWithShape="1">
          <a:blip r:embed="rId3"/>
          <a:srcRect l="72769" r="5948"/>
          <a:stretch/>
        </p:blipFill>
        <p:spPr>
          <a:xfrm>
            <a:off x="-27047" y="-96431"/>
            <a:ext cx="5234152" cy="13834241"/>
          </a:xfrm>
          <a:prstGeom prst="rect">
            <a:avLst/>
          </a:prstGeom>
        </p:spPr>
      </p:pic>
      <p:pic>
        <p:nvPicPr>
          <p:cNvPr id="10" name="Изображение" descr="Изображение"/>
          <p:cNvPicPr>
            <a:picLocks noChangeAspect="1"/>
          </p:cNvPicPr>
          <p:nvPr/>
        </p:nvPicPr>
        <p:blipFill>
          <a:blip r:embed="rId2"/>
          <a:stretch>
            <a:fillRect/>
          </a:stretch>
        </p:blipFill>
        <p:spPr>
          <a:xfrm>
            <a:off x="1506855" y="515249"/>
            <a:ext cx="2166348" cy="2792805"/>
          </a:xfrm>
          <a:prstGeom prst="rect">
            <a:avLst/>
          </a:prstGeom>
          <a:ln w="12700">
            <a:miter lim="400000"/>
          </a:ln>
        </p:spPr>
      </p:pic>
    </p:spTree>
    <p:extLst>
      <p:ext uri="{BB962C8B-B14F-4D97-AF65-F5344CB8AC3E}">
        <p14:creationId xmlns:p14="http://schemas.microsoft.com/office/powerpoint/2010/main" val="323547328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15664" y="3720025"/>
            <a:ext cx="21589496" cy="9115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spcCol="1076157"/>
          <a:lstStyle/>
          <a:p>
            <a:pPr algn="l">
              <a:spcBef>
                <a:spcPts val="2800"/>
              </a:spcBef>
              <a:defRPr sz="2800">
                <a:solidFill>
                  <a:srgbClr val="253957"/>
                </a:solidFill>
                <a:latin typeface="+mn-lt"/>
                <a:ea typeface="+mn-ea"/>
                <a:cs typeface="+mn-cs"/>
                <a:sym typeface="Arial Narrow"/>
              </a:defRPr>
            </a:pPr>
            <a:r>
              <a:rPr lang="en-US" sz="3600" b="1" dirty="0">
                <a:sym typeface="Arial Narrow"/>
              </a:rPr>
              <a:t>Preparation of world-class analysts for all areas of business</a:t>
            </a:r>
          </a:p>
          <a:p>
            <a:pPr marL="457200" lvl="3"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600" dirty="0">
                <a:sym typeface="Arial Narrow"/>
              </a:rPr>
              <a:t>Business analyst, data analyst, data-scientist – these are the demanded and competitive professions in business. This track will allow students to acquire techniques and skills for employment in business companies and corporations. We will learn to work with modern methods of data analysis, ways of machine learning, develop programming skills in different languages. </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4000" dirty="0"/>
          </a:p>
        </p:txBody>
      </p:sp>
      <p:sp>
        <p:nvSpPr>
          <p:cNvPr id="66" name="Очень крутой заголовок…"/>
          <p:cNvSpPr txBox="1"/>
          <p:nvPr/>
        </p:nvSpPr>
        <p:spPr>
          <a:xfrm>
            <a:off x="1115664" y="2491527"/>
            <a:ext cx="21506374" cy="1628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Our focus</a:t>
            </a:r>
            <a:endParaRPr lang="en-US" sz="4200" dirty="0">
              <a:latin typeface="Arial Narrow" charset="0"/>
              <a:ea typeface="Arial Narrow" charset="0"/>
              <a:cs typeface="Arial Narrow"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1026" name="Picture 2">
            <a:extLst>
              <a:ext uri="{FF2B5EF4-FFF2-40B4-BE49-F238E27FC236}">
                <a16:creationId xmlns:a16="http://schemas.microsoft.com/office/drawing/2014/main" id="{6C98B2AB-EB82-44C2-BEC2-AA755C026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199" y="6960746"/>
            <a:ext cx="6096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A9AB83A5-D794-41EC-ACBA-342287E399F3}"/>
              </a:ext>
            </a:extLst>
          </p:cNvPr>
          <p:cNvSpPr txBox="1"/>
          <p:nvPr/>
        </p:nvSpPr>
        <p:spPr>
          <a:xfrm>
            <a:off x="8360229" y="6891590"/>
            <a:ext cx="14497331"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spcCol="1076157"/>
          <a:lstStyle/>
          <a:p>
            <a:pPr algn="l">
              <a:spcBef>
                <a:spcPts val="2800"/>
              </a:spcBef>
              <a:defRPr sz="2800">
                <a:solidFill>
                  <a:srgbClr val="253957"/>
                </a:solidFill>
                <a:latin typeface="+mn-lt"/>
                <a:ea typeface="+mn-ea"/>
                <a:cs typeface="+mn-cs"/>
                <a:sym typeface="Arial Narrow"/>
              </a:defRPr>
            </a:pPr>
            <a:r>
              <a:rPr lang="en-US" sz="3600" b="1" dirty="0">
                <a:sym typeface="Arial Narrow"/>
              </a:rPr>
              <a:t>Our graduate, Alexander </a:t>
            </a:r>
            <a:r>
              <a:rPr lang="en-US" sz="3600" b="1" dirty="0" err="1">
                <a:sym typeface="Arial Narrow"/>
              </a:rPr>
              <a:t>Alimov</a:t>
            </a:r>
            <a:endParaRPr lang="en-US" sz="3600" b="1" dirty="0">
              <a:sym typeface="Arial Narrow"/>
            </a:endParaRPr>
          </a:p>
          <a:p>
            <a:pPr algn="l">
              <a:spcBef>
                <a:spcPts val="2800"/>
              </a:spcBef>
              <a:defRPr sz="2800">
                <a:solidFill>
                  <a:srgbClr val="253957"/>
                </a:solidFill>
                <a:latin typeface="+mn-lt"/>
                <a:ea typeface="+mn-ea"/>
                <a:cs typeface="+mn-cs"/>
                <a:sym typeface="Arial Narrow"/>
              </a:defRPr>
            </a:pPr>
            <a:r>
              <a:rPr lang="en-US" sz="4400" i="1" dirty="0">
                <a:sym typeface="Arial Narrow"/>
              </a:rPr>
              <a:t>"I work as a data scientist and analytical consultant at PWC. The most important thing about the Master's program was that it gave me a clear understanding of algorithms for working with absolutely different data. This allows me to be as flexible as possible when I receive many completely different tasks that cannot fit into a single template. All courses in the program form good understandings of data culture and techniques used for particular cases."</a:t>
            </a:r>
            <a:endParaRPr lang="en-US" sz="4400" dirty="0"/>
          </a:p>
        </p:txBody>
      </p:sp>
    </p:spTree>
    <p:extLst>
      <p:ext uri="{BB962C8B-B14F-4D97-AF65-F5344CB8AC3E}">
        <p14:creationId xmlns:p14="http://schemas.microsoft.com/office/powerpoint/2010/main" val="20903364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15664" y="3720025"/>
            <a:ext cx="21589496" cy="9115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spcCol="1076157"/>
          <a:lstStyle/>
          <a:p>
            <a:pPr algn="l">
              <a:spcBef>
                <a:spcPts val="2800"/>
              </a:spcBef>
              <a:defRPr sz="2800">
                <a:solidFill>
                  <a:srgbClr val="253957"/>
                </a:solidFill>
                <a:latin typeface="+mn-lt"/>
                <a:ea typeface="+mn-ea"/>
                <a:cs typeface="+mn-cs"/>
                <a:sym typeface="Arial Narrow"/>
              </a:defRPr>
            </a:pPr>
            <a:r>
              <a:rPr lang="en-US" sz="3600" b="1" dirty="0">
                <a:sym typeface="Arial Narrow"/>
              </a:rPr>
              <a:t>Preparation of world-class analysts for all areas of business</a:t>
            </a:r>
          </a:p>
          <a:p>
            <a:pPr algn="l">
              <a:spcBef>
                <a:spcPts val="2800"/>
              </a:spcBef>
              <a:defRPr sz="2800">
                <a:solidFill>
                  <a:srgbClr val="253957"/>
                </a:solidFill>
                <a:latin typeface="+mn-lt"/>
                <a:ea typeface="+mn-ea"/>
                <a:cs typeface="+mn-cs"/>
                <a:sym typeface="Arial Narrow"/>
              </a:defRPr>
            </a:pPr>
            <a:r>
              <a:rPr lang="en-US" sz="4000" b="1" dirty="0"/>
              <a:t>General business-related courses:</a:t>
            </a:r>
          </a:p>
          <a:p>
            <a:pPr marL="457200" lvl="3"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000" dirty="0"/>
              <a:t>Strategic Management</a:t>
            </a:r>
          </a:p>
          <a:p>
            <a:pPr marL="457200" lvl="3"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000" dirty="0"/>
              <a:t>Analytical Tools for Business (Google IQ; Yandex </a:t>
            </a:r>
            <a:r>
              <a:rPr lang="en-US" sz="4000" dirty="0" err="1"/>
              <a:t>Metrica</a:t>
            </a:r>
            <a:r>
              <a:rPr lang="en-US" sz="4000" dirty="0"/>
              <a:t> Expert)</a:t>
            </a:r>
          </a:p>
          <a:p>
            <a:pPr marL="457200" lvl="3"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000" dirty="0"/>
              <a:t>Applied Strategic Management</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4000" dirty="0"/>
          </a:p>
        </p:txBody>
      </p:sp>
      <p:sp>
        <p:nvSpPr>
          <p:cNvPr id="66" name="Очень крутой заголовок…"/>
          <p:cNvSpPr txBox="1"/>
          <p:nvPr/>
        </p:nvSpPr>
        <p:spPr>
          <a:xfrm>
            <a:off x="1115664" y="2491527"/>
            <a:ext cx="21506374" cy="1628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Our focus</a:t>
            </a:r>
            <a:endParaRPr lang="en-US" sz="4200" dirty="0">
              <a:latin typeface="Arial Narrow" charset="0"/>
              <a:ea typeface="Arial Narrow" charset="0"/>
              <a:cs typeface="Arial Narrow"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Tree>
    <p:extLst>
      <p:ext uri="{BB962C8B-B14F-4D97-AF65-F5344CB8AC3E}">
        <p14:creationId xmlns:p14="http://schemas.microsoft.com/office/powerpoint/2010/main" val="323262930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15664" y="3720025"/>
            <a:ext cx="21589496" cy="9115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spcCol="1076157"/>
          <a:lstStyle/>
          <a:p>
            <a:pPr algn="l">
              <a:spcBef>
                <a:spcPts val="2800"/>
              </a:spcBef>
              <a:defRPr sz="2800">
                <a:solidFill>
                  <a:srgbClr val="253957"/>
                </a:solidFill>
                <a:latin typeface="+mn-lt"/>
                <a:ea typeface="+mn-ea"/>
                <a:cs typeface="+mn-cs"/>
                <a:sym typeface="Arial Narrow"/>
              </a:defRPr>
            </a:pPr>
            <a:r>
              <a:rPr lang="en-US" sz="3600" b="1" dirty="0">
                <a:sym typeface="Arial Narrow"/>
              </a:rPr>
              <a:t>Preparation of world-class analysts for all areas of business</a:t>
            </a:r>
          </a:p>
          <a:p>
            <a:pPr algn="l">
              <a:spcBef>
                <a:spcPts val="2800"/>
              </a:spcBef>
              <a:defRPr sz="2800">
                <a:solidFill>
                  <a:srgbClr val="253957"/>
                </a:solidFill>
                <a:latin typeface="+mn-lt"/>
                <a:ea typeface="+mn-ea"/>
                <a:cs typeface="+mn-cs"/>
                <a:sym typeface="Arial Narrow"/>
              </a:defRPr>
            </a:pPr>
            <a:r>
              <a:rPr lang="en-US" sz="4000" b="1" dirty="0"/>
              <a:t>Specialization in People Analytics:</a:t>
            </a:r>
          </a:p>
          <a:p>
            <a:pPr marL="457200" lvl="3"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000" dirty="0"/>
              <a:t>People analytics: Prediction of Performance &amp; Prescription Policy</a:t>
            </a:r>
          </a:p>
          <a:p>
            <a:pPr marL="457200" lvl="3"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000" dirty="0"/>
              <a:t>Talent Analytics: Data and Tools</a:t>
            </a:r>
          </a:p>
          <a:p>
            <a:pPr marL="457200" lvl="3"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000" dirty="0"/>
              <a:t>Performance Evaluation: Data and Tools</a:t>
            </a:r>
          </a:p>
          <a:p>
            <a:pPr marL="457200" lvl="3"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000" dirty="0"/>
              <a:t>Staffing Analytics Overview</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4000" dirty="0"/>
          </a:p>
        </p:txBody>
      </p:sp>
      <p:sp>
        <p:nvSpPr>
          <p:cNvPr id="66" name="Очень крутой заголовок…"/>
          <p:cNvSpPr txBox="1"/>
          <p:nvPr/>
        </p:nvSpPr>
        <p:spPr>
          <a:xfrm>
            <a:off x="1115664" y="2491527"/>
            <a:ext cx="21506374" cy="1628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Our focus</a:t>
            </a:r>
            <a:endParaRPr lang="en-US" sz="4200" dirty="0">
              <a:latin typeface="Arial Narrow" charset="0"/>
              <a:ea typeface="Arial Narrow" charset="0"/>
              <a:cs typeface="Arial Narrow"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Tree>
    <p:extLst>
      <p:ext uri="{BB962C8B-B14F-4D97-AF65-F5344CB8AC3E}">
        <p14:creationId xmlns:p14="http://schemas.microsoft.com/office/powerpoint/2010/main" val="180259090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15664" y="3720025"/>
            <a:ext cx="21589496" cy="9115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spcCol="1076157"/>
          <a:lstStyle/>
          <a:p>
            <a:pPr algn="l">
              <a:spcBef>
                <a:spcPts val="2800"/>
              </a:spcBef>
              <a:defRPr sz="2800">
                <a:solidFill>
                  <a:srgbClr val="253957"/>
                </a:solidFill>
                <a:latin typeface="+mn-lt"/>
                <a:ea typeface="+mn-ea"/>
                <a:cs typeface="+mn-cs"/>
                <a:sym typeface="Arial Narrow"/>
              </a:defRPr>
            </a:pPr>
            <a:r>
              <a:rPr lang="en-US" sz="3600" b="1" dirty="0">
                <a:sym typeface="Arial Narrow"/>
              </a:rPr>
              <a:t>Preparation of world-class analysts for all areas of business</a:t>
            </a:r>
          </a:p>
          <a:p>
            <a:pPr algn="l">
              <a:spcBef>
                <a:spcPts val="2800"/>
              </a:spcBef>
              <a:defRPr sz="2800">
                <a:solidFill>
                  <a:srgbClr val="253957"/>
                </a:solidFill>
                <a:latin typeface="+mn-lt"/>
                <a:ea typeface="+mn-ea"/>
                <a:cs typeface="+mn-cs"/>
                <a:sym typeface="Arial Narrow"/>
              </a:defRPr>
            </a:pPr>
            <a:r>
              <a:rPr lang="en-US" sz="4000" b="1" dirty="0"/>
              <a:t>Specialization in Customer Analytics:</a:t>
            </a:r>
          </a:p>
          <a:p>
            <a:pPr marL="457200" lvl="3"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000" dirty="0"/>
              <a:t>Consumer Behavior</a:t>
            </a:r>
          </a:p>
          <a:p>
            <a:pPr marL="457200" lvl="3"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000" dirty="0"/>
              <a:t>Database Marketing and Analytical CRM</a:t>
            </a:r>
          </a:p>
          <a:p>
            <a:pPr marL="457200" lvl="3"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000" dirty="0"/>
              <a:t>Advanced Marketing Models</a:t>
            </a:r>
          </a:p>
          <a:p>
            <a:pPr marL="457200" lvl="3"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000" dirty="0"/>
              <a:t>Social Network Analysis</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4000" dirty="0"/>
          </a:p>
        </p:txBody>
      </p:sp>
      <p:sp>
        <p:nvSpPr>
          <p:cNvPr id="66" name="Очень крутой заголовок…"/>
          <p:cNvSpPr txBox="1"/>
          <p:nvPr/>
        </p:nvSpPr>
        <p:spPr>
          <a:xfrm>
            <a:off x="1115664" y="2491527"/>
            <a:ext cx="21506374" cy="1628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Our focus</a:t>
            </a:r>
            <a:endParaRPr lang="en-US" sz="4200" dirty="0">
              <a:latin typeface="Arial Narrow" charset="0"/>
              <a:ea typeface="Arial Narrow" charset="0"/>
              <a:cs typeface="Arial Narrow"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Tree>
    <p:extLst>
      <p:ext uri="{BB962C8B-B14F-4D97-AF65-F5344CB8AC3E}">
        <p14:creationId xmlns:p14="http://schemas.microsoft.com/office/powerpoint/2010/main" val="142133871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4407627"/>
            <a:ext cx="10225155" cy="29316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en-US" dirty="0"/>
              <a:t>Computational social sciences</a:t>
            </a:r>
          </a:p>
        </p:txBody>
      </p:sp>
      <p:sp>
        <p:nvSpPr>
          <p:cNvPr id="53" name="Очень крутой подзаголовок презентации"/>
          <p:cNvSpPr txBox="1"/>
          <p:nvPr/>
        </p:nvSpPr>
        <p:spPr>
          <a:xfrm>
            <a:off x="7116915" y="9402528"/>
            <a:ext cx="9443424" cy="117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en-US" dirty="0"/>
              <a:t>PhD Track</a:t>
            </a:r>
          </a:p>
        </p:txBody>
      </p:sp>
      <p:sp>
        <p:nvSpPr>
          <p:cNvPr id="54" name="Название подразделения,  лаборатории, факультета и т.д."/>
          <p:cNvSpPr txBox="1"/>
          <p:nvPr/>
        </p:nvSpPr>
        <p:spPr>
          <a:xfrm>
            <a:off x="6948472" y="262502"/>
            <a:ext cx="14588051" cy="2083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lgn="l">
              <a:defRPr sz="4200">
                <a:solidFill>
                  <a:srgbClr val="253957"/>
                </a:solidFill>
                <a:latin typeface="+mn-lt"/>
                <a:ea typeface="+mn-ea"/>
                <a:cs typeface="+mn-cs"/>
                <a:sym typeface="Arial Narrow"/>
              </a:defRPr>
            </a:pPr>
            <a:r>
              <a:rPr lang="en-US" dirty="0"/>
              <a:t>Master’s </a:t>
            </a:r>
            <a:r>
              <a:rPr lang="en-US" dirty="0" err="1"/>
              <a:t>programme</a:t>
            </a:r>
            <a:r>
              <a:rPr lang="en-US" dirty="0"/>
              <a:t> Applied Statistics with Network Analysis (MASNA)</a:t>
            </a:r>
          </a:p>
          <a:p>
            <a:pPr algn="l">
              <a:defRPr sz="4200">
                <a:solidFill>
                  <a:srgbClr val="253957"/>
                </a:solidFill>
                <a:latin typeface="+mn-lt"/>
                <a:ea typeface="+mn-ea"/>
                <a:cs typeface="+mn-cs"/>
                <a:sym typeface="Arial Narrow"/>
              </a:defRPr>
            </a:pPr>
            <a:r>
              <a:rPr lang="en-US" dirty="0"/>
              <a:t>Center of Statistical Consulting &amp; Analytics (SCAN-Center)</a:t>
            </a:r>
          </a:p>
          <a:p>
            <a:pPr algn="l">
              <a:defRPr sz="4200">
                <a:solidFill>
                  <a:srgbClr val="253957"/>
                </a:solidFill>
                <a:latin typeface="+mn-lt"/>
                <a:ea typeface="+mn-ea"/>
                <a:cs typeface="+mn-cs"/>
                <a:sym typeface="Arial Narrow"/>
              </a:defRPr>
            </a:pPr>
            <a:r>
              <a:rPr lang="en-US" dirty="0"/>
              <a:t>International Laboratory for Applied Network Analysis (ANR-Lab)</a:t>
            </a:r>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lang="en-US" dirty="0"/>
              <a:t>Moscow, June 15, 2020</a:t>
            </a:r>
          </a:p>
        </p:txBody>
      </p:sp>
      <p:pic>
        <p:nvPicPr>
          <p:cNvPr id="9" name="Изображение" descr="Изображение"/>
          <p:cNvPicPr>
            <a:picLocks noChangeAspect="1"/>
          </p:cNvPicPr>
          <p:nvPr/>
        </p:nvPicPr>
        <p:blipFill>
          <a:blip r:embed="rId2"/>
          <a:stretch>
            <a:fillRect/>
          </a:stretch>
        </p:blipFill>
        <p:spPr>
          <a:xfrm>
            <a:off x="1506855" y="1330739"/>
            <a:ext cx="2166348" cy="2792805"/>
          </a:xfrm>
          <a:prstGeom prst="rect">
            <a:avLst/>
          </a:prstGeom>
          <a:ln w="12700">
            <a:miter lim="400000"/>
          </a:ln>
        </p:spPr>
      </p:pic>
      <p:pic>
        <p:nvPicPr>
          <p:cNvPr id="8" name="Picture 3">
            <a:extLst>
              <a:ext uri="{FF2B5EF4-FFF2-40B4-BE49-F238E27FC236}">
                <a16:creationId xmlns:a16="http://schemas.microsoft.com/office/drawing/2014/main" id="{27D6E49A-FA7F-4E64-9A89-9958C9BB7113}"/>
              </a:ext>
            </a:extLst>
          </p:cNvPr>
          <p:cNvPicPr>
            <a:picLocks noChangeAspect="1"/>
          </p:cNvPicPr>
          <p:nvPr/>
        </p:nvPicPr>
        <p:blipFill rotWithShape="1">
          <a:blip r:embed="rId3"/>
          <a:srcRect l="72769" r="5948"/>
          <a:stretch/>
        </p:blipFill>
        <p:spPr>
          <a:xfrm>
            <a:off x="-27047" y="-96431"/>
            <a:ext cx="5234152" cy="13834241"/>
          </a:xfrm>
          <a:prstGeom prst="rect">
            <a:avLst/>
          </a:prstGeom>
        </p:spPr>
      </p:pic>
      <p:pic>
        <p:nvPicPr>
          <p:cNvPr id="10" name="Изображение" descr="Изображение"/>
          <p:cNvPicPr>
            <a:picLocks noChangeAspect="1"/>
          </p:cNvPicPr>
          <p:nvPr/>
        </p:nvPicPr>
        <p:blipFill>
          <a:blip r:embed="rId2"/>
          <a:stretch>
            <a:fillRect/>
          </a:stretch>
        </p:blipFill>
        <p:spPr>
          <a:xfrm>
            <a:off x="1506855" y="515249"/>
            <a:ext cx="2166348" cy="2792805"/>
          </a:xfrm>
          <a:prstGeom prst="rect">
            <a:avLst/>
          </a:prstGeom>
          <a:ln w="12700">
            <a:miter lim="400000"/>
          </a:ln>
        </p:spPr>
      </p:pic>
    </p:spTree>
    <p:extLst>
      <p:ext uri="{BB962C8B-B14F-4D97-AF65-F5344CB8AC3E}">
        <p14:creationId xmlns:p14="http://schemas.microsoft.com/office/powerpoint/2010/main" val="41263750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Mail.Ru Cloud\ANR HSE\Продвижение\Презентации ANR\ANR Map of Russia - 3.png"/>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0660" b="14071"/>
          <a:stretch/>
        </p:blipFill>
        <p:spPr bwMode="auto">
          <a:xfrm>
            <a:off x="3249702" y="2972786"/>
            <a:ext cx="17913593" cy="10112593"/>
          </a:xfrm>
          <a:prstGeom prst="rect">
            <a:avLst/>
          </a:prstGeom>
          <a:noFill/>
          <a:extLst>
            <a:ext uri="{909E8E84-426E-40DD-AFC4-6F175D3DCCD1}">
              <a14:hiddenFill xmlns:a14="http://schemas.microsoft.com/office/drawing/2010/main">
                <a:solidFill>
                  <a:srgbClr val="FFFFFF"/>
                </a:solidFill>
              </a14:hiddenFill>
            </a:ext>
          </a:extLst>
        </p:spPr>
      </p:pic>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Briefly about MASNA “home”</a:t>
            </a: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International Laboratory for Applied Network Research</a:t>
            </a:r>
          </a:p>
        </p:txBody>
      </p:sp>
      <p:pic>
        <p:nvPicPr>
          <p:cNvPr id="9" name="Изображение" descr="Изображение"/>
          <p:cNvPicPr>
            <a:picLocks noChangeAspect="1"/>
          </p:cNvPicPr>
          <p:nvPr/>
        </p:nvPicPr>
        <p:blipFill>
          <a:blip r:embed="rId3"/>
          <a:stretch>
            <a:fillRect/>
          </a:stretch>
        </p:blipFill>
        <p:spPr>
          <a:xfrm>
            <a:off x="1211199" y="620465"/>
            <a:ext cx="1214985" cy="1214985"/>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15664" y="3720025"/>
            <a:ext cx="21589496" cy="9115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spcCol="1076157"/>
          <a:lstStyle/>
          <a:p>
            <a:pPr algn="l">
              <a:spcBef>
                <a:spcPts val="2800"/>
              </a:spcBef>
              <a:defRPr sz="2800">
                <a:solidFill>
                  <a:srgbClr val="253957"/>
                </a:solidFill>
                <a:latin typeface="+mn-lt"/>
                <a:ea typeface="+mn-ea"/>
                <a:cs typeface="+mn-cs"/>
                <a:sym typeface="Arial Narrow"/>
              </a:defRPr>
            </a:pPr>
            <a:r>
              <a:rPr lang="en-US" sz="3600" b="1" dirty="0">
                <a:sym typeface="Arial Narrow"/>
              </a:rPr>
              <a:t>Academic track:</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600" dirty="0">
                <a:sym typeface="Arial Narrow"/>
              </a:rPr>
              <a:t>to prepare students for leading Ph.D. programs at prestigious universities in the United States and Europe</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600" dirty="0">
                <a:sym typeface="Arial Narrow"/>
              </a:rPr>
              <a:t>to acquire the necessary skills and competencies to build academic careers and become successful researchers</a:t>
            </a:r>
          </a:p>
          <a:p>
            <a:pPr algn="l">
              <a:spcBef>
                <a:spcPts val="2800"/>
              </a:spcBef>
              <a:defRPr sz="2800">
                <a:solidFill>
                  <a:srgbClr val="253957"/>
                </a:solidFill>
                <a:latin typeface="+mn-lt"/>
                <a:ea typeface="+mn-ea"/>
                <a:cs typeface="+mn-cs"/>
                <a:sym typeface="Arial Narrow"/>
              </a:defRPr>
            </a:pPr>
            <a:r>
              <a:rPr lang="en-US" sz="3600" b="1" dirty="0">
                <a:sym typeface="Arial Narrow"/>
              </a:rPr>
              <a:t>Computational social sciences:</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3600" dirty="0">
                <a:sym typeface="Arial Narrow"/>
              </a:rPr>
              <a:t>“</a:t>
            </a:r>
            <a:r>
              <a:rPr lang="en-US" sz="2800" dirty="0">
                <a:sym typeface="Arial Narrow"/>
              </a:rPr>
              <a:t>Computational social science is a powerful tool for fostering our understanding of the complexities of real socio-economic systems, by building “virtual computational social worlds” that we can analyze, experiment with, feed with and test against empirical data on a hitherto unprecedented scale” (Conte, Rosaria, et al. "Manifesto of computational social science." </a:t>
            </a:r>
            <a:r>
              <a:rPr lang="en-US" sz="2800" i="1" dirty="0">
                <a:sym typeface="Arial Narrow"/>
              </a:rPr>
              <a:t>The European Physical Journal Special Topics</a:t>
            </a:r>
            <a:r>
              <a:rPr lang="en-US" sz="2800" dirty="0">
                <a:sym typeface="Arial Narrow"/>
              </a:rPr>
              <a:t> 214.1 (2012): 333)</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2800" dirty="0">
                <a:sym typeface="Arial Narrow"/>
              </a:rPr>
              <a:t>“The era of big data has created new opportunities for researchers to achieve high relevance and impact amid changes and transformations in how we study social science phenomena. With the emergence of new data collection technologies, advanced data mining and analytics support, there seems to be fundamental changes that are occurring with the research questions we can ask, and the research methods we can apply … The changing costs of data collection and the new capabilities that researchers have to conduct research that leverages micro-level, meso-level and macro-level data suggest the possibility of a </a:t>
            </a:r>
            <a:r>
              <a:rPr lang="en-US" sz="2800" i="1" dirty="0">
                <a:sym typeface="Arial Narrow"/>
              </a:rPr>
              <a:t>scientific paradigm shift</a:t>
            </a:r>
            <a:r>
              <a:rPr lang="en-US" sz="2800" dirty="0">
                <a:sym typeface="Arial Narrow"/>
              </a:rPr>
              <a:t> toward </a:t>
            </a:r>
            <a:r>
              <a:rPr lang="en-US" sz="2800" i="1" dirty="0">
                <a:sym typeface="Arial Narrow"/>
              </a:rPr>
              <a:t>computational social science</a:t>
            </a:r>
            <a:r>
              <a:rPr lang="en-US" sz="2800" dirty="0">
                <a:sym typeface="Arial Narrow"/>
              </a:rPr>
              <a:t>. The new thinking related to empirical regularities analysis, experimental design, and longitudinal empirical research further suggests that these approaches can be tailored for rapid acquisition of big data sets. This will allow business analysts and researchers to achieve frequent, controlled and meaningful observations of real-world phenomena” (Chang, Ray M., Robert J. Kauffman, and </a:t>
            </a:r>
            <a:r>
              <a:rPr lang="en-US" sz="2800" dirty="0" err="1">
                <a:sym typeface="Arial Narrow"/>
              </a:rPr>
              <a:t>YoungOk</a:t>
            </a:r>
            <a:r>
              <a:rPr lang="en-US" sz="2800" dirty="0">
                <a:sym typeface="Arial Narrow"/>
              </a:rPr>
              <a:t> Kwon. "Understanding the paradigm shift to computational social science in the presence of big data." </a:t>
            </a:r>
            <a:r>
              <a:rPr lang="en-US" sz="2800" i="1" dirty="0">
                <a:sym typeface="Arial Narrow"/>
              </a:rPr>
              <a:t>Decision Support Systems</a:t>
            </a:r>
            <a:r>
              <a:rPr lang="en-US" sz="2800" dirty="0">
                <a:sym typeface="Arial Narrow"/>
              </a:rPr>
              <a:t> 63 (2014): 67)</a:t>
            </a:r>
            <a:endParaRPr lang="en-US" sz="40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4000" dirty="0"/>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4000" dirty="0"/>
          </a:p>
        </p:txBody>
      </p:sp>
      <p:sp>
        <p:nvSpPr>
          <p:cNvPr id="66" name="Очень крутой заголовок…"/>
          <p:cNvSpPr txBox="1"/>
          <p:nvPr/>
        </p:nvSpPr>
        <p:spPr>
          <a:xfrm>
            <a:off x="1115664" y="2491527"/>
            <a:ext cx="21506374" cy="1628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Our focus</a:t>
            </a:r>
            <a:endParaRPr lang="en-US" sz="4200" dirty="0">
              <a:latin typeface="Arial Narrow" charset="0"/>
              <a:ea typeface="Arial Narrow" charset="0"/>
              <a:cs typeface="Arial Narrow"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Tree>
    <p:extLst>
      <p:ext uri="{BB962C8B-B14F-4D97-AF65-F5344CB8AC3E}">
        <p14:creationId xmlns:p14="http://schemas.microsoft.com/office/powerpoint/2010/main" val="340553687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11198" y="4329605"/>
            <a:ext cx="22138659" cy="9025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2" spcCol="1076157"/>
          <a:lstStyle/>
          <a:p>
            <a:pPr algn="l">
              <a:spcBef>
                <a:spcPts val="2800"/>
              </a:spcBef>
              <a:defRPr sz="2800">
                <a:solidFill>
                  <a:srgbClr val="253957"/>
                </a:solidFill>
                <a:latin typeface="+mn-lt"/>
                <a:ea typeface="+mn-ea"/>
                <a:cs typeface="+mn-cs"/>
                <a:sym typeface="Arial Narrow"/>
              </a:defRPr>
            </a:pPr>
            <a:r>
              <a:rPr lang="en-US" sz="4400" b="1" dirty="0">
                <a:solidFill>
                  <a:srgbClr val="253957"/>
                </a:solidFill>
                <a:latin typeface="+mn-lt"/>
                <a:ea typeface="+mn-ea"/>
                <a:cs typeface="+mn-cs"/>
                <a:sym typeface="Arial Narrow"/>
              </a:rPr>
              <a:t>Theory-driven approach:</a:t>
            </a:r>
          </a:p>
          <a:p>
            <a:pPr marL="571500" lvl="8" indent="-5715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400" dirty="0">
                <a:solidFill>
                  <a:srgbClr val="253957"/>
                </a:solidFill>
                <a:latin typeface="+mn-lt"/>
                <a:ea typeface="+mn-ea"/>
                <a:cs typeface="+mn-cs"/>
                <a:sym typeface="Arial Narrow"/>
              </a:rPr>
              <a:t>Systematize existing subject-matter knowledge</a:t>
            </a:r>
          </a:p>
          <a:p>
            <a:pPr marL="571500" lvl="8" indent="-5715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400" dirty="0">
                <a:solidFill>
                  <a:srgbClr val="253957"/>
                </a:solidFill>
                <a:latin typeface="+mn-lt"/>
                <a:ea typeface="+mn-ea"/>
                <a:cs typeface="+mn-cs"/>
                <a:sym typeface="Arial Narrow"/>
              </a:rPr>
              <a:t>Conceptualize and operationalize complex phenomena</a:t>
            </a:r>
          </a:p>
          <a:p>
            <a:pPr marL="571500" lvl="8" indent="-5715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400" dirty="0">
                <a:solidFill>
                  <a:srgbClr val="253957"/>
                </a:solidFill>
                <a:latin typeface="+mn-lt"/>
                <a:ea typeface="+mn-ea"/>
                <a:cs typeface="+mn-cs"/>
                <a:sym typeface="Arial Narrow"/>
              </a:rPr>
              <a:t>Learn to formulate scientific problems and research issues competently</a:t>
            </a:r>
          </a:p>
          <a:p>
            <a:pPr marL="571500" lvl="8" indent="-5715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400" dirty="0">
                <a:solidFill>
                  <a:srgbClr val="253957"/>
                </a:solidFill>
                <a:latin typeface="+mn-lt"/>
                <a:ea typeface="+mn-ea"/>
                <a:cs typeface="+mn-cs"/>
                <a:sym typeface="Arial Narrow"/>
              </a:rPr>
              <a:t>Create research design, set goals and objectives for future research</a:t>
            </a:r>
          </a:p>
          <a:p>
            <a:pPr marL="571500" lvl="8" indent="-5715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4400" dirty="0">
              <a:solidFill>
                <a:srgbClr val="253957"/>
              </a:solidFill>
              <a:latin typeface="+mn-lt"/>
              <a:ea typeface="+mn-ea"/>
              <a:cs typeface="+mn-cs"/>
              <a:sym typeface="Arial Narrow"/>
            </a:endParaRPr>
          </a:p>
          <a:p>
            <a:pPr marL="571500" lvl="8" indent="-5715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4400" dirty="0">
              <a:solidFill>
                <a:srgbClr val="253957"/>
              </a:solidFill>
              <a:latin typeface="+mn-lt"/>
              <a:ea typeface="+mn-ea"/>
              <a:cs typeface="+mn-cs"/>
              <a:sym typeface="Arial Narrow"/>
            </a:endParaRPr>
          </a:p>
          <a:p>
            <a:pPr marL="571500" lvl="8" indent="-5715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4400" dirty="0">
              <a:solidFill>
                <a:srgbClr val="253957"/>
              </a:solidFill>
              <a:latin typeface="+mn-lt"/>
              <a:ea typeface="+mn-ea"/>
              <a:cs typeface="+mn-cs"/>
              <a:sym typeface="Arial Narrow"/>
            </a:endParaRPr>
          </a:p>
          <a:p>
            <a:pPr algn="l">
              <a:spcBef>
                <a:spcPts val="2800"/>
              </a:spcBef>
              <a:defRPr sz="2800">
                <a:solidFill>
                  <a:srgbClr val="253957"/>
                </a:solidFill>
                <a:latin typeface="+mn-lt"/>
                <a:ea typeface="+mn-ea"/>
                <a:cs typeface="+mn-cs"/>
                <a:sym typeface="Arial Narrow"/>
              </a:defRPr>
            </a:pPr>
            <a:r>
              <a:rPr lang="en-US" sz="4400" b="1" dirty="0">
                <a:solidFill>
                  <a:srgbClr val="253957"/>
                </a:solidFill>
                <a:latin typeface="+mn-lt"/>
                <a:ea typeface="+mn-ea"/>
                <a:cs typeface="+mn-cs"/>
                <a:sym typeface="Arial Narrow"/>
              </a:rPr>
              <a:t>Data-driven approach:</a:t>
            </a:r>
          </a:p>
          <a:p>
            <a:pPr marL="571500" lvl="8" indent="-5715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400" dirty="0">
                <a:solidFill>
                  <a:srgbClr val="253957"/>
                </a:solidFill>
                <a:latin typeface="+mn-lt"/>
                <a:ea typeface="+mn-ea"/>
                <a:cs typeface="+mn-cs"/>
                <a:sym typeface="Arial Narrow"/>
              </a:rPr>
              <a:t>Collect and manipulate data</a:t>
            </a:r>
          </a:p>
          <a:p>
            <a:pPr marL="571500" lvl="8" indent="-5715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400" dirty="0">
                <a:solidFill>
                  <a:srgbClr val="253957"/>
                </a:solidFill>
                <a:latin typeface="+mn-lt"/>
                <a:ea typeface="+mn-ea"/>
                <a:cs typeface="+mn-cs"/>
                <a:sym typeface="Arial Narrow"/>
              </a:rPr>
              <a:t>Choose the method of data analysis appropriate for the question and the data</a:t>
            </a:r>
          </a:p>
          <a:p>
            <a:pPr marL="571500" lvl="8" indent="-5715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400" dirty="0">
                <a:solidFill>
                  <a:srgbClr val="253957"/>
                </a:solidFill>
                <a:latin typeface="+mn-lt"/>
                <a:ea typeface="+mn-ea"/>
                <a:cs typeface="+mn-cs"/>
                <a:sym typeface="Arial Narrow"/>
              </a:rPr>
              <a:t>Deal with measurement and data-related problems</a:t>
            </a:r>
          </a:p>
          <a:p>
            <a:pPr marL="571500" lvl="8" indent="-5715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400" dirty="0">
                <a:solidFill>
                  <a:srgbClr val="253957"/>
                </a:solidFill>
                <a:latin typeface="+mn-lt"/>
                <a:ea typeface="+mn-ea"/>
                <a:cs typeface="+mn-cs"/>
                <a:sym typeface="Arial Narrow"/>
              </a:rPr>
              <a:t>Test for data reliability and validity</a:t>
            </a:r>
          </a:p>
          <a:p>
            <a:pPr algn="l">
              <a:spcBef>
                <a:spcPts val="2800"/>
              </a:spcBef>
              <a:defRPr sz="2800">
                <a:solidFill>
                  <a:srgbClr val="253957"/>
                </a:solidFill>
                <a:latin typeface="+mn-lt"/>
                <a:ea typeface="+mn-ea"/>
                <a:cs typeface="+mn-cs"/>
                <a:sym typeface="Arial Narrow"/>
              </a:defRPr>
            </a:pPr>
            <a:r>
              <a:rPr lang="en-US" sz="4400" b="1" dirty="0">
                <a:solidFill>
                  <a:srgbClr val="253957"/>
                </a:solidFill>
                <a:latin typeface="+mn-lt"/>
                <a:ea typeface="+mn-ea"/>
                <a:cs typeface="+mn-cs"/>
              </a:rPr>
              <a:t>Model building:</a:t>
            </a:r>
          </a:p>
          <a:p>
            <a:pPr marL="571500" lvl="8" indent="-5715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400" dirty="0">
                <a:solidFill>
                  <a:srgbClr val="253957"/>
                </a:solidFill>
                <a:latin typeface="+mn-lt"/>
                <a:ea typeface="+mn-ea"/>
                <a:cs typeface="+mn-cs"/>
                <a:sym typeface="Arial Narrow"/>
              </a:rPr>
              <a:t>Model complex social phenomena</a:t>
            </a:r>
          </a:p>
          <a:p>
            <a:pPr marL="571500" lvl="8" indent="-5715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4400" dirty="0">
                <a:solidFill>
                  <a:srgbClr val="253957"/>
                </a:solidFill>
                <a:latin typeface="+mn-lt"/>
                <a:ea typeface="+mn-ea"/>
                <a:cs typeface="+mn-cs"/>
                <a:sym typeface="Arial Narrow"/>
              </a:rPr>
              <a:t>Interpret and Discover applicable results</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endParaRPr lang="en-US" sz="4800" dirty="0"/>
          </a:p>
        </p:txBody>
      </p:sp>
      <p:sp>
        <p:nvSpPr>
          <p:cNvPr id="66" name="Очень крутой заголовок…"/>
          <p:cNvSpPr txBox="1"/>
          <p:nvPr/>
        </p:nvSpPr>
        <p:spPr>
          <a:xfrm>
            <a:off x="1115664" y="2804346"/>
            <a:ext cx="21506374" cy="1356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You will learn</a:t>
            </a:r>
            <a:endParaRPr lang="en-US" sz="4200" dirty="0">
              <a:latin typeface="Arial Narrow" charset="0"/>
              <a:ea typeface="Arial Narrow" charset="0"/>
              <a:cs typeface="Arial Narrow"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Tree>
    <p:extLst>
      <p:ext uri="{BB962C8B-B14F-4D97-AF65-F5344CB8AC3E}">
        <p14:creationId xmlns:p14="http://schemas.microsoft.com/office/powerpoint/2010/main" val="119511975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098896" y="4600834"/>
            <a:ext cx="21523142" cy="82007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numCol="1" spcCol="1076157"/>
          <a:lstStyle/>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5400" dirty="0">
                <a:sym typeface="Arial Narrow"/>
              </a:rPr>
              <a:t>To learn modern methods of data analysis and advanced statistical methodology</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5400" dirty="0">
                <a:sym typeface="Arial Narrow"/>
              </a:rPr>
              <a:t>Your papers </a:t>
            </a:r>
            <a:r>
              <a:rPr lang="en-US" sz="5400" dirty="0">
                <a:solidFill>
                  <a:srgbClr val="253957"/>
                </a:solidFill>
                <a:latin typeface="+mn-lt"/>
                <a:ea typeface="+mn-ea"/>
                <a:cs typeface="+mn-cs"/>
                <a:sym typeface="Arial Narrow"/>
              </a:rPr>
              <a:t>published in the best journals of the field of your interest</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5400" dirty="0">
                <a:solidFill>
                  <a:srgbClr val="253957"/>
                </a:solidFill>
                <a:latin typeface="+mn-lt"/>
                <a:ea typeface="+mn-ea"/>
                <a:cs typeface="+mn-cs"/>
                <a:sym typeface="Arial Narrow"/>
              </a:rPr>
              <a:t>Your papers presented at best international conferences</a:t>
            </a:r>
            <a:endParaRPr lang="ru-RU" sz="5400" dirty="0">
              <a:solidFill>
                <a:srgbClr val="253957"/>
              </a:solidFill>
              <a:latin typeface="+mn-lt"/>
              <a:ea typeface="+mn-ea"/>
              <a:cs typeface="+mn-cs"/>
              <a:sym typeface="Arial Narrow"/>
            </a:endParaRP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5400" dirty="0">
                <a:solidFill>
                  <a:srgbClr val="253957"/>
                </a:solidFill>
                <a:latin typeface="+mn-lt"/>
                <a:ea typeface="+mn-ea"/>
                <a:cs typeface="+mn-cs"/>
              </a:rPr>
              <a:t>Acceptance into the international scientific community</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5400" dirty="0">
                <a:solidFill>
                  <a:srgbClr val="253957"/>
                </a:solidFill>
                <a:latin typeface="+mn-lt"/>
                <a:ea typeface="+mn-ea"/>
                <a:cs typeface="+mn-cs"/>
              </a:rPr>
              <a:t>Employment in NRU HSE ANR Lab </a:t>
            </a:r>
          </a:p>
          <a:p>
            <a:pPr marL="457200" indent="-457200" algn="l">
              <a:spcBef>
                <a:spcPts val="2800"/>
              </a:spcBef>
              <a:buFont typeface="Arial" panose="020B0604020202020204" pitchFamily="34" charset="0"/>
              <a:buChar char="•"/>
              <a:defRPr sz="2800">
                <a:solidFill>
                  <a:srgbClr val="253957"/>
                </a:solidFill>
                <a:latin typeface="+mn-lt"/>
                <a:ea typeface="+mn-ea"/>
                <a:cs typeface="+mn-cs"/>
                <a:sym typeface="Arial Narrow"/>
              </a:defRPr>
            </a:pPr>
            <a:r>
              <a:rPr lang="en-US" sz="5400" dirty="0">
                <a:solidFill>
                  <a:srgbClr val="253957"/>
                </a:solidFill>
                <a:latin typeface="+mn-lt"/>
                <a:ea typeface="+mn-ea"/>
                <a:cs typeface="+mn-cs"/>
              </a:rPr>
              <a:t>Double PhD</a:t>
            </a:r>
          </a:p>
        </p:txBody>
      </p:sp>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You will GET</a:t>
            </a:r>
            <a:endParaRPr lang="en-US" sz="4200" dirty="0">
              <a:latin typeface="Arial Narrow" charset="0"/>
              <a:ea typeface="Arial Narrow" charset="0"/>
              <a:cs typeface="Arial Narrow"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Tree>
    <p:extLst>
      <p:ext uri="{BB962C8B-B14F-4D97-AF65-F5344CB8AC3E}">
        <p14:creationId xmlns:p14="http://schemas.microsoft.com/office/powerpoint/2010/main" val="233649417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Очень крутой заголовок…"/>
          <p:cNvSpPr txBox="1"/>
          <p:nvPr/>
        </p:nvSpPr>
        <p:spPr>
          <a:xfrm>
            <a:off x="1115664" y="2274960"/>
            <a:ext cx="21506374" cy="12489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Our graduates</a:t>
            </a:r>
            <a:endParaRPr lang="en-US" sz="4200" dirty="0">
              <a:latin typeface="Arial Narrow" charset="0"/>
              <a:ea typeface="Arial Narrow" charset="0"/>
              <a:cs typeface="Arial Narrow"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3" name="Picture 2" descr="A person posing for the camera&#10;&#10;Description automatically generated">
            <a:extLst>
              <a:ext uri="{FF2B5EF4-FFF2-40B4-BE49-F238E27FC236}">
                <a16:creationId xmlns:a16="http://schemas.microsoft.com/office/drawing/2014/main" id="{4746296D-02BB-4745-A5A9-ABD88FB15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199" y="3400425"/>
            <a:ext cx="3609975" cy="3457575"/>
          </a:xfrm>
          <a:prstGeom prst="rect">
            <a:avLst/>
          </a:prstGeom>
        </p:spPr>
      </p:pic>
      <p:sp>
        <p:nvSpPr>
          <p:cNvPr id="4" name="Rectangle 3">
            <a:extLst>
              <a:ext uri="{FF2B5EF4-FFF2-40B4-BE49-F238E27FC236}">
                <a16:creationId xmlns:a16="http://schemas.microsoft.com/office/drawing/2014/main" id="{8EC3B38B-C723-4F53-B78A-3701F29515CA}"/>
              </a:ext>
            </a:extLst>
          </p:cNvPr>
          <p:cNvSpPr/>
          <p:nvPr/>
        </p:nvSpPr>
        <p:spPr>
          <a:xfrm>
            <a:off x="5170246" y="3863332"/>
            <a:ext cx="7318533" cy="2862322"/>
          </a:xfrm>
          <a:prstGeom prst="rect">
            <a:avLst/>
          </a:prstGeom>
        </p:spPr>
        <p:txBody>
          <a:bodyPr wrap="square">
            <a:spAutoFit/>
          </a:bodyPr>
          <a:lstStyle/>
          <a:p>
            <a:pPr algn="l">
              <a:spcBef>
                <a:spcPts val="2800"/>
              </a:spcBef>
              <a:defRPr sz="2800">
                <a:solidFill>
                  <a:srgbClr val="253957"/>
                </a:solidFill>
                <a:latin typeface="+mn-lt"/>
                <a:ea typeface="+mn-ea"/>
                <a:cs typeface="+mn-cs"/>
                <a:sym typeface="Arial Narrow"/>
              </a:defRPr>
            </a:pPr>
            <a:r>
              <a:rPr lang="en-US" sz="3600" b="1" dirty="0"/>
              <a:t>Stepan </a:t>
            </a:r>
            <a:r>
              <a:rPr lang="en-US" sz="3600" b="1" dirty="0" err="1"/>
              <a:t>Zaretskiy</a:t>
            </a:r>
            <a:r>
              <a:rPr lang="en-US" sz="3600" b="1" dirty="0"/>
              <a:t>: </a:t>
            </a:r>
            <a:br>
              <a:rPr lang="en-US" sz="3600" dirty="0"/>
            </a:br>
            <a:r>
              <a:rPr lang="en-US" sz="3600" dirty="0"/>
              <a:t>PhD program of Inter-university Center for Social Science Theory and Methodology (ICS) and the Department of Sociology of the University of Groningen.</a:t>
            </a:r>
          </a:p>
        </p:txBody>
      </p:sp>
      <p:pic>
        <p:nvPicPr>
          <p:cNvPr id="11" name="Picture 10" descr="A person smiling for the camera&#10;&#10;Description automatically generated">
            <a:extLst>
              <a:ext uri="{FF2B5EF4-FFF2-40B4-BE49-F238E27FC236}">
                <a16:creationId xmlns:a16="http://schemas.microsoft.com/office/drawing/2014/main" id="{DB6298BC-B71B-4899-9EF6-3803C46883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37851" y="7893296"/>
            <a:ext cx="3609975" cy="3817148"/>
          </a:xfrm>
          <a:prstGeom prst="rect">
            <a:avLst/>
          </a:prstGeom>
        </p:spPr>
      </p:pic>
      <p:sp>
        <p:nvSpPr>
          <p:cNvPr id="14" name="Rectangle 13">
            <a:extLst>
              <a:ext uri="{FF2B5EF4-FFF2-40B4-BE49-F238E27FC236}">
                <a16:creationId xmlns:a16="http://schemas.microsoft.com/office/drawing/2014/main" id="{1943F96D-42D2-4ECA-9B06-858148240611}"/>
              </a:ext>
            </a:extLst>
          </p:cNvPr>
          <p:cNvSpPr/>
          <p:nvPr/>
        </p:nvSpPr>
        <p:spPr>
          <a:xfrm>
            <a:off x="5170247" y="9346842"/>
            <a:ext cx="7021754" cy="2308324"/>
          </a:xfrm>
          <a:prstGeom prst="rect">
            <a:avLst/>
          </a:prstGeom>
        </p:spPr>
        <p:txBody>
          <a:bodyPr wrap="square">
            <a:spAutoFit/>
          </a:bodyPr>
          <a:lstStyle/>
          <a:p>
            <a:pPr algn="l">
              <a:spcBef>
                <a:spcPts val="2800"/>
              </a:spcBef>
              <a:defRPr sz="2800">
                <a:solidFill>
                  <a:srgbClr val="253957"/>
                </a:solidFill>
                <a:latin typeface="+mn-lt"/>
                <a:ea typeface="+mn-ea"/>
                <a:cs typeface="+mn-cs"/>
                <a:sym typeface="Arial Narrow"/>
              </a:defRPr>
            </a:pPr>
            <a:r>
              <a:rPr lang="en-US" sz="3600" b="1" dirty="0"/>
              <a:t>Felipe </a:t>
            </a:r>
            <a:r>
              <a:rPr lang="en-US" sz="3600" b="1" dirty="0" err="1"/>
              <a:t>Vaca</a:t>
            </a:r>
            <a:r>
              <a:rPr lang="en-US" sz="3600" b="1" dirty="0"/>
              <a:t>: </a:t>
            </a:r>
            <a:br>
              <a:rPr lang="en-US" sz="3600" b="1" dirty="0"/>
            </a:br>
            <a:r>
              <a:rPr lang="en-US" sz="3600" dirty="0"/>
              <a:t>PhD program in Network Science at Central European University, Budapest, Hungary</a:t>
            </a:r>
          </a:p>
        </p:txBody>
      </p:sp>
      <p:pic>
        <p:nvPicPr>
          <p:cNvPr id="17" name="Picture 16" descr="A person in glasses looking at the camera&#10;&#10;Description automatically generated">
            <a:extLst>
              <a:ext uri="{FF2B5EF4-FFF2-40B4-BE49-F238E27FC236}">
                <a16:creationId xmlns:a16="http://schemas.microsoft.com/office/drawing/2014/main" id="{10B11C95-C343-4B9C-BB0F-20F33D8C1B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07755" y="3493274"/>
            <a:ext cx="3540071" cy="3364726"/>
          </a:xfrm>
          <a:prstGeom prst="rect">
            <a:avLst/>
          </a:prstGeom>
        </p:spPr>
      </p:pic>
      <p:sp>
        <p:nvSpPr>
          <p:cNvPr id="21" name="Rectangle 20">
            <a:extLst>
              <a:ext uri="{FF2B5EF4-FFF2-40B4-BE49-F238E27FC236}">
                <a16:creationId xmlns:a16="http://schemas.microsoft.com/office/drawing/2014/main" id="{EE1F0AED-84E3-4CCA-ABA4-ACDC5EAD4B00}"/>
              </a:ext>
            </a:extLst>
          </p:cNvPr>
          <p:cNvSpPr/>
          <p:nvPr/>
        </p:nvSpPr>
        <p:spPr>
          <a:xfrm>
            <a:off x="16517730" y="4283164"/>
            <a:ext cx="7184482" cy="1754326"/>
          </a:xfrm>
          <a:prstGeom prst="rect">
            <a:avLst/>
          </a:prstGeom>
        </p:spPr>
        <p:txBody>
          <a:bodyPr wrap="square">
            <a:spAutoFit/>
          </a:bodyPr>
          <a:lstStyle/>
          <a:p>
            <a:pPr algn="l">
              <a:spcBef>
                <a:spcPts val="2800"/>
              </a:spcBef>
              <a:defRPr sz="2800">
                <a:solidFill>
                  <a:srgbClr val="253957"/>
                </a:solidFill>
                <a:latin typeface="+mn-lt"/>
                <a:ea typeface="+mn-ea"/>
                <a:cs typeface="+mn-cs"/>
                <a:sym typeface="Arial Narrow"/>
              </a:defRPr>
            </a:pPr>
            <a:r>
              <a:rPr lang="en-US" sz="3600" b="1" dirty="0"/>
              <a:t>Paco Arevalo: </a:t>
            </a:r>
            <a:br>
              <a:rPr lang="en-US" sz="3600" b="1" dirty="0"/>
            </a:br>
            <a:r>
              <a:rPr lang="en-US" sz="3600" dirty="0"/>
              <a:t>PhD program in University if Ljubljana, Slovenia </a:t>
            </a:r>
          </a:p>
        </p:txBody>
      </p:sp>
      <p:sp>
        <p:nvSpPr>
          <p:cNvPr id="22" name="Rectangle 21">
            <a:extLst>
              <a:ext uri="{FF2B5EF4-FFF2-40B4-BE49-F238E27FC236}">
                <a16:creationId xmlns:a16="http://schemas.microsoft.com/office/drawing/2014/main" id="{322696F1-B1ED-4417-9FD8-6C4CECB0D897}"/>
              </a:ext>
            </a:extLst>
          </p:cNvPr>
          <p:cNvSpPr/>
          <p:nvPr/>
        </p:nvSpPr>
        <p:spPr>
          <a:xfrm>
            <a:off x="16517730" y="9168812"/>
            <a:ext cx="7184482" cy="2308324"/>
          </a:xfrm>
          <a:prstGeom prst="rect">
            <a:avLst/>
          </a:prstGeom>
        </p:spPr>
        <p:txBody>
          <a:bodyPr wrap="square">
            <a:spAutoFit/>
          </a:bodyPr>
          <a:lstStyle/>
          <a:p>
            <a:pPr algn="l">
              <a:spcBef>
                <a:spcPts val="2800"/>
              </a:spcBef>
              <a:defRPr sz="2800">
                <a:solidFill>
                  <a:srgbClr val="253957"/>
                </a:solidFill>
                <a:latin typeface="+mn-lt"/>
                <a:ea typeface="+mn-ea"/>
                <a:cs typeface="+mn-cs"/>
                <a:sym typeface="Arial Narrow"/>
              </a:defRPr>
            </a:pPr>
            <a:r>
              <a:rPr lang="en-US" sz="3600" b="1" dirty="0" err="1"/>
              <a:t>Miloude</a:t>
            </a:r>
            <a:r>
              <a:rPr lang="en-US" sz="3600" b="1" dirty="0"/>
              <a:t> </a:t>
            </a:r>
            <a:r>
              <a:rPr lang="en-US" sz="3600" b="1" dirty="0" err="1"/>
              <a:t>Lacheheb</a:t>
            </a:r>
            <a:r>
              <a:rPr lang="en-US" sz="3600" b="1" dirty="0"/>
              <a:t>: </a:t>
            </a:r>
            <a:br>
              <a:rPr lang="en-US" sz="3600" b="1" dirty="0"/>
            </a:br>
            <a:r>
              <a:rPr lang="en-US" sz="3600" dirty="0"/>
              <a:t>PhD program in Economics of Natural Disasters in Victoria University of Wellington in New Zealand</a:t>
            </a:r>
          </a:p>
        </p:txBody>
      </p:sp>
      <p:pic>
        <p:nvPicPr>
          <p:cNvPr id="19" name="Picture 18" descr="A person sitting in a chair&#10;&#10;Description automatically generated">
            <a:extLst>
              <a:ext uri="{FF2B5EF4-FFF2-40B4-BE49-F238E27FC236}">
                <a16:creationId xmlns:a16="http://schemas.microsoft.com/office/drawing/2014/main" id="{2C1BFA70-91D7-48D4-A6F1-512DCC9E5F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1199" y="7893296"/>
            <a:ext cx="3609975" cy="3817148"/>
          </a:xfrm>
          <a:prstGeom prst="rect">
            <a:avLst/>
          </a:prstGeom>
        </p:spPr>
      </p:pic>
    </p:spTree>
    <p:extLst>
      <p:ext uri="{BB962C8B-B14F-4D97-AF65-F5344CB8AC3E}">
        <p14:creationId xmlns:p14="http://schemas.microsoft.com/office/powerpoint/2010/main" val="172457538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Очень крутой заголовок…"/>
          <p:cNvSpPr txBox="1"/>
          <p:nvPr/>
        </p:nvSpPr>
        <p:spPr>
          <a:xfrm>
            <a:off x="1115664" y="2539653"/>
            <a:ext cx="21506374" cy="12489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Our graduates</a:t>
            </a:r>
            <a:endParaRPr lang="en-US" sz="4200" dirty="0">
              <a:latin typeface="Arial Narrow" charset="0"/>
              <a:ea typeface="Arial Narrow" charset="0"/>
              <a:cs typeface="Arial Narrow" charset="0"/>
            </a:endParaRP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1026" name="Picture 2">
            <a:extLst>
              <a:ext uri="{FF2B5EF4-FFF2-40B4-BE49-F238E27FC236}">
                <a16:creationId xmlns:a16="http://schemas.microsoft.com/office/drawing/2014/main" id="{0362BEFB-5FBD-4A3B-AA73-4CECB3A44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5458" y="9240110"/>
            <a:ext cx="333375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smiling for the camera&#10;&#10;Description automatically generated">
            <a:extLst>
              <a:ext uri="{FF2B5EF4-FFF2-40B4-BE49-F238E27FC236}">
                <a16:creationId xmlns:a16="http://schemas.microsoft.com/office/drawing/2014/main" id="{CF283A58-B4CD-4082-BE6B-B015F5682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7822" y="4173370"/>
            <a:ext cx="2393330" cy="3682362"/>
          </a:xfrm>
          <a:prstGeom prst="rect">
            <a:avLst/>
          </a:prstGeom>
        </p:spPr>
      </p:pic>
      <p:pic>
        <p:nvPicPr>
          <p:cNvPr id="15" name="Picture 14" descr="A person posing for the camera&#10;&#10;Description automatically generated">
            <a:extLst>
              <a:ext uri="{FF2B5EF4-FFF2-40B4-BE49-F238E27FC236}">
                <a16:creationId xmlns:a16="http://schemas.microsoft.com/office/drawing/2014/main" id="{58477ABA-57A4-4096-A1E3-ACF67B5F81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1200" y="4113677"/>
            <a:ext cx="3471862" cy="3682362"/>
          </a:xfrm>
          <a:prstGeom prst="rect">
            <a:avLst/>
          </a:prstGeom>
        </p:spPr>
      </p:pic>
      <p:pic>
        <p:nvPicPr>
          <p:cNvPr id="16" name="Picture 4">
            <a:extLst>
              <a:ext uri="{FF2B5EF4-FFF2-40B4-BE49-F238E27FC236}">
                <a16:creationId xmlns:a16="http://schemas.microsoft.com/office/drawing/2014/main" id="{07ED7E59-2CBD-4F0F-8142-4D71D8D808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9312" y="9144860"/>
            <a:ext cx="3333750" cy="33718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D2156DA-7CF4-4AAA-A86E-8CF095C2719F}"/>
              </a:ext>
            </a:extLst>
          </p:cNvPr>
          <p:cNvSpPr/>
          <p:nvPr/>
        </p:nvSpPr>
        <p:spPr>
          <a:xfrm>
            <a:off x="5246996" y="4685633"/>
            <a:ext cx="6945004" cy="3170099"/>
          </a:xfrm>
          <a:prstGeom prst="rect">
            <a:avLst/>
          </a:prstGeom>
        </p:spPr>
        <p:txBody>
          <a:bodyPr wrap="square">
            <a:spAutoFit/>
          </a:bodyPr>
          <a:lstStyle/>
          <a:p>
            <a:pPr algn="l">
              <a:spcBef>
                <a:spcPts val="2800"/>
              </a:spcBef>
              <a:defRPr sz="2800">
                <a:solidFill>
                  <a:srgbClr val="253957"/>
                </a:solidFill>
                <a:latin typeface="+mn-lt"/>
                <a:ea typeface="+mn-ea"/>
                <a:cs typeface="+mn-cs"/>
                <a:sym typeface="Arial Narrow"/>
              </a:defRPr>
            </a:pPr>
            <a:r>
              <a:rPr lang="en-US" sz="4000" b="1" dirty="0"/>
              <a:t>Mikhail Bogdanov:</a:t>
            </a:r>
            <a:br>
              <a:rPr lang="en-US" sz="4000" b="1" dirty="0"/>
            </a:br>
            <a:r>
              <a:rPr lang="en-US" sz="4000" dirty="0"/>
              <a:t>entered HSE doctoral program in Sociology as a winner of the National Student Olympiad 'I am the Professional'</a:t>
            </a:r>
          </a:p>
        </p:txBody>
      </p:sp>
      <p:sp>
        <p:nvSpPr>
          <p:cNvPr id="18" name="Rectangle 17">
            <a:extLst>
              <a:ext uri="{FF2B5EF4-FFF2-40B4-BE49-F238E27FC236}">
                <a16:creationId xmlns:a16="http://schemas.microsoft.com/office/drawing/2014/main" id="{0E80793B-814E-483D-9629-72125D0AC8A6}"/>
              </a:ext>
            </a:extLst>
          </p:cNvPr>
          <p:cNvSpPr/>
          <p:nvPr/>
        </p:nvSpPr>
        <p:spPr>
          <a:xfrm>
            <a:off x="15542526" y="3886569"/>
            <a:ext cx="7268186" cy="4401205"/>
          </a:xfrm>
          <a:prstGeom prst="rect">
            <a:avLst/>
          </a:prstGeom>
        </p:spPr>
        <p:txBody>
          <a:bodyPr wrap="square">
            <a:spAutoFit/>
          </a:bodyPr>
          <a:lstStyle/>
          <a:p>
            <a:pPr algn="l">
              <a:spcBef>
                <a:spcPts val="2800"/>
              </a:spcBef>
              <a:defRPr sz="2800">
                <a:solidFill>
                  <a:srgbClr val="253957"/>
                </a:solidFill>
                <a:latin typeface="+mn-lt"/>
                <a:ea typeface="+mn-ea"/>
                <a:cs typeface="+mn-cs"/>
                <a:sym typeface="Arial Narrow"/>
              </a:defRPr>
            </a:pPr>
            <a:r>
              <a:rPr lang="en-US" sz="4000" b="1" dirty="0"/>
              <a:t>Gregory </a:t>
            </a:r>
            <a:r>
              <a:rPr lang="en-US" sz="4000" b="1" dirty="0" err="1"/>
              <a:t>Khvatsky</a:t>
            </a:r>
            <a:r>
              <a:rPr lang="en-US" sz="4000" b="1" dirty="0"/>
              <a:t>:</a:t>
            </a:r>
            <a:br>
              <a:rPr lang="en-US" sz="4000" b="1" dirty="0"/>
            </a:br>
            <a:r>
              <a:rPr lang="en-US" sz="4000" dirty="0"/>
              <a:t>entered HSE doctoral program in Sociology as a researcher of ANR Lab with PhD topic: “</a:t>
            </a:r>
            <a:r>
              <a:rPr lang="en-US" sz="4000" i="1" dirty="0"/>
              <a:t>Methodology of Policy Efficiency Assessment using Computational Tools of Media Analysis</a:t>
            </a:r>
            <a:r>
              <a:rPr lang="en-US" sz="4000" dirty="0"/>
              <a:t>”</a:t>
            </a:r>
          </a:p>
        </p:txBody>
      </p:sp>
      <p:sp>
        <p:nvSpPr>
          <p:cNvPr id="19" name="Rectangle 18">
            <a:extLst>
              <a:ext uri="{FF2B5EF4-FFF2-40B4-BE49-F238E27FC236}">
                <a16:creationId xmlns:a16="http://schemas.microsoft.com/office/drawing/2014/main" id="{8B40598F-E151-4DD7-9C7B-34A146FD7389}"/>
              </a:ext>
            </a:extLst>
          </p:cNvPr>
          <p:cNvSpPr/>
          <p:nvPr/>
        </p:nvSpPr>
        <p:spPr>
          <a:xfrm>
            <a:off x="15542525" y="9283521"/>
            <a:ext cx="7492163" cy="3785652"/>
          </a:xfrm>
          <a:prstGeom prst="rect">
            <a:avLst/>
          </a:prstGeom>
        </p:spPr>
        <p:txBody>
          <a:bodyPr wrap="square">
            <a:spAutoFit/>
          </a:bodyPr>
          <a:lstStyle/>
          <a:p>
            <a:pPr algn="l">
              <a:spcBef>
                <a:spcPts val="2800"/>
              </a:spcBef>
              <a:defRPr sz="2800">
                <a:solidFill>
                  <a:srgbClr val="253957"/>
                </a:solidFill>
                <a:latin typeface="+mn-lt"/>
                <a:ea typeface="+mn-ea"/>
                <a:cs typeface="+mn-cs"/>
                <a:sym typeface="Arial Narrow"/>
              </a:defRPr>
            </a:pPr>
            <a:r>
              <a:rPr lang="en-US" sz="4000" b="1" dirty="0"/>
              <a:t>Polina </a:t>
            </a:r>
            <a:r>
              <a:rPr lang="en-US" sz="4000" b="1" dirty="0" err="1"/>
              <a:t>Lushnikova</a:t>
            </a:r>
            <a:r>
              <a:rPr lang="en-US" sz="4000" b="1" dirty="0"/>
              <a:t>:</a:t>
            </a:r>
            <a:br>
              <a:rPr lang="en-US" sz="4000" b="1" dirty="0"/>
            </a:br>
            <a:r>
              <a:rPr lang="en-US" sz="4000" dirty="0"/>
              <a:t>entered HSE doctoral program in Sociology as a researcher of ANR Lab with PhD topic: “</a:t>
            </a:r>
            <a:r>
              <a:rPr lang="en-US" sz="4000" i="1" dirty="0"/>
              <a:t>Theory and Methodology for Social Changes Modeling”</a:t>
            </a:r>
          </a:p>
        </p:txBody>
      </p:sp>
      <p:sp>
        <p:nvSpPr>
          <p:cNvPr id="20" name="Rectangle 19">
            <a:extLst>
              <a:ext uri="{FF2B5EF4-FFF2-40B4-BE49-F238E27FC236}">
                <a16:creationId xmlns:a16="http://schemas.microsoft.com/office/drawing/2014/main" id="{1D5BEB78-233C-4931-A55A-F45D8E018E20}"/>
              </a:ext>
            </a:extLst>
          </p:cNvPr>
          <p:cNvSpPr/>
          <p:nvPr/>
        </p:nvSpPr>
        <p:spPr>
          <a:xfrm>
            <a:off x="5185884" y="9192312"/>
            <a:ext cx="6919574" cy="3785652"/>
          </a:xfrm>
          <a:prstGeom prst="rect">
            <a:avLst/>
          </a:prstGeom>
        </p:spPr>
        <p:txBody>
          <a:bodyPr wrap="square">
            <a:spAutoFit/>
          </a:bodyPr>
          <a:lstStyle/>
          <a:p>
            <a:pPr algn="l">
              <a:spcBef>
                <a:spcPts val="2800"/>
              </a:spcBef>
              <a:defRPr sz="2800">
                <a:solidFill>
                  <a:srgbClr val="253957"/>
                </a:solidFill>
                <a:latin typeface="+mn-lt"/>
                <a:ea typeface="+mn-ea"/>
                <a:cs typeface="+mn-cs"/>
                <a:sym typeface="Arial Narrow"/>
              </a:defRPr>
            </a:pPr>
            <a:r>
              <a:rPr lang="en-US" sz="4000" b="1" dirty="0"/>
              <a:t>Rustam </a:t>
            </a:r>
            <a:r>
              <a:rPr lang="en-US" sz="4000" b="1" dirty="0" err="1"/>
              <a:t>Kamalov</a:t>
            </a:r>
            <a:r>
              <a:rPr lang="en-US" sz="4000" b="1" dirty="0"/>
              <a:t>:</a:t>
            </a:r>
            <a:br>
              <a:rPr lang="en-US" sz="4000" b="1" dirty="0"/>
            </a:br>
            <a:r>
              <a:rPr lang="en-US" sz="4000" dirty="0"/>
              <a:t>entered HSE doctoral program in Sociology as a researcher of ANR Lab with PhD topic: “</a:t>
            </a:r>
            <a:r>
              <a:rPr lang="en-US" sz="4000" i="1" dirty="0"/>
              <a:t>Theory and Methodology for experts’ impact evaluation in education policy</a:t>
            </a:r>
            <a:r>
              <a:rPr lang="en-US" sz="4000" dirty="0"/>
              <a:t>”</a:t>
            </a:r>
          </a:p>
        </p:txBody>
      </p:sp>
    </p:spTree>
    <p:extLst>
      <p:ext uri="{BB962C8B-B14F-4D97-AF65-F5344CB8AC3E}">
        <p14:creationId xmlns:p14="http://schemas.microsoft.com/office/powerpoint/2010/main" val="46391293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972786"/>
            <a:ext cx="20327077"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WHAT IS computational social sciences</a:t>
            </a: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7" name="Изображение 3" descr="machine-learning-in-healthcare.jpg">
            <a:extLst>
              <a:ext uri="{FF2B5EF4-FFF2-40B4-BE49-F238E27FC236}">
                <a16:creationId xmlns:a16="http://schemas.microsoft.com/office/drawing/2014/main" id="{D01BF11E-3431-4B57-9CC0-D5366CE12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065" y="4945829"/>
            <a:ext cx="7509798" cy="7509798"/>
          </a:xfrm>
          <a:prstGeom prst="rect">
            <a:avLst/>
          </a:prstGeom>
        </p:spPr>
      </p:pic>
      <p:sp>
        <p:nvSpPr>
          <p:cNvPr id="8" name="Содержимое 2">
            <a:extLst>
              <a:ext uri="{FF2B5EF4-FFF2-40B4-BE49-F238E27FC236}">
                <a16:creationId xmlns:a16="http://schemas.microsoft.com/office/drawing/2014/main" id="{697700EF-D660-4788-BAD4-91151E203267}"/>
              </a:ext>
            </a:extLst>
          </p:cNvPr>
          <p:cNvSpPr txBox="1">
            <a:spLocks/>
          </p:cNvSpPr>
          <p:nvPr/>
        </p:nvSpPr>
        <p:spPr>
          <a:xfrm>
            <a:off x="9246168" y="4945828"/>
            <a:ext cx="13458992" cy="7509795"/>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hangingPunct="1"/>
            <a:r>
              <a:rPr lang="en-GB" sz="4400" dirty="0">
                <a:solidFill>
                  <a:srgbClr val="253957"/>
                </a:solidFill>
                <a:latin typeface="+mn-lt"/>
                <a:ea typeface="+mn-ea"/>
                <a:cs typeface="+mn-cs"/>
              </a:rPr>
              <a:t>Growing availability of large amounts of unstructured data opens up new horizons for social sciences</a:t>
            </a:r>
          </a:p>
          <a:p>
            <a:pPr hangingPunct="1"/>
            <a:r>
              <a:rPr lang="en-GB" sz="4400" dirty="0">
                <a:solidFill>
                  <a:srgbClr val="253957"/>
                </a:solidFill>
                <a:latin typeface="+mn-lt"/>
                <a:ea typeface="+mn-ea"/>
                <a:cs typeface="+mn-cs"/>
              </a:rPr>
              <a:t>However, social scientists often lack the expertise required to analyse these data</a:t>
            </a:r>
          </a:p>
          <a:p>
            <a:pPr hangingPunct="1"/>
            <a:r>
              <a:rPr lang="en-GB" sz="4400" dirty="0">
                <a:solidFill>
                  <a:srgbClr val="253957"/>
                </a:solidFill>
                <a:latin typeface="+mn-lt"/>
                <a:ea typeface="+mn-ea"/>
                <a:cs typeface="+mn-cs"/>
              </a:rPr>
              <a:t>On the other hand, computer scientists often lack the domain knowledge to make actionable decisions based on data</a:t>
            </a:r>
          </a:p>
          <a:p>
            <a:pPr hangingPunct="1"/>
            <a:r>
              <a:rPr lang="en-GB" sz="4400" dirty="0">
                <a:solidFill>
                  <a:srgbClr val="253957"/>
                </a:solidFill>
                <a:latin typeface="+mn-lt"/>
                <a:ea typeface="+mn-ea"/>
                <a:cs typeface="+mn-cs"/>
              </a:rPr>
              <a:t>Thus, an interdisciplinary collaboration is needed</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323085"/>
            <a:ext cx="20327077" cy="1091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What is computational social sciences</a:t>
            </a: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11" name="Изображение 6" descr="word-cloud-computer-science-vector-5949467.jpg">
            <a:extLst>
              <a:ext uri="{FF2B5EF4-FFF2-40B4-BE49-F238E27FC236}">
                <a16:creationId xmlns:a16="http://schemas.microsoft.com/office/drawing/2014/main" id="{91EC2721-25D5-4A15-883D-9BFDB3FCE494}"/>
              </a:ext>
            </a:extLst>
          </p:cNvPr>
          <p:cNvPicPr>
            <a:picLocks noChangeAspect="1"/>
          </p:cNvPicPr>
          <p:nvPr/>
        </p:nvPicPr>
        <p:blipFill rotWithShape="1">
          <a:blip r:embed="rId3">
            <a:extLst>
              <a:ext uri="{28A0092B-C50C-407E-A947-70E740481C1C}">
                <a14:useLocalDpi xmlns:a14="http://schemas.microsoft.com/office/drawing/2010/main" val="0"/>
              </a:ext>
            </a:extLst>
          </a:blip>
          <a:srcRect b="11217"/>
          <a:stretch/>
        </p:blipFill>
        <p:spPr>
          <a:xfrm>
            <a:off x="12438939" y="7296526"/>
            <a:ext cx="10266221" cy="6154775"/>
          </a:xfrm>
          <a:prstGeom prst="rect">
            <a:avLst/>
          </a:prstGeom>
        </p:spPr>
      </p:pic>
      <p:pic>
        <p:nvPicPr>
          <p:cNvPr id="12" name="Изображение 5" descr="climate_social_studies_wordle.png">
            <a:extLst>
              <a:ext uri="{FF2B5EF4-FFF2-40B4-BE49-F238E27FC236}">
                <a16:creationId xmlns:a16="http://schemas.microsoft.com/office/drawing/2014/main" id="{A463CFCF-4124-4BD7-B906-752896196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448" y="3414308"/>
            <a:ext cx="8586046" cy="4868694"/>
          </a:xfrm>
          <a:prstGeom prst="rect">
            <a:avLst/>
          </a:prstGeom>
        </p:spPr>
      </p:pic>
      <p:pic>
        <p:nvPicPr>
          <p:cNvPr id="13" name="Изображение 7" descr="python-social-science.fbf86c971f87.png">
            <a:extLst>
              <a:ext uri="{FF2B5EF4-FFF2-40B4-BE49-F238E27FC236}">
                <a16:creationId xmlns:a16="http://schemas.microsoft.com/office/drawing/2014/main" id="{93E43E7D-F8DB-43B7-BF16-04FD6C6A34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2389" y="5902026"/>
            <a:ext cx="4621899" cy="3857229"/>
          </a:xfrm>
          <a:prstGeom prst="rect">
            <a:avLst/>
          </a:prstGeom>
        </p:spPr>
      </p:pic>
    </p:spTree>
    <p:extLst>
      <p:ext uri="{BB962C8B-B14F-4D97-AF65-F5344CB8AC3E}">
        <p14:creationId xmlns:p14="http://schemas.microsoft.com/office/powerpoint/2010/main" val="121096075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323085"/>
            <a:ext cx="20327077" cy="1091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Goals and objectives</a:t>
            </a: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10" name="Содержимое 2">
            <a:extLst>
              <a:ext uri="{FF2B5EF4-FFF2-40B4-BE49-F238E27FC236}">
                <a16:creationId xmlns:a16="http://schemas.microsoft.com/office/drawing/2014/main" id="{AF41B7F4-A103-4928-9600-CF1747ACC55B}"/>
              </a:ext>
            </a:extLst>
          </p:cNvPr>
          <p:cNvSpPr txBox="1">
            <a:spLocks/>
          </p:cNvSpPr>
          <p:nvPr/>
        </p:nvSpPr>
        <p:spPr>
          <a:xfrm>
            <a:off x="481263" y="4160266"/>
            <a:ext cx="22223897" cy="4525963"/>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hangingPunct="1"/>
            <a:r>
              <a:rPr lang="en-GB" sz="6000" dirty="0">
                <a:solidFill>
                  <a:srgbClr val="253957"/>
                </a:solidFill>
                <a:latin typeface="+mn-lt"/>
                <a:ea typeface="+mn-ea"/>
                <a:cs typeface="+mn-cs"/>
              </a:rPr>
              <a:t>The ultimate goal of this track is to bring together social and computer scientists in order to develop and refine new methodological approaches to social studies and learn to apply them to interdisciplinary research problems</a:t>
            </a:r>
          </a:p>
        </p:txBody>
      </p:sp>
    </p:spTree>
    <p:extLst>
      <p:ext uri="{BB962C8B-B14F-4D97-AF65-F5344CB8AC3E}">
        <p14:creationId xmlns:p14="http://schemas.microsoft.com/office/powerpoint/2010/main" val="294417627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323085"/>
            <a:ext cx="20327077" cy="1091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Classical machine learning</a:t>
            </a: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7" name="Изображение 4" descr="svm-gaussian-c0.png">
            <a:extLst>
              <a:ext uri="{FF2B5EF4-FFF2-40B4-BE49-F238E27FC236}">
                <a16:creationId xmlns:a16="http://schemas.microsoft.com/office/drawing/2014/main" id="{6DF84234-F295-416E-BF6E-583EF661CFD2}"/>
              </a:ext>
            </a:extLst>
          </p:cNvPr>
          <p:cNvPicPr>
            <a:picLocks noChangeAspect="1"/>
          </p:cNvPicPr>
          <p:nvPr/>
        </p:nvPicPr>
        <p:blipFill rotWithShape="1">
          <a:blip r:embed="rId3">
            <a:extLst>
              <a:ext uri="{28A0092B-C50C-407E-A947-70E740481C1C}">
                <a14:useLocalDpi xmlns:a14="http://schemas.microsoft.com/office/drawing/2010/main" val="0"/>
              </a:ext>
            </a:extLst>
          </a:blip>
          <a:srcRect t="9913" b="3006"/>
          <a:stretch/>
        </p:blipFill>
        <p:spPr>
          <a:xfrm>
            <a:off x="1201064" y="4119264"/>
            <a:ext cx="11983279" cy="8537953"/>
          </a:xfrm>
          <a:prstGeom prst="rect">
            <a:avLst/>
          </a:prstGeom>
        </p:spPr>
      </p:pic>
      <p:sp>
        <p:nvSpPr>
          <p:cNvPr id="8" name="TextBox 7">
            <a:extLst>
              <a:ext uri="{FF2B5EF4-FFF2-40B4-BE49-F238E27FC236}">
                <a16:creationId xmlns:a16="http://schemas.microsoft.com/office/drawing/2014/main" id="{92F56224-D1B2-4F97-8C8F-878D6AE48481}"/>
              </a:ext>
            </a:extLst>
          </p:cNvPr>
          <p:cNvSpPr txBox="1"/>
          <p:nvPr/>
        </p:nvSpPr>
        <p:spPr>
          <a:xfrm>
            <a:off x="13184343" y="4888520"/>
            <a:ext cx="9520817" cy="6001643"/>
          </a:xfrm>
          <a:prstGeom prst="rect">
            <a:avLst/>
          </a:prstGeom>
          <a:noFill/>
        </p:spPr>
        <p:txBody>
          <a:bodyPr wrap="square" rtlCol="0">
            <a:spAutoFit/>
          </a:bodyPr>
          <a:lstStyle/>
          <a:p>
            <a:pPr marL="285750" indent="-285750" algn="l">
              <a:buFont typeface="Arial" panose="020B0604020202020204" pitchFamily="34" charset="0"/>
              <a:buChar char="•"/>
            </a:pPr>
            <a:r>
              <a:rPr lang="en-US" sz="4800" dirty="0">
                <a:solidFill>
                  <a:srgbClr val="253957"/>
                </a:solidFill>
                <a:latin typeface="+mn-lt"/>
                <a:ea typeface="+mn-ea"/>
                <a:cs typeface="+mn-cs"/>
              </a:rPr>
              <a:t>For analysis of images, networks and texts</a:t>
            </a:r>
          </a:p>
          <a:p>
            <a:pPr marL="1314450" lvl="1" indent="-857250" algn="l">
              <a:buFont typeface="Courier New" panose="02070309020205020404" pitchFamily="49" charset="0"/>
              <a:buChar char="o"/>
            </a:pPr>
            <a:r>
              <a:rPr lang="en-US" sz="4800" dirty="0">
                <a:solidFill>
                  <a:srgbClr val="253957"/>
                </a:solidFill>
                <a:latin typeface="+mn-lt"/>
                <a:ea typeface="+mn-ea"/>
                <a:cs typeface="+mn-cs"/>
              </a:rPr>
              <a:t>SVM</a:t>
            </a:r>
          </a:p>
          <a:p>
            <a:pPr marL="1314450" lvl="1" indent="-857250" algn="l">
              <a:buFont typeface="Courier New" panose="02070309020205020404" pitchFamily="49" charset="0"/>
              <a:buChar char="o"/>
            </a:pPr>
            <a:r>
              <a:rPr lang="en-US" sz="4800" dirty="0">
                <a:solidFill>
                  <a:srgbClr val="253957"/>
                </a:solidFill>
                <a:latin typeface="+mn-lt"/>
                <a:ea typeface="+mn-ea"/>
                <a:cs typeface="+mn-cs"/>
              </a:rPr>
              <a:t>Clustering</a:t>
            </a:r>
          </a:p>
          <a:p>
            <a:pPr marL="1314450" lvl="1" indent="-857250" algn="l">
              <a:buFont typeface="Courier New" panose="02070309020205020404" pitchFamily="49" charset="0"/>
              <a:buChar char="o"/>
            </a:pPr>
            <a:r>
              <a:rPr lang="en-US" sz="4800" dirty="0">
                <a:solidFill>
                  <a:srgbClr val="253957"/>
                </a:solidFill>
                <a:latin typeface="+mn-lt"/>
                <a:ea typeface="+mn-ea"/>
                <a:cs typeface="+mn-cs"/>
              </a:rPr>
              <a:t>Regression</a:t>
            </a:r>
          </a:p>
          <a:p>
            <a:pPr marL="1314450" lvl="1" indent="-857250" algn="l">
              <a:buFont typeface="Courier New" panose="02070309020205020404" pitchFamily="49" charset="0"/>
              <a:buChar char="o"/>
            </a:pPr>
            <a:r>
              <a:rPr lang="en-US" sz="4800" dirty="0">
                <a:solidFill>
                  <a:srgbClr val="253957"/>
                </a:solidFill>
                <a:latin typeface="+mn-lt"/>
                <a:ea typeface="+mn-ea"/>
                <a:cs typeface="+mn-cs"/>
              </a:rPr>
              <a:t>Bayesian methods</a:t>
            </a:r>
          </a:p>
          <a:p>
            <a:pPr marL="285750" indent="-285750" algn="l">
              <a:buFont typeface="Arial" panose="020B0604020202020204" pitchFamily="34" charset="0"/>
              <a:buChar char="•"/>
            </a:pPr>
            <a:r>
              <a:rPr lang="en-US" sz="4800" dirty="0">
                <a:solidFill>
                  <a:srgbClr val="253957"/>
                </a:solidFill>
                <a:latin typeface="+mn-lt"/>
                <a:ea typeface="+mn-ea"/>
                <a:cs typeface="+mn-cs"/>
              </a:rPr>
              <a:t>Data extraction from unstructured sources</a:t>
            </a:r>
          </a:p>
        </p:txBody>
      </p:sp>
    </p:spTree>
    <p:extLst>
      <p:ext uri="{BB962C8B-B14F-4D97-AF65-F5344CB8AC3E}">
        <p14:creationId xmlns:p14="http://schemas.microsoft.com/office/powerpoint/2010/main" val="429451223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323085"/>
            <a:ext cx="20327077" cy="1091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Models for predictive analytics</a:t>
            </a: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10" name="Изображение 5" descr="4-Figure2-1.png">
            <a:extLst>
              <a:ext uri="{FF2B5EF4-FFF2-40B4-BE49-F238E27FC236}">
                <a16:creationId xmlns:a16="http://schemas.microsoft.com/office/drawing/2014/main" id="{53A41B0D-1841-41B8-AA25-2A68F97F25D1}"/>
              </a:ext>
            </a:extLst>
          </p:cNvPr>
          <p:cNvPicPr>
            <a:picLocks noChangeAspect="1"/>
          </p:cNvPicPr>
          <p:nvPr/>
        </p:nvPicPr>
        <p:blipFill rotWithShape="1">
          <a:blip r:embed="rId3">
            <a:extLst>
              <a:ext uri="{28A0092B-C50C-407E-A947-70E740481C1C}">
                <a14:useLocalDpi xmlns:a14="http://schemas.microsoft.com/office/drawing/2010/main" val="0"/>
              </a:ext>
            </a:extLst>
          </a:blip>
          <a:srcRect t="2372" r="23116" b="2824"/>
          <a:stretch/>
        </p:blipFill>
        <p:spPr>
          <a:xfrm>
            <a:off x="1201064" y="4204354"/>
            <a:ext cx="10734261" cy="8396902"/>
          </a:xfrm>
          <a:prstGeom prst="rect">
            <a:avLst/>
          </a:prstGeom>
        </p:spPr>
      </p:pic>
      <p:sp>
        <p:nvSpPr>
          <p:cNvPr id="11" name="TextBox 10">
            <a:extLst>
              <a:ext uri="{FF2B5EF4-FFF2-40B4-BE49-F238E27FC236}">
                <a16:creationId xmlns:a16="http://schemas.microsoft.com/office/drawing/2014/main" id="{064B9FA3-A5AB-41BE-9A86-04AE0CCC2AFF}"/>
              </a:ext>
            </a:extLst>
          </p:cNvPr>
          <p:cNvSpPr txBox="1"/>
          <p:nvPr/>
        </p:nvSpPr>
        <p:spPr>
          <a:xfrm>
            <a:off x="12192000" y="4412954"/>
            <a:ext cx="10734261" cy="3785652"/>
          </a:xfrm>
          <a:prstGeom prst="rect">
            <a:avLst/>
          </a:prstGeom>
          <a:noFill/>
        </p:spPr>
        <p:txBody>
          <a:bodyPr wrap="square" rtlCol="0">
            <a:spAutoFit/>
          </a:bodyPr>
          <a:lstStyle/>
          <a:p>
            <a:pPr marL="285750" indent="-285750" algn="l">
              <a:buFont typeface="Arial" panose="020B0604020202020204" pitchFamily="34" charset="0"/>
              <a:buChar char="•"/>
            </a:pPr>
            <a:r>
              <a:rPr lang="en-US" sz="4800" dirty="0">
                <a:solidFill>
                  <a:srgbClr val="253957"/>
                </a:solidFill>
                <a:latin typeface="+mn-lt"/>
                <a:ea typeface="+mn-ea"/>
                <a:cs typeface="+mn-cs"/>
              </a:rPr>
              <a:t>Time series analysis for</a:t>
            </a:r>
          </a:p>
          <a:p>
            <a:pPr marL="1143000" lvl="1" indent="-685800" algn="l">
              <a:buFont typeface="Courier New" panose="02070309020205020404" pitchFamily="49" charset="0"/>
              <a:buChar char="o"/>
            </a:pPr>
            <a:r>
              <a:rPr lang="en-US" sz="4800" dirty="0">
                <a:solidFill>
                  <a:srgbClr val="253957"/>
                </a:solidFill>
                <a:latin typeface="+mn-lt"/>
                <a:ea typeface="+mn-ea"/>
                <a:cs typeface="+mn-cs"/>
              </a:rPr>
              <a:t>Finance</a:t>
            </a:r>
          </a:p>
          <a:p>
            <a:pPr marL="1143000" lvl="1" indent="-685800" algn="l">
              <a:buFont typeface="Courier New" panose="02070309020205020404" pitchFamily="49" charset="0"/>
              <a:buChar char="o"/>
            </a:pPr>
            <a:r>
              <a:rPr lang="en-US" sz="4800" dirty="0">
                <a:solidFill>
                  <a:srgbClr val="253957"/>
                </a:solidFill>
                <a:latin typeface="+mn-lt"/>
                <a:ea typeface="+mn-ea"/>
                <a:cs typeface="+mn-cs"/>
              </a:rPr>
              <a:t>Politics</a:t>
            </a:r>
          </a:p>
          <a:p>
            <a:pPr marL="285750" indent="-285750" algn="l">
              <a:buFont typeface="Arial" panose="020B0604020202020204" pitchFamily="34" charset="0"/>
              <a:buChar char="•"/>
            </a:pPr>
            <a:r>
              <a:rPr lang="en-US" sz="4800" dirty="0">
                <a:solidFill>
                  <a:srgbClr val="253957"/>
                </a:solidFill>
                <a:latin typeface="+mn-lt"/>
                <a:ea typeface="+mn-ea"/>
                <a:cs typeface="+mn-cs"/>
              </a:rPr>
              <a:t>Using both classical and deep learning approaches</a:t>
            </a:r>
          </a:p>
        </p:txBody>
      </p:sp>
    </p:spTree>
    <p:extLst>
      <p:ext uri="{BB962C8B-B14F-4D97-AF65-F5344CB8AC3E}">
        <p14:creationId xmlns:p14="http://schemas.microsoft.com/office/powerpoint/2010/main" val="144119577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FOUNDERS AND SCIENTIFIC ADVISORS</a:t>
            </a:r>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International Laboratory for Applied Network Research</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10" name="Рисунок 9"/>
          <p:cNvPicPr>
            <a:picLocks noChangeAspect="1"/>
          </p:cNvPicPr>
          <p:nvPr/>
        </p:nvPicPr>
        <p:blipFill rotWithShape="1">
          <a:blip r:embed="rId3">
            <a:extLst>
              <a:ext uri="{28A0092B-C50C-407E-A947-70E740481C1C}">
                <a14:useLocalDpi xmlns:a14="http://schemas.microsoft.com/office/drawing/2010/main" val="0"/>
              </a:ext>
            </a:extLst>
          </a:blip>
          <a:srcRect l="5576" t="269"/>
          <a:stretch/>
        </p:blipFill>
        <p:spPr>
          <a:xfrm>
            <a:off x="12147654" y="4349574"/>
            <a:ext cx="3733287" cy="3943088"/>
          </a:xfrm>
          <a:prstGeom prst="ellipse">
            <a:avLst/>
          </a:prstGeom>
          <a:effectLst>
            <a:outerShdw blurRad="50800" dist="38100" dir="2700000" algn="tl" rotWithShape="0">
              <a:prstClr val="black">
                <a:alpha val="40000"/>
              </a:prstClr>
            </a:outerShdw>
          </a:effectLst>
        </p:spPr>
      </p:pic>
      <p:pic>
        <p:nvPicPr>
          <p:cNvPr id="11" name="Рисунок 10"/>
          <p:cNvPicPr>
            <a:picLocks noChangeAspect="1"/>
          </p:cNvPicPr>
          <p:nvPr/>
        </p:nvPicPr>
        <p:blipFill rotWithShape="1">
          <a:blip r:embed="rId4">
            <a:extLst>
              <a:ext uri="{28A0092B-C50C-407E-A947-70E740481C1C}">
                <a14:useLocalDpi xmlns:a14="http://schemas.microsoft.com/office/drawing/2010/main" val="0"/>
              </a:ext>
            </a:extLst>
          </a:blip>
          <a:srcRect l="1724" t="6654" b="27702"/>
          <a:stretch/>
        </p:blipFill>
        <p:spPr>
          <a:xfrm>
            <a:off x="1537949" y="4349574"/>
            <a:ext cx="3943088" cy="3943088"/>
          </a:xfrm>
          <a:prstGeom prst="ellipse">
            <a:avLst/>
          </a:prstGeom>
          <a:effectLst>
            <a:outerShdw blurRad="50800" dist="38100" dir="5400000" algn="t" rotWithShape="0">
              <a:prstClr val="black">
                <a:alpha val="40000"/>
              </a:prstClr>
            </a:outerShdw>
          </a:effectLst>
        </p:spPr>
      </p:pic>
      <p:pic>
        <p:nvPicPr>
          <p:cNvPr id="12" name="Рисунок 11"/>
          <p:cNvPicPr>
            <a:picLocks noChangeAspect="1"/>
          </p:cNvPicPr>
          <p:nvPr/>
        </p:nvPicPr>
        <p:blipFill rotWithShape="1">
          <a:blip r:embed="rId5">
            <a:extLst>
              <a:ext uri="{28A0092B-C50C-407E-A947-70E740481C1C}">
                <a14:useLocalDpi xmlns:a14="http://schemas.microsoft.com/office/drawing/2010/main" val="0"/>
              </a:ext>
            </a:extLst>
          </a:blip>
          <a:srcRect l="19013" t="1340" r="10349"/>
          <a:stretch/>
        </p:blipFill>
        <p:spPr>
          <a:xfrm>
            <a:off x="1427861" y="8912302"/>
            <a:ext cx="4053176" cy="4053176"/>
          </a:xfrm>
          <a:prstGeom prst="ellipse">
            <a:avLst/>
          </a:prstGeom>
          <a:ln>
            <a:noFill/>
          </a:ln>
          <a:effectLst/>
        </p:spPr>
      </p:pic>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105" t="2132" r="8105" b="26325"/>
          <a:stretch/>
        </p:blipFill>
        <p:spPr bwMode="auto">
          <a:xfrm>
            <a:off x="12125897" y="8967346"/>
            <a:ext cx="4028489" cy="394308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Заголовок основного текста"/>
          <p:cNvSpPr txBox="1"/>
          <p:nvPr/>
        </p:nvSpPr>
        <p:spPr>
          <a:xfrm>
            <a:off x="16530677" y="4493862"/>
            <a:ext cx="6176762"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Stanley Wasserman</a:t>
            </a:r>
          </a:p>
          <a:p>
            <a:r>
              <a:rPr lang="en-US" dirty="0"/>
              <a:t>PhD Harvard</a:t>
            </a:r>
          </a:p>
        </p:txBody>
      </p:sp>
      <p:sp>
        <p:nvSpPr>
          <p:cNvPr id="1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6571912" y="6077309"/>
            <a:ext cx="6133248" cy="2009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en-US" sz="3200" dirty="0"/>
              <a:t>Scientific advisor in 2014-2017 </a:t>
            </a:r>
          </a:p>
          <a:p>
            <a:pPr algn="l">
              <a:defRPr sz="2800">
                <a:solidFill>
                  <a:srgbClr val="253957"/>
                </a:solidFill>
                <a:latin typeface="+mn-lt"/>
                <a:ea typeface="+mn-ea"/>
                <a:cs typeface="+mn-cs"/>
                <a:sym typeface="Arial Narrow"/>
              </a:defRPr>
            </a:pPr>
            <a:r>
              <a:rPr lang="en-US" sz="3200" dirty="0"/>
              <a:t>Founder of several programs and departments in the US</a:t>
            </a:r>
          </a:p>
          <a:p>
            <a:pPr algn="l">
              <a:defRPr sz="2800">
                <a:solidFill>
                  <a:srgbClr val="253957"/>
                </a:solidFill>
                <a:latin typeface="+mn-lt"/>
                <a:ea typeface="+mn-ea"/>
                <a:cs typeface="+mn-cs"/>
                <a:sym typeface="Arial Narrow"/>
              </a:defRPr>
            </a:pPr>
            <a:r>
              <a:rPr lang="en-US" sz="3200" dirty="0"/>
              <a:t>Founding editor, Network Science</a:t>
            </a:r>
          </a:p>
        </p:txBody>
      </p:sp>
      <p:sp>
        <p:nvSpPr>
          <p:cNvPr id="17" name="Заголовок основного текста"/>
          <p:cNvSpPr txBox="1"/>
          <p:nvPr/>
        </p:nvSpPr>
        <p:spPr>
          <a:xfrm>
            <a:off x="5965273" y="4493863"/>
            <a:ext cx="6176762"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Valentina Kuskova</a:t>
            </a:r>
          </a:p>
          <a:p>
            <a:r>
              <a:rPr lang="en-US" dirty="0"/>
              <a:t>PhD Indiana University</a:t>
            </a:r>
          </a:p>
        </p:txBody>
      </p:sp>
      <p:sp>
        <p:nvSpPr>
          <p:cNvPr id="1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5992649" y="6283297"/>
            <a:ext cx="6133248" cy="15973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en-US" sz="3200" dirty="0"/>
              <a:t>Head of the Laboratory </a:t>
            </a:r>
          </a:p>
          <a:p>
            <a:pPr algn="l">
              <a:defRPr sz="2800">
                <a:solidFill>
                  <a:srgbClr val="253957"/>
                </a:solidFill>
                <a:latin typeface="+mn-lt"/>
                <a:ea typeface="+mn-ea"/>
                <a:cs typeface="+mn-cs"/>
                <a:sym typeface="Arial Narrow"/>
              </a:defRPr>
            </a:pPr>
            <a:r>
              <a:rPr lang="en-US" sz="3200" dirty="0"/>
              <a:t>Deputy First Vice Rector</a:t>
            </a:r>
          </a:p>
          <a:p>
            <a:pPr algn="l">
              <a:defRPr sz="2800">
                <a:solidFill>
                  <a:srgbClr val="253957"/>
                </a:solidFill>
                <a:latin typeface="+mn-lt"/>
                <a:ea typeface="+mn-ea"/>
                <a:cs typeface="+mn-cs"/>
                <a:sym typeface="Arial Narrow"/>
              </a:defRPr>
            </a:pPr>
            <a:r>
              <a:rPr lang="en-US" sz="3200" dirty="0"/>
              <a:t>Academic supervisor of MASNA </a:t>
            </a:r>
          </a:p>
        </p:txBody>
      </p:sp>
      <p:sp>
        <p:nvSpPr>
          <p:cNvPr id="19" name="Заголовок основного текста"/>
          <p:cNvSpPr txBox="1"/>
          <p:nvPr/>
        </p:nvSpPr>
        <p:spPr>
          <a:xfrm>
            <a:off x="5970892" y="9109509"/>
            <a:ext cx="6176762" cy="2007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Anuška Ferligoj</a:t>
            </a:r>
          </a:p>
          <a:p>
            <a:r>
              <a:rPr lang="en-US" dirty="0"/>
              <a:t>PhD, Professor, Ljubljana University</a:t>
            </a:r>
          </a:p>
        </p:txBody>
      </p:sp>
      <p:sp>
        <p:nvSpPr>
          <p:cNvPr id="2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5970892" y="11444872"/>
            <a:ext cx="5367852" cy="1230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en-US" sz="3200" dirty="0"/>
              <a:t>Scientific advisor since 2017</a:t>
            </a:r>
          </a:p>
          <a:p>
            <a:pPr algn="l">
              <a:defRPr sz="2800">
                <a:solidFill>
                  <a:srgbClr val="253957"/>
                </a:solidFill>
                <a:latin typeface="+mn-lt"/>
                <a:ea typeface="+mn-ea"/>
                <a:cs typeface="+mn-cs"/>
                <a:sym typeface="Arial Narrow"/>
              </a:defRPr>
            </a:pPr>
            <a:r>
              <a:rPr lang="en-US" sz="3200" dirty="0"/>
              <a:t>Head, Center for Social Informatics and Methodology</a:t>
            </a:r>
          </a:p>
        </p:txBody>
      </p:sp>
      <p:sp>
        <p:nvSpPr>
          <p:cNvPr id="21" name="Заголовок основного текста"/>
          <p:cNvSpPr txBox="1"/>
          <p:nvPr/>
        </p:nvSpPr>
        <p:spPr>
          <a:xfrm>
            <a:off x="16593669" y="9109508"/>
            <a:ext cx="6176762" cy="2007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Vladimir Batagelj</a:t>
            </a:r>
          </a:p>
          <a:p>
            <a:r>
              <a:rPr lang="en-US" dirty="0"/>
              <a:t>PhD, Professor Emeritus University of Ljubljana</a:t>
            </a:r>
          </a:p>
        </p:txBody>
      </p:sp>
      <p:sp>
        <p:nvSpPr>
          <p:cNvPr id="2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6637183" y="11391988"/>
            <a:ext cx="6133248" cy="1175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r>
              <a:rPr lang="en-US" sz="3200" dirty="0"/>
              <a:t>Senior Research Fellow</a:t>
            </a:r>
          </a:p>
          <a:p>
            <a:pPr algn="l">
              <a:defRPr sz="2800">
                <a:solidFill>
                  <a:srgbClr val="253957"/>
                </a:solidFill>
                <a:latin typeface="+mn-lt"/>
                <a:ea typeface="+mn-ea"/>
                <a:cs typeface="+mn-cs"/>
                <a:sym typeface="Arial Narrow"/>
              </a:defRPr>
            </a:pPr>
            <a:r>
              <a:rPr lang="en-US" sz="3200" dirty="0"/>
              <a:t>Program Pajek for analysis and visualization of large network data</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323085"/>
            <a:ext cx="20327077" cy="1091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Deep learning: neural networks</a:t>
            </a: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8" name="Изображение 5" descr="1*_rCyzi7fQzc_Q1gCqSLM1g.png">
            <a:extLst>
              <a:ext uri="{FF2B5EF4-FFF2-40B4-BE49-F238E27FC236}">
                <a16:creationId xmlns:a16="http://schemas.microsoft.com/office/drawing/2014/main" id="{E565ED77-5F83-485A-8782-E9F02D14F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828420" y="6700882"/>
            <a:ext cx="9819105" cy="3463003"/>
          </a:xfrm>
          <a:prstGeom prst="rect">
            <a:avLst/>
          </a:prstGeom>
        </p:spPr>
      </p:pic>
      <p:sp>
        <p:nvSpPr>
          <p:cNvPr id="12" name="TextBox 11">
            <a:extLst>
              <a:ext uri="{FF2B5EF4-FFF2-40B4-BE49-F238E27FC236}">
                <a16:creationId xmlns:a16="http://schemas.microsoft.com/office/drawing/2014/main" id="{7D7FDEF2-277B-418E-B008-7F620D1ACD64}"/>
              </a:ext>
            </a:extLst>
          </p:cNvPr>
          <p:cNvSpPr txBox="1"/>
          <p:nvPr/>
        </p:nvSpPr>
        <p:spPr>
          <a:xfrm>
            <a:off x="9085412" y="4492843"/>
            <a:ext cx="13619748" cy="3046988"/>
          </a:xfrm>
          <a:prstGeom prst="rect">
            <a:avLst/>
          </a:prstGeom>
          <a:noFill/>
        </p:spPr>
        <p:txBody>
          <a:bodyPr wrap="square" rtlCol="0">
            <a:spAutoFit/>
          </a:bodyPr>
          <a:lstStyle/>
          <a:p>
            <a:pPr marL="285750" indent="-285750" algn="l">
              <a:buFont typeface="Arial" panose="020B0604020202020204" pitchFamily="34" charset="0"/>
              <a:buChar char="•"/>
            </a:pPr>
            <a:r>
              <a:rPr lang="en-US" sz="4800" dirty="0">
                <a:solidFill>
                  <a:srgbClr val="253957"/>
                </a:solidFill>
                <a:latin typeface="+mn-lt"/>
                <a:ea typeface="+mn-ea"/>
                <a:cs typeface="+mn-cs"/>
              </a:rPr>
              <a:t>Convolutional and Capsule networks for image analysis</a:t>
            </a:r>
          </a:p>
          <a:p>
            <a:pPr marL="285750" indent="-285750" algn="l">
              <a:buFont typeface="Arial" panose="020B0604020202020204" pitchFamily="34" charset="0"/>
              <a:buChar char="•"/>
            </a:pPr>
            <a:r>
              <a:rPr lang="en-US" sz="4800" dirty="0">
                <a:solidFill>
                  <a:srgbClr val="253957"/>
                </a:solidFill>
                <a:latin typeface="+mn-lt"/>
                <a:ea typeface="+mn-ea"/>
                <a:cs typeface="+mn-cs"/>
              </a:rPr>
              <a:t>RNNs for text and temporal sequence analysis and prediction</a:t>
            </a:r>
          </a:p>
          <a:p>
            <a:pPr marL="285750" indent="-285750" algn="l">
              <a:buFont typeface="Arial" panose="020B0604020202020204" pitchFamily="34" charset="0"/>
              <a:buChar char="•"/>
            </a:pPr>
            <a:r>
              <a:rPr lang="en-US" sz="4800" dirty="0">
                <a:solidFill>
                  <a:srgbClr val="253957"/>
                </a:solidFill>
                <a:latin typeface="+mn-lt"/>
                <a:ea typeface="+mn-ea"/>
                <a:cs typeface="+mn-cs"/>
              </a:rPr>
              <a:t>Deep learning on graphs</a:t>
            </a:r>
          </a:p>
        </p:txBody>
      </p:sp>
    </p:spTree>
    <p:extLst>
      <p:ext uri="{BB962C8B-B14F-4D97-AF65-F5344CB8AC3E}">
        <p14:creationId xmlns:p14="http://schemas.microsoft.com/office/powerpoint/2010/main" val="49834373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323085"/>
            <a:ext cx="20327077" cy="1091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Social network analysis</a:t>
            </a: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10" name="Изображение 5" descr="insights_deciphering_the_codes_01.jpg">
            <a:extLst>
              <a:ext uri="{FF2B5EF4-FFF2-40B4-BE49-F238E27FC236}">
                <a16:creationId xmlns:a16="http://schemas.microsoft.com/office/drawing/2014/main" id="{ECEDDC21-BD83-4D16-B1A2-241F79006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065" y="3702531"/>
            <a:ext cx="10325188" cy="9834742"/>
          </a:xfrm>
          <a:prstGeom prst="rect">
            <a:avLst/>
          </a:prstGeom>
        </p:spPr>
      </p:pic>
      <p:sp>
        <p:nvSpPr>
          <p:cNvPr id="11" name="TextBox 10">
            <a:extLst>
              <a:ext uri="{FF2B5EF4-FFF2-40B4-BE49-F238E27FC236}">
                <a16:creationId xmlns:a16="http://schemas.microsoft.com/office/drawing/2014/main" id="{6FCD8C8D-76A3-4490-9B16-746505C023E7}"/>
              </a:ext>
            </a:extLst>
          </p:cNvPr>
          <p:cNvSpPr txBox="1"/>
          <p:nvPr/>
        </p:nvSpPr>
        <p:spPr>
          <a:xfrm>
            <a:off x="12599706" y="4500954"/>
            <a:ext cx="10105454" cy="5262979"/>
          </a:xfrm>
          <a:prstGeom prst="rect">
            <a:avLst/>
          </a:prstGeom>
          <a:noFill/>
        </p:spPr>
        <p:txBody>
          <a:bodyPr wrap="square" rtlCol="0">
            <a:spAutoFit/>
          </a:bodyPr>
          <a:lstStyle/>
          <a:p>
            <a:pPr marL="285750" indent="-285750" algn="l">
              <a:buFont typeface="Arial" panose="020B0604020202020204" pitchFamily="34" charset="0"/>
              <a:buChar char="•"/>
            </a:pPr>
            <a:r>
              <a:rPr lang="en-US" sz="4800" dirty="0">
                <a:solidFill>
                  <a:srgbClr val="253957"/>
                </a:solidFill>
                <a:latin typeface="+mn-lt"/>
                <a:ea typeface="+mn-ea"/>
                <a:cs typeface="+mn-cs"/>
              </a:rPr>
              <a:t>Network simulations</a:t>
            </a:r>
          </a:p>
          <a:p>
            <a:pPr marL="285750" indent="-285750" algn="l">
              <a:buFont typeface="Arial" panose="020B0604020202020204" pitchFamily="34" charset="0"/>
              <a:buChar char="•"/>
            </a:pPr>
            <a:r>
              <a:rPr lang="en-US" sz="4800" dirty="0">
                <a:solidFill>
                  <a:srgbClr val="253957"/>
                </a:solidFill>
                <a:latin typeface="+mn-lt"/>
                <a:ea typeface="+mn-ea"/>
                <a:cs typeface="+mn-cs"/>
              </a:rPr>
              <a:t>Dynamic network models</a:t>
            </a:r>
          </a:p>
          <a:p>
            <a:pPr marL="285750" indent="-285750" algn="l">
              <a:buFont typeface="Arial" panose="020B0604020202020204" pitchFamily="34" charset="0"/>
              <a:buChar char="•"/>
            </a:pPr>
            <a:r>
              <a:rPr lang="en-US" sz="4800" dirty="0">
                <a:solidFill>
                  <a:srgbClr val="253957"/>
                </a:solidFill>
                <a:latin typeface="+mn-lt"/>
                <a:ea typeface="+mn-ea"/>
                <a:cs typeface="+mn-cs"/>
              </a:rPr>
              <a:t>Centrality / Importance measures</a:t>
            </a:r>
          </a:p>
          <a:p>
            <a:pPr marL="285750" indent="-285750" algn="l">
              <a:buFont typeface="Arial" panose="020B0604020202020204" pitchFamily="34" charset="0"/>
              <a:buChar char="•"/>
            </a:pPr>
            <a:r>
              <a:rPr lang="en-US" sz="4800" dirty="0">
                <a:solidFill>
                  <a:srgbClr val="253957"/>
                </a:solidFill>
                <a:latin typeface="+mn-lt"/>
                <a:ea typeface="+mn-ea"/>
                <a:cs typeface="+mn-cs"/>
              </a:rPr>
              <a:t>Graph embeddings</a:t>
            </a:r>
          </a:p>
          <a:p>
            <a:pPr marL="285750" indent="-285750" algn="l">
              <a:buFont typeface="Arial" panose="020B0604020202020204" pitchFamily="34" charset="0"/>
              <a:buChar char="•"/>
            </a:pPr>
            <a:r>
              <a:rPr lang="en-US" sz="4800" dirty="0">
                <a:solidFill>
                  <a:srgbClr val="253957"/>
                </a:solidFill>
                <a:latin typeface="+mn-lt"/>
                <a:ea typeface="+mn-ea"/>
                <a:cs typeface="+mn-cs"/>
              </a:rPr>
              <a:t>Link prediction algorithms</a:t>
            </a:r>
          </a:p>
          <a:p>
            <a:pPr marL="285750" indent="-285750" algn="l">
              <a:buFont typeface="Arial" panose="020B0604020202020204" pitchFamily="34" charset="0"/>
              <a:buChar char="•"/>
            </a:pPr>
            <a:r>
              <a:rPr lang="en-US" sz="4800" dirty="0">
                <a:solidFill>
                  <a:srgbClr val="253957"/>
                </a:solidFill>
                <a:latin typeface="+mn-lt"/>
                <a:ea typeface="+mn-ea"/>
                <a:cs typeface="+mn-cs"/>
              </a:rPr>
              <a:t>Community detection algorithms</a:t>
            </a:r>
          </a:p>
          <a:p>
            <a:pPr marL="285750" indent="-285750" algn="l">
              <a:buFont typeface="Arial" panose="020B0604020202020204" pitchFamily="34" charset="0"/>
              <a:buChar char="•"/>
            </a:pPr>
            <a:r>
              <a:rPr lang="en-US" sz="4800" dirty="0">
                <a:solidFill>
                  <a:srgbClr val="253957"/>
                </a:solidFill>
                <a:latin typeface="+mn-lt"/>
                <a:ea typeface="+mn-ea"/>
                <a:cs typeface="+mn-cs"/>
              </a:rPr>
              <a:t>Games on graphs</a:t>
            </a:r>
          </a:p>
        </p:txBody>
      </p:sp>
    </p:spTree>
    <p:extLst>
      <p:ext uri="{BB962C8B-B14F-4D97-AF65-F5344CB8AC3E}">
        <p14:creationId xmlns:p14="http://schemas.microsoft.com/office/powerpoint/2010/main" val="184359571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27D6E49A-FA7F-4E64-9A89-9958C9BB7113}"/>
              </a:ext>
            </a:extLst>
          </p:cNvPr>
          <p:cNvPicPr>
            <a:picLocks noChangeAspect="1"/>
          </p:cNvPicPr>
          <p:nvPr/>
        </p:nvPicPr>
        <p:blipFill rotWithShape="1">
          <a:blip r:embed="rId2"/>
          <a:srcRect l="72769" r="5948"/>
          <a:stretch/>
        </p:blipFill>
        <p:spPr>
          <a:xfrm>
            <a:off x="-27047" y="0"/>
            <a:ext cx="5234152" cy="13737810"/>
          </a:xfrm>
          <a:prstGeom prst="rect">
            <a:avLst/>
          </a:prstGeom>
        </p:spPr>
      </p:pic>
      <p:pic>
        <p:nvPicPr>
          <p:cNvPr id="8" name="Изображение" descr="Изображение"/>
          <p:cNvPicPr>
            <a:picLocks noChangeAspect="1"/>
          </p:cNvPicPr>
          <p:nvPr/>
        </p:nvPicPr>
        <p:blipFill>
          <a:blip r:embed="rId3"/>
          <a:stretch>
            <a:fillRect/>
          </a:stretch>
        </p:blipFill>
        <p:spPr>
          <a:xfrm>
            <a:off x="1506855" y="515249"/>
            <a:ext cx="2166348" cy="2792805"/>
          </a:xfrm>
          <a:prstGeom prst="rect">
            <a:avLst/>
          </a:prstGeom>
          <a:ln w="12700">
            <a:miter lim="400000"/>
          </a:ln>
        </p:spPr>
      </p:pic>
      <p:sp>
        <p:nvSpPr>
          <p:cNvPr id="9" name="Очень крутой…"/>
          <p:cNvSpPr txBox="1"/>
          <p:nvPr/>
        </p:nvSpPr>
        <p:spPr>
          <a:xfrm>
            <a:off x="7116914" y="4407628"/>
            <a:ext cx="10225155" cy="4156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en-US" dirty="0">
                <a:solidFill>
                  <a:schemeClr val="bg1"/>
                </a:solidFill>
              </a:rPr>
              <a:t>SCAN-center analytical workshop </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323085"/>
            <a:ext cx="20327077" cy="1091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Analytical workshop team </a:t>
            </a: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2" name="Picture 1">
            <a:extLst>
              <a:ext uri="{FF2B5EF4-FFF2-40B4-BE49-F238E27FC236}">
                <a16:creationId xmlns:a16="http://schemas.microsoft.com/office/drawing/2014/main" id="{FD6952F7-7621-47AD-9E49-396C63EE72A6}"/>
              </a:ext>
            </a:extLst>
          </p:cNvPr>
          <p:cNvPicPr>
            <a:picLocks noChangeAspect="1"/>
          </p:cNvPicPr>
          <p:nvPr/>
        </p:nvPicPr>
        <p:blipFill>
          <a:blip r:embed="rId3"/>
          <a:stretch>
            <a:fillRect/>
          </a:stretch>
        </p:blipFill>
        <p:spPr>
          <a:xfrm>
            <a:off x="1209448" y="3731265"/>
            <a:ext cx="17150741" cy="9073435"/>
          </a:xfrm>
          <a:prstGeom prst="rect">
            <a:avLst/>
          </a:prstGeom>
        </p:spPr>
      </p:pic>
    </p:spTree>
    <p:extLst>
      <p:ext uri="{BB962C8B-B14F-4D97-AF65-F5344CB8AC3E}">
        <p14:creationId xmlns:p14="http://schemas.microsoft.com/office/powerpoint/2010/main" val="3314443099"/>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27D6E49A-FA7F-4E64-9A89-9958C9BB7113}"/>
              </a:ext>
            </a:extLst>
          </p:cNvPr>
          <p:cNvPicPr>
            <a:picLocks noChangeAspect="1"/>
          </p:cNvPicPr>
          <p:nvPr/>
        </p:nvPicPr>
        <p:blipFill rotWithShape="1">
          <a:blip r:embed="rId2"/>
          <a:srcRect l="72769" r="5948"/>
          <a:stretch/>
        </p:blipFill>
        <p:spPr>
          <a:xfrm>
            <a:off x="-27047" y="0"/>
            <a:ext cx="5234152" cy="13737810"/>
          </a:xfrm>
          <a:prstGeom prst="rect">
            <a:avLst/>
          </a:prstGeom>
        </p:spPr>
      </p:pic>
      <p:pic>
        <p:nvPicPr>
          <p:cNvPr id="8" name="Изображение" descr="Изображение"/>
          <p:cNvPicPr>
            <a:picLocks noChangeAspect="1"/>
          </p:cNvPicPr>
          <p:nvPr/>
        </p:nvPicPr>
        <p:blipFill>
          <a:blip r:embed="rId3"/>
          <a:stretch>
            <a:fillRect/>
          </a:stretch>
        </p:blipFill>
        <p:spPr>
          <a:xfrm>
            <a:off x="1506855" y="515249"/>
            <a:ext cx="2166348" cy="2792805"/>
          </a:xfrm>
          <a:prstGeom prst="rect">
            <a:avLst/>
          </a:prstGeom>
          <a:ln w="12700">
            <a:miter lim="400000"/>
          </a:ln>
        </p:spPr>
      </p:pic>
      <p:sp>
        <p:nvSpPr>
          <p:cNvPr id="9" name="Очень крутой…"/>
          <p:cNvSpPr txBox="1"/>
          <p:nvPr/>
        </p:nvSpPr>
        <p:spPr>
          <a:xfrm>
            <a:off x="7116914" y="4407628"/>
            <a:ext cx="10225155" cy="4156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en-US" dirty="0" err="1">
                <a:solidFill>
                  <a:schemeClr val="bg1"/>
                </a:solidFill>
              </a:rPr>
              <a:t>Anr</a:t>
            </a:r>
            <a:r>
              <a:rPr lang="en-US" dirty="0">
                <a:solidFill>
                  <a:schemeClr val="bg1"/>
                </a:solidFill>
              </a:rPr>
              <a:t>-lab research groups </a:t>
            </a:r>
          </a:p>
        </p:txBody>
      </p:sp>
    </p:spTree>
    <p:extLst>
      <p:ext uri="{BB962C8B-B14F-4D97-AF65-F5344CB8AC3E}">
        <p14:creationId xmlns:p14="http://schemas.microsoft.com/office/powerpoint/2010/main" val="152540844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323085"/>
            <a:ext cx="20327077" cy="10912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ANR LAB research groups</a:t>
            </a: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a:t>
            </a:r>
            <a:r>
              <a:rPr lang="en-US" sz="3200" dirty="0" err="1"/>
              <a:t>programme</a:t>
            </a:r>
            <a:r>
              <a:rPr lang="en-US" sz="3200" dirty="0"/>
              <a:t>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2" name="Picture 1">
            <a:extLst>
              <a:ext uri="{FF2B5EF4-FFF2-40B4-BE49-F238E27FC236}">
                <a16:creationId xmlns:a16="http://schemas.microsoft.com/office/drawing/2014/main" id="{59C06744-D276-4D7B-B5DE-6CA34748F17D}"/>
              </a:ext>
            </a:extLst>
          </p:cNvPr>
          <p:cNvPicPr>
            <a:picLocks noChangeAspect="1"/>
          </p:cNvPicPr>
          <p:nvPr/>
        </p:nvPicPr>
        <p:blipFill>
          <a:blip r:embed="rId3"/>
          <a:stretch>
            <a:fillRect/>
          </a:stretch>
        </p:blipFill>
        <p:spPr>
          <a:xfrm>
            <a:off x="1209448" y="3778091"/>
            <a:ext cx="18787036" cy="9731127"/>
          </a:xfrm>
          <a:prstGeom prst="rect">
            <a:avLst/>
          </a:prstGeom>
        </p:spPr>
      </p:pic>
    </p:spTree>
    <p:extLst>
      <p:ext uri="{BB962C8B-B14F-4D97-AF65-F5344CB8AC3E}">
        <p14:creationId xmlns:p14="http://schemas.microsoft.com/office/powerpoint/2010/main" val="229869659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12643702" y="10772779"/>
            <a:ext cx="8579502"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defTabSz="642937">
              <a:defRPr sz="2400">
                <a:solidFill>
                  <a:srgbClr val="FFFFFF"/>
                </a:solidFill>
                <a:latin typeface="+mn-lt"/>
                <a:ea typeface="+mn-ea"/>
                <a:cs typeface="+mn-cs"/>
                <a:sym typeface="Arial Narrow"/>
              </a:defRPr>
            </a:lvl1pPr>
          </a:lstStyle>
          <a:p>
            <a:pPr algn="ctr"/>
            <a:r>
              <a:rPr lang="en-US" dirty="0"/>
              <a:t>Address</a:t>
            </a:r>
            <a:r>
              <a:rPr dirty="0"/>
              <a:t>: </a:t>
            </a:r>
            <a:r>
              <a:rPr lang="en-US" dirty="0"/>
              <a:t>Pokrovsky Boulevard, 11,  Room М406, Moscow, 109028, Russia</a:t>
            </a:r>
            <a:endParaRPr dirty="0"/>
          </a:p>
        </p:txBody>
      </p:sp>
      <p:sp>
        <p:nvSpPr>
          <p:cNvPr id="101" name="www.text"/>
          <p:cNvSpPr txBox="1"/>
          <p:nvPr/>
        </p:nvSpPr>
        <p:spPr>
          <a:xfrm>
            <a:off x="4318084" y="10772779"/>
            <a:ext cx="2800963"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pPr algn="ctr"/>
            <a:r>
              <a:rPr dirty="0"/>
              <a:t>www.</a:t>
            </a:r>
            <a:r>
              <a:rPr lang="en-US" dirty="0"/>
              <a:t>hse.ru/en/ma/sna</a:t>
            </a:r>
            <a:endParaRPr dirty="0"/>
          </a:p>
        </p:txBody>
      </p:sp>
      <p:sp>
        <p:nvSpPr>
          <p:cNvPr id="102" name="Телефон.: +Х (ХХХ) ХХХ ХХХХ"/>
          <p:cNvSpPr txBox="1"/>
          <p:nvPr/>
        </p:nvSpPr>
        <p:spPr>
          <a:xfrm>
            <a:off x="7895422" y="10772779"/>
            <a:ext cx="4328255"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400">
                <a:solidFill>
                  <a:srgbClr val="FFFFFF"/>
                </a:solidFill>
                <a:latin typeface="+mn-lt"/>
                <a:ea typeface="+mn-ea"/>
                <a:cs typeface="+mn-cs"/>
                <a:sym typeface="Arial Narrow"/>
              </a:defRPr>
            </a:lvl1pPr>
          </a:lstStyle>
          <a:p>
            <a:pPr algn="ctr"/>
            <a:r>
              <a:rPr lang="en-US" dirty="0"/>
              <a:t>email</a:t>
            </a:r>
            <a:r>
              <a:rPr dirty="0"/>
              <a:t>: </a:t>
            </a:r>
            <a:r>
              <a:rPr lang="en-US" dirty="0"/>
              <a:t>anr@hse.ru</a:t>
            </a:r>
            <a:endParaRPr dirty="0"/>
          </a:p>
        </p:txBody>
      </p:sp>
      <p:pic>
        <p:nvPicPr>
          <p:cNvPr id="7" name="Изображение" descr="Изображение"/>
          <p:cNvPicPr>
            <a:picLocks noChangeAspect="1"/>
          </p:cNvPicPr>
          <p:nvPr/>
        </p:nvPicPr>
        <p:blipFill>
          <a:blip r:embed="rId2"/>
          <a:stretch>
            <a:fillRect/>
          </a:stretch>
        </p:blipFill>
        <p:spPr>
          <a:xfrm>
            <a:off x="11065951" y="4920064"/>
            <a:ext cx="2252097" cy="2903349"/>
          </a:xfrm>
          <a:prstGeom prst="rect">
            <a:avLst/>
          </a:prstGeom>
          <a:ln w="12700">
            <a:miter lim="400000"/>
          </a:ln>
        </p:spPr>
      </p:pic>
      <p:pic>
        <p:nvPicPr>
          <p:cNvPr id="11" name="Рисунок 10"/>
          <p:cNvPicPr>
            <a:picLocks noChangeAspect="1"/>
          </p:cNvPicPr>
          <p:nvPr/>
        </p:nvPicPr>
        <p:blipFill>
          <a:blip r:embed="rId3">
            <a:lum bright="70000" contrast="-70000"/>
          </a:blip>
          <a:stretch>
            <a:fillRect/>
          </a:stretch>
        </p:blipFill>
        <p:spPr>
          <a:xfrm>
            <a:off x="9939480" y="11385567"/>
            <a:ext cx="1451308" cy="1451308"/>
          </a:xfrm>
          <a:prstGeom prst="rect">
            <a:avLst/>
          </a:prstGeom>
        </p:spPr>
      </p:pic>
      <p:pic>
        <p:nvPicPr>
          <p:cNvPr id="12" name="Рисунок 11"/>
          <p:cNvPicPr>
            <a:picLocks noChangeAspect="1"/>
          </p:cNvPicPr>
          <p:nvPr/>
        </p:nvPicPr>
        <p:blipFill>
          <a:blip r:embed="rId4">
            <a:lum bright="70000" contrast="-70000"/>
          </a:blip>
          <a:stretch>
            <a:fillRect/>
          </a:stretch>
        </p:blipFill>
        <p:spPr>
          <a:xfrm>
            <a:off x="4410329" y="11671447"/>
            <a:ext cx="879550" cy="879550"/>
          </a:xfrm>
          <a:prstGeom prst="rect">
            <a:avLst/>
          </a:prstGeom>
        </p:spPr>
      </p:pic>
      <p:pic>
        <p:nvPicPr>
          <p:cNvPr id="16" name="Рисунок 15"/>
          <p:cNvPicPr>
            <a:picLocks noChangeAspect="1"/>
          </p:cNvPicPr>
          <p:nvPr/>
        </p:nvPicPr>
        <p:blipFill>
          <a:blip r:embed="rId5">
            <a:lum bright="70000" contrast="-70000"/>
          </a:blip>
          <a:stretch>
            <a:fillRect/>
          </a:stretch>
        </p:blipFill>
        <p:spPr>
          <a:xfrm>
            <a:off x="15905145" y="11671447"/>
            <a:ext cx="879550" cy="879550"/>
          </a:xfrm>
          <a:prstGeom prst="rect">
            <a:avLst/>
          </a:prstGeom>
        </p:spPr>
      </p:pic>
      <p:sp>
        <p:nvSpPr>
          <p:cNvPr id="17" name="www.text"/>
          <p:cNvSpPr txBox="1"/>
          <p:nvPr/>
        </p:nvSpPr>
        <p:spPr>
          <a:xfrm>
            <a:off x="5385654" y="11854421"/>
            <a:ext cx="3424161"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pPr algn="ctr"/>
            <a:r>
              <a:rPr lang="en-US" dirty="0"/>
              <a:t>www.facebook.com/anrlab</a:t>
            </a:r>
            <a:endParaRPr dirty="0"/>
          </a:p>
        </p:txBody>
      </p:sp>
      <p:sp>
        <p:nvSpPr>
          <p:cNvPr id="18" name="www.text"/>
          <p:cNvSpPr txBox="1"/>
          <p:nvPr/>
        </p:nvSpPr>
        <p:spPr>
          <a:xfrm>
            <a:off x="11331787" y="11853976"/>
            <a:ext cx="3424161"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lang="en-US" dirty="0"/>
              <a:t>www. vk.com/</a:t>
            </a:r>
            <a:r>
              <a:rPr lang="en-US" dirty="0" err="1"/>
              <a:t>hsemasna</a:t>
            </a:r>
            <a:endParaRPr dirty="0"/>
          </a:p>
        </p:txBody>
      </p:sp>
      <p:sp>
        <p:nvSpPr>
          <p:cNvPr id="19" name="www.text"/>
          <p:cNvSpPr txBox="1"/>
          <p:nvPr/>
        </p:nvSpPr>
        <p:spPr>
          <a:xfrm>
            <a:off x="16933453" y="11853975"/>
            <a:ext cx="4731020"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lang="en-US" dirty="0"/>
              <a:t>www.instagram.com/masna.hse/</a:t>
            </a:r>
          </a:p>
        </p:txBody>
      </p:sp>
      <p:sp>
        <p:nvSpPr>
          <p:cNvPr id="20" name="Заголовок основного текста"/>
          <p:cNvSpPr txBox="1"/>
          <p:nvPr/>
        </p:nvSpPr>
        <p:spPr>
          <a:xfrm>
            <a:off x="10540474" y="8684510"/>
            <a:ext cx="3303049" cy="13249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solidFill>
                  <a:schemeClr val="bg1"/>
                </a:solidFill>
              </a:rPr>
              <a:t>CONTACT US: </a:t>
            </a:r>
          </a:p>
        </p:txBody>
      </p:sp>
      <p:pic>
        <p:nvPicPr>
          <p:cNvPr id="22" name="Picture 3">
            <a:extLst>
              <a:ext uri="{FF2B5EF4-FFF2-40B4-BE49-F238E27FC236}">
                <a16:creationId xmlns:a16="http://schemas.microsoft.com/office/drawing/2014/main" id="{27D6E49A-FA7F-4E64-9A89-9958C9BB7113}"/>
              </a:ext>
            </a:extLst>
          </p:cNvPr>
          <p:cNvPicPr>
            <a:picLocks noChangeAspect="1"/>
          </p:cNvPicPr>
          <p:nvPr/>
        </p:nvPicPr>
        <p:blipFill rotWithShape="1">
          <a:blip r:embed="rId6"/>
          <a:srcRect t="34620" b="42000"/>
          <a:stretch/>
        </p:blipFill>
        <p:spPr>
          <a:xfrm>
            <a:off x="-2" y="1"/>
            <a:ext cx="24384002" cy="3200400"/>
          </a:xfrm>
          <a:prstGeom prst="rect">
            <a:avLst/>
          </a:prstGeom>
        </p:spPr>
      </p:pic>
    </p:spTree>
    <p:extLst>
      <p:ext uri="{BB962C8B-B14F-4D97-AF65-F5344CB8AC3E}">
        <p14:creationId xmlns:p14="http://schemas.microsoft.com/office/powerpoint/2010/main" val="1482006936"/>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12643702" y="10772779"/>
            <a:ext cx="8579502"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defTabSz="642937">
              <a:defRPr sz="2400">
                <a:solidFill>
                  <a:srgbClr val="FFFFFF"/>
                </a:solidFill>
                <a:latin typeface="+mn-lt"/>
                <a:ea typeface="+mn-ea"/>
                <a:cs typeface="+mn-cs"/>
                <a:sym typeface="Arial Narrow"/>
              </a:defRPr>
            </a:lvl1pPr>
          </a:lstStyle>
          <a:p>
            <a:pPr algn="ctr"/>
            <a:r>
              <a:rPr lang="en-US" dirty="0"/>
              <a:t>Address</a:t>
            </a:r>
            <a:r>
              <a:rPr dirty="0"/>
              <a:t>: </a:t>
            </a:r>
            <a:r>
              <a:rPr lang="en-US" dirty="0"/>
              <a:t>Pokrovsky Boulevard, 11,  Room М406, Moscow, 109028, Russia</a:t>
            </a:r>
            <a:endParaRPr dirty="0"/>
          </a:p>
        </p:txBody>
      </p:sp>
      <p:sp>
        <p:nvSpPr>
          <p:cNvPr id="101" name="www.text"/>
          <p:cNvSpPr txBox="1"/>
          <p:nvPr/>
        </p:nvSpPr>
        <p:spPr>
          <a:xfrm>
            <a:off x="4318084" y="10772779"/>
            <a:ext cx="2800963"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pPr algn="ctr"/>
            <a:r>
              <a:rPr dirty="0"/>
              <a:t>www.</a:t>
            </a:r>
            <a:r>
              <a:rPr lang="en-US" dirty="0"/>
              <a:t>hse.ru/en/ma/sna</a:t>
            </a:r>
            <a:endParaRPr dirty="0"/>
          </a:p>
        </p:txBody>
      </p:sp>
      <p:sp>
        <p:nvSpPr>
          <p:cNvPr id="102" name="Телефон.: +Х (ХХХ) ХХХ ХХХХ"/>
          <p:cNvSpPr txBox="1"/>
          <p:nvPr/>
        </p:nvSpPr>
        <p:spPr>
          <a:xfrm>
            <a:off x="7895422" y="10772779"/>
            <a:ext cx="4328255"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400">
                <a:solidFill>
                  <a:srgbClr val="FFFFFF"/>
                </a:solidFill>
                <a:latin typeface="+mn-lt"/>
                <a:ea typeface="+mn-ea"/>
                <a:cs typeface="+mn-cs"/>
                <a:sym typeface="Arial Narrow"/>
              </a:defRPr>
            </a:lvl1pPr>
          </a:lstStyle>
          <a:p>
            <a:pPr algn="ctr"/>
            <a:r>
              <a:rPr lang="en-US" dirty="0"/>
              <a:t>email</a:t>
            </a:r>
            <a:r>
              <a:rPr dirty="0"/>
              <a:t>: </a:t>
            </a:r>
            <a:r>
              <a:rPr lang="en-US" dirty="0"/>
              <a:t>anr@hse.ru</a:t>
            </a:r>
            <a:endParaRPr dirty="0"/>
          </a:p>
        </p:txBody>
      </p:sp>
      <p:pic>
        <p:nvPicPr>
          <p:cNvPr id="7" name="Изображение" descr="Изображение"/>
          <p:cNvPicPr>
            <a:picLocks noChangeAspect="1"/>
          </p:cNvPicPr>
          <p:nvPr/>
        </p:nvPicPr>
        <p:blipFill>
          <a:blip r:embed="rId2"/>
          <a:stretch>
            <a:fillRect/>
          </a:stretch>
        </p:blipFill>
        <p:spPr>
          <a:xfrm>
            <a:off x="11065951" y="4920064"/>
            <a:ext cx="2252097" cy="2903349"/>
          </a:xfrm>
          <a:prstGeom prst="rect">
            <a:avLst/>
          </a:prstGeom>
          <a:ln w="12700">
            <a:miter lim="400000"/>
          </a:ln>
        </p:spPr>
      </p:pic>
      <p:pic>
        <p:nvPicPr>
          <p:cNvPr id="11" name="Рисунок 10"/>
          <p:cNvPicPr>
            <a:picLocks noChangeAspect="1"/>
          </p:cNvPicPr>
          <p:nvPr/>
        </p:nvPicPr>
        <p:blipFill>
          <a:blip r:embed="rId3">
            <a:lum bright="70000" contrast="-70000"/>
          </a:blip>
          <a:stretch>
            <a:fillRect/>
          </a:stretch>
        </p:blipFill>
        <p:spPr>
          <a:xfrm>
            <a:off x="9939480" y="11385567"/>
            <a:ext cx="1451308" cy="1451308"/>
          </a:xfrm>
          <a:prstGeom prst="rect">
            <a:avLst/>
          </a:prstGeom>
        </p:spPr>
      </p:pic>
      <p:pic>
        <p:nvPicPr>
          <p:cNvPr id="12" name="Рисунок 11"/>
          <p:cNvPicPr>
            <a:picLocks noChangeAspect="1"/>
          </p:cNvPicPr>
          <p:nvPr/>
        </p:nvPicPr>
        <p:blipFill>
          <a:blip r:embed="rId4">
            <a:lum bright="70000" contrast="-70000"/>
          </a:blip>
          <a:stretch>
            <a:fillRect/>
          </a:stretch>
        </p:blipFill>
        <p:spPr>
          <a:xfrm>
            <a:off x="4410329" y="11671447"/>
            <a:ext cx="879550" cy="879550"/>
          </a:xfrm>
          <a:prstGeom prst="rect">
            <a:avLst/>
          </a:prstGeom>
        </p:spPr>
      </p:pic>
      <p:pic>
        <p:nvPicPr>
          <p:cNvPr id="16" name="Рисунок 15"/>
          <p:cNvPicPr>
            <a:picLocks noChangeAspect="1"/>
          </p:cNvPicPr>
          <p:nvPr/>
        </p:nvPicPr>
        <p:blipFill>
          <a:blip r:embed="rId5">
            <a:lum bright="70000" contrast="-70000"/>
          </a:blip>
          <a:stretch>
            <a:fillRect/>
          </a:stretch>
        </p:blipFill>
        <p:spPr>
          <a:xfrm>
            <a:off x="15905145" y="11671447"/>
            <a:ext cx="879550" cy="879550"/>
          </a:xfrm>
          <a:prstGeom prst="rect">
            <a:avLst/>
          </a:prstGeom>
        </p:spPr>
      </p:pic>
      <p:sp>
        <p:nvSpPr>
          <p:cNvPr id="17" name="www.text"/>
          <p:cNvSpPr txBox="1"/>
          <p:nvPr/>
        </p:nvSpPr>
        <p:spPr>
          <a:xfrm>
            <a:off x="5385654" y="11854421"/>
            <a:ext cx="3424161"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pPr algn="ctr"/>
            <a:r>
              <a:rPr lang="en-US" dirty="0"/>
              <a:t>www.facebook.com/anrlab</a:t>
            </a:r>
            <a:endParaRPr dirty="0"/>
          </a:p>
        </p:txBody>
      </p:sp>
      <p:sp>
        <p:nvSpPr>
          <p:cNvPr id="18" name="www.text"/>
          <p:cNvSpPr txBox="1"/>
          <p:nvPr/>
        </p:nvSpPr>
        <p:spPr>
          <a:xfrm>
            <a:off x="11331787" y="11853976"/>
            <a:ext cx="3424161"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lang="en-US" dirty="0"/>
              <a:t>www. vk.com/</a:t>
            </a:r>
            <a:r>
              <a:rPr lang="en-US" dirty="0" err="1"/>
              <a:t>hsemasna</a:t>
            </a:r>
            <a:endParaRPr dirty="0"/>
          </a:p>
        </p:txBody>
      </p:sp>
      <p:sp>
        <p:nvSpPr>
          <p:cNvPr id="19" name="www.text"/>
          <p:cNvSpPr txBox="1"/>
          <p:nvPr/>
        </p:nvSpPr>
        <p:spPr>
          <a:xfrm>
            <a:off x="16933453" y="11853975"/>
            <a:ext cx="473102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lang="en-US" dirty="0"/>
              <a:t>www.instagram.com/masna.hse/</a:t>
            </a:r>
          </a:p>
        </p:txBody>
      </p:sp>
      <p:sp>
        <p:nvSpPr>
          <p:cNvPr id="20" name="Заголовок основного текста"/>
          <p:cNvSpPr txBox="1"/>
          <p:nvPr/>
        </p:nvSpPr>
        <p:spPr>
          <a:xfrm>
            <a:off x="10540474" y="8684510"/>
            <a:ext cx="330304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solidFill>
                  <a:schemeClr val="bg1"/>
                </a:solidFill>
              </a:rPr>
              <a:t>CONTACT US: </a:t>
            </a:r>
          </a:p>
        </p:txBody>
      </p:sp>
      <p:pic>
        <p:nvPicPr>
          <p:cNvPr id="22" name="Picture 3">
            <a:extLst>
              <a:ext uri="{FF2B5EF4-FFF2-40B4-BE49-F238E27FC236}">
                <a16:creationId xmlns:a16="http://schemas.microsoft.com/office/drawing/2014/main" id="{27D6E49A-FA7F-4E64-9A89-9958C9BB7113}"/>
              </a:ext>
            </a:extLst>
          </p:cNvPr>
          <p:cNvPicPr>
            <a:picLocks noChangeAspect="1"/>
          </p:cNvPicPr>
          <p:nvPr/>
        </p:nvPicPr>
        <p:blipFill rotWithShape="1">
          <a:blip r:embed="rId6"/>
          <a:srcRect t="34620" b="42000"/>
          <a:stretch/>
        </p:blipFill>
        <p:spPr>
          <a:xfrm>
            <a:off x="-2" y="1"/>
            <a:ext cx="24384002" cy="3200400"/>
          </a:xfrm>
          <a:prstGeom prst="rect">
            <a:avLst/>
          </a:prstGeom>
        </p:spPr>
      </p:pic>
    </p:spTree>
    <p:extLst>
      <p:ext uri="{BB962C8B-B14F-4D97-AF65-F5344CB8AC3E}">
        <p14:creationId xmlns:p14="http://schemas.microsoft.com/office/powerpoint/2010/main" val="23963520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972786"/>
            <a:ext cx="21495711"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ANR</a:t>
            </a:r>
            <a:r>
              <a:rPr lang="ru-RU" sz="7000" b="1" dirty="0">
                <a:latin typeface="Arial Narrow" charset="0"/>
                <a:ea typeface="Arial Narrow" charset="0"/>
                <a:cs typeface="Arial Narrow" charset="0"/>
              </a:rPr>
              <a:t>-</a:t>
            </a:r>
            <a:r>
              <a:rPr lang="en-US" sz="7000" b="1" dirty="0">
                <a:latin typeface="Arial Narrow" charset="0"/>
                <a:ea typeface="Arial Narrow" charset="0"/>
                <a:cs typeface="Arial Narrow" charset="0"/>
              </a:rPr>
              <a:t>Lab: an Integrated Analytical Center</a:t>
            </a: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3618355" y="4917101"/>
            <a:ext cx="862979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dirty="0"/>
              <a:t>Development of </a:t>
            </a:r>
            <a:r>
              <a:rPr lang="en-US" sz="3200" b="1" dirty="0"/>
              <a:t>school of applied network analysis</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dirty="0"/>
              <a:t>Several research groups: </a:t>
            </a:r>
            <a:br>
              <a:rPr lang="en-US" sz="3200" dirty="0"/>
            </a:br>
            <a:r>
              <a:rPr lang="en-US" sz="3200" b="1" dirty="0"/>
              <a:t>networks in political science, sociology, management; methodology of network analysis and statistics</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b="1" dirty="0"/>
              <a:t>Popularization</a:t>
            </a:r>
            <a:r>
              <a:rPr lang="en-US" sz="3200" dirty="0"/>
              <a:t> of network-analytic methods, starting with bachelor’s students</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dirty="0"/>
              <a:t>Tight </a:t>
            </a:r>
            <a:r>
              <a:rPr lang="en-US" sz="3200" b="1" dirty="0"/>
              <a:t>integration</a:t>
            </a:r>
            <a:r>
              <a:rPr lang="en-US" sz="3200" dirty="0"/>
              <a:t> into Russian and international academic community</a:t>
            </a:r>
          </a:p>
        </p:txBody>
      </p:sp>
      <p:sp>
        <p:nvSpPr>
          <p:cNvPr id="61" name="Заголовок основного текста"/>
          <p:cNvSpPr txBox="1"/>
          <p:nvPr/>
        </p:nvSpPr>
        <p:spPr>
          <a:xfrm>
            <a:off x="1234011" y="4604279"/>
            <a:ext cx="2384346" cy="9407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algn="ctr"/>
            <a:r>
              <a:rPr lang="en-US" dirty="0"/>
              <a:t>Research</a:t>
            </a: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International Laboratory for Applied Network Research</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sp>
        <p:nvSpPr>
          <p:cNvPr id="8" name="Овал 7"/>
          <p:cNvSpPr/>
          <p:nvPr/>
        </p:nvSpPr>
        <p:spPr>
          <a:xfrm>
            <a:off x="1370800" y="5701108"/>
            <a:ext cx="2110768" cy="2110768"/>
          </a:xfrm>
          <a:prstGeom prst="ellipse">
            <a:avLst/>
          </a:prstGeom>
          <a:blipFill rotWithShape="0">
            <a:blip r:embed="rId3">
              <a:duotone>
                <a:schemeClr val="bg2">
                  <a:shade val="45000"/>
                  <a:satMod val="135000"/>
                </a:schemeClr>
                <a:prstClr val="white"/>
              </a:duotone>
              <a:extLs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5361175" y="4786924"/>
            <a:ext cx="8918550"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b="1" dirty="0"/>
              <a:t>Master’s programme “Applied Statistics with Network Analysis”</a:t>
            </a:r>
          </a:p>
          <a:p>
            <a:pPr marL="457200" lvl="6" indent="-457200" algn="l">
              <a:buFont typeface="Courier New" panose="02070309020205020404" pitchFamily="49" charset="0"/>
              <a:buChar char="o"/>
              <a:defRPr sz="2800">
                <a:solidFill>
                  <a:srgbClr val="253957"/>
                </a:solidFill>
                <a:latin typeface="+mn-lt"/>
                <a:ea typeface="+mn-ea"/>
                <a:cs typeface="+mn-cs"/>
                <a:sym typeface="Arial Narrow"/>
              </a:defRPr>
            </a:pPr>
            <a:r>
              <a:rPr lang="en-US" sz="2800" dirty="0"/>
              <a:t>Created using best international best practices and analogues</a:t>
            </a:r>
          </a:p>
          <a:p>
            <a:pPr marL="457200" lvl="6" indent="-457200" algn="l">
              <a:buFont typeface="Courier New" panose="02070309020205020404" pitchFamily="49" charset="0"/>
              <a:buChar char="o"/>
              <a:defRPr sz="2800">
                <a:solidFill>
                  <a:srgbClr val="253957"/>
                </a:solidFill>
                <a:latin typeface="+mn-lt"/>
                <a:ea typeface="+mn-ea"/>
                <a:cs typeface="+mn-cs"/>
                <a:sym typeface="Arial Narrow"/>
              </a:defRPr>
            </a:pPr>
            <a:r>
              <a:rPr lang="en-US" sz="2800" dirty="0"/>
              <a:t>Training in the newest and most advanced data analytic methods, including networks</a:t>
            </a:r>
          </a:p>
          <a:p>
            <a:pPr marL="457200" lvl="6" indent="-457200" algn="l">
              <a:buFont typeface="Courier New" panose="02070309020205020404" pitchFamily="49" charset="0"/>
              <a:buChar char="o"/>
              <a:defRPr sz="2800">
                <a:solidFill>
                  <a:srgbClr val="253957"/>
                </a:solidFill>
                <a:latin typeface="+mn-lt"/>
                <a:ea typeface="+mn-ea"/>
                <a:cs typeface="+mn-cs"/>
                <a:sym typeface="Arial Narrow"/>
              </a:defRPr>
            </a:pPr>
            <a:r>
              <a:rPr lang="en-US" sz="2800" dirty="0"/>
              <a:t>Professors – world-renowned international scholars</a:t>
            </a:r>
          </a:p>
          <a:p>
            <a:pPr marL="457200" lvl="6" indent="-457200" algn="l">
              <a:buFont typeface="Courier New" panose="02070309020205020404" pitchFamily="49" charset="0"/>
              <a:buChar char="o"/>
              <a:defRPr sz="2800">
                <a:solidFill>
                  <a:srgbClr val="253957"/>
                </a:solidFill>
                <a:latin typeface="+mn-lt"/>
                <a:ea typeface="+mn-ea"/>
                <a:cs typeface="+mn-cs"/>
                <a:sym typeface="Arial Narrow"/>
              </a:defRPr>
            </a:pPr>
            <a:r>
              <a:rPr lang="en-US" sz="2800" dirty="0"/>
              <a:t>Taught in English</a:t>
            </a:r>
          </a:p>
          <a:p>
            <a:pPr marL="457200" lvl="6" indent="-457200" algn="l">
              <a:buFont typeface="Courier New" panose="02070309020205020404" pitchFamily="49" charset="0"/>
              <a:buChar char="o"/>
              <a:defRPr sz="2800">
                <a:solidFill>
                  <a:srgbClr val="253957"/>
                </a:solidFill>
                <a:latin typeface="+mn-lt"/>
                <a:ea typeface="+mn-ea"/>
                <a:cs typeface="+mn-cs"/>
                <a:sym typeface="Arial Narrow"/>
              </a:defRPr>
            </a:pPr>
            <a:r>
              <a:rPr lang="en-US" sz="2800" dirty="0"/>
              <a:t>Fee-based, but highly sought </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b="1" dirty="0"/>
              <a:t>Short educational events in Russia and internationally</a:t>
            </a:r>
          </a:p>
        </p:txBody>
      </p:sp>
      <p:sp>
        <p:nvSpPr>
          <p:cNvPr id="11" name="Заголовок основного текста"/>
          <p:cNvSpPr txBox="1"/>
          <p:nvPr/>
        </p:nvSpPr>
        <p:spPr>
          <a:xfrm>
            <a:off x="12712136" y="4529419"/>
            <a:ext cx="2384346" cy="9407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algn="ctr"/>
            <a:r>
              <a:rPr lang="en-US" dirty="0"/>
              <a:t>Education</a:t>
            </a:r>
          </a:p>
        </p:txBody>
      </p:sp>
      <p:sp>
        <p:nvSpPr>
          <p:cNvPr id="13" name="Овал 12"/>
          <p:cNvSpPr/>
          <p:nvPr/>
        </p:nvSpPr>
        <p:spPr>
          <a:xfrm>
            <a:off x="12748085" y="5545032"/>
            <a:ext cx="2312447" cy="2312447"/>
          </a:xfrm>
          <a:prstGeom prst="ellipse">
            <a:avLst/>
          </a:prstGeom>
          <a:blipFill rotWithShape="0">
            <a:blip r:embed="rId5">
              <a:duotone>
                <a:schemeClr val="bg2">
                  <a:shade val="45000"/>
                  <a:satMod val="135000"/>
                </a:schemeClr>
                <a:prstClr val="white"/>
              </a:duotone>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4"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6454937" y="10016828"/>
            <a:ext cx="12321894" cy="3186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b="1" dirty="0"/>
              <a:t>Applied (fee-based) consulting for business, governments and NGO</a:t>
            </a:r>
          </a:p>
          <a:p>
            <a:pPr marL="457200" lvl="5" indent="-457200" algn="l">
              <a:buFont typeface="Courier New" panose="02070309020205020404" pitchFamily="49" charset="0"/>
              <a:buChar char="o"/>
              <a:defRPr sz="2800">
                <a:solidFill>
                  <a:srgbClr val="253957"/>
                </a:solidFill>
                <a:latin typeface="+mn-lt"/>
                <a:ea typeface="+mn-ea"/>
                <a:cs typeface="+mn-cs"/>
                <a:sym typeface="Arial Narrow"/>
              </a:defRPr>
            </a:pPr>
            <a:r>
              <a:rPr lang="en-US" sz="2800" dirty="0"/>
              <a:t>Four high-level projects completed, several in the works</a:t>
            </a:r>
          </a:p>
          <a:p>
            <a:pPr marL="457200" lvl="5" indent="-457200" algn="l">
              <a:buFont typeface="Courier New" panose="02070309020205020404" pitchFamily="49" charset="0"/>
              <a:buChar char="o"/>
              <a:defRPr sz="2800">
                <a:solidFill>
                  <a:srgbClr val="253957"/>
                </a:solidFill>
                <a:latin typeface="+mn-lt"/>
                <a:ea typeface="+mn-ea"/>
                <a:cs typeface="+mn-cs"/>
                <a:sym typeface="Arial Narrow"/>
              </a:defRPr>
            </a:pPr>
            <a:r>
              <a:rPr lang="en-US" sz="2800" dirty="0"/>
              <a:t>Clients: SAS Russia, VW Group Rus, Rosatom, Peredvizhnaya Energetika</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b="1" dirty="0"/>
              <a:t>Analytical workshop: free consulting services for HSE students, faculty and community in general</a:t>
            </a:r>
          </a:p>
          <a:p>
            <a:pPr marL="457200" indent="-457200" algn="l">
              <a:buFont typeface="Courier New" panose="02070309020205020404" pitchFamily="49" charset="0"/>
              <a:buChar char="o"/>
              <a:defRPr sz="2800">
                <a:solidFill>
                  <a:srgbClr val="253957"/>
                </a:solidFill>
                <a:latin typeface="+mn-lt"/>
                <a:ea typeface="+mn-ea"/>
                <a:cs typeface="+mn-cs"/>
                <a:sym typeface="Arial Narrow"/>
              </a:defRPr>
            </a:pPr>
            <a:r>
              <a:rPr lang="en-US" sz="2800" dirty="0"/>
              <a:t>Opened in October 2019, over 50 clients</a:t>
            </a:r>
          </a:p>
        </p:txBody>
      </p:sp>
      <p:sp>
        <p:nvSpPr>
          <p:cNvPr id="15" name="Заголовок основного текста"/>
          <p:cNvSpPr txBox="1"/>
          <p:nvPr/>
        </p:nvSpPr>
        <p:spPr>
          <a:xfrm>
            <a:off x="3673420" y="9728328"/>
            <a:ext cx="2717321" cy="9407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Consulting </a:t>
            </a:r>
          </a:p>
        </p:txBody>
      </p:sp>
      <p:sp>
        <p:nvSpPr>
          <p:cNvPr id="17" name="Овал 16"/>
          <p:cNvSpPr/>
          <p:nvPr/>
        </p:nvSpPr>
        <p:spPr>
          <a:xfrm>
            <a:off x="3824802" y="10645015"/>
            <a:ext cx="2414555" cy="2414555"/>
          </a:xfrm>
          <a:prstGeom prst="ellipse">
            <a:avLst/>
          </a:prstGeom>
          <a:blipFill rotWithShape="0">
            <a:blip r:embed="rId7">
              <a:duotone>
                <a:schemeClr val="bg2">
                  <a:shade val="45000"/>
                  <a:satMod val="135000"/>
                </a:schemeClr>
                <a:prstClr val="white"/>
              </a:duotone>
              <a:extLs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19082951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Official Partners</a:t>
            </a: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International Laboratory for Applied Network Research</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8" name="Picture 2" descr="Image result for sas logo png">
            <a:extLst>
              <a:ext uri="{FF2B5EF4-FFF2-40B4-BE49-F238E27FC236}">
                <a16:creationId xmlns:a16="http://schemas.microsoft.com/office/drawing/2014/main" id="{461B4ECD-73AE-464C-A880-504FF9706E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92435" y="5252711"/>
            <a:ext cx="4449082" cy="18244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insna logo">
            <a:extLst>
              <a:ext uri="{FF2B5EF4-FFF2-40B4-BE49-F238E27FC236}">
                <a16:creationId xmlns:a16="http://schemas.microsoft.com/office/drawing/2014/main" id="{CAC3169B-F670-413A-A33E-E5F32774F85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5292" b="26428"/>
          <a:stretch/>
        </p:blipFill>
        <p:spPr bwMode="auto">
          <a:xfrm>
            <a:off x="3774750" y="4694853"/>
            <a:ext cx="6997232" cy="27026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northwestern university">
            <a:extLst>
              <a:ext uri="{FF2B5EF4-FFF2-40B4-BE49-F238E27FC236}">
                <a16:creationId xmlns:a16="http://schemas.microsoft.com/office/drawing/2014/main" id="{B541D861-295C-4B96-882D-22C56ACA2C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9761" y="8835515"/>
            <a:ext cx="3441903" cy="34419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Related image">
            <a:extLst>
              <a:ext uri="{FF2B5EF4-FFF2-40B4-BE49-F238E27FC236}">
                <a16:creationId xmlns:a16="http://schemas.microsoft.com/office/drawing/2014/main" id="{197BB2D4-58EC-4AD5-9E86-3C99D606408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83671" y="8474736"/>
            <a:ext cx="4999949" cy="40332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Image result for university of ljubljana logo png">
            <a:extLst>
              <a:ext uri="{FF2B5EF4-FFF2-40B4-BE49-F238E27FC236}">
                <a16:creationId xmlns:a16="http://schemas.microsoft.com/office/drawing/2014/main" id="{DE0A00B1-F00D-4DB0-A885-24A493CBB28C}"/>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62203" y="8474735"/>
            <a:ext cx="4303185" cy="414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07802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International Laboratory for Applied Network Research</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graphicFrame>
        <p:nvGraphicFramePr>
          <p:cNvPr id="14" name="Diagram 1">
            <a:extLst>
              <a:ext uri="{FF2B5EF4-FFF2-40B4-BE49-F238E27FC236}">
                <a16:creationId xmlns:a16="http://schemas.microsoft.com/office/drawing/2014/main" id="{3D0A9F5D-CF3E-4FC2-966C-5BE79638D730}"/>
              </a:ext>
            </a:extLst>
          </p:cNvPr>
          <p:cNvGraphicFramePr/>
          <p:nvPr>
            <p:extLst>
              <p:ext uri="{D42A27DB-BD31-4B8C-83A1-F6EECF244321}">
                <p14:modId xmlns:p14="http://schemas.microsoft.com/office/powerpoint/2010/main" val="1939134386"/>
              </p:ext>
            </p:extLst>
          </p:nvPr>
        </p:nvGraphicFramePr>
        <p:xfrm>
          <a:off x="9246169" y="4415216"/>
          <a:ext cx="13787247" cy="85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Шестиугольник 15"/>
          <p:cNvSpPr/>
          <p:nvPr/>
        </p:nvSpPr>
        <p:spPr>
          <a:xfrm>
            <a:off x="21400908" y="4802078"/>
            <a:ext cx="303319" cy="261740"/>
          </a:xfrm>
          <a:prstGeom prst="hexagon">
            <a:avLst>
              <a:gd name="adj" fmla="val 25000"/>
              <a:gd name="vf" fmla="val 115470"/>
            </a:avLst>
          </a:prstGeom>
          <a:ln>
            <a:no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Очень крутой заголовок…"/>
          <p:cNvSpPr txBox="1"/>
          <p:nvPr/>
        </p:nvSpPr>
        <p:spPr>
          <a:xfrm>
            <a:off x="1209449" y="2972786"/>
            <a:ext cx="16073440" cy="2032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Partnership with Ljubljana</a:t>
            </a:r>
          </a:p>
          <a:p>
            <a:pPr algn="l">
              <a:defRPr sz="5000" b="1" cap="all">
                <a:solidFill>
                  <a:srgbClr val="253957"/>
                </a:solidFill>
                <a:latin typeface="+mn-lt"/>
                <a:ea typeface="+mn-ea"/>
                <a:cs typeface="+mn-cs"/>
                <a:sym typeface="Arial Narrow"/>
              </a:defRPr>
            </a:pPr>
            <a:r>
              <a:rPr lang="en-US" sz="4200" dirty="0">
                <a:latin typeface="Arial Narrow" charset="0"/>
                <a:ea typeface="Arial Narrow" charset="0"/>
                <a:cs typeface="Arial Narrow" charset="0"/>
              </a:rPr>
              <a:t>More than scientific supervision</a:t>
            </a:r>
          </a:p>
        </p:txBody>
      </p:sp>
      <p:sp>
        <p:nvSpPr>
          <p:cNvPr id="1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4" y="6168355"/>
            <a:ext cx="9627356" cy="13634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dirty="0"/>
              <a:t>Incoming and outgoing, for students of all levels and researchers</a:t>
            </a:r>
          </a:p>
        </p:txBody>
      </p:sp>
      <p:sp>
        <p:nvSpPr>
          <p:cNvPr id="19" name="Заголовок основного текста"/>
          <p:cNvSpPr txBox="1"/>
          <p:nvPr/>
        </p:nvSpPr>
        <p:spPr>
          <a:xfrm>
            <a:off x="1201064" y="4819350"/>
            <a:ext cx="835200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Mobility</a:t>
            </a:r>
          </a:p>
        </p:txBody>
      </p:sp>
      <p:sp>
        <p:nvSpPr>
          <p:cNvPr id="20" name="Заголовок основного текста"/>
          <p:cNvSpPr txBox="1"/>
          <p:nvPr/>
        </p:nvSpPr>
        <p:spPr>
          <a:xfrm>
            <a:off x="1211199" y="7507707"/>
            <a:ext cx="8352009" cy="922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Collaboration</a:t>
            </a:r>
          </a:p>
        </p:txBody>
      </p:sp>
      <p:sp>
        <p:nvSpPr>
          <p:cNvPr id="2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11199" y="8502483"/>
            <a:ext cx="9627356" cy="16762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dirty="0"/>
              <a:t>Research and publications</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dirty="0"/>
              <a:t>Editorship</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dirty="0"/>
              <a:t>Organizing of scientific and educational events</a:t>
            </a:r>
          </a:p>
        </p:txBody>
      </p:sp>
      <p:sp>
        <p:nvSpPr>
          <p:cNvPr id="22" name="Заголовок основного текста"/>
          <p:cNvSpPr txBox="1"/>
          <p:nvPr/>
        </p:nvSpPr>
        <p:spPr>
          <a:xfrm>
            <a:off x="1201063" y="10347159"/>
            <a:ext cx="8352009" cy="922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dirty="0"/>
              <a:t>Education</a:t>
            </a:r>
          </a:p>
        </p:txBody>
      </p:sp>
      <p:sp>
        <p:nvSpPr>
          <p:cNvPr id="23"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3" y="11365994"/>
            <a:ext cx="9627356" cy="16762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dirty="0"/>
              <a:t>MASNA professors</a:t>
            </a:r>
          </a:p>
          <a:p>
            <a:pPr marL="457200" indent="-457200" algn="l">
              <a:buFont typeface="Arial" panose="020B0604020202020204" pitchFamily="34" charset="0"/>
              <a:buChar char="•"/>
              <a:defRPr sz="2800">
                <a:solidFill>
                  <a:srgbClr val="253957"/>
                </a:solidFill>
                <a:latin typeface="+mn-lt"/>
                <a:ea typeface="+mn-ea"/>
                <a:cs typeface="+mn-cs"/>
                <a:sym typeface="Arial Narrow"/>
              </a:defRPr>
            </a:pPr>
            <a:r>
              <a:rPr lang="en-US" sz="3200" dirty="0"/>
              <a:t>Starting with 2020: double-degree programs for students, including PhD</a:t>
            </a:r>
          </a:p>
        </p:txBody>
      </p:sp>
    </p:spTree>
    <p:extLst>
      <p:ext uri="{BB962C8B-B14F-4D97-AF65-F5344CB8AC3E}">
        <p14:creationId xmlns:p14="http://schemas.microsoft.com/office/powerpoint/2010/main" val="159301336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27D6E49A-FA7F-4E64-9A89-9958C9BB7113}"/>
              </a:ext>
            </a:extLst>
          </p:cNvPr>
          <p:cNvPicPr>
            <a:picLocks noChangeAspect="1"/>
          </p:cNvPicPr>
          <p:nvPr/>
        </p:nvPicPr>
        <p:blipFill rotWithShape="1">
          <a:blip r:embed="rId2"/>
          <a:srcRect l="72769" r="5948"/>
          <a:stretch/>
        </p:blipFill>
        <p:spPr>
          <a:xfrm>
            <a:off x="-27047" y="0"/>
            <a:ext cx="5234152" cy="13737810"/>
          </a:xfrm>
          <a:prstGeom prst="rect">
            <a:avLst/>
          </a:prstGeom>
        </p:spPr>
      </p:pic>
      <p:pic>
        <p:nvPicPr>
          <p:cNvPr id="8" name="Изображение" descr="Изображение"/>
          <p:cNvPicPr>
            <a:picLocks noChangeAspect="1"/>
          </p:cNvPicPr>
          <p:nvPr/>
        </p:nvPicPr>
        <p:blipFill>
          <a:blip r:embed="rId3"/>
          <a:stretch>
            <a:fillRect/>
          </a:stretch>
        </p:blipFill>
        <p:spPr>
          <a:xfrm>
            <a:off x="1506855" y="515249"/>
            <a:ext cx="2166348" cy="2792805"/>
          </a:xfrm>
          <a:prstGeom prst="rect">
            <a:avLst/>
          </a:prstGeom>
          <a:ln w="12700">
            <a:miter lim="400000"/>
          </a:ln>
        </p:spPr>
      </p:pic>
      <p:sp>
        <p:nvSpPr>
          <p:cNvPr id="9" name="Очень крутой…"/>
          <p:cNvSpPr txBox="1"/>
          <p:nvPr/>
        </p:nvSpPr>
        <p:spPr>
          <a:xfrm>
            <a:off x="7116914" y="4407628"/>
            <a:ext cx="10225155" cy="4156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en-US" dirty="0">
                <a:solidFill>
                  <a:schemeClr val="bg1"/>
                </a:solidFill>
              </a:rPr>
              <a:t>Master’s Programme Applied Statistics with Network Analysis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972786"/>
            <a:ext cx="21497989"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5000" b="1" cap="all">
                <a:solidFill>
                  <a:srgbClr val="253957"/>
                </a:solidFill>
                <a:latin typeface="+mn-lt"/>
                <a:ea typeface="+mn-ea"/>
                <a:cs typeface="+mn-cs"/>
                <a:sym typeface="Arial Narrow"/>
              </a:defRPr>
            </a:pPr>
            <a:r>
              <a:rPr lang="en-US" sz="7000" b="1" dirty="0">
                <a:latin typeface="Arial Narrow" charset="0"/>
                <a:ea typeface="Arial Narrow" charset="0"/>
                <a:cs typeface="Arial Narrow" charset="0"/>
              </a:rPr>
              <a:t>New Data Analysis programs opened recently</a:t>
            </a:r>
            <a:endParaRPr lang="en-US" sz="4200" dirty="0">
              <a:latin typeface="Arial Narrow" charset="0"/>
              <a:ea typeface="Arial Narrow" charset="0"/>
              <a:cs typeface="Arial Narrow" charset="0"/>
            </a:endParaRPr>
          </a:p>
        </p:txBody>
      </p:sp>
      <p:sp>
        <p:nvSpPr>
          <p:cNvPr id="62" name="Название подразделения, лаборатории, факультета и т.д."/>
          <p:cNvSpPr txBox="1"/>
          <p:nvPr/>
        </p:nvSpPr>
        <p:spPr>
          <a:xfrm>
            <a:off x="11338744" y="880809"/>
            <a:ext cx="11366416" cy="6367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en-US" sz="3200" dirty="0"/>
              <a:t>Master’s Programme Applied Statistics with Network Analysis</a:t>
            </a:r>
          </a:p>
        </p:txBody>
      </p:sp>
      <p:pic>
        <p:nvPicPr>
          <p:cNvPr id="9" name="Изображение" descr="Изображение"/>
          <p:cNvPicPr>
            <a:picLocks noChangeAspect="1"/>
          </p:cNvPicPr>
          <p:nvPr/>
        </p:nvPicPr>
        <p:blipFill>
          <a:blip r:embed="rId2"/>
          <a:stretch>
            <a:fillRect/>
          </a:stretch>
        </p:blipFill>
        <p:spPr>
          <a:xfrm>
            <a:off x="1211199" y="620465"/>
            <a:ext cx="1214985" cy="1214985"/>
          </a:xfrm>
          <a:prstGeom prst="rect">
            <a:avLst/>
          </a:prstGeom>
          <a:ln w="12700">
            <a:miter lim="400000"/>
          </a:ln>
        </p:spPr>
      </p:pic>
      <p:pic>
        <p:nvPicPr>
          <p:cNvPr id="8" name="329F6138-409B-4B8D-BF65-687AFB80C92B" descr="7F9132F7-6240-4F6C-B2D0-A24BCECFB55A@staff"/>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94090" y="4347549"/>
            <a:ext cx="13412057" cy="89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86421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1432</TotalTime>
  <Words>3142</Words>
  <Application>Microsoft Office PowerPoint</Application>
  <PresentationFormat>Custom</PresentationFormat>
  <Paragraphs>405</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Arial Narrow</vt:lpstr>
      <vt:lpstr>Courier New</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 Кремлёв</dc:creator>
  <cp:lastModifiedBy>Dmitry</cp:lastModifiedBy>
  <cp:revision>39</cp:revision>
  <dcterms:modified xsi:type="dcterms:W3CDTF">2020-06-16T09:54:05Z</dcterms:modified>
</cp:coreProperties>
</file>