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5"/>
  </p:notesMasterIdLst>
  <p:sldIdLst>
    <p:sldId id="258" r:id="rId2"/>
    <p:sldId id="286" r:id="rId3"/>
    <p:sldId id="266" r:id="rId4"/>
    <p:sldId id="259" r:id="rId5"/>
    <p:sldId id="277" r:id="rId6"/>
    <p:sldId id="262" r:id="rId7"/>
    <p:sldId id="257" r:id="rId8"/>
    <p:sldId id="284" r:id="rId9"/>
    <p:sldId id="263" r:id="rId10"/>
    <p:sldId id="264" r:id="rId11"/>
    <p:sldId id="285" r:id="rId12"/>
    <p:sldId id="279" r:id="rId13"/>
    <p:sldId id="27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178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81F72-52EE-4BC3-9D1A-1A25A58B77AA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E8DD4-8328-4C43-AF0E-F2F057D5F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0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F2A55B3-1077-4DC9-86B1-8063BAC63EFC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00143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D5181D6-D5BD-44EE-9F1A-A9C79345DB6B}" type="slidenum">
              <a:rPr lang="ru-RU" altLang="ru-RU" sz="1200"/>
              <a:pPr eaLnBrk="1" hangingPunct="1"/>
              <a:t>9</a:t>
            </a:fld>
            <a:endParaRPr lang="ru-RU" altLang="ru-RU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05560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140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25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369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365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028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742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13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527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20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553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87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11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533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88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006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726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32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1D7031-8301-4D1C-A8DD-EB4892325CB8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CC48D8-1F7E-4755-BA5E-EE361FAF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69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lvzh2010@ya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07722" y="1046019"/>
            <a:ext cx="77724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dirty="0"/>
              <a:t>Эконометрика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61510" y="3528951"/>
            <a:ext cx="7924800" cy="17526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ru-RU" altLang="ru-RU" b="1" dirty="0" smtClean="0">
                <a:solidFill>
                  <a:srgbClr val="663300"/>
                </a:solidFill>
              </a:rPr>
              <a:t>Жукова Людмила Вячеславовна</a:t>
            </a:r>
          </a:p>
          <a:p>
            <a:pPr algn="r" eaLnBrk="1" hangingPunct="1"/>
            <a:r>
              <a:rPr lang="ru-RU" altLang="ru-RU" b="1" dirty="0" smtClean="0">
                <a:solidFill>
                  <a:srgbClr val="663300"/>
                </a:solidFill>
              </a:rPr>
              <a:t>Ст. преп. Департамента прикладной экономики НИУ ВШЭ</a:t>
            </a:r>
          </a:p>
          <a:p>
            <a:pPr algn="r" eaLnBrk="1" hangingPunct="1"/>
            <a:r>
              <a:rPr lang="ru-RU" altLang="ru-RU" b="1" dirty="0" smtClean="0">
                <a:solidFill>
                  <a:srgbClr val="663300"/>
                </a:solidFill>
              </a:rPr>
              <a:t>Ведущий аналитик – математик ЗАО «ЕС – Лизинг»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C392036-494B-43D7-A863-76B3C07B359F}" type="slidenum">
              <a:rPr lang="ru-RU" altLang="ru-RU" sz="1400">
                <a:solidFill>
                  <a:srgbClr val="EAEAEA"/>
                </a:solidFill>
              </a:rPr>
              <a:pPr eaLnBrk="1" hangingPunct="1"/>
              <a:t>1</a:t>
            </a:fld>
            <a:endParaRPr lang="ru-RU" altLang="ru-RU" sz="1400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46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304800"/>
            <a:ext cx="7543800" cy="838200"/>
          </a:xfrm>
        </p:spPr>
        <p:txBody>
          <a:bodyPr/>
          <a:lstStyle/>
          <a:p>
            <a:pPr eaLnBrk="1" hangingPunct="1"/>
            <a:r>
              <a:rPr lang="ru-RU" altLang="ru-RU" smtClean="0"/>
              <a:t>Характеристики с.в.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2819400" y="1143000"/>
            <a:ext cx="7620000" cy="48768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ru-RU" altLang="ru-RU" sz="2400" b="1">
                <a:cs typeface="Times New Roman" panose="02020603050405020304" pitchFamily="18" charset="0"/>
              </a:rPr>
              <a:t>Замечание:</a:t>
            </a:r>
            <a:r>
              <a:rPr lang="ru-RU" altLang="ru-RU" sz="2400">
                <a:cs typeface="Times New Roman" panose="02020603050405020304" pitchFamily="18" charset="0"/>
              </a:rPr>
              <a:t> если </a:t>
            </a:r>
            <a:r>
              <a:rPr lang="en-US" altLang="ru-RU" sz="2400">
                <a:cs typeface="Times New Roman" panose="02020603050405020304" pitchFamily="18" charset="0"/>
              </a:rPr>
              <a:t>corr=0</a:t>
            </a:r>
            <a:r>
              <a:rPr lang="ru-RU" altLang="ru-RU" sz="2400">
                <a:cs typeface="Times New Roman" panose="02020603050405020304" pitchFamily="18" charset="0"/>
              </a:rPr>
              <a:t>, т.е. линейной связи нет, то это </a:t>
            </a:r>
            <a:r>
              <a:rPr lang="ru-RU" altLang="ru-RU" sz="2400" b="1">
                <a:solidFill>
                  <a:schemeClr val="accent2"/>
                </a:solidFill>
                <a:cs typeface="Times New Roman" panose="02020603050405020304" pitchFamily="18" charset="0"/>
              </a:rPr>
              <a:t>не</a:t>
            </a:r>
            <a:r>
              <a:rPr lang="ru-RU" altLang="ru-RU" sz="2400">
                <a:cs typeface="Times New Roman" panose="02020603050405020304" pitchFamily="18" charset="0"/>
              </a:rPr>
              <a:t> значит, что нет нелинейной связи.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ru-RU" altLang="ru-RU" sz="2400" b="1" i="1">
                <a:cs typeface="Times New Roman" panose="02020603050405020304" pitchFamily="18" charset="0"/>
              </a:rPr>
              <a:t>           V.      Медиана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Медиана – это альтернатива определения среднего значения. Она считается по упорядоченному по возрастанию ряду из наблюдений (вариационный ряд). Показывает среднее из большинства. Обозначается </a:t>
            </a:r>
            <a:r>
              <a:rPr lang="en-US" altLang="ru-RU" sz="2400">
                <a:cs typeface="Times New Roman" panose="02020603050405020304" pitchFamily="18" charset="0"/>
              </a:rPr>
              <a:t>med</a:t>
            </a:r>
            <a:r>
              <a:rPr lang="ru-RU" altLang="ru-RU" sz="2400"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ru-RU" altLang="ru-RU" sz="2400" b="1" i="1">
                <a:cs typeface="Times New Roman" panose="02020603050405020304" pitchFamily="18" charset="0"/>
              </a:rPr>
              <a:t>        VI.      Мода.</a:t>
            </a:r>
            <a:endParaRPr lang="ru-RU" altLang="ru-RU" sz="2400"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Мода – это число, делящее выборку пополам, т.е. 50% значений лежит выше нее, а 50% - ниже. Обозначается </a:t>
            </a:r>
            <a:r>
              <a:rPr lang="en-US" altLang="ru-RU" sz="2400">
                <a:cs typeface="Times New Roman" panose="02020603050405020304" pitchFamily="18" charset="0"/>
              </a:rPr>
              <a:t>mod</a:t>
            </a:r>
            <a:r>
              <a:rPr lang="ru-RU" altLang="ru-RU" sz="2400"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ru-RU" altLang="ru-RU" sz="2400"/>
          </a:p>
        </p:txBody>
      </p:sp>
      <p:sp>
        <p:nvSpPr>
          <p:cNvPr id="1229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0290874-3EE9-4F17-804F-07A7FF928271}" type="slidenum">
              <a:rPr lang="ru-RU" altLang="ru-RU" sz="1800">
                <a:latin typeface="Arial Unicode MS" panose="020B0604020202020204" pitchFamily="34" charset="-128"/>
              </a:rPr>
              <a:pPr eaLnBrk="1" hangingPunct="1"/>
              <a:t>10</a:t>
            </a:fld>
            <a:endParaRPr lang="ru-RU" altLang="ru-RU" sz="180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874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гипотез, важные понятия: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Гипотезы не принимаются, а отвергаются или не отвергаются</a:t>
            </a:r>
          </a:p>
          <a:p>
            <a:r>
              <a:rPr lang="ru-RU" dirty="0" smtClean="0"/>
              <a:t>Ошибки первого и второго рода</a:t>
            </a:r>
          </a:p>
          <a:p>
            <a:r>
              <a:rPr lang="ru-RU" dirty="0" smtClean="0"/>
              <a:t>Уровень значимости – вероятность попасть в диапазон отвержения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6050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ПРИМЕР: см. файл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Поставить задачу</a:t>
            </a:r>
          </a:p>
          <a:p>
            <a:r>
              <a:rPr lang="ru-RU" dirty="0" smtClean="0"/>
              <a:t>Установить гипотезы</a:t>
            </a:r>
          </a:p>
          <a:p>
            <a:r>
              <a:rPr lang="ru-RU" dirty="0" smtClean="0"/>
              <a:t>Проверить некоторые гипотезы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4497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62274" y="2034273"/>
            <a:ext cx="882491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altLang="ru-RU" sz="2800" b="1" dirty="0" smtClean="0">
                <a:solidFill>
                  <a:srgbClr val="663300"/>
                </a:solidFill>
              </a:rPr>
              <a:t>Жукова Людмила Вячеславовна</a:t>
            </a:r>
          </a:p>
          <a:p>
            <a:pPr algn="r"/>
            <a:r>
              <a:rPr lang="en-US" altLang="ru-RU" sz="2800" b="1" dirty="0" smtClean="0">
                <a:solidFill>
                  <a:srgbClr val="663300"/>
                </a:solidFill>
                <a:hlinkClick r:id="rId2"/>
              </a:rPr>
              <a:t>lvzh2010@ya.ru</a:t>
            </a:r>
            <a:endParaRPr lang="en-US" altLang="ru-RU" sz="2800" b="1" dirty="0" smtClean="0">
              <a:solidFill>
                <a:srgbClr val="663300"/>
              </a:solidFill>
            </a:endParaRPr>
          </a:p>
          <a:p>
            <a:pPr algn="r"/>
            <a:endParaRPr lang="ru-RU" altLang="ru-RU" sz="2800" b="1" dirty="0" smtClean="0">
              <a:solidFill>
                <a:srgbClr val="663300"/>
              </a:solidFill>
            </a:endParaRPr>
          </a:p>
          <a:p>
            <a:pPr algn="r"/>
            <a:r>
              <a:rPr lang="ru-RU" altLang="ru-RU" sz="2800" b="1" dirty="0" smtClean="0">
                <a:solidFill>
                  <a:srgbClr val="663300"/>
                </a:solidFill>
              </a:rPr>
              <a:t>Присоединяйтесь </a:t>
            </a:r>
            <a:r>
              <a:rPr lang="ru-RU" altLang="ru-RU" sz="2800" b="1" dirty="0" smtClean="0">
                <a:solidFill>
                  <a:srgbClr val="663300"/>
                </a:solidFill>
              </a:rPr>
              <a:t> к группе в </a:t>
            </a:r>
            <a:r>
              <a:rPr lang="ru-RU" altLang="ru-RU" sz="2800" b="1" dirty="0" err="1" smtClean="0">
                <a:solidFill>
                  <a:srgbClr val="663300"/>
                </a:solidFill>
              </a:rPr>
              <a:t>Дискорд</a:t>
            </a:r>
            <a:r>
              <a:rPr lang="ru-RU" altLang="ru-RU" sz="2800" b="1" dirty="0" smtClean="0">
                <a:solidFill>
                  <a:srgbClr val="663300"/>
                </a:solidFill>
                <a:sym typeface="Wingdings" panose="05000000000000000000" pitchFamily="2" charset="2"/>
              </a:rPr>
              <a:t></a:t>
            </a:r>
          </a:p>
          <a:p>
            <a:pPr algn="r"/>
            <a:r>
              <a:rPr lang="ru-RU" alt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Следующий семинар – экспресс - тест</a:t>
            </a:r>
            <a:endParaRPr lang="en-US" altLang="ru-RU" sz="28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endParaRPr lang="en-US" altLang="ru-RU" sz="2800" b="1" dirty="0" smtClean="0">
              <a:solidFill>
                <a:srgbClr val="663300"/>
              </a:solidFill>
            </a:endParaRPr>
          </a:p>
          <a:p>
            <a:pPr algn="r"/>
            <a:endParaRPr lang="ru-RU" altLang="ru-RU" sz="2800" b="1" dirty="0" smtClean="0">
              <a:solidFill>
                <a:srgbClr val="663300"/>
              </a:solidFill>
            </a:endParaRPr>
          </a:p>
          <a:p>
            <a:pPr algn="r"/>
            <a:r>
              <a:rPr lang="ru-RU" altLang="ru-RU" sz="2800" b="1" dirty="0" smtClean="0">
                <a:solidFill>
                  <a:srgbClr val="663300"/>
                </a:solidFill>
              </a:rPr>
              <a:t>Ст. преп. Департамента прикладной экономики </a:t>
            </a:r>
          </a:p>
          <a:p>
            <a:pPr algn="r"/>
            <a:r>
              <a:rPr lang="ru-RU" altLang="ru-RU" sz="2800" b="1" dirty="0" smtClean="0">
                <a:solidFill>
                  <a:srgbClr val="663300"/>
                </a:solidFill>
              </a:rPr>
              <a:t>НИУ ВШЭ</a:t>
            </a:r>
          </a:p>
        </p:txBody>
      </p:sp>
    </p:spTree>
    <p:extLst>
      <p:ext uri="{BB962C8B-B14F-4D97-AF65-F5344CB8AC3E}">
        <p14:creationId xmlns:p14="http://schemas.microsoft.com/office/powerpoint/2010/main" val="272114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 пройденного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МАТРИЦЫ</a:t>
            </a:r>
            <a:r>
              <a:rPr lang="ru-RU" smtClean="0"/>
              <a:t>, определители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979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2100263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ru-RU" sz="7200" dirty="0" smtClean="0"/>
              <a:t>Лекция 2. Введение в анализ данных</a:t>
            </a: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970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995054" y="236600"/>
            <a:ext cx="906986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b="1" dirty="0" smtClean="0">
                <a:solidFill>
                  <a:srgbClr val="663300"/>
                </a:solidFill>
                <a:latin typeface="Tahoma" panose="020B0604030504040204" pitchFamily="34" charset="0"/>
              </a:rPr>
              <a:t>Напоминание: отчетность по курсу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1510973" y="1379600"/>
            <a:ext cx="10233723" cy="46293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altLang="ru-RU" sz="2600" i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Проверка теоретических знаний</a:t>
            </a:r>
          </a:p>
          <a:p>
            <a:pPr marL="0" indent="0">
              <a:buNone/>
            </a:pPr>
            <a:r>
              <a:rPr lang="ru-RU" altLang="ru-RU" sz="2600" i="1" dirty="0" smtClean="0">
                <a:latin typeface="Comic Sans MS" panose="030F0702030302020204" pitchFamily="66" charset="0"/>
              </a:rPr>
              <a:t> - мини – тесты в электронной форме (</a:t>
            </a:r>
            <a:r>
              <a:rPr lang="ru-RU" altLang="ru-RU" sz="2600" i="1" dirty="0" err="1" smtClean="0">
                <a:latin typeface="Comic Sans MS" panose="030F0702030302020204" pitchFamily="66" charset="0"/>
              </a:rPr>
              <a:t>гугл</a:t>
            </a:r>
            <a:r>
              <a:rPr lang="ru-RU" altLang="ru-RU" sz="2600" i="1" dirty="0" smtClean="0">
                <a:latin typeface="Comic Sans MS" panose="030F0702030302020204" pitchFamily="66" charset="0"/>
              </a:rPr>
              <a:t> диск, распечатка)</a:t>
            </a:r>
          </a:p>
          <a:p>
            <a:pPr marL="0" indent="0">
              <a:buNone/>
            </a:pPr>
            <a:r>
              <a:rPr lang="ru-RU" altLang="ru-RU" sz="2600" i="1" dirty="0" smtClean="0">
                <a:latin typeface="Comic Sans MS" panose="030F0702030302020204" pitchFamily="66" charset="0"/>
              </a:rPr>
              <a:t> - Экзамен письменный</a:t>
            </a:r>
            <a:endParaRPr lang="ru-RU" altLang="ru-RU" sz="2600" i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ru-RU" altLang="ru-RU" sz="2600" i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ru-RU" altLang="ru-RU" sz="2600" i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Проверка практических навыков</a:t>
            </a:r>
          </a:p>
          <a:p>
            <a:pPr marL="514350" indent="-514350">
              <a:buAutoNum type="arabicParenR"/>
            </a:pPr>
            <a:r>
              <a:rPr lang="ru-RU" altLang="ru-RU" sz="2600" i="1" dirty="0" smtClean="0">
                <a:latin typeface="Comic Sans MS" panose="030F0702030302020204" pitchFamily="66" charset="0"/>
              </a:rPr>
              <a:t>Выполнение заданий на семинаре</a:t>
            </a:r>
          </a:p>
          <a:p>
            <a:pPr marL="514350" indent="-514350">
              <a:buAutoNum type="arabicParenR"/>
            </a:pPr>
            <a:r>
              <a:rPr lang="ru-RU" altLang="ru-RU" sz="2600" i="1" dirty="0" smtClean="0">
                <a:latin typeface="Comic Sans MS" panose="030F0702030302020204" pitchFamily="66" charset="0"/>
              </a:rPr>
              <a:t>Выполнение самостоятельной работы по моделированию на основе реальных данных</a:t>
            </a:r>
          </a:p>
          <a:p>
            <a:pPr marL="0" indent="0">
              <a:buNone/>
            </a:pPr>
            <a:endParaRPr lang="ru-RU" altLang="ru-RU" sz="2600" i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ru-RU" altLang="ru-RU" sz="2600" i="1" dirty="0" smtClean="0">
                <a:latin typeface="Comic Sans MS" panose="030F0702030302020204" pitchFamily="66" charset="0"/>
              </a:rPr>
              <a:t>Основная среда – </a:t>
            </a:r>
            <a:r>
              <a:rPr lang="en-US" altLang="ru-RU" sz="2600" i="1" dirty="0" smtClean="0">
                <a:latin typeface="Comic Sans MS" panose="030F0702030302020204" pitchFamily="66" charset="0"/>
              </a:rPr>
              <a:t>MS </a:t>
            </a:r>
            <a:r>
              <a:rPr lang="en-US" altLang="ru-RU" sz="2600" i="1" dirty="0" smtClean="0">
                <a:latin typeface="Comic Sans MS" panose="030F0702030302020204" pitchFamily="66" charset="0"/>
              </a:rPr>
              <a:t>Excel</a:t>
            </a:r>
            <a:r>
              <a:rPr lang="ru-RU" altLang="ru-RU" sz="2600" i="1" dirty="0" smtClean="0">
                <a:latin typeface="Comic Sans MS" panose="030F0702030302020204" pitchFamily="66" charset="0"/>
              </a:rPr>
              <a:t>, </a:t>
            </a:r>
            <a:r>
              <a:rPr lang="en-US" altLang="ru-RU" sz="2600" i="1" dirty="0" err="1" smtClean="0">
                <a:latin typeface="Comic Sans MS" panose="030F0702030302020204" pitchFamily="66" charset="0"/>
              </a:rPr>
              <a:t>Grettel</a:t>
            </a:r>
            <a:endParaRPr lang="ru-RU" altLang="ru-RU" sz="2600" i="1" dirty="0" smtClean="0">
              <a:latin typeface="Comic Sans MS" panose="030F0702030302020204" pitchFamily="66" charset="0"/>
            </a:endParaRPr>
          </a:p>
        </p:txBody>
      </p:sp>
      <p:sp>
        <p:nvSpPr>
          <p:cNvPr id="717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FEC1BA6-7A74-4A4A-B7AA-C52859BF9675}" type="slidenum">
              <a:rPr lang="ru-RU" altLang="ru-RU" sz="1800">
                <a:latin typeface="Arial Unicode MS" panose="020B0604020202020204" pitchFamily="34" charset="-128"/>
              </a:rPr>
              <a:pPr eaLnBrk="1" hangingPunct="1"/>
              <a:t>4</a:t>
            </a:fld>
            <a:endParaRPr lang="ru-RU" altLang="ru-RU" sz="180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16572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4306" y="151410"/>
            <a:ext cx="10018713" cy="1752599"/>
          </a:xfrm>
        </p:spPr>
        <p:txBody>
          <a:bodyPr/>
          <a:lstStyle/>
          <a:p>
            <a:r>
              <a:rPr lang="ru-RU" dirty="0" smtClean="0"/>
              <a:t>Утверждение и гипотеза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7437" y="1716973"/>
            <a:ext cx="10018713" cy="3124201"/>
          </a:xfrm>
        </p:spPr>
        <p:txBody>
          <a:bodyPr anchor="t"/>
          <a:lstStyle/>
          <a:p>
            <a:r>
              <a:rPr lang="ru-RU" dirty="0" smtClean="0"/>
              <a:t>Расчеты проверяют </a:t>
            </a:r>
            <a:r>
              <a:rPr lang="ru-RU" dirty="0"/>
              <a:t>г</a:t>
            </a:r>
            <a:r>
              <a:rPr lang="ru-RU" dirty="0" smtClean="0"/>
              <a:t>ипотезы</a:t>
            </a:r>
          </a:p>
          <a:p>
            <a:r>
              <a:rPr lang="ru-RU" dirty="0" smtClean="0"/>
              <a:t>Статистическая гипотеза и гипотеза в задаче:</a:t>
            </a:r>
          </a:p>
          <a:p>
            <a:pPr marL="0" indent="0">
              <a:buNone/>
            </a:pPr>
            <a:r>
              <a:rPr lang="ru-RU" dirty="0" smtClean="0"/>
              <a:t>Аппарат с кофе исправен (наливает 200 мл)</a:t>
            </a:r>
          </a:p>
          <a:p>
            <a:pPr marL="0" indent="0">
              <a:buNone/>
            </a:pPr>
            <a:r>
              <a:rPr lang="ru-RU" dirty="0" smtClean="0"/>
              <a:t>Среднее значение объема наливаемого кофе – 200 мл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32561" y="4098413"/>
            <a:ext cx="7591437" cy="230832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ЗАДАНИЕ ДЛЯ СТУДЕНТОВ: предложить гипотезу о …: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		курении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		марке автомобиля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	популярном сериале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	потреблении креветок </a:t>
            </a:r>
          </a:p>
          <a:p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88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97227" y="150499"/>
            <a:ext cx="7620000" cy="5486400"/>
          </a:xfrm>
        </p:spPr>
        <p:txBody>
          <a:bodyPr anchor="t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4800" dirty="0" smtClean="0">
                <a:solidFill>
                  <a:schemeClr val="accent2"/>
                </a:solidFill>
              </a:rPr>
              <a:t>Данные в эконометрике</a:t>
            </a:r>
            <a:endParaRPr lang="ru-RU" altLang="ru-RU" sz="4800" dirty="0">
              <a:solidFill>
                <a:schemeClr val="accent2"/>
              </a:solidFill>
            </a:endParaRPr>
          </a:p>
        </p:txBody>
      </p:sp>
      <p:sp>
        <p:nvSpPr>
          <p:cNvPr id="1024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C561403-8B5D-4019-B78C-C97CAC879527}" type="slidenum">
              <a:rPr lang="ru-RU" altLang="ru-RU" sz="1800">
                <a:latin typeface="Arial Unicode MS" panose="020B0604020202020204" pitchFamily="34" charset="-128"/>
              </a:rPr>
              <a:pPr eaLnBrk="1" hangingPunct="1"/>
              <a:t>6</a:t>
            </a:fld>
            <a:endParaRPr lang="ru-RU" altLang="ru-RU" sz="1800">
              <a:latin typeface="Arial Unicode MS" panose="020B0604020202020204" pitchFamily="34" charset="-128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3406208" y="901438"/>
            <a:ext cx="1042515" cy="7196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407227" y="2165596"/>
            <a:ext cx="30464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3600" dirty="0"/>
              <a:t>ВРЕМЕННЫЕ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194692" y="1693231"/>
            <a:ext cx="51046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3600" u="sng" dirty="0" smtClean="0"/>
              <a:t>ПРОСТРАНСТВЕННЫЕ</a:t>
            </a:r>
            <a:endParaRPr lang="ru-RU" altLang="ru-RU" sz="3600" u="sng" dirty="0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5476505" y="871168"/>
            <a:ext cx="1223963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538676" y="2975143"/>
            <a:ext cx="291496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ru-RU" altLang="ru-RU" sz="2000" u="sng" dirty="0" smtClean="0">
                <a:solidFill>
                  <a:schemeClr val="accent5">
                    <a:lumMod val="50000"/>
                  </a:schemeClr>
                </a:solidFill>
              </a:rPr>
              <a:t>Один объект в разные 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000" u="sng" dirty="0" smtClean="0">
                <a:solidFill>
                  <a:schemeClr val="accent5">
                    <a:lumMod val="50000"/>
                  </a:schemeClr>
                </a:solidFill>
              </a:rPr>
              <a:t>моменты времени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 smtClean="0"/>
              <a:t>Котировки </a:t>
            </a:r>
            <a:r>
              <a:rPr lang="ru-RU" altLang="ru-RU" sz="2000" dirty="0"/>
              <a:t>акций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/>
              <a:t>Цены на бензин и т.п.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225777" y="2372061"/>
            <a:ext cx="4046419" cy="3631763"/>
          </a:xfrm>
          <a:prstGeom prst="rect">
            <a:avLst/>
          </a:prstGeom>
          <a:noFill/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ru-RU" altLang="ru-RU" sz="2000" dirty="0" smtClean="0"/>
              <a:t>Много объектов с характеристиками </a:t>
            </a:r>
            <a:r>
              <a:rPr lang="ru-RU" altLang="ru-RU" sz="2000" u="sng" dirty="0" smtClean="0">
                <a:solidFill>
                  <a:schemeClr val="accent5">
                    <a:lumMod val="50000"/>
                  </a:schemeClr>
                </a:solidFill>
              </a:rPr>
              <a:t>в единый момент или интервал времени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 smtClean="0"/>
              <a:t>Данные </a:t>
            </a:r>
            <a:r>
              <a:rPr lang="ru-RU" altLang="ru-RU" sz="2000" dirty="0"/>
              <a:t>о ценах по районам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/>
              <a:t>Результаты опроса клиентов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/>
              <a:t>Статистика разговоров клиентов в течении дня</a:t>
            </a:r>
          </a:p>
          <a:p>
            <a:pPr eaLnBrk="1" hangingPunct="1"/>
            <a:endParaRPr lang="ru-RU" altLang="ru-RU" sz="2000" dirty="0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6197267" y="858969"/>
            <a:ext cx="3154991" cy="8464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8650590" y="1749671"/>
            <a:ext cx="30559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3600" dirty="0" smtClean="0"/>
              <a:t>ПАНЕЛЬНЫЕ</a:t>
            </a:r>
            <a:endParaRPr lang="ru-RU" altLang="ru-RU" sz="3600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8822724" y="2559929"/>
            <a:ext cx="322805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ru-RU" altLang="ru-RU" sz="2000" u="sng" dirty="0" smtClean="0">
                <a:solidFill>
                  <a:schemeClr val="accent5">
                    <a:lumMod val="50000"/>
                  </a:schemeClr>
                </a:solidFill>
              </a:rPr>
              <a:t>Много объектов в разные 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000" u="sng" dirty="0" smtClean="0">
                <a:solidFill>
                  <a:schemeClr val="accent5">
                    <a:lumMod val="50000"/>
                  </a:schemeClr>
                </a:solidFill>
              </a:rPr>
              <a:t>моменты времени, трехмерная таблица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2000" dirty="0" smtClean="0"/>
              <a:t>Регионы РФ , их 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000" dirty="0" smtClean="0"/>
              <a:t>показатели за несколько лет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185762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1" y="357188"/>
            <a:ext cx="10018713" cy="1195386"/>
          </a:xfrm>
        </p:spPr>
        <p:txBody>
          <a:bodyPr/>
          <a:lstStyle/>
          <a:p>
            <a:r>
              <a:rPr lang="ru-RU" dirty="0" smtClean="0"/>
              <a:t>От задачи к данным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1917" y="1318162"/>
            <a:ext cx="9298010" cy="528266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 smtClean="0"/>
              <a:t>1 </a:t>
            </a:r>
            <a:r>
              <a:rPr lang="ru-RU" dirty="0" smtClean="0"/>
              <a:t>семестр </a:t>
            </a:r>
            <a:r>
              <a:rPr lang="ru-RU" b="1" dirty="0" smtClean="0"/>
              <a:t>- ПРОСТРАНСТВЕННЫЕ</a:t>
            </a:r>
            <a:endParaRPr lang="en-US" b="1" dirty="0" smtClean="0"/>
          </a:p>
          <a:p>
            <a:pPr marL="0" indent="0">
              <a:buNone/>
            </a:pPr>
            <a:r>
              <a:rPr lang="ru-RU" dirty="0" smtClean="0"/>
              <a:t>ДАННЫЕ  </a:t>
            </a:r>
            <a:r>
              <a:rPr lang="ru-RU" dirty="0" smtClean="0"/>
              <a:t>ПРЕОБРАЗУЮТСЯ В СТАТИСТИЧЕСКИЕ ПОКАЗАТЕЛИ</a:t>
            </a:r>
          </a:p>
          <a:p>
            <a:pPr marL="0" indent="714375">
              <a:buNone/>
            </a:pPr>
            <a:r>
              <a:rPr lang="ru-RU" dirty="0" smtClean="0"/>
              <a:t>1. Количественные </a:t>
            </a:r>
            <a:r>
              <a:rPr lang="ru-RU" dirty="0" smtClean="0"/>
              <a:t>– измеримые, шкала</a:t>
            </a:r>
          </a:p>
          <a:p>
            <a:pPr marL="0" indent="714375">
              <a:buNone/>
            </a:pPr>
            <a:r>
              <a:rPr lang="en-US" dirty="0" smtClean="0"/>
              <a:t>2. </a:t>
            </a:r>
            <a:r>
              <a:rPr lang="ru-RU" dirty="0" smtClean="0"/>
              <a:t>Качественные </a:t>
            </a:r>
            <a:r>
              <a:rPr lang="ru-RU" dirty="0" smtClean="0"/>
              <a:t>– </a:t>
            </a:r>
            <a:r>
              <a:rPr lang="ru-RU" dirty="0" smtClean="0"/>
              <a:t>подразделяются на:</a:t>
            </a:r>
            <a:endParaRPr lang="en-US" dirty="0" smtClean="0"/>
          </a:p>
          <a:p>
            <a:pPr marL="0" indent="714375">
              <a:buNone/>
            </a:pPr>
            <a:r>
              <a:rPr lang="ru-RU" b="1" dirty="0" smtClean="0"/>
              <a:t>бинарные</a:t>
            </a:r>
            <a:r>
              <a:rPr lang="ru-RU" dirty="0" smtClean="0"/>
              <a:t> </a:t>
            </a:r>
            <a:r>
              <a:rPr lang="ru-RU" dirty="0" smtClean="0"/>
              <a:t>(2 категории) </a:t>
            </a:r>
            <a:endParaRPr lang="ru-RU" dirty="0" smtClean="0"/>
          </a:p>
          <a:p>
            <a:pPr marL="0" indent="714375">
              <a:buNone/>
            </a:pPr>
            <a:r>
              <a:rPr lang="ru-RU" b="1" dirty="0"/>
              <a:t>н</a:t>
            </a:r>
            <a:r>
              <a:rPr lang="ru-RU" b="1" dirty="0" smtClean="0"/>
              <a:t>оминальные</a:t>
            </a:r>
            <a:r>
              <a:rPr lang="ru-RU" dirty="0" smtClean="0"/>
              <a:t>, </a:t>
            </a:r>
            <a:r>
              <a:rPr lang="ru-RU" b="1" dirty="0" smtClean="0"/>
              <a:t>категориальные</a:t>
            </a:r>
            <a:r>
              <a:rPr lang="ru-RU" dirty="0" smtClean="0"/>
              <a:t> </a:t>
            </a:r>
            <a:r>
              <a:rPr lang="ru-RU" dirty="0" smtClean="0"/>
              <a:t>(несколько категорий</a:t>
            </a:r>
            <a:r>
              <a:rPr lang="ru-RU" dirty="0" smtClean="0"/>
              <a:t>)</a:t>
            </a:r>
          </a:p>
          <a:p>
            <a:pPr marL="0" indent="714375">
              <a:buNone/>
            </a:pPr>
            <a:r>
              <a:rPr lang="ru-RU" b="1" dirty="0" smtClean="0"/>
              <a:t>Порядковые</a:t>
            </a:r>
            <a:r>
              <a:rPr lang="ru-RU" dirty="0" smtClean="0"/>
              <a:t>, ранговые</a:t>
            </a:r>
          </a:p>
          <a:p>
            <a:pPr marL="0" indent="714375">
              <a:buNone/>
            </a:pPr>
            <a:endParaRPr lang="ru-RU" dirty="0"/>
          </a:p>
          <a:p>
            <a:pPr marL="0" indent="714375">
              <a:buNone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В зависимости от типа данных - разный анализ</a:t>
            </a:r>
            <a:endParaRPr lang="ru-RU" b="1" i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25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610" y="0"/>
            <a:ext cx="10018713" cy="1246909"/>
          </a:xfrm>
        </p:spPr>
        <p:txBody>
          <a:bodyPr/>
          <a:lstStyle/>
          <a:p>
            <a:r>
              <a:rPr lang="ru-RU" dirty="0" smtClean="0"/>
              <a:t>Исследование данных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7433" y="1265712"/>
            <a:ext cx="4895056" cy="576262"/>
          </a:xfrm>
        </p:spPr>
        <p:txBody>
          <a:bodyPr/>
          <a:lstStyle/>
          <a:p>
            <a:r>
              <a:rPr lang="ru-RU" sz="2400" dirty="0" smtClean="0"/>
              <a:t>Интервальные, количественные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377433" y="2435028"/>
            <a:ext cx="4895056" cy="365701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Графики: Гистограмма, Линейный</a:t>
            </a:r>
          </a:p>
          <a:p>
            <a:r>
              <a:rPr lang="ru-RU" sz="2000" dirty="0" smtClean="0"/>
              <a:t>Характеристики: из математической статистики – математическое ожидание, дисперсия и т.п.</a:t>
            </a:r>
          </a:p>
          <a:p>
            <a:r>
              <a:rPr lang="ru-RU" sz="2000" dirty="0" smtClean="0"/>
              <a:t>Связь между объектами – коэффициент </a:t>
            </a:r>
            <a:r>
              <a:rPr lang="ru-RU" sz="2000" dirty="0" smtClean="0"/>
              <a:t>корреляции Пирсона</a:t>
            </a:r>
          </a:p>
          <a:p>
            <a:r>
              <a:rPr lang="ru-RU" sz="2000" dirty="0" smtClean="0"/>
              <a:t>Графическая связь – диаграмма рассеяния</a:t>
            </a:r>
            <a:endParaRPr lang="ru-RU" sz="2000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79367" y="1426730"/>
            <a:ext cx="4895057" cy="576262"/>
          </a:xfrm>
        </p:spPr>
        <p:txBody>
          <a:bodyPr/>
          <a:lstStyle/>
          <a:p>
            <a:r>
              <a:rPr lang="ru-RU" sz="2400" dirty="0" smtClean="0"/>
              <a:t>Качественные, категориальные</a:t>
            </a:r>
            <a:endParaRPr lang="ru-RU" sz="24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607966" y="2435028"/>
            <a:ext cx="4895056" cy="3550136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Графики: круговая, столбиковая</a:t>
            </a:r>
          </a:p>
          <a:p>
            <a:r>
              <a:rPr lang="ru-RU" sz="2000" dirty="0" smtClean="0"/>
              <a:t>Относительные показатели – доля признака, его частота </a:t>
            </a:r>
            <a:r>
              <a:rPr lang="ru-RU" sz="2000" dirty="0" smtClean="0"/>
              <a:t>появления, медиана (в некоторых случаях)</a:t>
            </a:r>
            <a:endParaRPr lang="ru-RU" sz="2000" dirty="0" smtClean="0"/>
          </a:p>
          <a:p>
            <a:r>
              <a:rPr lang="ru-RU" sz="2000" dirty="0" smtClean="0"/>
              <a:t>Связь между объектами: НЕ </a:t>
            </a:r>
            <a:r>
              <a:rPr lang="ru-RU" sz="2000" dirty="0" smtClean="0"/>
              <a:t>ПИРСОНА, ранговая корреляция </a:t>
            </a:r>
            <a:r>
              <a:rPr lang="ru-RU" sz="2000" dirty="0" err="1" smtClean="0"/>
              <a:t>Спирмена</a:t>
            </a:r>
            <a:r>
              <a:rPr lang="ru-RU" sz="2000" dirty="0" smtClean="0"/>
              <a:t>, тау </a:t>
            </a:r>
            <a:r>
              <a:rPr lang="ru-RU" sz="2000" dirty="0" err="1" smtClean="0"/>
              <a:t>Кендалла</a:t>
            </a:r>
            <a:endParaRPr lang="ru-RU" sz="2000" dirty="0" smtClean="0"/>
          </a:p>
          <a:p>
            <a:r>
              <a:rPr lang="ru-RU" sz="2000" dirty="0" smtClean="0"/>
              <a:t>Связь - таблицы для качественных, диаграмма БОКС – </a:t>
            </a:r>
            <a:r>
              <a:rPr lang="ru-RU" sz="2000" dirty="0" err="1" smtClean="0"/>
              <a:t>Вискер</a:t>
            </a:r>
            <a:r>
              <a:rPr lang="ru-RU" sz="2000" dirty="0" smtClean="0"/>
              <a:t> (ящик с усами) – для количественно – качественных связей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09480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2927350" y="260350"/>
            <a:ext cx="7543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b="1" smtClean="0">
                <a:cs typeface="Times New Roman" panose="02020603050405020304" pitchFamily="18" charset="0"/>
              </a:rPr>
              <a:t>Характеристики случайной величины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2782888" y="1628775"/>
            <a:ext cx="76200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200" b="1" i="1"/>
              <a:t>     </a:t>
            </a:r>
            <a:r>
              <a:rPr lang="ru-RU" altLang="ru-RU" sz="2200" b="1" i="1">
                <a:cs typeface="Times New Roman" panose="02020603050405020304" pitchFamily="18" charset="0"/>
              </a:rPr>
              <a:t>I.      Математическое ожидание с.в. </a:t>
            </a:r>
            <a:r>
              <a:rPr lang="en-US" altLang="ru-RU" sz="2200" b="1" i="1">
                <a:cs typeface="Times New Roman" panose="02020603050405020304" pitchFamily="18" charset="0"/>
              </a:rPr>
              <a:t>x</a:t>
            </a:r>
            <a:r>
              <a:rPr lang="ru-RU" altLang="ru-RU" sz="2200" b="1" i="1">
                <a:cs typeface="Times New Roman" panose="02020603050405020304" pitchFamily="18" charset="0"/>
              </a:rPr>
              <a:t>. </a:t>
            </a:r>
            <a:endParaRPr lang="ru-RU" altLang="ru-RU" sz="220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200">
                <a:cs typeface="Times New Roman" panose="02020603050405020304" pitchFamily="18" charset="0"/>
              </a:rPr>
              <a:t>Обозначается </a:t>
            </a:r>
            <a:r>
              <a:rPr lang="en-US" altLang="ru-RU" sz="2200">
                <a:cs typeface="Times New Roman" panose="02020603050405020304" pitchFamily="18" charset="0"/>
              </a:rPr>
              <a:t>E</a:t>
            </a:r>
            <a:r>
              <a:rPr lang="ru-RU" altLang="ru-RU" sz="2200">
                <a:cs typeface="Times New Roman" panose="02020603050405020304" pitchFamily="18" charset="0"/>
              </a:rPr>
              <a:t>(</a:t>
            </a:r>
            <a:r>
              <a:rPr lang="en-US" altLang="ru-RU" sz="2200">
                <a:cs typeface="Times New Roman" panose="02020603050405020304" pitchFamily="18" charset="0"/>
              </a:rPr>
              <a:t>x</a:t>
            </a:r>
            <a:r>
              <a:rPr lang="ru-RU" altLang="ru-RU" sz="2200">
                <a:cs typeface="Times New Roman" panose="02020603050405020304" pitchFamily="18" charset="0"/>
              </a:rPr>
              <a:t>). Показывает среднее ожидаемое значение.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200" b="1" i="1">
                <a:cs typeface="Times New Roman" panose="02020603050405020304" pitchFamily="18" charset="0"/>
              </a:rPr>
              <a:t>          II.      Дисперсия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200">
                <a:cs typeface="Times New Roman" panose="02020603050405020304" pitchFamily="18" charset="0"/>
              </a:rPr>
              <a:t>Обозначается </a:t>
            </a:r>
            <a:r>
              <a:rPr lang="en-US" altLang="ru-RU" sz="2200">
                <a:cs typeface="Times New Roman" panose="02020603050405020304" pitchFamily="18" charset="0"/>
              </a:rPr>
              <a:t>D</a:t>
            </a:r>
            <a:r>
              <a:rPr lang="ru-RU" altLang="ru-RU" sz="2200">
                <a:cs typeface="Times New Roman" panose="02020603050405020304" pitchFamily="18" charset="0"/>
              </a:rPr>
              <a:t>[</a:t>
            </a:r>
            <a:r>
              <a:rPr lang="en-US" altLang="ru-RU" sz="2200">
                <a:cs typeface="Times New Roman" panose="02020603050405020304" pitchFamily="18" charset="0"/>
              </a:rPr>
              <a:t>x</a:t>
            </a:r>
            <a:r>
              <a:rPr lang="ru-RU" altLang="ru-RU" sz="2200">
                <a:cs typeface="Times New Roman" panose="02020603050405020304" pitchFamily="18" charset="0"/>
              </a:rPr>
              <a:t>]=</a:t>
            </a:r>
            <a:r>
              <a:rPr lang="en-US" altLang="ru-RU" sz="2200">
                <a:cs typeface="Times New Roman" panose="02020603050405020304" pitchFamily="18" charset="0"/>
              </a:rPr>
              <a:t>V</a:t>
            </a:r>
            <a:r>
              <a:rPr lang="ru-RU" altLang="ru-RU" sz="2200">
                <a:cs typeface="Times New Roman" panose="02020603050405020304" pitchFamily="18" charset="0"/>
              </a:rPr>
              <a:t>(</a:t>
            </a:r>
            <a:r>
              <a:rPr lang="en-US" altLang="ru-RU" sz="2200">
                <a:cs typeface="Times New Roman" panose="02020603050405020304" pitchFamily="18" charset="0"/>
              </a:rPr>
              <a:t>x</a:t>
            </a:r>
            <a:r>
              <a:rPr lang="ru-RU" altLang="ru-RU" sz="2200">
                <a:cs typeface="Times New Roman" panose="02020603050405020304" pitchFamily="18" charset="0"/>
              </a:rPr>
              <a:t>). Дисперсия – это среднее отклонение от среднего, т.е. на сколько в среднем большинство значений отклонится от математического ожидания </a:t>
            </a:r>
            <a:endParaRPr lang="ru-RU" altLang="ru-RU" sz="220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200" b="1" i="1">
                <a:cs typeface="Times New Roman" panose="02020603050405020304" pitchFamily="18" charset="0"/>
              </a:rPr>
              <a:t>       III.      Ковариация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200">
                <a:cs typeface="Times New Roman" panose="02020603050405020304" pitchFamily="18" charset="0"/>
              </a:rPr>
              <a:t>Обозначается </a:t>
            </a:r>
            <a:r>
              <a:rPr lang="en-US" altLang="ru-RU" sz="2200">
                <a:cs typeface="Times New Roman" panose="02020603050405020304" pitchFamily="18" charset="0"/>
              </a:rPr>
              <a:t>Cov</a:t>
            </a:r>
            <a:r>
              <a:rPr lang="ru-RU" altLang="ru-RU" sz="2200">
                <a:cs typeface="Times New Roman" panose="02020603050405020304" pitchFamily="18" charset="0"/>
              </a:rPr>
              <a:t>(</a:t>
            </a:r>
            <a:r>
              <a:rPr lang="en-US" altLang="ru-RU" sz="2200">
                <a:cs typeface="Times New Roman" panose="02020603050405020304" pitchFamily="18" charset="0"/>
              </a:rPr>
              <a:t>x</a:t>
            </a:r>
            <a:r>
              <a:rPr lang="ru-RU" altLang="ru-RU" sz="2200">
                <a:cs typeface="Times New Roman" panose="02020603050405020304" pitchFamily="18" charset="0"/>
              </a:rPr>
              <a:t>,</a:t>
            </a:r>
            <a:r>
              <a:rPr lang="en-US" altLang="ru-RU" sz="2200">
                <a:cs typeface="Times New Roman" panose="02020603050405020304" pitchFamily="18" charset="0"/>
              </a:rPr>
              <a:t>y</a:t>
            </a:r>
            <a:r>
              <a:rPr lang="ru-RU" altLang="ru-RU" sz="2200">
                <a:cs typeface="Times New Roman" panose="02020603050405020304" pitchFamily="18" charset="0"/>
              </a:rPr>
              <a:t>). Показывает однонаправленность двух случайных величин, т.е. ковариация – это мера линейной зависимости с.в. </a:t>
            </a:r>
            <a:endParaRPr lang="ru-RU" altLang="ru-RU" sz="22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200"/>
              <a:t>    </a:t>
            </a:r>
            <a:r>
              <a:rPr lang="ru-RU" altLang="ru-RU" sz="2200" b="1" i="1">
                <a:cs typeface="Times New Roman" panose="02020603050405020304" pitchFamily="18" charset="0"/>
              </a:rPr>
              <a:t>IV.      Корреляция.</a:t>
            </a:r>
            <a:endParaRPr lang="ru-RU" altLang="ru-RU" sz="220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200">
                <a:cs typeface="Times New Roman" panose="02020603050405020304" pitchFamily="18" charset="0"/>
              </a:rPr>
              <a:t>Обозначается </a:t>
            </a:r>
            <a:r>
              <a:rPr lang="en-US" altLang="ru-RU" sz="2200">
                <a:cs typeface="Times New Roman" panose="02020603050405020304" pitchFamily="18" charset="0"/>
              </a:rPr>
              <a:t>Corr</a:t>
            </a:r>
            <a:r>
              <a:rPr lang="ru-RU" altLang="ru-RU" sz="2200">
                <a:cs typeface="Times New Roman" panose="02020603050405020304" pitchFamily="18" charset="0"/>
              </a:rPr>
              <a:t>(</a:t>
            </a:r>
            <a:r>
              <a:rPr lang="en-US" altLang="ru-RU" sz="2200">
                <a:cs typeface="Times New Roman" panose="02020603050405020304" pitchFamily="18" charset="0"/>
              </a:rPr>
              <a:t>x</a:t>
            </a:r>
            <a:r>
              <a:rPr lang="ru-RU" altLang="ru-RU" sz="2200">
                <a:cs typeface="Times New Roman" panose="02020603050405020304" pitchFamily="18" charset="0"/>
              </a:rPr>
              <a:t>,</a:t>
            </a:r>
            <a:r>
              <a:rPr lang="en-US" altLang="ru-RU" sz="2200">
                <a:cs typeface="Times New Roman" panose="02020603050405020304" pitchFamily="18" charset="0"/>
              </a:rPr>
              <a:t>y</a:t>
            </a:r>
            <a:r>
              <a:rPr lang="ru-RU" altLang="ru-RU" sz="2200">
                <a:cs typeface="Times New Roman" panose="02020603050405020304" pitchFamily="18" charset="0"/>
              </a:rPr>
              <a:t>). Показывает силу линейной связи в интервале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en-US" altLang="ru-RU">
                <a:cs typeface="Times New Roman" panose="02020603050405020304" pitchFamily="18" charset="0"/>
              </a:rPr>
              <a:t>[</a:t>
            </a:r>
            <a:r>
              <a:rPr lang="ru-RU" altLang="ru-RU">
                <a:cs typeface="Times New Roman" panose="02020603050405020304" pitchFamily="18" charset="0"/>
              </a:rPr>
              <a:t>-1;1</a:t>
            </a:r>
            <a:r>
              <a:rPr lang="en-US" altLang="ru-RU">
                <a:cs typeface="Times New Roman" panose="02020603050405020304" pitchFamily="18" charset="0"/>
              </a:rPr>
              <a:t>]</a:t>
            </a:r>
            <a:endParaRPr lang="ru-RU" altLang="ru-RU">
              <a:cs typeface="Times New Roman" panose="02020603050405020304" pitchFamily="18" charset="0"/>
            </a:endParaRPr>
          </a:p>
        </p:txBody>
      </p:sp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5DCA331-2AF2-47FF-AED9-1BFA7BADC79A}" type="slidenum">
              <a:rPr lang="ru-RU" altLang="ru-RU" sz="1800">
                <a:latin typeface="Arial Unicode MS" panose="020B0604020202020204" pitchFamily="34" charset="-128"/>
              </a:rPr>
              <a:pPr eaLnBrk="1" hangingPunct="1"/>
              <a:t>9</a:t>
            </a:fld>
            <a:endParaRPr lang="ru-RU" altLang="ru-RU" sz="180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417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142</TotalTime>
  <Words>432</Words>
  <Application>Microsoft Office PowerPoint</Application>
  <PresentationFormat>Широкоэкранный</PresentationFormat>
  <Paragraphs>104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 Unicode MS</vt:lpstr>
      <vt:lpstr>Arial</vt:lpstr>
      <vt:lpstr>Calibri</vt:lpstr>
      <vt:lpstr>Comic Sans MS</vt:lpstr>
      <vt:lpstr>Corbel</vt:lpstr>
      <vt:lpstr>Tahoma</vt:lpstr>
      <vt:lpstr>Times New Roman</vt:lpstr>
      <vt:lpstr>Wingdings</vt:lpstr>
      <vt:lpstr>Параллакс</vt:lpstr>
      <vt:lpstr>Эконометрика</vt:lpstr>
      <vt:lpstr>Повтор пройденного</vt:lpstr>
      <vt:lpstr>Лекция 2. Введение в анализ данных</vt:lpstr>
      <vt:lpstr>Напоминание: отчетность по курсу</vt:lpstr>
      <vt:lpstr>Утверждение и гипотеза</vt:lpstr>
      <vt:lpstr>Презентация PowerPoint</vt:lpstr>
      <vt:lpstr>От задачи к данным</vt:lpstr>
      <vt:lpstr>Исследование данных</vt:lpstr>
      <vt:lpstr>Характеристики случайной величины</vt:lpstr>
      <vt:lpstr>Характеристики с.в.</vt:lpstr>
      <vt:lpstr>Проверка гипотез, важные понятия:</vt:lpstr>
      <vt:lpstr>ПРИМЕР: см. файл</vt:lpstr>
      <vt:lpstr>Спасибо за внимание!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Эконометрика</dc:title>
  <dc:creator>ЛВ</dc:creator>
  <cp:lastModifiedBy>ЛВ</cp:lastModifiedBy>
  <cp:revision>25</cp:revision>
  <dcterms:created xsi:type="dcterms:W3CDTF">2020-09-09T20:00:15Z</dcterms:created>
  <dcterms:modified xsi:type="dcterms:W3CDTF">2020-09-18T18:59:16Z</dcterms:modified>
</cp:coreProperties>
</file>