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1" r:id="rId2"/>
    <p:sldMasterId id="2147483691" r:id="rId3"/>
    <p:sldMasterId id="2147483694" r:id="rId4"/>
    <p:sldMasterId id="2147483698" r:id="rId5"/>
    <p:sldMasterId id="2147483742" r:id="rId6"/>
    <p:sldMasterId id="2147483744" r:id="rId7"/>
  </p:sldMasterIdLst>
  <p:notesMasterIdLst>
    <p:notesMasterId r:id="rId25"/>
  </p:notesMasterIdLst>
  <p:sldIdLst>
    <p:sldId id="299" r:id="rId8"/>
    <p:sldId id="312" r:id="rId9"/>
    <p:sldId id="300" r:id="rId10"/>
    <p:sldId id="315" r:id="rId11"/>
    <p:sldId id="314" r:id="rId12"/>
    <p:sldId id="303" r:id="rId13"/>
    <p:sldId id="301" r:id="rId14"/>
    <p:sldId id="302" r:id="rId15"/>
    <p:sldId id="274" r:id="rId16"/>
    <p:sldId id="307" r:id="rId17"/>
    <p:sldId id="309" r:id="rId18"/>
    <p:sldId id="310" r:id="rId19"/>
    <p:sldId id="317" r:id="rId20"/>
    <p:sldId id="311" r:id="rId21"/>
    <p:sldId id="316" r:id="rId22"/>
    <p:sldId id="308" r:id="rId23"/>
    <p:sldId id="30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F24"/>
    <a:srgbClr val="D0291D"/>
    <a:srgbClr val="CF281C"/>
    <a:srgbClr val="C8251B"/>
    <a:srgbClr val="DB03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/>
    <p:restoredTop sz="94626"/>
  </p:normalViewPr>
  <p:slideViewPr>
    <p:cSldViewPr snapToGrid="0" snapToObjects="1" showGuides="1">
      <p:cViewPr varScale="1">
        <p:scale>
          <a:sx n="39" d="100"/>
          <a:sy n="39" d="100"/>
        </p:scale>
        <p:origin x="51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7493075513708"/>
          <c:y val="0.10972891829097198"/>
          <c:w val="0.72928369733818665"/>
          <c:h val="0.689557732962353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D-8448-8E80-1E998796698E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9D-8448-8E80-1E998796698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9D-8448-8E80-1E998796698E}"/>
              </c:ext>
            </c:extLst>
          </c:dPt>
          <c:dPt>
            <c:idx val="3"/>
            <c:bubble3D val="0"/>
            <c:explosion val="1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9D-8448-8E80-1E99879669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92-4417-A1CA-2672FFAF7AF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167,0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79D-8448-8E80-1E99879669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79D-8448-8E80-1E9987966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Беспроцентные кредиты </c:v>
                </c:pt>
                <c:pt idx="1">
                  <c:v>Оборотные кредиты</c:v>
                </c:pt>
                <c:pt idx="2">
                  <c:v>Кредиты на восстановление деятельности</c:v>
                </c:pt>
                <c:pt idx="3">
                  <c:v>Льготная ипотека </c:v>
                </c:pt>
                <c:pt idx="4">
                  <c:v>Кредиты застройщикам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200</c:v>
                </c:pt>
                <c:pt idx="1">
                  <c:v>1000</c:v>
                </c:pt>
                <c:pt idx="2">
                  <c:v>248</c:v>
                </c:pt>
                <c:pt idx="3">
                  <c:v>740</c:v>
                </c:pt>
                <c:pt idx="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9D-8448-8E80-1E9987966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002291273447226E-2"/>
          <c:y val="0.81100740001928906"/>
          <c:w val="0.84863274789175203"/>
          <c:h val="0.18153414323321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3958F-C513-4962-9CD6-D3448A56A76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507A9-16BB-4F87-8078-42BB49C35480}">
      <dgm:prSet phldrT="[Текст]" custT="1"/>
      <dgm:spPr/>
      <dgm:t>
        <a:bodyPr/>
        <a:lstStyle/>
        <a:p>
          <a:pPr algn="l"/>
          <a:r>
            <a:rPr lang="ru-RU" sz="1400" dirty="0"/>
            <a:t>1. Работник обращается в «свой» банк и привязывает к карте номер телефона в СБП</a:t>
          </a:r>
        </a:p>
      </dgm:t>
    </dgm:pt>
    <dgm:pt modelId="{96E53D90-973A-4740-B3F0-DE95D68219AE}" type="parTrans" cxnId="{B346E592-0C0A-4040-9B89-15D093ECCC08}">
      <dgm:prSet/>
      <dgm:spPr/>
      <dgm:t>
        <a:bodyPr/>
        <a:lstStyle/>
        <a:p>
          <a:pPr algn="l"/>
          <a:endParaRPr lang="ru-RU" sz="1400"/>
        </a:p>
      </dgm:t>
    </dgm:pt>
    <dgm:pt modelId="{42429D30-87A5-4B13-AAB3-AC4BD0A54B96}" type="sibTrans" cxnId="{B346E592-0C0A-4040-9B89-15D093ECCC08}">
      <dgm:prSet custT="1"/>
      <dgm:spPr/>
      <dgm:t>
        <a:bodyPr/>
        <a:lstStyle/>
        <a:p>
          <a:pPr algn="l"/>
          <a:endParaRPr lang="ru-RU" sz="300"/>
        </a:p>
      </dgm:t>
    </dgm:pt>
    <dgm:pt modelId="{A44CC3DE-A0CC-44CA-8B3D-A3D075FDE00E}">
      <dgm:prSet phldrT="[Текст]" custT="1"/>
      <dgm:spPr/>
      <dgm:t>
        <a:bodyPr/>
        <a:lstStyle/>
        <a:p>
          <a:pPr algn="l"/>
          <a:r>
            <a:rPr lang="ru-RU" sz="1400" dirty="0"/>
            <a:t>2. Работник сообщает работодателю о получении зарплаты через СБП по номеру телефона</a:t>
          </a:r>
        </a:p>
      </dgm:t>
    </dgm:pt>
    <dgm:pt modelId="{8DA3FE76-C499-4634-9E4D-26496291DF14}" type="parTrans" cxnId="{DB2FCA89-0508-4181-A2A8-26C21BF73F11}">
      <dgm:prSet/>
      <dgm:spPr/>
      <dgm:t>
        <a:bodyPr/>
        <a:lstStyle/>
        <a:p>
          <a:pPr algn="l"/>
          <a:endParaRPr lang="ru-RU" sz="1400"/>
        </a:p>
      </dgm:t>
    </dgm:pt>
    <dgm:pt modelId="{57516093-6171-4B06-B404-A12F721B38C7}" type="sibTrans" cxnId="{DB2FCA89-0508-4181-A2A8-26C21BF73F11}">
      <dgm:prSet custT="1"/>
      <dgm:spPr/>
      <dgm:t>
        <a:bodyPr/>
        <a:lstStyle/>
        <a:p>
          <a:pPr algn="l"/>
          <a:endParaRPr lang="ru-RU" sz="300"/>
        </a:p>
      </dgm:t>
    </dgm:pt>
    <dgm:pt modelId="{8BBDB44F-DA44-4C0E-8C7C-486D58165762}">
      <dgm:prSet phldrT="[Текст]" custT="1"/>
      <dgm:spPr/>
      <dgm:t>
        <a:bodyPr/>
        <a:lstStyle/>
        <a:p>
          <a:pPr algn="l"/>
          <a:r>
            <a:rPr lang="ru-RU" sz="1400" dirty="0"/>
            <a:t>3. Работодатель направляет в «свой» банк платежное поручение с реестром (ФИО, номера телефонов и суммы) </a:t>
          </a:r>
        </a:p>
      </dgm:t>
    </dgm:pt>
    <dgm:pt modelId="{B84A84CE-0A61-4EC8-8D1B-EB1FC791A666}" type="parTrans" cxnId="{7D35B431-5C7F-4CFC-9583-09CD4778D61B}">
      <dgm:prSet/>
      <dgm:spPr/>
      <dgm:t>
        <a:bodyPr/>
        <a:lstStyle/>
        <a:p>
          <a:pPr algn="l"/>
          <a:endParaRPr lang="ru-RU" sz="1400"/>
        </a:p>
      </dgm:t>
    </dgm:pt>
    <dgm:pt modelId="{8066CD42-E124-4C97-AB0D-25FCB9E5810E}" type="sibTrans" cxnId="{7D35B431-5C7F-4CFC-9583-09CD4778D61B}">
      <dgm:prSet custT="1"/>
      <dgm:spPr/>
      <dgm:t>
        <a:bodyPr/>
        <a:lstStyle/>
        <a:p>
          <a:pPr algn="l"/>
          <a:endParaRPr lang="ru-RU" sz="300"/>
        </a:p>
      </dgm:t>
    </dgm:pt>
    <dgm:pt modelId="{78D383E9-A241-4D97-9D0D-1CEF647BBC37}">
      <dgm:prSet phldrT="[Текст]" custT="1"/>
      <dgm:spPr/>
      <dgm:t>
        <a:bodyPr/>
        <a:lstStyle/>
        <a:p>
          <a:pPr algn="l"/>
          <a:r>
            <a:rPr lang="ru-RU" sz="1400" dirty="0"/>
            <a:t>4. Платежное поручение с реестром поступает из банка работодателя в НСПК и распределяется по карточным счетам</a:t>
          </a:r>
        </a:p>
      </dgm:t>
    </dgm:pt>
    <dgm:pt modelId="{6A0F47DC-1CA4-4C2F-99E8-F3F7C507009A}" type="parTrans" cxnId="{1A16DCD6-8E8C-4C6A-A6CF-534CA6D01CC7}">
      <dgm:prSet/>
      <dgm:spPr/>
      <dgm:t>
        <a:bodyPr/>
        <a:lstStyle/>
        <a:p>
          <a:pPr algn="l"/>
          <a:endParaRPr lang="ru-RU" sz="1400"/>
        </a:p>
      </dgm:t>
    </dgm:pt>
    <dgm:pt modelId="{CCB95100-7681-4B37-BA7E-E0F3BCD3570C}" type="sibTrans" cxnId="{1A16DCD6-8E8C-4C6A-A6CF-534CA6D01CC7}">
      <dgm:prSet custT="1"/>
      <dgm:spPr/>
      <dgm:t>
        <a:bodyPr/>
        <a:lstStyle/>
        <a:p>
          <a:pPr algn="l"/>
          <a:endParaRPr lang="ru-RU" sz="300"/>
        </a:p>
      </dgm:t>
    </dgm:pt>
    <dgm:pt modelId="{85A96F68-910D-4D12-BD1F-F60FE290E593}">
      <dgm:prSet phldrT="[Текст]" custT="1"/>
      <dgm:spPr/>
      <dgm:t>
        <a:bodyPr/>
        <a:lstStyle/>
        <a:p>
          <a:pPr algn="l"/>
          <a:r>
            <a:rPr lang="ru-RU" sz="1400" dirty="0"/>
            <a:t>5. Банк работодателя зачисляет зарплату на его карточный счет</a:t>
          </a:r>
        </a:p>
      </dgm:t>
    </dgm:pt>
    <dgm:pt modelId="{6C5DC6EB-E9C0-4D53-BA40-70B53B5B07C5}" type="parTrans" cxnId="{957E7084-428E-429C-96D8-37DA776983FD}">
      <dgm:prSet/>
      <dgm:spPr/>
      <dgm:t>
        <a:bodyPr/>
        <a:lstStyle/>
        <a:p>
          <a:pPr algn="l"/>
          <a:endParaRPr lang="ru-RU" sz="1400"/>
        </a:p>
      </dgm:t>
    </dgm:pt>
    <dgm:pt modelId="{A3D4760F-F698-4A92-BE9B-E571887FA6BF}" type="sibTrans" cxnId="{957E7084-428E-429C-96D8-37DA776983FD}">
      <dgm:prSet custT="1"/>
      <dgm:spPr/>
      <dgm:t>
        <a:bodyPr/>
        <a:lstStyle/>
        <a:p>
          <a:pPr algn="l"/>
          <a:endParaRPr lang="ru-RU" sz="300"/>
        </a:p>
      </dgm:t>
    </dgm:pt>
    <dgm:pt modelId="{52DC5E5C-49BC-405F-9EDA-E7072E0C611D}">
      <dgm:prSet phldrT="[Текст]" custT="1"/>
      <dgm:spPr/>
      <dgm:t>
        <a:bodyPr/>
        <a:lstStyle/>
        <a:p>
          <a:pPr algn="l"/>
          <a:r>
            <a:rPr lang="ru-RU" sz="1400" dirty="0"/>
            <a:t>6. Для замены банка работник самостоятельно привязывает свой тел. номер к карте нового банка</a:t>
          </a:r>
        </a:p>
      </dgm:t>
    </dgm:pt>
    <dgm:pt modelId="{E17CAA33-0818-4C19-854A-3CC942CD2064}" type="parTrans" cxnId="{2E2D90F1-DF06-4394-9F44-938DD09C73BF}">
      <dgm:prSet/>
      <dgm:spPr/>
      <dgm:t>
        <a:bodyPr/>
        <a:lstStyle/>
        <a:p>
          <a:pPr algn="l"/>
          <a:endParaRPr lang="ru-RU" sz="1400"/>
        </a:p>
      </dgm:t>
    </dgm:pt>
    <dgm:pt modelId="{81C961AA-DF56-45BE-980F-3AE47506F7DF}" type="sibTrans" cxnId="{2E2D90F1-DF06-4394-9F44-938DD09C73BF}">
      <dgm:prSet/>
      <dgm:spPr/>
      <dgm:t>
        <a:bodyPr/>
        <a:lstStyle/>
        <a:p>
          <a:pPr algn="l"/>
          <a:endParaRPr lang="ru-RU" sz="1400"/>
        </a:p>
      </dgm:t>
    </dgm:pt>
    <dgm:pt modelId="{8FA09DD7-4270-4438-BA2C-1DC9CC7732E4}" type="pres">
      <dgm:prSet presAssocID="{68C3958F-C513-4962-9CD6-D3448A56A767}" presName="Name0" presStyleCnt="0">
        <dgm:presLayoutVars>
          <dgm:dir/>
          <dgm:resizeHandles val="exact"/>
        </dgm:presLayoutVars>
      </dgm:prSet>
      <dgm:spPr/>
    </dgm:pt>
    <dgm:pt modelId="{61ECE130-FA7B-4A77-85B0-D60C315CE5DA}" type="pres">
      <dgm:prSet presAssocID="{229507A9-16BB-4F87-8078-42BB49C35480}" presName="node" presStyleLbl="node1" presStyleIdx="0" presStyleCnt="6">
        <dgm:presLayoutVars>
          <dgm:bulletEnabled val="1"/>
        </dgm:presLayoutVars>
      </dgm:prSet>
      <dgm:spPr/>
    </dgm:pt>
    <dgm:pt modelId="{CA778B2A-3E7B-4DC8-B543-0A26BF8B4615}" type="pres">
      <dgm:prSet presAssocID="{42429D30-87A5-4B13-AAB3-AC4BD0A54B96}" presName="sibTrans" presStyleLbl="sibTrans1D1" presStyleIdx="0" presStyleCnt="5"/>
      <dgm:spPr/>
    </dgm:pt>
    <dgm:pt modelId="{7A9AD06F-04C7-46E8-B9CF-7D0A39277B6B}" type="pres">
      <dgm:prSet presAssocID="{42429D30-87A5-4B13-AAB3-AC4BD0A54B96}" presName="connectorText" presStyleLbl="sibTrans1D1" presStyleIdx="0" presStyleCnt="5"/>
      <dgm:spPr/>
    </dgm:pt>
    <dgm:pt modelId="{08770C0E-283B-44DE-8843-3E48E88B2FB6}" type="pres">
      <dgm:prSet presAssocID="{A44CC3DE-A0CC-44CA-8B3D-A3D075FDE00E}" presName="node" presStyleLbl="node1" presStyleIdx="1" presStyleCnt="6">
        <dgm:presLayoutVars>
          <dgm:bulletEnabled val="1"/>
        </dgm:presLayoutVars>
      </dgm:prSet>
      <dgm:spPr/>
    </dgm:pt>
    <dgm:pt modelId="{0F62F0FC-17F3-44D9-9B86-01DA9B2CB357}" type="pres">
      <dgm:prSet presAssocID="{57516093-6171-4B06-B404-A12F721B38C7}" presName="sibTrans" presStyleLbl="sibTrans1D1" presStyleIdx="1" presStyleCnt="5"/>
      <dgm:spPr/>
    </dgm:pt>
    <dgm:pt modelId="{84C354A0-6DEE-4A51-8920-D5A82D60E977}" type="pres">
      <dgm:prSet presAssocID="{57516093-6171-4B06-B404-A12F721B38C7}" presName="connectorText" presStyleLbl="sibTrans1D1" presStyleIdx="1" presStyleCnt="5"/>
      <dgm:spPr/>
    </dgm:pt>
    <dgm:pt modelId="{AA71FAEA-800C-4F61-ADA4-4681E05D2767}" type="pres">
      <dgm:prSet presAssocID="{8BBDB44F-DA44-4C0E-8C7C-486D58165762}" presName="node" presStyleLbl="node1" presStyleIdx="2" presStyleCnt="6">
        <dgm:presLayoutVars>
          <dgm:bulletEnabled val="1"/>
        </dgm:presLayoutVars>
      </dgm:prSet>
      <dgm:spPr/>
    </dgm:pt>
    <dgm:pt modelId="{1B00FAF9-808A-4B7F-BAEB-FE894BBD9EC3}" type="pres">
      <dgm:prSet presAssocID="{8066CD42-E124-4C97-AB0D-25FCB9E5810E}" presName="sibTrans" presStyleLbl="sibTrans1D1" presStyleIdx="2" presStyleCnt="5"/>
      <dgm:spPr/>
    </dgm:pt>
    <dgm:pt modelId="{91F86EBF-EFFD-41A3-8D40-182ECAE9C2F9}" type="pres">
      <dgm:prSet presAssocID="{8066CD42-E124-4C97-AB0D-25FCB9E5810E}" presName="connectorText" presStyleLbl="sibTrans1D1" presStyleIdx="2" presStyleCnt="5"/>
      <dgm:spPr/>
    </dgm:pt>
    <dgm:pt modelId="{4B0A8AB1-02BB-4876-8137-E6CE073F4048}" type="pres">
      <dgm:prSet presAssocID="{78D383E9-A241-4D97-9D0D-1CEF647BBC37}" presName="node" presStyleLbl="node1" presStyleIdx="3" presStyleCnt="6">
        <dgm:presLayoutVars>
          <dgm:bulletEnabled val="1"/>
        </dgm:presLayoutVars>
      </dgm:prSet>
      <dgm:spPr/>
    </dgm:pt>
    <dgm:pt modelId="{D36B20F7-A315-405B-A268-3C6739341F47}" type="pres">
      <dgm:prSet presAssocID="{CCB95100-7681-4B37-BA7E-E0F3BCD3570C}" presName="sibTrans" presStyleLbl="sibTrans1D1" presStyleIdx="3" presStyleCnt="5"/>
      <dgm:spPr/>
    </dgm:pt>
    <dgm:pt modelId="{D331190A-1B84-4FC5-9CCF-1A860F918608}" type="pres">
      <dgm:prSet presAssocID="{CCB95100-7681-4B37-BA7E-E0F3BCD3570C}" presName="connectorText" presStyleLbl="sibTrans1D1" presStyleIdx="3" presStyleCnt="5"/>
      <dgm:spPr/>
    </dgm:pt>
    <dgm:pt modelId="{B65E8B86-E71B-4B0A-964A-F06BD0C4EC66}" type="pres">
      <dgm:prSet presAssocID="{85A96F68-910D-4D12-BD1F-F60FE290E593}" presName="node" presStyleLbl="node1" presStyleIdx="4" presStyleCnt="6">
        <dgm:presLayoutVars>
          <dgm:bulletEnabled val="1"/>
        </dgm:presLayoutVars>
      </dgm:prSet>
      <dgm:spPr/>
    </dgm:pt>
    <dgm:pt modelId="{1BA25CF4-D1CD-4684-96AF-273AD331F136}" type="pres">
      <dgm:prSet presAssocID="{A3D4760F-F698-4A92-BE9B-E571887FA6BF}" presName="sibTrans" presStyleLbl="sibTrans1D1" presStyleIdx="4" presStyleCnt="5"/>
      <dgm:spPr/>
    </dgm:pt>
    <dgm:pt modelId="{FD11CFDE-907F-49BA-9BB9-605CBA4138D5}" type="pres">
      <dgm:prSet presAssocID="{A3D4760F-F698-4A92-BE9B-E571887FA6BF}" presName="connectorText" presStyleLbl="sibTrans1D1" presStyleIdx="4" presStyleCnt="5"/>
      <dgm:spPr/>
    </dgm:pt>
    <dgm:pt modelId="{626E3E79-2E44-4C35-9BD3-6BB58953A841}" type="pres">
      <dgm:prSet presAssocID="{52DC5E5C-49BC-405F-9EDA-E7072E0C611D}" presName="node" presStyleLbl="node1" presStyleIdx="5" presStyleCnt="6">
        <dgm:presLayoutVars>
          <dgm:bulletEnabled val="1"/>
        </dgm:presLayoutVars>
      </dgm:prSet>
      <dgm:spPr/>
    </dgm:pt>
  </dgm:ptLst>
  <dgm:cxnLst>
    <dgm:cxn modelId="{180EFF1E-2772-4C09-A968-6C4789D8FA21}" type="presOf" srcId="{78D383E9-A241-4D97-9D0D-1CEF647BBC37}" destId="{4B0A8AB1-02BB-4876-8137-E6CE073F4048}" srcOrd="0" destOrd="0" presId="urn:microsoft.com/office/officeart/2005/8/layout/bProcess3"/>
    <dgm:cxn modelId="{57051726-CFF7-4000-801A-D631A8CF68A0}" type="presOf" srcId="{A3D4760F-F698-4A92-BE9B-E571887FA6BF}" destId="{1BA25CF4-D1CD-4684-96AF-273AD331F136}" srcOrd="0" destOrd="0" presId="urn:microsoft.com/office/officeart/2005/8/layout/bProcess3"/>
    <dgm:cxn modelId="{D7D0082E-8191-4985-86F6-78D3A3284B8B}" type="presOf" srcId="{57516093-6171-4B06-B404-A12F721B38C7}" destId="{84C354A0-6DEE-4A51-8920-D5A82D60E977}" srcOrd="1" destOrd="0" presId="urn:microsoft.com/office/officeart/2005/8/layout/bProcess3"/>
    <dgm:cxn modelId="{7D35B431-5C7F-4CFC-9583-09CD4778D61B}" srcId="{68C3958F-C513-4962-9CD6-D3448A56A767}" destId="{8BBDB44F-DA44-4C0E-8C7C-486D58165762}" srcOrd="2" destOrd="0" parTransId="{B84A84CE-0A61-4EC8-8D1B-EB1FC791A666}" sibTransId="{8066CD42-E124-4C97-AB0D-25FCB9E5810E}"/>
    <dgm:cxn modelId="{A5C31E63-0447-4F70-8BF2-DE98155622B1}" type="presOf" srcId="{229507A9-16BB-4F87-8078-42BB49C35480}" destId="{61ECE130-FA7B-4A77-85B0-D60C315CE5DA}" srcOrd="0" destOrd="0" presId="urn:microsoft.com/office/officeart/2005/8/layout/bProcess3"/>
    <dgm:cxn modelId="{D14B7B76-C745-4F94-9B5D-C304B42F5B57}" type="presOf" srcId="{8BBDB44F-DA44-4C0E-8C7C-486D58165762}" destId="{AA71FAEA-800C-4F61-ADA4-4681E05D2767}" srcOrd="0" destOrd="0" presId="urn:microsoft.com/office/officeart/2005/8/layout/bProcess3"/>
    <dgm:cxn modelId="{957E7084-428E-429C-96D8-37DA776983FD}" srcId="{68C3958F-C513-4962-9CD6-D3448A56A767}" destId="{85A96F68-910D-4D12-BD1F-F60FE290E593}" srcOrd="4" destOrd="0" parTransId="{6C5DC6EB-E9C0-4D53-BA40-70B53B5B07C5}" sibTransId="{A3D4760F-F698-4A92-BE9B-E571887FA6BF}"/>
    <dgm:cxn modelId="{DB2FCA89-0508-4181-A2A8-26C21BF73F11}" srcId="{68C3958F-C513-4962-9CD6-D3448A56A767}" destId="{A44CC3DE-A0CC-44CA-8B3D-A3D075FDE00E}" srcOrd="1" destOrd="0" parTransId="{8DA3FE76-C499-4634-9E4D-26496291DF14}" sibTransId="{57516093-6171-4B06-B404-A12F721B38C7}"/>
    <dgm:cxn modelId="{1E33A98C-F778-45EA-82A6-D8F5289A0747}" type="presOf" srcId="{52DC5E5C-49BC-405F-9EDA-E7072E0C611D}" destId="{626E3E79-2E44-4C35-9BD3-6BB58953A841}" srcOrd="0" destOrd="0" presId="urn:microsoft.com/office/officeart/2005/8/layout/bProcess3"/>
    <dgm:cxn modelId="{B346E592-0C0A-4040-9B89-15D093ECCC08}" srcId="{68C3958F-C513-4962-9CD6-D3448A56A767}" destId="{229507A9-16BB-4F87-8078-42BB49C35480}" srcOrd="0" destOrd="0" parTransId="{96E53D90-973A-4740-B3F0-DE95D68219AE}" sibTransId="{42429D30-87A5-4B13-AAB3-AC4BD0A54B96}"/>
    <dgm:cxn modelId="{CE0E6293-F7BE-4035-A585-F76BA7AAEEEF}" type="presOf" srcId="{85A96F68-910D-4D12-BD1F-F60FE290E593}" destId="{B65E8B86-E71B-4B0A-964A-F06BD0C4EC66}" srcOrd="0" destOrd="0" presId="urn:microsoft.com/office/officeart/2005/8/layout/bProcess3"/>
    <dgm:cxn modelId="{4349C2AC-8D62-416D-AE8A-2861BF8C4A68}" type="presOf" srcId="{42429D30-87A5-4B13-AAB3-AC4BD0A54B96}" destId="{7A9AD06F-04C7-46E8-B9CF-7D0A39277B6B}" srcOrd="1" destOrd="0" presId="urn:microsoft.com/office/officeart/2005/8/layout/bProcess3"/>
    <dgm:cxn modelId="{BA8B1DB4-61F4-4BF2-8E64-9585C4A84954}" type="presOf" srcId="{A3D4760F-F698-4A92-BE9B-E571887FA6BF}" destId="{FD11CFDE-907F-49BA-9BB9-605CBA4138D5}" srcOrd="1" destOrd="0" presId="urn:microsoft.com/office/officeart/2005/8/layout/bProcess3"/>
    <dgm:cxn modelId="{32C4EAB9-15E0-4D8D-B1D1-92528F1DC9AD}" type="presOf" srcId="{68C3958F-C513-4962-9CD6-D3448A56A767}" destId="{8FA09DD7-4270-4438-BA2C-1DC9CC7732E4}" srcOrd="0" destOrd="0" presId="urn:microsoft.com/office/officeart/2005/8/layout/bProcess3"/>
    <dgm:cxn modelId="{463313C1-1A40-4380-B42D-09240F920D35}" type="presOf" srcId="{A44CC3DE-A0CC-44CA-8B3D-A3D075FDE00E}" destId="{08770C0E-283B-44DE-8843-3E48E88B2FB6}" srcOrd="0" destOrd="0" presId="urn:microsoft.com/office/officeart/2005/8/layout/bProcess3"/>
    <dgm:cxn modelId="{DF06B7CB-C8CF-48E3-94C9-2FF59708BBBC}" type="presOf" srcId="{8066CD42-E124-4C97-AB0D-25FCB9E5810E}" destId="{1B00FAF9-808A-4B7F-BAEB-FE894BBD9EC3}" srcOrd="0" destOrd="0" presId="urn:microsoft.com/office/officeart/2005/8/layout/bProcess3"/>
    <dgm:cxn modelId="{11086BD2-71F0-458E-A282-E76497B1002B}" type="presOf" srcId="{CCB95100-7681-4B37-BA7E-E0F3BCD3570C}" destId="{D331190A-1B84-4FC5-9CCF-1A860F918608}" srcOrd="1" destOrd="0" presId="urn:microsoft.com/office/officeart/2005/8/layout/bProcess3"/>
    <dgm:cxn modelId="{1A16DCD6-8E8C-4C6A-A6CF-534CA6D01CC7}" srcId="{68C3958F-C513-4962-9CD6-D3448A56A767}" destId="{78D383E9-A241-4D97-9D0D-1CEF647BBC37}" srcOrd="3" destOrd="0" parTransId="{6A0F47DC-1CA4-4C2F-99E8-F3F7C507009A}" sibTransId="{CCB95100-7681-4B37-BA7E-E0F3BCD3570C}"/>
    <dgm:cxn modelId="{B727ECD9-6290-42BA-9E2E-7892F965337A}" type="presOf" srcId="{CCB95100-7681-4B37-BA7E-E0F3BCD3570C}" destId="{D36B20F7-A315-405B-A268-3C6739341F47}" srcOrd="0" destOrd="0" presId="urn:microsoft.com/office/officeart/2005/8/layout/bProcess3"/>
    <dgm:cxn modelId="{3F6872DD-5D69-467E-930A-15E17FC0E508}" type="presOf" srcId="{57516093-6171-4B06-B404-A12F721B38C7}" destId="{0F62F0FC-17F3-44D9-9B86-01DA9B2CB357}" srcOrd="0" destOrd="0" presId="urn:microsoft.com/office/officeart/2005/8/layout/bProcess3"/>
    <dgm:cxn modelId="{7F28E5E9-2F26-49B8-800B-A0F4ABDE272A}" type="presOf" srcId="{8066CD42-E124-4C97-AB0D-25FCB9E5810E}" destId="{91F86EBF-EFFD-41A3-8D40-182ECAE9C2F9}" srcOrd="1" destOrd="0" presId="urn:microsoft.com/office/officeart/2005/8/layout/bProcess3"/>
    <dgm:cxn modelId="{2E2D90F1-DF06-4394-9F44-938DD09C73BF}" srcId="{68C3958F-C513-4962-9CD6-D3448A56A767}" destId="{52DC5E5C-49BC-405F-9EDA-E7072E0C611D}" srcOrd="5" destOrd="0" parTransId="{E17CAA33-0818-4C19-854A-3CC942CD2064}" sibTransId="{81C961AA-DF56-45BE-980F-3AE47506F7DF}"/>
    <dgm:cxn modelId="{F6E132F5-B324-4DD8-A310-7DD60DA9B6C8}" type="presOf" srcId="{42429D30-87A5-4B13-AAB3-AC4BD0A54B96}" destId="{CA778B2A-3E7B-4DC8-B543-0A26BF8B4615}" srcOrd="0" destOrd="0" presId="urn:microsoft.com/office/officeart/2005/8/layout/bProcess3"/>
    <dgm:cxn modelId="{EB95072C-982C-457F-BB0D-82224BB6120A}" type="presParOf" srcId="{8FA09DD7-4270-4438-BA2C-1DC9CC7732E4}" destId="{61ECE130-FA7B-4A77-85B0-D60C315CE5DA}" srcOrd="0" destOrd="0" presId="urn:microsoft.com/office/officeart/2005/8/layout/bProcess3"/>
    <dgm:cxn modelId="{1444A56A-5058-4BD4-A568-C94E36D4B0C4}" type="presParOf" srcId="{8FA09DD7-4270-4438-BA2C-1DC9CC7732E4}" destId="{CA778B2A-3E7B-4DC8-B543-0A26BF8B4615}" srcOrd="1" destOrd="0" presId="urn:microsoft.com/office/officeart/2005/8/layout/bProcess3"/>
    <dgm:cxn modelId="{969BF34A-5A07-498A-848B-C27AC06C3457}" type="presParOf" srcId="{CA778B2A-3E7B-4DC8-B543-0A26BF8B4615}" destId="{7A9AD06F-04C7-46E8-B9CF-7D0A39277B6B}" srcOrd="0" destOrd="0" presId="urn:microsoft.com/office/officeart/2005/8/layout/bProcess3"/>
    <dgm:cxn modelId="{7C41EE70-97ED-48BB-A91C-73F0D6AFA3B5}" type="presParOf" srcId="{8FA09DD7-4270-4438-BA2C-1DC9CC7732E4}" destId="{08770C0E-283B-44DE-8843-3E48E88B2FB6}" srcOrd="2" destOrd="0" presId="urn:microsoft.com/office/officeart/2005/8/layout/bProcess3"/>
    <dgm:cxn modelId="{6D81718A-EE86-4A50-90AF-4CCA2449E145}" type="presParOf" srcId="{8FA09DD7-4270-4438-BA2C-1DC9CC7732E4}" destId="{0F62F0FC-17F3-44D9-9B86-01DA9B2CB357}" srcOrd="3" destOrd="0" presId="urn:microsoft.com/office/officeart/2005/8/layout/bProcess3"/>
    <dgm:cxn modelId="{BA254250-DBF3-42F1-A229-A33762793319}" type="presParOf" srcId="{0F62F0FC-17F3-44D9-9B86-01DA9B2CB357}" destId="{84C354A0-6DEE-4A51-8920-D5A82D60E977}" srcOrd="0" destOrd="0" presId="urn:microsoft.com/office/officeart/2005/8/layout/bProcess3"/>
    <dgm:cxn modelId="{C503BDE6-A6BF-4D40-A013-2C7671BDB4D9}" type="presParOf" srcId="{8FA09DD7-4270-4438-BA2C-1DC9CC7732E4}" destId="{AA71FAEA-800C-4F61-ADA4-4681E05D2767}" srcOrd="4" destOrd="0" presId="urn:microsoft.com/office/officeart/2005/8/layout/bProcess3"/>
    <dgm:cxn modelId="{1D23481B-B435-4813-8A33-8ACDEB18DB9F}" type="presParOf" srcId="{8FA09DD7-4270-4438-BA2C-1DC9CC7732E4}" destId="{1B00FAF9-808A-4B7F-BAEB-FE894BBD9EC3}" srcOrd="5" destOrd="0" presId="urn:microsoft.com/office/officeart/2005/8/layout/bProcess3"/>
    <dgm:cxn modelId="{BB90C94E-0635-4AA3-B4BA-266BA3075D1A}" type="presParOf" srcId="{1B00FAF9-808A-4B7F-BAEB-FE894BBD9EC3}" destId="{91F86EBF-EFFD-41A3-8D40-182ECAE9C2F9}" srcOrd="0" destOrd="0" presId="urn:microsoft.com/office/officeart/2005/8/layout/bProcess3"/>
    <dgm:cxn modelId="{5829CC27-458F-439B-BE2E-D1B6DCFC9AC3}" type="presParOf" srcId="{8FA09DD7-4270-4438-BA2C-1DC9CC7732E4}" destId="{4B0A8AB1-02BB-4876-8137-E6CE073F4048}" srcOrd="6" destOrd="0" presId="urn:microsoft.com/office/officeart/2005/8/layout/bProcess3"/>
    <dgm:cxn modelId="{418E2D26-E8A5-4DBF-B9E0-FB8EB6F7197E}" type="presParOf" srcId="{8FA09DD7-4270-4438-BA2C-1DC9CC7732E4}" destId="{D36B20F7-A315-405B-A268-3C6739341F47}" srcOrd="7" destOrd="0" presId="urn:microsoft.com/office/officeart/2005/8/layout/bProcess3"/>
    <dgm:cxn modelId="{5AB42CAD-881A-4F0C-BC24-5E939B9CB848}" type="presParOf" srcId="{D36B20F7-A315-405B-A268-3C6739341F47}" destId="{D331190A-1B84-4FC5-9CCF-1A860F918608}" srcOrd="0" destOrd="0" presId="urn:microsoft.com/office/officeart/2005/8/layout/bProcess3"/>
    <dgm:cxn modelId="{967F34B6-F9AC-4034-83BD-5E0C70B07CCD}" type="presParOf" srcId="{8FA09DD7-4270-4438-BA2C-1DC9CC7732E4}" destId="{B65E8B86-E71B-4B0A-964A-F06BD0C4EC66}" srcOrd="8" destOrd="0" presId="urn:microsoft.com/office/officeart/2005/8/layout/bProcess3"/>
    <dgm:cxn modelId="{0EF0745F-367E-4496-80BE-C65514D3DC00}" type="presParOf" srcId="{8FA09DD7-4270-4438-BA2C-1DC9CC7732E4}" destId="{1BA25CF4-D1CD-4684-96AF-273AD331F136}" srcOrd="9" destOrd="0" presId="urn:microsoft.com/office/officeart/2005/8/layout/bProcess3"/>
    <dgm:cxn modelId="{0E940D29-BFD6-460B-84CA-016AFE1F2CF5}" type="presParOf" srcId="{1BA25CF4-D1CD-4684-96AF-273AD331F136}" destId="{FD11CFDE-907F-49BA-9BB9-605CBA4138D5}" srcOrd="0" destOrd="0" presId="urn:microsoft.com/office/officeart/2005/8/layout/bProcess3"/>
    <dgm:cxn modelId="{58F621D8-02EE-48C2-A11C-0A0EE8B1B3CA}" type="presParOf" srcId="{8FA09DD7-4270-4438-BA2C-1DC9CC7732E4}" destId="{626E3E79-2E44-4C35-9BD3-6BB58953A84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78B2A-3E7B-4DC8-B543-0A26BF8B4615}">
      <dsp:nvSpPr>
        <dsp:cNvPr id="0" name=""/>
        <dsp:cNvSpPr/>
      </dsp:nvSpPr>
      <dsp:spPr>
        <a:xfrm>
          <a:off x="2958945" y="784702"/>
          <a:ext cx="6041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15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" kern="1200"/>
        </a:p>
      </dsp:txBody>
      <dsp:txXfrm>
        <a:off x="3245151" y="827248"/>
        <a:ext cx="31737" cy="6347"/>
      </dsp:txXfrm>
    </dsp:sp>
    <dsp:sp modelId="{61ECE130-FA7B-4A77-85B0-D60C315CE5DA}">
      <dsp:nvSpPr>
        <dsp:cNvPr id="0" name=""/>
        <dsp:cNvSpPr/>
      </dsp:nvSpPr>
      <dsp:spPr>
        <a:xfrm>
          <a:off x="200959" y="2486"/>
          <a:ext cx="2759786" cy="165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1. Работник обращается в «свой» банк и привязывает к карте номер телефона в СБП</a:t>
          </a:r>
        </a:p>
      </dsp:txBody>
      <dsp:txXfrm>
        <a:off x="200959" y="2486"/>
        <a:ext cx="2759786" cy="1655871"/>
      </dsp:txXfrm>
    </dsp:sp>
    <dsp:sp modelId="{0F62F0FC-17F3-44D9-9B86-01DA9B2CB357}">
      <dsp:nvSpPr>
        <dsp:cNvPr id="0" name=""/>
        <dsp:cNvSpPr/>
      </dsp:nvSpPr>
      <dsp:spPr>
        <a:xfrm>
          <a:off x="6353482" y="784702"/>
          <a:ext cx="6041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15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" kern="1200"/>
        </a:p>
      </dsp:txBody>
      <dsp:txXfrm>
        <a:off x="6639688" y="827248"/>
        <a:ext cx="31737" cy="6347"/>
      </dsp:txXfrm>
    </dsp:sp>
    <dsp:sp modelId="{08770C0E-283B-44DE-8843-3E48E88B2FB6}">
      <dsp:nvSpPr>
        <dsp:cNvPr id="0" name=""/>
        <dsp:cNvSpPr/>
      </dsp:nvSpPr>
      <dsp:spPr>
        <a:xfrm>
          <a:off x="3595495" y="2486"/>
          <a:ext cx="2759786" cy="165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2. Работник сообщает работодателю о получении зарплаты через СБП по номеру телефона</a:t>
          </a:r>
        </a:p>
      </dsp:txBody>
      <dsp:txXfrm>
        <a:off x="3595495" y="2486"/>
        <a:ext cx="2759786" cy="1655871"/>
      </dsp:txXfrm>
    </dsp:sp>
    <dsp:sp modelId="{1B00FAF9-808A-4B7F-BAEB-FE894BBD9EC3}">
      <dsp:nvSpPr>
        <dsp:cNvPr id="0" name=""/>
        <dsp:cNvSpPr/>
      </dsp:nvSpPr>
      <dsp:spPr>
        <a:xfrm>
          <a:off x="1580852" y="1656558"/>
          <a:ext cx="6789073" cy="604150"/>
        </a:xfrm>
        <a:custGeom>
          <a:avLst/>
          <a:gdLst/>
          <a:ahLst/>
          <a:cxnLst/>
          <a:rect l="0" t="0" r="0" b="0"/>
          <a:pathLst>
            <a:path>
              <a:moveTo>
                <a:pt x="6789073" y="0"/>
              </a:moveTo>
              <a:lnTo>
                <a:pt x="6789073" y="319175"/>
              </a:lnTo>
              <a:lnTo>
                <a:pt x="0" y="319175"/>
              </a:lnTo>
              <a:lnTo>
                <a:pt x="0" y="60415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" kern="1200"/>
        </a:p>
      </dsp:txBody>
      <dsp:txXfrm>
        <a:off x="4804921" y="1955459"/>
        <a:ext cx="340934" cy="6347"/>
      </dsp:txXfrm>
    </dsp:sp>
    <dsp:sp modelId="{AA71FAEA-800C-4F61-ADA4-4681E05D2767}">
      <dsp:nvSpPr>
        <dsp:cNvPr id="0" name=""/>
        <dsp:cNvSpPr/>
      </dsp:nvSpPr>
      <dsp:spPr>
        <a:xfrm>
          <a:off x="6990032" y="2486"/>
          <a:ext cx="2759786" cy="165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3. Работодатель направляет в «свой» банк платежное поручение с реестром (ФИО, номера телефонов и суммы) </a:t>
          </a:r>
        </a:p>
      </dsp:txBody>
      <dsp:txXfrm>
        <a:off x="6990032" y="2486"/>
        <a:ext cx="2759786" cy="1655871"/>
      </dsp:txXfrm>
    </dsp:sp>
    <dsp:sp modelId="{D36B20F7-A315-405B-A268-3C6739341F47}">
      <dsp:nvSpPr>
        <dsp:cNvPr id="0" name=""/>
        <dsp:cNvSpPr/>
      </dsp:nvSpPr>
      <dsp:spPr>
        <a:xfrm>
          <a:off x="2958945" y="3075324"/>
          <a:ext cx="6041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15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" kern="1200"/>
        </a:p>
      </dsp:txBody>
      <dsp:txXfrm>
        <a:off x="3245151" y="3117870"/>
        <a:ext cx="31737" cy="6347"/>
      </dsp:txXfrm>
    </dsp:sp>
    <dsp:sp modelId="{4B0A8AB1-02BB-4876-8137-E6CE073F4048}">
      <dsp:nvSpPr>
        <dsp:cNvPr id="0" name=""/>
        <dsp:cNvSpPr/>
      </dsp:nvSpPr>
      <dsp:spPr>
        <a:xfrm>
          <a:off x="200959" y="2293108"/>
          <a:ext cx="2759786" cy="165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4. Платежное поручение с реестром поступает из банка работодателя в НСПК и распределяется по карточным счетам</a:t>
          </a:r>
        </a:p>
      </dsp:txBody>
      <dsp:txXfrm>
        <a:off x="200959" y="2293108"/>
        <a:ext cx="2759786" cy="1655871"/>
      </dsp:txXfrm>
    </dsp:sp>
    <dsp:sp modelId="{1BA25CF4-D1CD-4684-96AF-273AD331F136}">
      <dsp:nvSpPr>
        <dsp:cNvPr id="0" name=""/>
        <dsp:cNvSpPr/>
      </dsp:nvSpPr>
      <dsp:spPr>
        <a:xfrm>
          <a:off x="6353482" y="3075324"/>
          <a:ext cx="6041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15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" kern="1200"/>
        </a:p>
      </dsp:txBody>
      <dsp:txXfrm>
        <a:off x="6639688" y="3117870"/>
        <a:ext cx="31737" cy="6347"/>
      </dsp:txXfrm>
    </dsp:sp>
    <dsp:sp modelId="{B65E8B86-E71B-4B0A-964A-F06BD0C4EC66}">
      <dsp:nvSpPr>
        <dsp:cNvPr id="0" name=""/>
        <dsp:cNvSpPr/>
      </dsp:nvSpPr>
      <dsp:spPr>
        <a:xfrm>
          <a:off x="3595495" y="2293108"/>
          <a:ext cx="2759786" cy="165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5. Банк работодателя зачисляет зарплату на его карточный счет</a:t>
          </a:r>
        </a:p>
      </dsp:txBody>
      <dsp:txXfrm>
        <a:off x="3595495" y="2293108"/>
        <a:ext cx="2759786" cy="1655871"/>
      </dsp:txXfrm>
    </dsp:sp>
    <dsp:sp modelId="{626E3E79-2E44-4C35-9BD3-6BB58953A841}">
      <dsp:nvSpPr>
        <dsp:cNvPr id="0" name=""/>
        <dsp:cNvSpPr/>
      </dsp:nvSpPr>
      <dsp:spPr>
        <a:xfrm>
          <a:off x="6990032" y="2293108"/>
          <a:ext cx="2759786" cy="165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6. Для замены банка работник самостоятельно привязывает свой тел. номер к карте нового банка</a:t>
          </a:r>
        </a:p>
      </dsp:txBody>
      <dsp:txXfrm>
        <a:off x="6990032" y="2293108"/>
        <a:ext cx="2759786" cy="165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67648-8A8D-9843-B494-EAF181346EA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2AE0C-09CC-784C-B479-4AFA9178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1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44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о 5 сло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404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017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о 5 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158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о 2 стр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673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0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946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02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465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48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820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93EA32A-C383-F04D-A49C-74E9D81C6B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678E8A0-6673-214F-8689-DCC615D68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495" y="3039649"/>
            <a:ext cx="10140467" cy="232679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5600" b="1" smtClean="0">
                <a:solidFill>
                  <a:schemeClr val="bg1"/>
                </a:solidFill>
                <a:effectLst/>
                <a:highlight>
                  <a:srgbClr val="F02F24"/>
                </a:highlight>
              </a:defRPr>
            </a:lvl1pPr>
          </a:lstStyle>
          <a:p>
            <a:r>
              <a:rPr lang="ru-RU" dirty="0"/>
              <a:t>Обложка: название презентации до трех строк, </a:t>
            </a:r>
            <a:r>
              <a:rPr lang="en-US" dirty="0"/>
              <a:t>56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, Arial Bold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88D8CE-4750-9C44-AF48-ECA43F9AC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101" y="5509887"/>
            <a:ext cx="10135862" cy="615553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Пояснение к заголовку: </a:t>
            </a:r>
            <a:br>
              <a:rPr lang="en-US" dirty="0"/>
            </a:br>
            <a:r>
              <a:rPr lang="ru-RU" dirty="0"/>
              <a:t>до двух строк, 20 </a:t>
            </a:r>
            <a:r>
              <a:rPr lang="en" dirty="0" err="1"/>
              <a:t>pt</a:t>
            </a:r>
            <a:r>
              <a:rPr lang="en" dirty="0"/>
              <a:t>, Arial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EEDAB6-86D7-2C4C-9A25-27ACB51D0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908256" y="318461"/>
            <a:ext cx="1046790" cy="10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359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о 5 сло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42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132AE1-9153-EE42-BD4E-2D7AF2573A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037" y="47990"/>
            <a:ext cx="612409" cy="61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7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к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132AE1-9153-EE42-BD4E-2D7AF2573A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037" y="47990"/>
            <a:ext cx="612409" cy="61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24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365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759B94-4013-584E-BFE3-D035993A3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8" name="Заголовок 8">
            <a:extLst>
              <a:ext uri="{FF2B5EF4-FFF2-40B4-BE49-F238E27FC236}">
                <a16:creationId xmlns:a16="http://schemas.microsoft.com/office/drawing/2014/main" id="{92F41D23-F46F-8B46-A59E-A0D7BD58F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246" y="541655"/>
            <a:ext cx="10133367" cy="9971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/>
            </a:lvl1pPr>
          </a:lstStyle>
          <a:p>
            <a:r>
              <a:rPr lang="ru-RU" sz="3600" b="1" dirty="0">
                <a:latin typeface="+mn-lt"/>
              </a:rPr>
              <a:t>Заголовок слайда – основная мысль </a:t>
            </a:r>
            <a:br>
              <a:rPr lang="en-US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не более двух строк</a:t>
            </a:r>
            <a:r>
              <a:rPr lang="en-US" sz="3600" b="1" dirty="0">
                <a:latin typeface="+mn-lt"/>
              </a:rPr>
              <a:t>, Arial B, </a:t>
            </a:r>
            <a:r>
              <a:rPr lang="ru-RU" sz="3600" b="1" dirty="0">
                <a:latin typeface="+mn-lt"/>
              </a:rPr>
              <a:t>36 </a:t>
            </a:r>
            <a:r>
              <a:rPr lang="en-US" sz="3600" b="1" dirty="0" err="1">
                <a:latin typeface="+mn-lt"/>
              </a:rPr>
              <a:t>pt</a:t>
            </a:r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B4015C5C-7168-D348-8767-FC32ACDF8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246" y="3037754"/>
            <a:ext cx="3192334" cy="55399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 текста – 15 </a:t>
            </a:r>
            <a:r>
              <a:rPr lang="en-US" dirty="0" err="1"/>
              <a:t>pt</a:t>
            </a:r>
            <a:r>
              <a:rPr lang="en-US" dirty="0"/>
              <a:t> Arial B</a:t>
            </a:r>
            <a:br>
              <a:rPr lang="ru-RU" dirty="0"/>
            </a:br>
            <a:r>
              <a:rPr lang="ru-RU" dirty="0"/>
              <a:t>не более </a:t>
            </a:r>
            <a:r>
              <a:rPr lang="en-US" dirty="0"/>
              <a:t>2</a:t>
            </a:r>
            <a:r>
              <a:rPr lang="ru-RU" dirty="0"/>
              <a:t> строк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CC72233D-C9B8-9042-B63D-946763179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246" y="1749425"/>
            <a:ext cx="10133367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Подзаголовок слайда – более полное изложение основной мысли слайда не менее одной и не более трех строк, шрифт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Arial,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размер шрифта 20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pt.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Старайтесь не изменять размер шрифта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8C6CDB6D-BA50-654F-AECA-CA97082CC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6246" y="3669340"/>
            <a:ext cx="3192333" cy="60016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– основной набор для текстового слайда, 1</a:t>
            </a:r>
            <a:r>
              <a:rPr lang="en-US" dirty="0"/>
              <a:t>3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 Arial</a:t>
            </a:r>
            <a:br>
              <a:rPr lang="ru-RU" dirty="0"/>
            </a:br>
            <a:r>
              <a:rPr lang="ru-RU" dirty="0"/>
              <a:t>не более </a:t>
            </a:r>
            <a:r>
              <a:rPr lang="en-US" dirty="0"/>
              <a:t>8</a:t>
            </a:r>
            <a:r>
              <a:rPr lang="ru-RU" dirty="0"/>
              <a:t> строк</a:t>
            </a:r>
            <a:endParaRPr lang="en-US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D51D9DA5-FA57-B342-8A51-4D7DD122C5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9699" y="3038996"/>
            <a:ext cx="3192334" cy="55399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 текста – 15 </a:t>
            </a:r>
            <a:r>
              <a:rPr lang="en-US" dirty="0" err="1"/>
              <a:t>pt</a:t>
            </a:r>
            <a:r>
              <a:rPr lang="en-US" dirty="0"/>
              <a:t> Arial B</a:t>
            </a:r>
            <a:br>
              <a:rPr lang="ru-RU" dirty="0"/>
            </a:br>
            <a:r>
              <a:rPr lang="ru-RU" dirty="0"/>
              <a:t>не более </a:t>
            </a:r>
            <a:r>
              <a:rPr lang="en-US" dirty="0"/>
              <a:t>2</a:t>
            </a:r>
            <a:r>
              <a:rPr lang="ru-RU" dirty="0"/>
              <a:t> строк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9CB83740-DFD7-CA48-8ACB-31CB39281E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9700" y="3669340"/>
            <a:ext cx="3192333" cy="60016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– основной набор для текстового слайда, 1</a:t>
            </a:r>
            <a:r>
              <a:rPr lang="en-US" dirty="0"/>
              <a:t>3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 Arial</a:t>
            </a:r>
            <a:br>
              <a:rPr lang="ru-RU" dirty="0"/>
            </a:br>
            <a:r>
              <a:rPr lang="ru-RU" dirty="0"/>
              <a:t>не более </a:t>
            </a:r>
            <a:r>
              <a:rPr lang="en-US" dirty="0"/>
              <a:t>8</a:t>
            </a:r>
            <a:r>
              <a:rPr lang="ru-RU" dirty="0"/>
              <a:t> строк</a:t>
            </a:r>
            <a:endParaRPr lang="en-US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4DA608CF-2352-0740-A2DA-5B01266F3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6622" y="3038996"/>
            <a:ext cx="3089343" cy="55399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 текста – 15 </a:t>
            </a:r>
            <a:r>
              <a:rPr lang="en-US" dirty="0" err="1"/>
              <a:t>pt</a:t>
            </a:r>
            <a:r>
              <a:rPr lang="en-US" dirty="0"/>
              <a:t> Arial B</a:t>
            </a:r>
            <a:br>
              <a:rPr lang="ru-RU" dirty="0"/>
            </a:br>
            <a:r>
              <a:rPr lang="ru-RU" dirty="0"/>
              <a:t>не более </a:t>
            </a:r>
            <a:r>
              <a:rPr lang="en-US" dirty="0"/>
              <a:t>2</a:t>
            </a:r>
            <a:r>
              <a:rPr lang="ru-RU" dirty="0"/>
              <a:t> строк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FE7A69C-BE98-A44D-BE6E-506C062DE2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6622" y="3669340"/>
            <a:ext cx="3089342" cy="60016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– основной набор для текстового слайда, 1</a:t>
            </a:r>
            <a:r>
              <a:rPr lang="en-US" dirty="0"/>
              <a:t>3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 Arial</a:t>
            </a:r>
            <a:br>
              <a:rPr lang="ru-RU" dirty="0"/>
            </a:br>
            <a:r>
              <a:rPr lang="ru-RU" dirty="0"/>
              <a:t>не более </a:t>
            </a:r>
            <a:r>
              <a:rPr lang="en-US" dirty="0"/>
              <a:t>8</a:t>
            </a:r>
            <a:r>
              <a:rPr lang="ru-RU" dirty="0"/>
              <a:t> строк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46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759B94-4013-584E-BFE3-D035993A3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03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504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755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302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60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06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93EA32A-C383-F04D-A49C-74E9D81C6B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857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678E8A0-6673-214F-8689-DCC615D68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4936" y="1157434"/>
            <a:ext cx="8001944" cy="249396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54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/>
              <a:t>Обложка: название презентации от двух до трех строк, 48-54 </a:t>
            </a:r>
            <a:r>
              <a:rPr lang="en-US" dirty="0" err="1"/>
              <a:t>pt</a:t>
            </a:r>
            <a:r>
              <a:rPr lang="en-US" dirty="0"/>
              <a:t>, Arial Bold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88D8CE-4750-9C44-AF48-ECA43F9AC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4808" y="4477263"/>
            <a:ext cx="8001944" cy="461665"/>
          </a:xfr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Пояснение к заголовку 2</a:t>
            </a:r>
            <a:r>
              <a:rPr lang="en-US" dirty="0"/>
              <a:t>0</a:t>
            </a:r>
            <a:r>
              <a:rPr lang="ru-RU" dirty="0"/>
              <a:t>-28 </a:t>
            </a:r>
            <a:r>
              <a:rPr lang="en-US" dirty="0" err="1"/>
              <a:t>pt</a:t>
            </a:r>
            <a:r>
              <a:rPr lang="en-US" dirty="0"/>
              <a:t>, Arial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B39EC8-7A77-3E4F-8C1E-CE7CF69E83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401" y="-80010"/>
            <a:ext cx="394630" cy="70180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3FA1AB-F57A-FD43-B894-EFC4C1216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908256" y="318461"/>
            <a:ext cx="1046790" cy="10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73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556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еребивк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78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еребивк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71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F3B433A-BD22-934C-B6EB-C5FCFF9B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47" y="542326"/>
            <a:ext cx="10144124" cy="6027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E67C493-E9E0-8746-8CEA-3782DC39D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753507"/>
            <a:ext cx="10144125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045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2" r:id="rId2"/>
    <p:sldLayoutId id="2147483750" r:id="rId3"/>
    <p:sldLayoutId id="2147483751" r:id="rId4"/>
    <p:sldLayoutId id="2147483649" r:id="rId5"/>
    <p:sldLayoutId id="2147483653" r:id="rId6"/>
    <p:sldLayoutId id="2147483672" r:id="rId7"/>
    <p:sldLayoutId id="2147483688" r:id="rId8"/>
    <p:sldLayoutId id="2147483687" r:id="rId9"/>
    <p:sldLayoutId id="2147483658" r:id="rId10"/>
    <p:sldLayoutId id="2147483655" r:id="rId11"/>
    <p:sldLayoutId id="2147483657" r:id="rId12"/>
    <p:sldLayoutId id="2147483656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 userDrawn="1">
          <p15:clr>
            <a:srgbClr val="F26B43"/>
          </p15:clr>
        </p15:guide>
        <p15:guide id="2" orient="horz" pos="1100" userDrawn="1">
          <p15:clr>
            <a:srgbClr val="F26B43"/>
          </p15:clr>
        </p15:guide>
        <p15:guide id="3" orient="horz" pos="1911" userDrawn="1">
          <p15:clr>
            <a:srgbClr val="F26B43"/>
          </p15:clr>
        </p15:guide>
        <p15:guide id="4" pos="461" userDrawn="1">
          <p15:clr>
            <a:srgbClr val="F26B43"/>
          </p15:clr>
        </p15:guide>
        <p15:guide id="5" pos="6851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8" orient="horz" pos="59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F3B433A-BD22-934C-B6EB-C5FCFF9B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47" y="542326"/>
            <a:ext cx="10144124" cy="6027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E67C493-E9E0-8746-8CEA-3782DC39D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250977"/>
            <a:ext cx="10144125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2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7" r:id="rId2"/>
    <p:sldLayoutId id="2147483748" r:id="rId3"/>
    <p:sldLayoutId id="2147483740" r:id="rId4"/>
    <p:sldLayoutId id="2147483741" r:id="rId5"/>
    <p:sldLayoutId id="2147483739" r:id="rId6"/>
    <p:sldLayoutId id="214748373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F26B43"/>
          </p15:clr>
        </p15:guide>
        <p15:guide id="4" pos="461">
          <p15:clr>
            <a:srgbClr val="F26B43"/>
          </p15:clr>
        </p15:guide>
        <p15:guide id="5" pos="6851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orient="horz" pos="1412">
          <p15:clr>
            <a:srgbClr val="F26B43"/>
          </p15:clr>
        </p15:guide>
        <p15:guide id="8" orient="horz" pos="59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06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F26B43"/>
          </p15:clr>
        </p15:guide>
        <p15:guide id="2" orient="horz" pos="589" userDrawn="1">
          <p15:clr>
            <a:srgbClr val="F26B43"/>
          </p15:clr>
        </p15:guide>
        <p15:guide id="3" orient="horz" pos="1944" userDrawn="1">
          <p15:clr>
            <a:srgbClr val="F26B43"/>
          </p15:clr>
        </p15:guide>
        <p15:guide id="4" pos="461">
          <p15:clr>
            <a:srgbClr val="F26B43"/>
          </p15:clr>
        </p15:guide>
        <p15:guide id="5" pos="6851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orient="horz" pos="215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03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F26B43"/>
          </p15:clr>
        </p15:guide>
        <p15:guide id="2" orient="horz" pos="589">
          <p15:clr>
            <a:srgbClr val="F26B43"/>
          </p15:clr>
        </p15:guide>
        <p15:guide id="3" orient="horz" pos="1099" userDrawn="1">
          <p15:clr>
            <a:srgbClr val="F26B43"/>
          </p15:clr>
        </p15:guide>
        <p15:guide id="4" pos="461">
          <p15:clr>
            <a:srgbClr val="F26B43"/>
          </p15:clr>
        </p15:guide>
        <p15:guide id="5" pos="6851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orient="horz" pos="1911" userDrawn="1">
          <p15:clr>
            <a:srgbClr val="F26B43"/>
          </p15:clr>
        </p15:guide>
        <p15:guide id="8" pos="80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41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F26B43"/>
          </p15:clr>
        </p15:guide>
        <p15:guide id="2" orient="horz" pos="589">
          <p15:clr>
            <a:srgbClr val="F26B43"/>
          </p15:clr>
        </p15:guide>
        <p15:guide id="3" orient="horz" pos="1099">
          <p15:clr>
            <a:srgbClr val="F26B43"/>
          </p15:clr>
        </p15:guide>
        <p15:guide id="4" pos="461">
          <p15:clr>
            <a:srgbClr val="F26B43"/>
          </p15:clr>
        </p15:guide>
        <p15:guide id="5" pos="6851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orient="horz" pos="1911">
          <p15:clr>
            <a:srgbClr val="F26B43"/>
          </p15:clr>
        </p15:guide>
        <p15:guide id="8" pos="2688" userDrawn="1">
          <p15:clr>
            <a:srgbClr val="F26B43"/>
          </p15:clr>
        </p15:guide>
        <p15:guide id="9" pos="4902" userDrawn="1">
          <p15:clr>
            <a:srgbClr val="F26B43"/>
          </p15:clr>
        </p15:guide>
        <p15:guide id="10" orient="horz" pos="141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38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F26B43"/>
          </p15:clr>
        </p15:guide>
        <p15:guide id="2" orient="horz" pos="589">
          <p15:clr>
            <a:srgbClr val="F26B43"/>
          </p15:clr>
        </p15:guide>
        <p15:guide id="3" orient="horz" pos="1099">
          <p15:clr>
            <a:srgbClr val="F26B43"/>
          </p15:clr>
        </p15:guide>
        <p15:guide id="4" pos="461">
          <p15:clr>
            <a:srgbClr val="F26B43"/>
          </p15:clr>
        </p15:guide>
        <p15:guide id="5" pos="6851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orient="horz" pos="1911">
          <p15:clr>
            <a:srgbClr val="F26B43"/>
          </p15:clr>
        </p15:guide>
        <p15:guide id="8" pos="2688">
          <p15:clr>
            <a:srgbClr val="F26B43"/>
          </p15:clr>
        </p15:guide>
        <p15:guide id="9" pos="490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80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F26B43"/>
          </p15:clr>
        </p15:guide>
        <p15:guide id="2" orient="horz" pos="589">
          <p15:clr>
            <a:srgbClr val="F26B43"/>
          </p15:clr>
        </p15:guide>
        <p15:guide id="3" orient="horz" pos="1099">
          <p15:clr>
            <a:srgbClr val="F26B43"/>
          </p15:clr>
        </p15:guide>
        <p15:guide id="4" pos="461">
          <p15:clr>
            <a:srgbClr val="F26B43"/>
          </p15:clr>
        </p15:guide>
        <p15:guide id="5" pos="6851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orient="horz" pos="21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0">
            <a:extLst>
              <a:ext uri="{FF2B5EF4-FFF2-40B4-BE49-F238E27FC236}">
                <a16:creationId xmlns:a16="http://schemas.microsoft.com/office/drawing/2014/main" id="{702EA42C-F3A0-EF49-A559-0C16259260AF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Обложка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04C64D-8DAE-6446-979E-D6F19CEFC7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61647A7D-EDEF-B844-8E40-0F5EF21D0FC8}"/>
              </a:ext>
            </a:extLst>
          </p:cNvPr>
          <p:cNvSpPr txBox="1">
            <a:spLocks/>
          </p:cNvSpPr>
          <p:nvPr/>
        </p:nvSpPr>
        <p:spPr>
          <a:xfrm>
            <a:off x="656357" y="1181016"/>
            <a:ext cx="11008773" cy="33239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5600" b="1" kern="1200" smtClean="0">
                <a:solidFill>
                  <a:schemeClr val="bg1"/>
                </a:solidFill>
                <a:effectLst/>
                <a:highlight>
                  <a:srgbClr val="F02F24"/>
                </a:highligh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800" dirty="0"/>
              <a:t>Мастер-класс:</a:t>
            </a:r>
          </a:p>
          <a:p>
            <a:r>
              <a:rPr lang="ru-RU" sz="4800" dirty="0"/>
              <a:t>«Банковская система в реализации Общенационального плана восстановления экономики: первые итоги»</a:t>
            </a:r>
            <a:endParaRPr lang="en" sz="480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EF6604F2-6852-C740-890D-8BACCC79F666}"/>
              </a:ext>
            </a:extLst>
          </p:cNvPr>
          <p:cNvSpPr txBox="1">
            <a:spLocks/>
          </p:cNvSpPr>
          <p:nvPr/>
        </p:nvSpPr>
        <p:spPr>
          <a:xfrm>
            <a:off x="2117125" y="4871025"/>
            <a:ext cx="10407978" cy="1880869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к.ю.н</a:t>
            </a:r>
            <a:r>
              <a:rPr lang="ru-RU" dirty="0"/>
              <a:t>., профессор Кафедры теории и практики взаимодействия бизнеса и власти, </a:t>
            </a:r>
          </a:p>
          <a:p>
            <a:r>
              <a:rPr lang="ru-RU" dirty="0"/>
              <a:t>заместитель Председателя Правления АО «Альфа-Банк», </a:t>
            </a:r>
          </a:p>
          <a:p>
            <a:r>
              <a:rPr lang="ru-RU" dirty="0"/>
              <a:t>Первый заместитель Председателя совета Ассоциации банков России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ED087B-FAEA-4D41-B369-B7F28A13FAE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908256" y="318461"/>
            <a:ext cx="1046790" cy="10467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103" y="4846502"/>
            <a:ext cx="181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EF6604F2-6852-C740-890D-8BACCC79F666}"/>
              </a:ext>
            </a:extLst>
          </p:cNvPr>
          <p:cNvSpPr txBox="1">
            <a:spLocks/>
          </p:cNvSpPr>
          <p:nvPr/>
        </p:nvSpPr>
        <p:spPr>
          <a:xfrm>
            <a:off x="688269" y="4846684"/>
            <a:ext cx="1441268" cy="571103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В.Сенин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821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584489-DC6B-A04C-A183-7673E14F9EF6}"/>
              </a:ext>
            </a:extLst>
          </p:cNvPr>
          <p:cNvSpPr/>
          <p:nvPr/>
        </p:nvSpPr>
        <p:spPr>
          <a:xfrm>
            <a:off x="0" y="0"/>
            <a:ext cx="5471160" cy="6858000"/>
          </a:xfrm>
          <a:prstGeom prst="rect">
            <a:avLst/>
          </a:prstGeom>
          <a:solidFill>
            <a:srgbClr val="CF2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86D51C65-EE66-E644-B840-549858B77CA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2039" r="25964"/>
          <a:stretch/>
        </p:blipFill>
        <p:spPr>
          <a:xfrm>
            <a:off x="4790209" y="0"/>
            <a:ext cx="7401167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DD12A-4FFF-4A45-8C6B-D1DC043162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46" y="544484"/>
            <a:ext cx="5984596" cy="9971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Дистанционное оказание банковских услуг</a:t>
            </a:r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FA225FA2-EAE6-6A4B-BFA1-FE61EA32C060}"/>
              </a:ext>
            </a:extLst>
          </p:cNvPr>
          <p:cNvSpPr txBox="1">
            <a:spLocks/>
          </p:cNvSpPr>
          <p:nvPr/>
        </p:nvSpPr>
        <p:spPr>
          <a:xfrm>
            <a:off x="1233054" y="2359505"/>
            <a:ext cx="5554662" cy="1157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313131"/>
              </a:solidFill>
              <a:latin typeface="Arial" panose="020B0604020202020204" pitchFamily="34" charset="0"/>
            </a:endParaRP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A1FDD666-12C7-A243-AB4D-DA90B013A80B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Слайд с фотографией на фоне навылет, заголовком, подзаголовком и коротким текстом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A1B6E3-4CC5-C044-B437-79408C4BAE7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908256" y="318461"/>
            <a:ext cx="1046790" cy="1046790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B0750BF5-C1F3-DD49-9E22-71097D957E82}"/>
              </a:ext>
            </a:extLst>
          </p:cNvPr>
          <p:cNvSpPr txBox="1">
            <a:spLocks/>
          </p:cNvSpPr>
          <p:nvPr/>
        </p:nvSpPr>
        <p:spPr>
          <a:xfrm>
            <a:off x="726721" y="1670134"/>
            <a:ext cx="4744439" cy="4873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Обеспечить ускоренное внедрение в финансовый сектор онлайн-технологий, предусматривающее обеспечение возможности дистанционного оказания кредитными и иными финансовыми организациями услуг, в том числе услуг, связанных с заключением кредитных договоров, обеспеченных ипотекой, а также с идентификацией клиентов с использованием государственных информационных систем и </a:t>
            </a:r>
            <a:r>
              <a:rPr lang="ru-RU" b="1" dirty="0">
                <a:solidFill>
                  <a:schemeClr val="bg1"/>
                </a:solidFill>
              </a:rPr>
              <a:t>информационных систем кредитных и иных финансовых организаций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>
                <a:solidFill>
                  <a:schemeClr val="bg1"/>
                </a:solidFill>
              </a:rPr>
              <a:t>Поручение Президента России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7E22D-BBD4-4CAE-9C45-81199E1F3C4E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2944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49A8D6-0C57-44BB-804C-5D27E82C1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270"/>
            <a:ext cx="12192000" cy="571125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64B589-1F22-4AF6-85EB-0968DBCE42CF}"/>
              </a:ext>
            </a:extLst>
          </p:cNvPr>
          <p:cNvSpPr txBox="1">
            <a:spLocks/>
          </p:cNvSpPr>
          <p:nvPr/>
        </p:nvSpPr>
        <p:spPr>
          <a:xfrm>
            <a:off x="540302" y="230471"/>
            <a:ext cx="10481483" cy="9971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Цифровой банкинг: </a:t>
            </a:r>
            <a:r>
              <a:rPr lang="ru-RU" dirty="0" err="1"/>
              <a:t>видеоидентификация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07ADB6-22AD-49FF-BD9B-B94623086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338" y="58362"/>
            <a:ext cx="1046677" cy="1046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70A4E7-BED6-4150-B962-D2B57E01D372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7AD0F-F483-49E5-B751-5FD1272DAA9B}"/>
              </a:ext>
            </a:extLst>
          </p:cNvPr>
          <p:cNvSpPr txBox="1"/>
          <p:nvPr/>
        </p:nvSpPr>
        <p:spPr>
          <a:xfrm>
            <a:off x="99506" y="6448192"/>
            <a:ext cx="11340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8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Наряду с ЕБС, банкам необходимо внедрять другие системы идентификации  и аутентификации, включая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видеоконференц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-связь</a:t>
            </a:r>
          </a:p>
        </p:txBody>
      </p:sp>
    </p:spTree>
    <p:extLst>
      <p:ext uri="{BB962C8B-B14F-4D97-AF65-F5344CB8AC3E}">
        <p14:creationId xmlns:p14="http://schemas.microsoft.com/office/powerpoint/2010/main" val="146747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BE227B-B47B-4A58-B8BE-005777BAD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59"/>
            <a:ext cx="12192000" cy="5671296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124F3A8-43A4-498A-80D3-C68C4C5CDE22}"/>
              </a:ext>
            </a:extLst>
          </p:cNvPr>
          <p:cNvSpPr txBox="1">
            <a:spLocks/>
          </p:cNvSpPr>
          <p:nvPr/>
        </p:nvSpPr>
        <p:spPr>
          <a:xfrm>
            <a:off x="540302" y="146861"/>
            <a:ext cx="10481483" cy="9971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Обработка персональных данных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19AA0F-1F7B-49E7-A527-40EAB5E22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648" y="122120"/>
            <a:ext cx="1046677" cy="1046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06A5B-1400-4E1A-89EA-741D7831A998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068D0-4C12-4691-AC7A-DC3237F28905}"/>
              </a:ext>
            </a:extLst>
          </p:cNvPr>
          <p:cNvSpPr txBox="1"/>
          <p:nvPr/>
        </p:nvSpPr>
        <p:spPr>
          <a:xfrm>
            <a:off x="976200" y="6361189"/>
            <a:ext cx="1134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b="1" dirty="0">
                <a:solidFill>
                  <a:schemeClr val="accent5"/>
                </a:solidFill>
              </a:rPr>
              <a:t>Совершенствование порядка работы с согласиями на обработку требует изменения Закона о персональных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305882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9D8A-E78D-8C41-852C-019F1B0C54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46" y="541481"/>
            <a:ext cx="10133367" cy="9971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dirty="0"/>
              <a:t>Инициативы в платежной сфере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097B07-B894-3743-8D8C-6E6DB404D1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37515" y="2553514"/>
            <a:ext cx="9232098" cy="36933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400" b="1" dirty="0">
                <a:solidFill>
                  <a:schemeClr val="tx1"/>
                </a:solidFill>
              </a:rPr>
              <a:t>Ограничение платы за </a:t>
            </a:r>
            <a:r>
              <a:rPr lang="ru-RU" sz="2400" b="1" dirty="0" err="1">
                <a:solidFill>
                  <a:schemeClr val="tx1"/>
                </a:solidFill>
              </a:rPr>
              <a:t>эквайринговое</a:t>
            </a:r>
            <a:r>
              <a:rPr lang="ru-RU" sz="2400" b="1" dirty="0">
                <a:solidFill>
                  <a:schemeClr val="tx1"/>
                </a:solidFill>
              </a:rPr>
              <a:t>  обслуживание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7934F4-894A-FD4B-A8D7-48651B77C2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6245" y="5492470"/>
            <a:ext cx="10133367" cy="61555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dirty="0">
                <a:solidFill>
                  <a:srgbClr val="FF0000"/>
                </a:solidFill>
              </a:rPr>
              <a:t>Перенос на банки дополнительных издержек нерационален и лишь замедлит экономическое восстановление по завершении пандемии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B62BC2-BE8C-7444-8475-4DF1F358EC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43865" y="3672295"/>
            <a:ext cx="9232098" cy="36933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400" b="1" dirty="0">
                <a:solidFill>
                  <a:schemeClr val="tx1"/>
                </a:solidFill>
              </a:rPr>
              <a:t>Запрет взимания комиссии при оплате услуг ЖКХ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E151B02-78E4-E84A-AD66-C5F3282DF4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43865" y="4781548"/>
            <a:ext cx="9232098" cy="36933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400" b="1" dirty="0">
                <a:solidFill>
                  <a:schemeClr val="tx1"/>
                </a:solidFill>
              </a:rPr>
              <a:t>Отмена так называемых «антиотмывочных» комиссий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D25FD18C-72EA-7440-AAF6-25E5CE340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5" y="2598988"/>
            <a:ext cx="431670" cy="319060"/>
          </a:xfrm>
          <a:prstGeom prst="rect">
            <a:avLst/>
          </a:prstGeom>
        </p:spPr>
      </p:pic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8980C292-38B9-E24E-9F20-1A6CC4871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14" y="4821488"/>
            <a:ext cx="525511" cy="319060"/>
          </a:xfrm>
          <a:prstGeom prst="rect">
            <a:avLst/>
          </a:prstGeom>
        </p:spPr>
      </p:pic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5BAE8C77-62B5-1E48-8FA0-FD822A4C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0" y="3718713"/>
            <a:ext cx="534895" cy="319060"/>
          </a:xfrm>
          <a:prstGeom prst="rect">
            <a:avLst/>
          </a:prstGeom>
        </p:spPr>
      </p:pic>
      <p:sp>
        <p:nvSpPr>
          <p:cNvPr id="12" name="Текст 10">
            <a:extLst>
              <a:ext uri="{FF2B5EF4-FFF2-40B4-BE49-F238E27FC236}">
                <a16:creationId xmlns:a16="http://schemas.microsoft.com/office/drawing/2014/main" id="{30056D3D-7530-4B46-814B-8E4140145C74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Второй вариант слайда с </a:t>
            </a:r>
            <a:r>
              <a:rPr lang="ru-RU" sz="1400" dirty="0" err="1">
                <a:solidFill>
                  <a:srgbClr val="FF0000"/>
                </a:solidFill>
              </a:rPr>
              <a:t>буллет-пойнтами</a:t>
            </a:r>
            <a:r>
              <a:rPr lang="ru-RU" sz="1400" dirty="0">
                <a:solidFill>
                  <a:srgbClr val="FF0000"/>
                </a:solidFill>
              </a:rPr>
              <a:t> (нумерованный список тезисов) заголовком и подзаголовком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7B13A4-EF03-CF4C-9EAE-083D4F7A8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457934F4-894A-FD4B-A8D7-48651B77C200}"/>
              </a:ext>
            </a:extLst>
          </p:cNvPr>
          <p:cNvSpPr txBox="1">
            <a:spLocks/>
          </p:cNvSpPr>
          <p:nvPr/>
        </p:nvSpPr>
        <p:spPr>
          <a:xfrm>
            <a:off x="755566" y="1402777"/>
            <a:ext cx="974370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0000"/>
                </a:solidFill>
              </a:rPr>
              <a:t>Ценовой баланс в платежной индустрии выстраивался в последнее десятилетие и   находится в близком к оптимальному состоянии. Новые инициативы повлекут его нарушение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8FF34-7662-48F4-BCF6-5E40567A956F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0150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0">
            <a:extLst>
              <a:ext uri="{FF2B5EF4-FFF2-40B4-BE49-F238E27FC236}">
                <a16:creationId xmlns:a16="http://schemas.microsoft.com/office/drawing/2014/main" id="{4512DEA4-C728-1A49-9F07-CDD7F3C89B13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Слайд с заголовком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ru-RU" sz="1400" dirty="0">
                <a:solidFill>
                  <a:srgbClr val="FF0000"/>
                </a:solidFill>
              </a:rPr>
              <a:t>подзаголовком и одной большой диаграммой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(диаграмма редактируемая)   </a:t>
            </a:r>
          </a:p>
        </p:txBody>
      </p:sp>
      <p:sp>
        <p:nvSpPr>
          <p:cNvPr id="8" name="Заголовок 8">
            <a:extLst>
              <a:ext uri="{FF2B5EF4-FFF2-40B4-BE49-F238E27FC236}">
                <a16:creationId xmlns:a16="http://schemas.microsoft.com/office/drawing/2014/main" id="{46938FA6-0D66-DE4E-9ECD-5D5AEA90C5CF}"/>
              </a:ext>
            </a:extLst>
          </p:cNvPr>
          <p:cNvSpPr txBox="1">
            <a:spLocks/>
          </p:cNvSpPr>
          <p:nvPr/>
        </p:nvSpPr>
        <p:spPr>
          <a:xfrm>
            <a:off x="736192" y="543294"/>
            <a:ext cx="10201759" cy="9971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Система быстрых платежей для выплаты заработной платы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D0348F-EA5D-F34E-A3F8-52A39E86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E31B24A-A20F-4C39-9161-2041EBBA3C80}"/>
              </a:ext>
            </a:extLst>
          </p:cNvPr>
          <p:cNvGraphicFramePr/>
          <p:nvPr/>
        </p:nvGraphicFramePr>
        <p:xfrm>
          <a:off x="644951" y="1730413"/>
          <a:ext cx="9950778" cy="395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Текст 2">
            <a:extLst>
              <a:ext uri="{FF2B5EF4-FFF2-40B4-BE49-F238E27FC236}">
                <a16:creationId xmlns:a16="http://schemas.microsoft.com/office/drawing/2014/main" id="{C6788940-8D02-489A-8752-1778018825DB}"/>
              </a:ext>
            </a:extLst>
          </p:cNvPr>
          <p:cNvSpPr txBox="1">
            <a:spLocks/>
          </p:cNvSpPr>
          <p:nvPr/>
        </p:nvSpPr>
        <p:spPr>
          <a:xfrm>
            <a:off x="736192" y="5923874"/>
            <a:ext cx="1054348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0000"/>
                </a:solidFill>
              </a:rPr>
              <a:t>Развитие функционала Системы быстрых платежей позволит поддержать конкуренцию на финансовом рынке в условиях очередного возрастания роли госбанков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BEF30-9D96-4C65-9ADD-BD69F73CC4F9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6550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A346B9E-CD54-A148-9054-60B2AE75B8E1}"/>
              </a:ext>
            </a:extLst>
          </p:cNvPr>
          <p:cNvSpPr/>
          <p:nvPr/>
        </p:nvSpPr>
        <p:spPr>
          <a:xfrm>
            <a:off x="0" y="35146"/>
            <a:ext cx="12192000" cy="6858000"/>
          </a:xfrm>
          <a:prstGeom prst="rect">
            <a:avLst/>
          </a:prstGeom>
          <a:ln w="857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3DC000E-23B0-314F-8C86-FA2AD702AD0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908256" y="318461"/>
            <a:ext cx="1046790" cy="10467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1EE58-D5F6-8547-98E3-3E4AD28EA3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8585" y="544705"/>
            <a:ext cx="10133615" cy="108952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Возможен ли цифровой </a:t>
            </a:r>
            <a:r>
              <a:rPr lang="en-US" dirty="0">
                <a:solidFill>
                  <a:schemeClr val="bg1"/>
                </a:solidFill>
              </a:rPr>
              <a:t>GR</a:t>
            </a:r>
            <a:r>
              <a:rPr lang="ru-RU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0A1986-5968-334A-907A-2E518C9E64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2529" y="1539240"/>
            <a:ext cx="11252517" cy="482183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GR технология - это выстраивание взаимоотношений с системой органов государственной власти, которая преследует установление прочных взаимоотношений,  включающих в себя возможность влиять на процесс принятия решения, добиваться конкретного результата для бизнеса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«Ламповый </a:t>
            </a:r>
            <a:r>
              <a:rPr lang="en-US" dirty="0">
                <a:solidFill>
                  <a:schemeClr val="bg1"/>
                </a:solidFill>
              </a:rPr>
              <a:t>GR</a:t>
            </a:r>
            <a:r>
              <a:rPr lang="ru-RU" dirty="0">
                <a:solidFill>
                  <a:schemeClr val="bg1"/>
                </a:solidFill>
              </a:rPr>
              <a:t>» все хуже работает в цифровую эпоху по мере распространения дистанционных каналов коммуникации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 повышением значимости цифровых форматов возрастает роль профессиональных объединений и ассоциаций, являющихся институциональными каналами взаимодействия индустрии с органами государственной власти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 изменение формата взаимодействия власти и бизнеса </a:t>
            </a: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ru-RU" dirty="0">
                <a:solidFill>
                  <a:schemeClr val="bg1"/>
                </a:solidFill>
              </a:rPr>
              <a:t>не умирает, но приобретает новую цифровую форму при сохранения своего содержания, целей и задач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FBFECEAF-0848-BE43-9945-C3F1FFC3B62A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Слайд с </a:t>
            </a:r>
            <a:r>
              <a:rPr lang="ru-RU" sz="1400" dirty="0" err="1">
                <a:solidFill>
                  <a:srgbClr val="FF0000"/>
                </a:solidFill>
              </a:rPr>
              <a:t>буллет-пойнтами</a:t>
            </a:r>
            <a:r>
              <a:rPr lang="ru-RU" sz="1400" dirty="0">
                <a:solidFill>
                  <a:srgbClr val="FF0000"/>
                </a:solidFill>
              </a:rPr>
              <a:t> (нумерованный список тезисов) заголовком и подзаголовком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734409-96FF-4B5F-AACE-F27E545C5A7B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6927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9D8A-E78D-8C41-852C-019F1B0C54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46" y="541481"/>
            <a:ext cx="10133367" cy="9971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dirty="0"/>
              <a:t>Несвоевременные инициативы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097B07-B894-3743-8D8C-6E6DB404D1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49532" y="2034142"/>
            <a:ext cx="9232098" cy="61555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b="1" dirty="0">
                <a:solidFill>
                  <a:schemeClr val="tx1"/>
                </a:solidFill>
              </a:rPr>
              <a:t>Концепция регулирования страхования, сопутствующего договору об ипотеке в силу закона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B62BC2-BE8C-7444-8475-4DF1F358EC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55882" y="3152922"/>
            <a:ext cx="9232098" cy="61555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b="1" dirty="0">
                <a:solidFill>
                  <a:schemeClr val="tx1"/>
                </a:solidFill>
              </a:rPr>
              <a:t>Поправки в Закон о потребительском кредите (займе), направленные на ограничение ПСК по ипотечным кредитам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D25FD18C-72EA-7440-AAF6-25E5CE340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72" y="2079616"/>
            <a:ext cx="431670" cy="319060"/>
          </a:xfrm>
          <a:prstGeom prst="rect">
            <a:avLst/>
          </a:prstGeom>
        </p:spPr>
      </p:pic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5BAE8C77-62B5-1E48-8FA0-FD822A4C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47" y="3199341"/>
            <a:ext cx="534895" cy="319060"/>
          </a:xfrm>
          <a:prstGeom prst="rect">
            <a:avLst/>
          </a:prstGeom>
        </p:spPr>
      </p:pic>
      <p:sp>
        <p:nvSpPr>
          <p:cNvPr id="12" name="Текст 10">
            <a:extLst>
              <a:ext uri="{FF2B5EF4-FFF2-40B4-BE49-F238E27FC236}">
                <a16:creationId xmlns:a16="http://schemas.microsoft.com/office/drawing/2014/main" id="{30056D3D-7530-4B46-814B-8E4140145C74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Второй вариант слайда с </a:t>
            </a:r>
            <a:r>
              <a:rPr lang="ru-RU" sz="1400" dirty="0" err="1">
                <a:solidFill>
                  <a:srgbClr val="FF0000"/>
                </a:solidFill>
              </a:rPr>
              <a:t>буллет-пойнтами</a:t>
            </a:r>
            <a:r>
              <a:rPr lang="ru-RU" sz="1400" dirty="0">
                <a:solidFill>
                  <a:srgbClr val="FF0000"/>
                </a:solidFill>
              </a:rPr>
              <a:t> (нумерованный список тезисов) заголовком и подзаголовком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7B13A4-EF03-CF4C-9EAE-083D4F7A8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457934F4-894A-FD4B-A8D7-48651B77C200}"/>
              </a:ext>
            </a:extLst>
          </p:cNvPr>
          <p:cNvSpPr txBox="1">
            <a:spLocks/>
          </p:cNvSpPr>
          <p:nvPr/>
        </p:nvSpPr>
        <p:spPr>
          <a:xfrm>
            <a:off x="658831" y="5063654"/>
            <a:ext cx="1013336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0000"/>
                </a:solidFill>
              </a:rPr>
              <a:t>Регулятор и Правительство, продвигая новые инициативы, не должны действовать «по инерции». Необходимо учитывать остроту и напряженность банковской деятельности в кризисной ситуации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D16133-B43F-4336-92F6-94570AA5E275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0096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A346B9E-CD54-A148-9054-60B2AE75B8E1}"/>
              </a:ext>
            </a:extLst>
          </p:cNvPr>
          <p:cNvSpPr/>
          <p:nvPr/>
        </p:nvSpPr>
        <p:spPr>
          <a:xfrm>
            <a:off x="76805" y="0"/>
            <a:ext cx="12192000" cy="6858000"/>
          </a:xfrm>
          <a:prstGeom prst="rect">
            <a:avLst/>
          </a:prstGeom>
          <a:ln w="857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3DC000E-23B0-314F-8C86-FA2AD702AD0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908256" y="318461"/>
            <a:ext cx="1046790" cy="10467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1EE58-D5F6-8547-98E3-3E4AD28EA3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8585" y="544705"/>
            <a:ext cx="10133615" cy="108952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Роль банков в перезапуске экономики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0A1986-5968-334A-907A-2E518C9E64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8585" y="1752785"/>
            <a:ext cx="10756729" cy="61555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Российские банки оказались на передовой борьбы с кризисом, реализуя антикризисные меры Правительства, направленные на поддержку и развитие экономики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6A300A-9D69-C141-BA43-8492C66708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8585" y="2800355"/>
            <a:ext cx="438148" cy="230832"/>
          </a:xfrm>
        </p:spPr>
        <p:txBody>
          <a:bodyPr/>
          <a:lstStyle/>
          <a:p>
            <a:r>
              <a:rPr lang="ru-RU" sz="15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579C32-7322-F54F-94ED-AF98C95267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93578" y="2800355"/>
            <a:ext cx="4287131" cy="923330"/>
          </a:xfrm>
        </p:spPr>
        <p:txBody>
          <a:bodyPr/>
          <a:lstStyle/>
          <a:p>
            <a:r>
              <a:rPr lang="ru-RU" sz="1500" b="1" dirty="0">
                <a:solidFill>
                  <a:schemeClr val="bg1"/>
                </a:solidFill>
              </a:rPr>
              <a:t>Перед Правительством и банковской системой стоит единая задача – как минимум, сохранить кредитный потенциал банков на ближайшие  несколько лет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B376BAB-92E2-4340-BD2B-DB4C980DF7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201" y="3908502"/>
            <a:ext cx="438148" cy="230832"/>
          </a:xfrm>
        </p:spPr>
        <p:txBody>
          <a:bodyPr/>
          <a:lstStyle/>
          <a:p>
            <a:r>
              <a:rPr lang="en-US" sz="1500" dirty="0">
                <a:solidFill>
                  <a:schemeClr val="bg1"/>
                </a:solidFill>
              </a:rPr>
              <a:t>02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34DF285-E9A5-2D4A-ADC7-AFA1FD245B5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93578" y="3908502"/>
            <a:ext cx="4287131" cy="692497"/>
          </a:xfrm>
        </p:spPr>
        <p:txBody>
          <a:bodyPr/>
          <a:lstStyle/>
          <a:p>
            <a:r>
              <a:rPr lang="ru-RU" sz="1500" b="1" dirty="0">
                <a:solidFill>
                  <a:schemeClr val="bg1"/>
                </a:solidFill>
              </a:rPr>
              <a:t>Банковская система рискует оказаться наиболее пострадавшей частью экономики по результатам текущего кризиса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0BA581F-0148-0742-B8F8-7BA0EB1B25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6363" y="4849709"/>
            <a:ext cx="438148" cy="230832"/>
          </a:xfrm>
        </p:spPr>
        <p:txBody>
          <a:bodyPr/>
          <a:lstStyle/>
          <a:p>
            <a:r>
              <a:rPr lang="ru-RU" sz="15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3FF69A-5716-C84D-93A6-DD8F74A58A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93578" y="4887511"/>
            <a:ext cx="4287131" cy="923330"/>
          </a:xfrm>
        </p:spPr>
        <p:txBody>
          <a:bodyPr/>
          <a:lstStyle/>
          <a:p>
            <a:r>
              <a:rPr lang="ru-RU" sz="1500" b="1" dirty="0">
                <a:solidFill>
                  <a:schemeClr val="bg1"/>
                </a:solidFill>
              </a:rPr>
              <a:t>К середине следующего года банки могут потерять до половины своего капитала. Потребуется переходный период для его восстановления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2D36F28-8356-F94E-9015-5D9DB8B05C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97554" y="2828639"/>
            <a:ext cx="438148" cy="230832"/>
          </a:xfrm>
        </p:spPr>
        <p:txBody>
          <a:bodyPr/>
          <a:lstStyle/>
          <a:p>
            <a:r>
              <a:rPr lang="ru-RU" sz="15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B4ECDDE5-10A1-B146-A4EC-6D83AB13E2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35938" y="3998053"/>
            <a:ext cx="438148" cy="230832"/>
          </a:xfrm>
        </p:spPr>
        <p:txBody>
          <a:bodyPr/>
          <a:lstStyle/>
          <a:p>
            <a:r>
              <a:rPr lang="ru-RU" sz="1500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A888AEE-0231-6B43-BDBB-24334921F0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94228" y="2800355"/>
            <a:ext cx="4287131" cy="923330"/>
          </a:xfrm>
        </p:spPr>
        <p:txBody>
          <a:bodyPr/>
          <a:lstStyle/>
          <a:p>
            <a:r>
              <a:rPr lang="ru-RU" sz="1500" b="1" dirty="0">
                <a:solidFill>
                  <a:schemeClr val="bg1"/>
                </a:solidFill>
              </a:rPr>
              <a:t>Необходимо заранее обсуждать и  планировать механизмы урегулирования проблемной задолженности, аккумулированной  на банковских балансах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38CAB89-614C-AD4D-88C2-C6EA6EB9C2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2545" y="3967663"/>
            <a:ext cx="4287131" cy="923330"/>
          </a:xfrm>
        </p:spPr>
        <p:txBody>
          <a:bodyPr/>
          <a:lstStyle/>
          <a:p>
            <a:r>
              <a:rPr lang="ru-RU" sz="1500" b="1" dirty="0">
                <a:solidFill>
                  <a:schemeClr val="bg1"/>
                </a:solidFill>
              </a:rPr>
              <a:t>Особенностью текущего кризиса будет формирование банками до 2 </a:t>
            </a:r>
            <a:r>
              <a:rPr lang="ru-RU" sz="1500" b="1" dirty="0" err="1">
                <a:solidFill>
                  <a:schemeClr val="bg1"/>
                </a:solidFill>
              </a:rPr>
              <a:t>трл</a:t>
            </a:r>
            <a:r>
              <a:rPr lang="ru-RU" sz="1500" b="1" dirty="0">
                <a:solidFill>
                  <a:schemeClr val="bg1"/>
                </a:solidFill>
              </a:rPr>
              <a:t> рублей кредитов «поддержки», частично обеспеченных Минфином и ВЭБ.РФ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FBFECEAF-0848-BE43-9945-C3F1FFC3B62A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Слайд с </a:t>
            </a:r>
            <a:r>
              <a:rPr lang="ru-RU" sz="1400" dirty="0" err="1">
                <a:solidFill>
                  <a:srgbClr val="FF0000"/>
                </a:solidFill>
              </a:rPr>
              <a:t>буллет-пойнтами</a:t>
            </a:r>
            <a:r>
              <a:rPr lang="ru-RU" sz="1400" dirty="0">
                <a:solidFill>
                  <a:srgbClr val="FF0000"/>
                </a:solidFill>
              </a:rPr>
              <a:t> (нумерованный список тезисов) заголовком и подзаголовком</a:t>
            </a:r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02D36F28-8356-F94E-9015-5D9DB8B05C85}"/>
              </a:ext>
            </a:extLst>
          </p:cNvPr>
          <p:cNvSpPr txBox="1">
            <a:spLocks/>
          </p:cNvSpPr>
          <p:nvPr/>
        </p:nvSpPr>
        <p:spPr>
          <a:xfrm>
            <a:off x="5953731" y="5080541"/>
            <a:ext cx="43814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BA888AEE-0231-6B43-BDBB-24334921F0A0}"/>
              </a:ext>
            </a:extLst>
          </p:cNvPr>
          <p:cNvSpPr txBox="1">
            <a:spLocks/>
          </p:cNvSpPr>
          <p:nvPr/>
        </p:nvSpPr>
        <p:spPr>
          <a:xfrm>
            <a:off x="6511293" y="5095980"/>
            <a:ext cx="4287131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>
                <a:solidFill>
                  <a:schemeClr val="bg1"/>
                </a:solidFill>
              </a:rPr>
              <a:t>Отмечается запаздывание с внедрением современных дистанционных технологий  обслуживания в российском финансовом секторе,  вызванное чрезмерной осторожностью регулятора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734409-96FF-4B5F-AACE-F27E545C5A7B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00947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9D8A-E78D-8C41-852C-019F1B0C54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46" y="541481"/>
            <a:ext cx="10133367" cy="9971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dirty="0"/>
              <a:t>Особенности мировой </a:t>
            </a:r>
            <a:br>
              <a:rPr lang="ru-RU" dirty="0"/>
            </a:br>
            <a:r>
              <a:rPr lang="ru-RU" dirty="0"/>
              <a:t>экономической ситуации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097B07-B894-3743-8D8C-6E6DB404D1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70695" y="1990009"/>
            <a:ext cx="9232098" cy="49244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3200" b="1" dirty="0">
                <a:solidFill>
                  <a:srgbClr val="FF0000"/>
                </a:solidFill>
              </a:rPr>
              <a:t>92,3%    </a:t>
            </a:r>
            <a:r>
              <a:rPr lang="ru-RU" sz="3200" b="1" dirty="0">
                <a:solidFill>
                  <a:schemeClr val="tx1"/>
                </a:solidFill>
              </a:rPr>
              <a:t>стран в рецессии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B62BC2-BE8C-7444-8475-4DF1F358EC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22387" y="2919228"/>
            <a:ext cx="5911170" cy="12926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800" b="1" dirty="0">
                <a:solidFill>
                  <a:schemeClr val="tx1"/>
                </a:solidFill>
              </a:rPr>
              <a:t>Общемировые потери объема производства за 2020-2021 гг.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E151B02-78E4-E84A-AD66-C5F3282DF4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30466" y="4150513"/>
            <a:ext cx="7201127" cy="86177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800" b="1" dirty="0">
                <a:solidFill>
                  <a:schemeClr val="tx1"/>
                </a:solidFill>
              </a:rPr>
              <a:t>Бюджетная поддержка населения и бизнеса за 9 месяцев 2020 г. 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0056D3D-7530-4B46-814B-8E4140145C74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Второй вариант слайда с </a:t>
            </a:r>
            <a:r>
              <a:rPr lang="ru-RU" sz="1400" dirty="0" err="1">
                <a:solidFill>
                  <a:srgbClr val="FF0000"/>
                </a:solidFill>
              </a:rPr>
              <a:t>буллет-пойнтами</a:t>
            </a:r>
            <a:r>
              <a:rPr lang="ru-RU" sz="1400" dirty="0">
                <a:solidFill>
                  <a:srgbClr val="FF0000"/>
                </a:solidFill>
              </a:rPr>
              <a:t> (нумерованный список тезисов) заголовком и подзаголовком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7B13A4-EF03-CF4C-9EAE-083D4F7A8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18FF34-7662-48F4-BCF6-5E40567A956F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9097B07-B894-3743-8D8C-6E6DB404D176}"/>
              </a:ext>
            </a:extLst>
          </p:cNvPr>
          <p:cNvSpPr txBox="1">
            <a:spLocks/>
          </p:cNvSpPr>
          <p:nvPr/>
        </p:nvSpPr>
        <p:spPr>
          <a:xfrm>
            <a:off x="7069884" y="3070261"/>
            <a:ext cx="31844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12 трлн долл.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29097B07-B894-3743-8D8C-6E6DB404D176}"/>
              </a:ext>
            </a:extLst>
          </p:cNvPr>
          <p:cNvSpPr txBox="1">
            <a:spLocks/>
          </p:cNvSpPr>
          <p:nvPr/>
        </p:nvSpPr>
        <p:spPr>
          <a:xfrm>
            <a:off x="1322387" y="4337062"/>
            <a:ext cx="31844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11 трлн долл.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12B62BC2-BE8C-7444-8475-4DF1F358EC1F}"/>
              </a:ext>
            </a:extLst>
          </p:cNvPr>
          <p:cNvSpPr txBox="1">
            <a:spLocks/>
          </p:cNvSpPr>
          <p:nvPr/>
        </p:nvSpPr>
        <p:spPr>
          <a:xfrm>
            <a:off x="1274881" y="5413642"/>
            <a:ext cx="5911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</a:rPr>
              <a:t>Мировой госдолг в 2020-2021 гг.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29097B07-B894-3743-8D8C-6E6DB404D176}"/>
              </a:ext>
            </a:extLst>
          </p:cNvPr>
          <p:cNvSpPr txBox="1">
            <a:spLocks/>
          </p:cNvSpPr>
          <p:nvPr/>
        </p:nvSpPr>
        <p:spPr>
          <a:xfrm>
            <a:off x="7222284" y="5413642"/>
            <a:ext cx="454969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103,2 % ВВП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1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0">
            <a:extLst>
              <a:ext uri="{FF2B5EF4-FFF2-40B4-BE49-F238E27FC236}">
                <a16:creationId xmlns:a16="http://schemas.microsoft.com/office/drawing/2014/main" id="{5DE1EEEC-B5FB-DD48-BAC6-A14C38C1012D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Третий вариант слайда с </a:t>
            </a:r>
            <a:r>
              <a:rPr lang="ru-RU" sz="1400" dirty="0" err="1">
                <a:solidFill>
                  <a:srgbClr val="FF0000"/>
                </a:solidFill>
              </a:rPr>
              <a:t>буллет-пойнтами</a:t>
            </a:r>
            <a:r>
              <a:rPr lang="ru-RU" sz="1400" dirty="0">
                <a:solidFill>
                  <a:srgbClr val="FF0000"/>
                </a:solidFill>
              </a:rPr>
              <a:t> (нумерованный список тезисов) заголовком и подзаголовком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D9F661-7515-0F42-A8FC-355F2F103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16" name="Заголовок 8">
            <a:extLst>
              <a:ext uri="{FF2B5EF4-FFF2-40B4-BE49-F238E27FC236}">
                <a16:creationId xmlns:a16="http://schemas.microsoft.com/office/drawing/2014/main" id="{273EB74B-05B0-A443-941C-D364A8988709}"/>
              </a:ext>
            </a:extLst>
          </p:cNvPr>
          <p:cNvSpPr txBox="1">
            <a:spLocks/>
          </p:cNvSpPr>
          <p:nvPr/>
        </p:nvSpPr>
        <p:spPr>
          <a:xfrm>
            <a:off x="736246" y="541655"/>
            <a:ext cx="10133367" cy="9971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Макроэкономика и </a:t>
            </a:r>
          </a:p>
          <a:p>
            <a:r>
              <a:rPr lang="ru-RU" dirty="0"/>
              <a:t>антикризисная программа Правительства 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4B905FE2-0171-6D49-95B1-EDFA15404C3F}"/>
              </a:ext>
            </a:extLst>
          </p:cNvPr>
          <p:cNvSpPr txBox="1">
            <a:spLocks/>
          </p:cNvSpPr>
          <p:nvPr/>
        </p:nvSpPr>
        <p:spPr>
          <a:xfrm>
            <a:off x="736246" y="2741689"/>
            <a:ext cx="3675498" cy="55399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Рост ВВП по странам в 1кв20 и 4кв19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1FF81C06-0517-8847-9186-0A8CA963CAB1}"/>
              </a:ext>
            </a:extLst>
          </p:cNvPr>
          <p:cNvSpPr txBox="1">
            <a:spLocks/>
          </p:cNvSpPr>
          <p:nvPr/>
        </p:nvSpPr>
        <p:spPr>
          <a:xfrm>
            <a:off x="736246" y="1749425"/>
            <a:ext cx="5061239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Российская экономика вошла в пандемию в хорошей форме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522374AC-681A-4945-8969-14993A483026}"/>
              </a:ext>
            </a:extLst>
          </p:cNvPr>
          <p:cNvSpPr txBox="1">
            <a:spLocks/>
          </p:cNvSpPr>
          <p:nvPr/>
        </p:nvSpPr>
        <p:spPr>
          <a:xfrm>
            <a:off x="6246829" y="2771572"/>
            <a:ext cx="4007525" cy="55399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Меры поддержки по странам в % к ВВП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BDEE9C19-67FC-47DA-8437-968D8C21D93F}"/>
              </a:ext>
            </a:extLst>
          </p:cNvPr>
          <p:cNvSpPr txBox="1">
            <a:spLocks/>
          </p:cNvSpPr>
          <p:nvPr/>
        </p:nvSpPr>
        <p:spPr>
          <a:xfrm>
            <a:off x="6246828" y="1749425"/>
            <a:ext cx="5945171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основе государственной поддержки экономики лежат банковские кредитные программы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C6547F-ED06-40D2-9233-4CBC046F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720" y="3423138"/>
            <a:ext cx="5725212" cy="30417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CF5F06-266F-4E36-8094-AF389ADEC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77" y="3423138"/>
            <a:ext cx="5384057" cy="2919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C489A-C7BF-40B5-A71D-64A4FF9E3E1A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680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9D8A-E78D-8C41-852C-019F1B0C54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46" y="541481"/>
            <a:ext cx="10133367" cy="9971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dirty="0"/>
              <a:t>Ситуация в российской экономике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097B07-B894-3743-8D8C-6E6DB404D1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48880" y="1648263"/>
            <a:ext cx="9232098" cy="9900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1,6 % </a:t>
            </a:r>
            <a:r>
              <a:rPr lang="ru-RU" sz="2800" b="1" dirty="0">
                <a:solidFill>
                  <a:schemeClr val="tx1"/>
                </a:solidFill>
              </a:rPr>
              <a:t>прирост ВВП в </a:t>
            </a:r>
            <a:r>
              <a:rPr lang="en-US" sz="2800" b="1" dirty="0">
                <a:solidFill>
                  <a:schemeClr val="tx1"/>
                </a:solidFill>
              </a:rPr>
              <a:t>I </a:t>
            </a:r>
            <a:r>
              <a:rPr lang="ru-RU" sz="2800" b="1" dirty="0">
                <a:solidFill>
                  <a:schemeClr val="tx1"/>
                </a:solidFill>
              </a:rPr>
              <a:t>квартале 2020 г., но 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3,6 % </a:t>
            </a:r>
            <a:r>
              <a:rPr lang="ru-RU" sz="2800" b="1" dirty="0">
                <a:solidFill>
                  <a:schemeClr val="tx1"/>
                </a:solidFill>
              </a:rPr>
              <a:t>падение ВВП в </a:t>
            </a:r>
            <a:r>
              <a:rPr lang="en-US" sz="2800" b="1" dirty="0">
                <a:solidFill>
                  <a:schemeClr val="tx1"/>
                </a:solidFill>
              </a:rPr>
              <a:t>I </a:t>
            </a:r>
            <a:r>
              <a:rPr lang="ru-RU" sz="2800" b="1" dirty="0">
                <a:solidFill>
                  <a:schemeClr val="tx1"/>
                </a:solidFill>
              </a:rPr>
              <a:t>полугодии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B62BC2-BE8C-7444-8475-4DF1F358EC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48880" y="3044400"/>
            <a:ext cx="6656018" cy="12926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800" b="1" dirty="0">
                <a:solidFill>
                  <a:schemeClr val="tx1"/>
                </a:solidFill>
              </a:rPr>
              <a:t>Реальные располагаемые денежные доходы во</a:t>
            </a:r>
            <a:r>
              <a:rPr lang="en-US" sz="2800" b="1" dirty="0">
                <a:solidFill>
                  <a:schemeClr val="tx1"/>
                </a:solidFill>
              </a:rPr>
              <a:t> II </a:t>
            </a:r>
            <a:r>
              <a:rPr lang="ru-RU" sz="2800" b="1" dirty="0">
                <a:solidFill>
                  <a:schemeClr val="tx1"/>
                </a:solidFill>
              </a:rPr>
              <a:t>квартале 2020г.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E151B02-78E4-E84A-AD66-C5F3282DF4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38231" y="4370262"/>
            <a:ext cx="7201127" cy="4308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800" b="1" dirty="0">
                <a:solidFill>
                  <a:schemeClr val="tx1"/>
                </a:solidFill>
              </a:rPr>
              <a:t>Безработица в августе 2020 г.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0056D3D-7530-4B46-814B-8E4140145C74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Второй вариант слайда с </a:t>
            </a:r>
            <a:r>
              <a:rPr lang="ru-RU" sz="1400" dirty="0" err="1">
                <a:solidFill>
                  <a:srgbClr val="FF0000"/>
                </a:solidFill>
              </a:rPr>
              <a:t>буллет-пойнтами</a:t>
            </a:r>
            <a:r>
              <a:rPr lang="ru-RU" sz="1400" dirty="0">
                <a:solidFill>
                  <a:srgbClr val="FF0000"/>
                </a:solidFill>
              </a:rPr>
              <a:t> (нумерованный список тезисов) заголовком и подзаголовком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7B13A4-EF03-CF4C-9EAE-083D4F7A8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18FF34-7662-48F4-BCF6-5E40567A956F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9097B07-B894-3743-8D8C-6E6DB404D176}"/>
              </a:ext>
            </a:extLst>
          </p:cNvPr>
          <p:cNvSpPr txBox="1">
            <a:spLocks/>
          </p:cNvSpPr>
          <p:nvPr/>
        </p:nvSpPr>
        <p:spPr>
          <a:xfrm>
            <a:off x="8247123" y="3044400"/>
            <a:ext cx="31844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- 8 %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29097B07-B894-3743-8D8C-6E6DB404D176}"/>
              </a:ext>
            </a:extLst>
          </p:cNvPr>
          <p:cNvSpPr txBox="1">
            <a:spLocks/>
          </p:cNvSpPr>
          <p:nvPr/>
        </p:nvSpPr>
        <p:spPr>
          <a:xfrm>
            <a:off x="1322387" y="4337062"/>
            <a:ext cx="31844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6,2%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12B62BC2-BE8C-7444-8475-4DF1F358EC1F}"/>
              </a:ext>
            </a:extLst>
          </p:cNvPr>
          <p:cNvSpPr txBox="1">
            <a:spLocks/>
          </p:cNvSpPr>
          <p:nvPr/>
        </p:nvSpPr>
        <p:spPr>
          <a:xfrm>
            <a:off x="1274881" y="5413642"/>
            <a:ext cx="5911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</a:rPr>
              <a:t>Бюджетный дефицит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29097B07-B894-3743-8D8C-6E6DB404D176}"/>
              </a:ext>
            </a:extLst>
          </p:cNvPr>
          <p:cNvSpPr txBox="1">
            <a:spLocks/>
          </p:cNvSpPr>
          <p:nvPr/>
        </p:nvSpPr>
        <p:spPr>
          <a:xfrm>
            <a:off x="7222284" y="5413642"/>
            <a:ext cx="454969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956 млрд руб.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584489-DC6B-A04C-A183-7673E14F9EF6}"/>
              </a:ext>
            </a:extLst>
          </p:cNvPr>
          <p:cNvSpPr/>
          <p:nvPr/>
        </p:nvSpPr>
        <p:spPr>
          <a:xfrm>
            <a:off x="0" y="0"/>
            <a:ext cx="5471160" cy="6858000"/>
          </a:xfrm>
          <a:prstGeom prst="rect">
            <a:avLst/>
          </a:prstGeom>
          <a:solidFill>
            <a:srgbClr val="CF2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86D51C65-EE66-E644-B840-549858B77CA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2039" r="25964"/>
          <a:stretch/>
        </p:blipFill>
        <p:spPr>
          <a:xfrm>
            <a:off x="4790209" y="0"/>
            <a:ext cx="7401167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DD12A-4FFF-4A45-8C6B-D1DC043162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3508" y="544484"/>
            <a:ext cx="10670894" cy="9971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Общенациональный план Правительства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 восстановлению экономики</a:t>
            </a:r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FA225FA2-EAE6-6A4B-BFA1-FE61EA32C060}"/>
              </a:ext>
            </a:extLst>
          </p:cNvPr>
          <p:cNvSpPr txBox="1">
            <a:spLocks/>
          </p:cNvSpPr>
          <p:nvPr/>
        </p:nvSpPr>
        <p:spPr>
          <a:xfrm>
            <a:off x="1233054" y="2359505"/>
            <a:ext cx="5554662" cy="1157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313131"/>
              </a:solidFill>
              <a:latin typeface="Arial" panose="020B0604020202020204" pitchFamily="34" charset="0"/>
            </a:endParaRP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A1FDD666-12C7-A243-AB4D-DA90B013A80B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Слайд с фотографией на фоне навылет, заголовком, подзаголовком и коротким текстом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A1B6E3-4CC5-C044-B437-79408C4BAE7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908256" y="318461"/>
            <a:ext cx="1046790" cy="1046790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B0750BF5-C1F3-DD49-9E22-71097D957E82}"/>
              </a:ext>
            </a:extLst>
          </p:cNvPr>
          <p:cNvSpPr txBox="1">
            <a:spLocks/>
          </p:cNvSpPr>
          <p:nvPr/>
        </p:nvSpPr>
        <p:spPr>
          <a:xfrm>
            <a:off x="653508" y="1830154"/>
            <a:ext cx="6060995" cy="56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</a:rPr>
              <a:t>1-й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этап – адаптация (</a:t>
            </a:r>
            <a:r>
              <a:rPr lang="en-US" sz="2400" dirty="0">
                <a:solidFill>
                  <a:schemeClr val="bg1"/>
                </a:solidFill>
              </a:rPr>
              <a:t>II – III </a:t>
            </a:r>
            <a:r>
              <a:rPr lang="ru-RU" sz="2400" dirty="0">
                <a:solidFill>
                  <a:schemeClr val="bg1"/>
                </a:solidFill>
              </a:rPr>
              <a:t>кв. 2020)</a:t>
            </a:r>
          </a:p>
          <a:p>
            <a:r>
              <a:rPr lang="ru-RU" sz="1800" dirty="0">
                <a:solidFill>
                  <a:schemeClr val="bg1"/>
                </a:solidFill>
              </a:rPr>
              <a:t>Избежать распространения рецессии на широкий круг отраслей и стабилизировать ситуацию в наиболее пострадавших сферах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FFFFFF"/>
                </a:solidFill>
                <a:latin typeface="Arial" panose="020B0604020202020204"/>
              </a:rPr>
              <a:t>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этап – восстановление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Arial" panose="020B0604020202020204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II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кв. 202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вывести месячные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показатели ВВП, реальных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денежных доходов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населения на уровень 100% 2019 г.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ru-RU" sz="2400" dirty="0">
                <a:solidFill>
                  <a:schemeClr val="bg1"/>
                </a:solidFill>
              </a:rPr>
              <a:t>-й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этап – активный рост (</a:t>
            </a:r>
            <a:r>
              <a:rPr lang="en-US" sz="2400" dirty="0">
                <a:solidFill>
                  <a:schemeClr val="bg1"/>
                </a:solidFill>
              </a:rPr>
              <a:t>III – IV </a:t>
            </a:r>
            <a:r>
              <a:rPr lang="ru-RU" sz="2400" dirty="0">
                <a:solidFill>
                  <a:schemeClr val="bg1"/>
                </a:solidFill>
              </a:rPr>
              <a:t>кв. 202</a:t>
            </a:r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  <a:p>
            <a:r>
              <a:rPr lang="ru-RU" sz="1800" dirty="0">
                <a:solidFill>
                  <a:schemeClr val="bg1"/>
                </a:solidFill>
              </a:rPr>
              <a:t>Выход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на устойчивый рост реальных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доходов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населения, рост ВВП не менее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2,5% и снижение безработицы до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уровня не более 5%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7E22D-BBD4-4CAE-9C45-81199E1F3C4E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7064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9D8A-E78D-8C41-852C-019F1B0C54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46" y="541481"/>
            <a:ext cx="10133367" cy="99719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 dirty="0"/>
              <a:t>Роль банков в реализации антикризисной программы: задачи банковского </a:t>
            </a:r>
            <a:r>
              <a:rPr lang="en-US" dirty="0"/>
              <a:t>GR</a:t>
            </a:r>
            <a:endParaRPr lang="ru-RU" dirty="0"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0056D3D-7530-4B46-814B-8E4140145C74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Второй вариант слайда с </a:t>
            </a:r>
            <a:r>
              <a:rPr lang="ru-RU" sz="1400" dirty="0" err="1">
                <a:solidFill>
                  <a:srgbClr val="FF0000"/>
                </a:solidFill>
              </a:rPr>
              <a:t>буллет-пойнтами</a:t>
            </a:r>
            <a:r>
              <a:rPr lang="ru-RU" sz="1400" dirty="0">
                <a:solidFill>
                  <a:srgbClr val="FF0000"/>
                </a:solidFill>
              </a:rPr>
              <a:t> (нумерованный список тезисов) заголовком и подзаголовком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7B13A4-EF03-CF4C-9EAE-083D4F7A8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18FF34-7662-48F4-BCF6-5E40567A956F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694D6FA8-338D-4CFE-8F80-BDA84B57F242}"/>
              </a:ext>
            </a:extLst>
          </p:cNvPr>
          <p:cNvSpPr txBox="1">
            <a:spLocks/>
          </p:cNvSpPr>
          <p:nvPr/>
        </p:nvSpPr>
        <p:spPr>
          <a:xfrm>
            <a:off x="736246" y="2086852"/>
            <a:ext cx="10906025" cy="2672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FF0000"/>
                </a:solidFill>
              </a:rPr>
              <a:t>01 	</a:t>
            </a:r>
            <a:r>
              <a:rPr lang="ru-RU" sz="2200" b="1" dirty="0">
                <a:solidFill>
                  <a:schemeClr val="tx1"/>
                </a:solidFill>
              </a:rPr>
              <a:t>Кредитные каникулы и реструктуризация – объем 5 трлн рублей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02</a:t>
            </a:r>
            <a:r>
              <a:rPr lang="ru-RU" sz="2200" b="1" dirty="0">
                <a:solidFill>
                  <a:schemeClr val="tx1"/>
                </a:solidFill>
              </a:rPr>
              <a:t> 	Беспроцентные кредиты – объем 500 млрд рублей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03</a:t>
            </a:r>
            <a:r>
              <a:rPr lang="ru-RU" sz="2200" b="1" dirty="0">
                <a:solidFill>
                  <a:schemeClr val="tx1"/>
                </a:solidFill>
              </a:rPr>
              <a:t> 	Кредиты на восстановление бизнеса – объем 167 млрд рублей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04</a:t>
            </a:r>
            <a:r>
              <a:rPr lang="ru-RU" sz="2200" b="1" dirty="0">
                <a:solidFill>
                  <a:schemeClr val="tx1"/>
                </a:solidFill>
              </a:rPr>
              <a:t> 	Кредиты на пополнение оборотных средств –  объем 1 трлн рублей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05</a:t>
            </a:r>
            <a:r>
              <a:rPr lang="ru-RU" sz="2200" b="1" dirty="0">
                <a:solidFill>
                  <a:schemeClr val="tx1"/>
                </a:solidFill>
              </a:rPr>
              <a:t>	Льготные кредиты застройщикам – объем 500 млрд рублей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06</a:t>
            </a:r>
            <a:r>
              <a:rPr lang="ru-RU" sz="2200" b="1" dirty="0">
                <a:solidFill>
                  <a:schemeClr val="tx1"/>
                </a:solidFill>
              </a:rPr>
              <a:t>	Льготная ипотека под 6,5 % – объем 900 млрд рублей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694D6FA8-338D-4CFE-8F80-BDA84B57F242}"/>
              </a:ext>
            </a:extLst>
          </p:cNvPr>
          <p:cNvSpPr txBox="1">
            <a:spLocks/>
          </p:cNvSpPr>
          <p:nvPr/>
        </p:nvSpPr>
        <p:spPr>
          <a:xfrm>
            <a:off x="736245" y="4965647"/>
            <a:ext cx="10906025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rgbClr val="FF0000"/>
                </a:solidFill>
              </a:rPr>
              <a:t>В новых условиях банки являются проводниками государственной антикризисной политики. Механизмы поддержки  генерируют сигнал, который идет от власти к бизнесу через разнообразные банковские кредитные программы.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Этот сигнал банковский GR должен распознать и правильно транслировать в экономику</a:t>
            </a:r>
          </a:p>
        </p:txBody>
      </p:sp>
    </p:spTree>
    <p:extLst>
      <p:ext uri="{BB962C8B-B14F-4D97-AF65-F5344CB8AC3E}">
        <p14:creationId xmlns:p14="http://schemas.microsoft.com/office/powerpoint/2010/main" val="104539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584489-DC6B-A04C-A183-7673E14F9EF6}"/>
              </a:ext>
            </a:extLst>
          </p:cNvPr>
          <p:cNvSpPr/>
          <p:nvPr/>
        </p:nvSpPr>
        <p:spPr>
          <a:xfrm>
            <a:off x="0" y="0"/>
            <a:ext cx="5471160" cy="6858000"/>
          </a:xfrm>
          <a:prstGeom prst="rect">
            <a:avLst/>
          </a:prstGeom>
          <a:solidFill>
            <a:srgbClr val="CF2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86D51C65-EE66-E644-B840-549858B77CA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2039" r="25964"/>
          <a:stretch/>
        </p:blipFill>
        <p:spPr>
          <a:xfrm>
            <a:off x="4790209" y="0"/>
            <a:ext cx="7401167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DD12A-4FFF-4A45-8C6B-D1DC043162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46" y="544484"/>
            <a:ext cx="5148943" cy="99719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Кредитные каникулы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740E2F-77AB-3748-B698-42EA1A94FE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4061" y="1769134"/>
            <a:ext cx="5154114" cy="2653665"/>
          </a:xfrm>
          <a:noFill/>
        </p:spPr>
        <p:txBody>
          <a:bodyPr lIns="0" tIns="0" rIns="0" bIns="0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За 9 месяцев в банки поступило 2,8 млн заявок от граждан и        220 тыс. от предпринимателей. 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Уровень одобрений заявок со стороны банков составляет 74%. 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К настоящему моменту банки реструктурировали примерно 17% портфеля займов МСП, что соответствует 730 млрд руб.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FA225FA2-EAE6-6A4B-BFA1-FE61EA32C060}"/>
              </a:ext>
            </a:extLst>
          </p:cNvPr>
          <p:cNvSpPr txBox="1">
            <a:spLocks/>
          </p:cNvSpPr>
          <p:nvPr/>
        </p:nvSpPr>
        <p:spPr>
          <a:xfrm>
            <a:off x="1233054" y="2359505"/>
            <a:ext cx="5554662" cy="1157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313131"/>
              </a:solidFill>
              <a:latin typeface="Arial" panose="020B0604020202020204" pitchFamily="34" charset="0"/>
            </a:endParaRP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A1FDD666-12C7-A243-AB4D-DA90B013A80B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Слайд с фотографией на фоне навылет, заголовком, подзаголовком и коротким текстом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A1B6E3-4CC5-C044-B437-79408C4BAE7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908256" y="318461"/>
            <a:ext cx="1046790" cy="1046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EC7612-8849-4C9E-B8EC-1DC9A1E9A431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013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0">
            <a:extLst>
              <a:ext uri="{FF2B5EF4-FFF2-40B4-BE49-F238E27FC236}">
                <a16:creationId xmlns:a16="http://schemas.microsoft.com/office/drawing/2014/main" id="{4512DEA4-C728-1A49-9F07-CDD7F3C89B13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Слайд с заголовком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ru-RU" sz="1400" dirty="0">
                <a:solidFill>
                  <a:srgbClr val="FF0000"/>
                </a:solidFill>
              </a:rPr>
              <a:t>подзаголовком и одной большой диаграммой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(диаграмма редактируемая)   </a:t>
            </a:r>
          </a:p>
        </p:txBody>
      </p:sp>
      <p:sp>
        <p:nvSpPr>
          <p:cNvPr id="8" name="Заголовок 8">
            <a:extLst>
              <a:ext uri="{FF2B5EF4-FFF2-40B4-BE49-F238E27FC236}">
                <a16:creationId xmlns:a16="http://schemas.microsoft.com/office/drawing/2014/main" id="{46938FA6-0D66-DE4E-9ECD-5D5AEA90C5CF}"/>
              </a:ext>
            </a:extLst>
          </p:cNvPr>
          <p:cNvSpPr txBox="1">
            <a:spLocks/>
          </p:cNvSpPr>
          <p:nvPr/>
        </p:nvSpPr>
        <p:spPr>
          <a:xfrm>
            <a:off x="736192" y="543294"/>
            <a:ext cx="5832033" cy="9971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Кредитные программы поддержки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441B1FB5-952A-284A-A344-882A0520C30E}"/>
              </a:ext>
            </a:extLst>
          </p:cNvPr>
          <p:cNvSpPr txBox="1">
            <a:spLocks/>
          </p:cNvSpPr>
          <p:nvPr/>
        </p:nvSpPr>
        <p:spPr>
          <a:xfrm>
            <a:off x="736192" y="1750291"/>
            <a:ext cx="5011465" cy="153888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Фактические объемы банковских кредитов, предоставленных в рамках антикризисных программ Правительства, позволят оценить эффективность мер поддержки экономики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711F20FE-C30C-8E43-935A-B737F1AF61CC}"/>
              </a:ext>
            </a:extLst>
          </p:cNvPr>
          <p:cNvSpPr txBox="1">
            <a:spLocks/>
          </p:cNvSpPr>
          <p:nvPr/>
        </p:nvSpPr>
        <p:spPr>
          <a:xfrm>
            <a:off x="736192" y="3562922"/>
            <a:ext cx="5011465" cy="27517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Правительство закладывает в программы поддержки финансовый мультипликатор от 20 до 40. Он сработает лишь в том случае, если банки действительно будут готовы предоставить заемщикам кредитные средства и принять на себя их кредитные риски. </a:t>
            </a:r>
          </a:p>
          <a:p>
            <a:endParaRPr lang="ru-RU" dirty="0"/>
          </a:p>
          <a:p>
            <a:r>
              <a:rPr lang="ru-RU" dirty="0"/>
              <a:t>С точки зрения банков речь идет о кредитовании предприятий, заведомо</a:t>
            </a:r>
            <a:r>
              <a:rPr lang="en-US" dirty="0"/>
              <a:t> </a:t>
            </a:r>
            <a:r>
              <a:rPr lang="ru-RU" dirty="0"/>
              <a:t>находящихся в зоне риска и испытывающих финансовые трудности.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D0348F-EA5D-F34E-A3F8-52A39E86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C9DB698-2804-0B40-874F-5D10D09DD3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260549"/>
              </p:ext>
            </p:extLst>
          </p:nvPr>
        </p:nvGraphicFramePr>
        <p:xfrm>
          <a:off x="5461114" y="318573"/>
          <a:ext cx="5970479" cy="631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A59461C4-352F-487E-BF81-AAA70A4CF1F6}"/>
              </a:ext>
            </a:extLst>
          </p:cNvPr>
          <p:cNvSpPr txBox="1">
            <a:spLocks/>
          </p:cNvSpPr>
          <p:nvPr/>
        </p:nvSpPr>
        <p:spPr>
          <a:xfrm>
            <a:off x="6658772" y="601962"/>
            <a:ext cx="5832033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b="0" dirty="0"/>
              <a:t>Потенциальный объем, млрд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80587-6AA2-4209-8356-C86092B18102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1782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104F84-D7DD-224E-B795-ED31EEDB2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8" r="4978"/>
          <a:stretch/>
        </p:blipFill>
        <p:spPr>
          <a:xfrm>
            <a:off x="7802880" y="0"/>
            <a:ext cx="4389120" cy="6857999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E76E13E-D1E9-264E-8E2A-ABD8F593A6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070" y="543175"/>
            <a:ext cx="5893674" cy="1089529"/>
          </a:xfrm>
        </p:spPr>
        <p:txBody>
          <a:bodyPr lIns="0" tIns="0" rIns="0" bIns="0"/>
          <a:lstStyle/>
          <a:p>
            <a:r>
              <a:rPr lang="ru-RU" dirty="0"/>
              <a:t>Меры поддержки </a:t>
            </a:r>
            <a:br>
              <a:rPr lang="ru-RU" dirty="0"/>
            </a:br>
            <a:r>
              <a:rPr lang="ru-RU" dirty="0"/>
              <a:t>Банка России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BF84DE4-0E18-9A4D-836B-9ECCC387DF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5070" y="1748540"/>
            <a:ext cx="5897669" cy="923330"/>
          </a:xfrm>
        </p:spPr>
        <p:txBody>
          <a:bodyPr lIns="0" tIns="0" rIns="0" bIns="0"/>
          <a:lstStyle/>
          <a:p>
            <a:r>
              <a:rPr lang="ru-RU" dirty="0">
                <a:solidFill>
                  <a:srgbClr val="FF0000"/>
                </a:solidFill>
              </a:rPr>
              <a:t>Основная неопределенность связана с выходом из специального режима пруденциального регулирования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E0BD1F3-A000-E948-9272-A32BB34711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5070" y="2844853"/>
            <a:ext cx="5976815" cy="3469972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Регулятор 1 апреля 2021 года продлил действие временных резервные требования, но не определился с будущим. Накопление кредитных рисков и урегулирование возникшей проблемной задолженности займет годы. В связи с этим остро стоит вопрос о постепенном возврате к стандартным требованиям пруденциального регулирования. 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Мы ожидаем от регулятора, по крайней мере, обсуждения  или объявления некоторых возможных вариантов постепенного возврата к стандартным режиму. Это не может быть сделано одномоментно. 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Для возврата к ранее действующим требованиям необходим как минимум годовой переходный период. При этом возвращение стандартных требований к резервам и коэффициентам взвешивания может происходить неравномерно в зависимости от видов заемщиков и категорий кредитов.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C3279D-2552-C641-BDC4-FAE7BEB02F0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908256" y="318461"/>
            <a:ext cx="1046790" cy="1046790"/>
          </a:xfrm>
          <a:prstGeom prst="rect">
            <a:avLst/>
          </a:prstGeom>
        </p:spPr>
      </p:pic>
      <p:sp>
        <p:nvSpPr>
          <p:cNvPr id="14" name="Текст 10">
            <a:extLst>
              <a:ext uri="{FF2B5EF4-FFF2-40B4-BE49-F238E27FC236}">
                <a16:creationId xmlns:a16="http://schemas.microsoft.com/office/drawing/2014/main" id="{C215846B-8B54-1841-8F49-024F9823701B}"/>
              </a:ext>
            </a:extLst>
          </p:cNvPr>
          <p:cNvSpPr txBox="1">
            <a:spLocks/>
          </p:cNvSpPr>
          <p:nvPr/>
        </p:nvSpPr>
        <p:spPr>
          <a:xfrm>
            <a:off x="52595" y="-400261"/>
            <a:ext cx="1020175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Слайд с текстом, заголовком, подзаголовком и фотографией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35E24-7665-430F-B289-DFA6E5ED1466}"/>
              </a:ext>
            </a:extLst>
          </p:cNvPr>
          <p:cNvSpPr txBox="1"/>
          <p:nvPr/>
        </p:nvSpPr>
        <p:spPr>
          <a:xfrm>
            <a:off x="11771982" y="6453522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32370666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а_1">
  <a:themeElements>
    <a:clrScheme name="Пользовательские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024"/>
      </a:accent1>
      <a:accent2>
        <a:srgbClr val="505759"/>
      </a:accent2>
      <a:accent3>
        <a:srgbClr val="D9D9D6"/>
      </a:accent3>
      <a:accent4>
        <a:srgbClr val="561487"/>
      </a:accent4>
      <a:accent5>
        <a:srgbClr val="C82724"/>
      </a:accent5>
      <a:accent6>
        <a:srgbClr val="898989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Обложка_1">
  <a:themeElements>
    <a:clrScheme name="Пользовательские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024"/>
      </a:accent1>
      <a:accent2>
        <a:srgbClr val="505759"/>
      </a:accent2>
      <a:accent3>
        <a:srgbClr val="D9D9D6"/>
      </a:accent3>
      <a:accent4>
        <a:srgbClr val="561487"/>
      </a:accent4>
      <a:accent5>
        <a:srgbClr val="C82724"/>
      </a:accent5>
      <a:accent6>
        <a:srgbClr val="898989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бложка_1">
  <a:themeElements>
    <a:clrScheme name="Пользовательские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024"/>
      </a:accent1>
      <a:accent2>
        <a:srgbClr val="505759"/>
      </a:accent2>
      <a:accent3>
        <a:srgbClr val="D9D9D6"/>
      </a:accent3>
      <a:accent4>
        <a:srgbClr val="561487"/>
      </a:accent4>
      <a:accent5>
        <a:srgbClr val="C82724"/>
      </a:accent5>
      <a:accent6>
        <a:srgbClr val="898989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Обложка_1">
  <a:themeElements>
    <a:clrScheme name="Пользовательские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024"/>
      </a:accent1>
      <a:accent2>
        <a:srgbClr val="505759"/>
      </a:accent2>
      <a:accent3>
        <a:srgbClr val="D9D9D6"/>
      </a:accent3>
      <a:accent4>
        <a:srgbClr val="561487"/>
      </a:accent4>
      <a:accent5>
        <a:srgbClr val="C82724"/>
      </a:accent5>
      <a:accent6>
        <a:srgbClr val="898989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Обложка_1">
  <a:themeElements>
    <a:clrScheme name="Пользовательские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024"/>
      </a:accent1>
      <a:accent2>
        <a:srgbClr val="505759"/>
      </a:accent2>
      <a:accent3>
        <a:srgbClr val="D9D9D6"/>
      </a:accent3>
      <a:accent4>
        <a:srgbClr val="561487"/>
      </a:accent4>
      <a:accent5>
        <a:srgbClr val="C82724"/>
      </a:accent5>
      <a:accent6>
        <a:srgbClr val="898989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Обложка_1">
  <a:themeElements>
    <a:clrScheme name="Пользовательские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024"/>
      </a:accent1>
      <a:accent2>
        <a:srgbClr val="505759"/>
      </a:accent2>
      <a:accent3>
        <a:srgbClr val="D9D9D6"/>
      </a:accent3>
      <a:accent4>
        <a:srgbClr val="561487"/>
      </a:accent4>
      <a:accent5>
        <a:srgbClr val="C82724"/>
      </a:accent5>
      <a:accent6>
        <a:srgbClr val="898989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Обложка_1">
  <a:themeElements>
    <a:clrScheme name="Пользовательские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024"/>
      </a:accent1>
      <a:accent2>
        <a:srgbClr val="505759"/>
      </a:accent2>
      <a:accent3>
        <a:srgbClr val="D9D9D6"/>
      </a:accent3>
      <a:accent4>
        <a:srgbClr val="561487"/>
      </a:accent4>
      <a:accent5>
        <a:srgbClr val="C82724"/>
      </a:accent5>
      <a:accent6>
        <a:srgbClr val="898989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1399</Words>
  <Application>Microsoft Office PowerPoint</Application>
  <PresentationFormat>Широкоэкранный</PresentationFormat>
  <Paragraphs>141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Wingdings</vt:lpstr>
      <vt:lpstr>Обложка_1</vt:lpstr>
      <vt:lpstr>4_Обложка_1</vt:lpstr>
      <vt:lpstr>1_Обложка_1</vt:lpstr>
      <vt:lpstr>2_Обложка_1</vt:lpstr>
      <vt:lpstr>3_Обложка_1</vt:lpstr>
      <vt:lpstr>5_Обложка_1</vt:lpstr>
      <vt:lpstr>6_Обложка_1</vt:lpstr>
      <vt:lpstr>Презентация PowerPoint</vt:lpstr>
      <vt:lpstr>Особенности мировой  экономической ситуации</vt:lpstr>
      <vt:lpstr>Презентация PowerPoint</vt:lpstr>
      <vt:lpstr>Ситуация в российской экономике </vt:lpstr>
      <vt:lpstr>Общенациональный план Правительства по восстановлению экономики</vt:lpstr>
      <vt:lpstr>Роль банков в реализации антикризисной программы: задачи банковского GR</vt:lpstr>
      <vt:lpstr>Кредитные каникулы</vt:lpstr>
      <vt:lpstr>Презентация PowerPoint</vt:lpstr>
      <vt:lpstr>Меры поддержки  Банка России</vt:lpstr>
      <vt:lpstr>Дистанционное оказание банковских услуг</vt:lpstr>
      <vt:lpstr>Презентация PowerPoint</vt:lpstr>
      <vt:lpstr>Презентация PowerPoint</vt:lpstr>
      <vt:lpstr>Инициативы в платежной сфере</vt:lpstr>
      <vt:lpstr>Презентация PowerPoint</vt:lpstr>
      <vt:lpstr>Возможен ли цифровой GR ?</vt:lpstr>
      <vt:lpstr>Несвоевременные инициативы</vt:lpstr>
      <vt:lpstr>Роль банков в перезапуске экономики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Байков</dc:creator>
  <cp:lastModifiedBy>Олег Иванов</cp:lastModifiedBy>
  <cp:revision>237</cp:revision>
  <dcterms:created xsi:type="dcterms:W3CDTF">2019-05-22T14:33:50Z</dcterms:created>
  <dcterms:modified xsi:type="dcterms:W3CDTF">2020-11-10T12:14:39Z</dcterms:modified>
</cp:coreProperties>
</file>