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47" r:id="rId3"/>
    <p:sldId id="359" r:id="rId4"/>
    <p:sldId id="314" r:id="rId5"/>
    <p:sldId id="262" r:id="rId6"/>
    <p:sldId id="358" r:id="rId7"/>
    <p:sldId id="316" r:id="rId8"/>
    <p:sldId id="349" r:id="rId9"/>
    <p:sldId id="321" r:id="rId10"/>
    <p:sldId id="348" r:id="rId11"/>
    <p:sldId id="351" r:id="rId12"/>
    <p:sldId id="338" r:id="rId13"/>
    <p:sldId id="340" r:id="rId14"/>
    <p:sldId id="352" r:id="rId15"/>
    <p:sldId id="317" r:id="rId16"/>
    <p:sldId id="308" r:id="rId17"/>
    <p:sldId id="315" r:id="rId18"/>
    <p:sldId id="350" r:id="rId19"/>
    <p:sldId id="356" r:id="rId20"/>
    <p:sldId id="342" r:id="rId21"/>
    <p:sldId id="292" r:id="rId22"/>
    <p:sldId id="363" r:id="rId23"/>
    <p:sldId id="269" r:id="rId24"/>
    <p:sldId id="270" r:id="rId25"/>
    <p:sldId id="289" r:id="rId26"/>
    <p:sldId id="331" r:id="rId27"/>
    <p:sldId id="291" r:id="rId28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3" autoAdjust="0"/>
    <p:restoredTop sz="83860" autoAdjust="0"/>
  </p:normalViewPr>
  <p:slideViewPr>
    <p:cSldViewPr>
      <p:cViewPr varScale="1">
        <p:scale>
          <a:sx n="96" d="100"/>
          <a:sy n="96" d="100"/>
        </p:scale>
        <p:origin x="178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pPr>
            <a:r>
              <a:rPr lang="ru-RU" sz="1800" b="0" i="0" dirty="0">
                <a:solidFill>
                  <a:schemeClr val="tx1"/>
                </a:solidFill>
                <a:latin typeface="Segoe UI Light" panose="020B0502040204020203" pitchFamily="34" charset="0"/>
              </a:rPr>
              <a:t>По</a:t>
            </a:r>
            <a:r>
              <a:rPr lang="ru-RU" sz="1800" b="0" i="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размеру предприятия</a:t>
            </a:r>
            <a:endParaRPr lang="ru-RU" sz="1800" b="0" i="0" dirty="0">
              <a:solidFill>
                <a:schemeClr val="tx1"/>
              </a:solidFill>
              <a:latin typeface="Segoe UI Light" panose="020B0502040204020203" pitchFamily="34" charset="0"/>
            </a:endParaRPr>
          </a:p>
        </c:rich>
      </c:tx>
      <c:layout>
        <c:manualLayout>
          <c:xMode val="edge"/>
          <c:yMode val="edge"/>
          <c:x val="0.242397768909074"/>
          <c:y val="1.09917786688523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557867766529184"/>
          <c:y val="0.19823958172707112"/>
          <c:w val="0.76417580151539155"/>
          <c:h val="0.7890109909131745"/>
        </c:manualLayout>
      </c:layout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5319252380006352E-2"/>
          <c:y val="9.9541547625126681E-2"/>
          <c:w val="0.81644079972572403"/>
          <c:h val="6.76231533595462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pPr>
            <a:r>
              <a:rPr lang="ru-RU" sz="1800" dirty="0">
                <a:solidFill>
                  <a:schemeClr val="tx1"/>
                </a:solidFill>
                <a:latin typeface="Segoe UI Light" panose="020B0502040204020203" pitchFamily="34" charset="0"/>
              </a:rPr>
              <a:t>Рейтинг механизмов развития кадрового потенциала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7729464002622266"/>
          <c:y val="9.9735737855054352E-2"/>
          <c:w val="0.38715824930804943"/>
          <c:h val="0.859596304454384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42-4CD6-8F25-B7880F2B583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42-4CD6-8F25-B7880F2B583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D3-48A7-B81F-135E0D77ABD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C9EE-42EF-8AE4-CF2D5D62C4A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9EE-42EF-8AE4-CF2D5D62C4A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9EE-42EF-8AE4-CF2D5D62C4A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9EE-42EF-8AE4-CF2D5D62C4A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9EE-42EF-8AE4-CF2D5D62C4A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112-406B-88CC-8E2ADAE91CA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351-4D6E-B975-BF90E8E93E0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112-406B-88CC-8E2ADAE91CA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112-406B-88CC-8E2ADAE91C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другое</c:v>
                </c:pt>
                <c:pt idx="1">
                  <c:v>развитие системы независимой оценки профессиональной квалификации</c:v>
                </c:pt>
                <c:pt idx="2">
                  <c:v>создание предприятиями собственных образовательных организаций</c:v>
                </c:pt>
                <c:pt idx="3">
                  <c:v>затрудняюсь ответить</c:v>
                </c:pt>
                <c:pt idx="4">
                  <c:v>создание и обязательное применение профессиональных стандартов</c:v>
                </c:pt>
                <c:pt idx="5">
                  <c:v>участие в конкурсах профессионального мастерства (WordSkills, Славим человек труда!)</c:v>
                </c:pt>
                <c:pt idx="6">
                  <c:v>трудовая миграция из стран СНГ</c:v>
                </c:pt>
                <c:pt idx="7">
                  <c:v>стимулирование вложений промышленных предприятий в образовательные проекты</c:v>
                </c:pt>
                <c:pt idx="8">
                  <c:v>программы внутренней трудовой мобильности</c:v>
                </c:pt>
                <c:pt idx="9">
                  <c:v>участие предприятий в реализации проектов по профориентации школьников</c:v>
                </c:pt>
                <c:pt idx="10">
                  <c:v>продвижение лучшего опыта партнерства промышленных предприятий и образовательных учреждений по практико - ориентированному образованию</c:v>
                </c:pt>
                <c:pt idx="11">
                  <c:v>реализация программ наставничества</c:v>
                </c:pt>
              </c:strCache>
            </c:strRef>
          </c:cat>
          <c:val>
            <c:numRef>
              <c:f>Лист1!$B$2:$B$13</c:f>
              <c:numCache>
                <c:formatCode>0%</c:formatCode>
                <c:ptCount val="12"/>
                <c:pt idx="0">
                  <c:v>4.1000000000000002E-2</c:v>
                </c:pt>
                <c:pt idx="1">
                  <c:v>7.1999999999999995E-2</c:v>
                </c:pt>
                <c:pt idx="2">
                  <c:v>8.2000000000000003E-2</c:v>
                </c:pt>
                <c:pt idx="3">
                  <c:v>9.2999999999999999E-2</c:v>
                </c:pt>
                <c:pt idx="4">
                  <c:v>0.124</c:v>
                </c:pt>
                <c:pt idx="5">
                  <c:v>0.16500000000000001</c:v>
                </c:pt>
                <c:pt idx="6">
                  <c:v>0.186</c:v>
                </c:pt>
                <c:pt idx="7">
                  <c:v>0.19600000000000001</c:v>
                </c:pt>
                <c:pt idx="8">
                  <c:v>0.28899999999999998</c:v>
                </c:pt>
                <c:pt idx="9">
                  <c:v>0.29899999999999999</c:v>
                </c:pt>
                <c:pt idx="10">
                  <c:v>0.309</c:v>
                </c:pt>
                <c:pt idx="11">
                  <c:v>0.371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6D3-48A7-B81F-135E0D77AB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12216064"/>
        <c:axId val="212220160"/>
      </c:barChart>
      <c:catAx>
        <c:axId val="212216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ru-RU"/>
          </a:p>
        </c:txPr>
        <c:crossAx val="212220160"/>
        <c:crosses val="autoZero"/>
        <c:auto val="1"/>
        <c:lblAlgn val="ctr"/>
        <c:lblOffset val="100"/>
        <c:noMultiLvlLbl val="0"/>
      </c:catAx>
      <c:valAx>
        <c:axId val="2122201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2216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  Динамика сбора средств на Екатерининской Ассамблее</a:t>
            </a:r>
          </a:p>
        </c:rich>
      </c:tx>
      <c:layout>
        <c:manualLayout>
          <c:xMode val="edge"/>
          <c:yMode val="edge"/>
          <c:x val="0.20559685284094734"/>
          <c:y val="7.3425110867581279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Лист1!$C$2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9F-42B9-A1B6-D254674147C4}"/>
            </c:ext>
          </c:extLst>
        </c:ser>
        <c:ser>
          <c:idx val="1"/>
          <c:order val="1"/>
          <c:tx>
            <c:strRef>
              <c:f>Лист1!$B$3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Лист1!$C$3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9F-42B9-A1B6-D254674147C4}"/>
            </c:ext>
          </c:extLst>
        </c:ser>
        <c:ser>
          <c:idx val="2"/>
          <c:order val="2"/>
          <c:tx>
            <c:strRef>
              <c:f>Лист1!$B$4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Лист1!$C$4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9F-42B9-A1B6-D254674147C4}"/>
            </c:ext>
          </c:extLst>
        </c:ser>
        <c:ser>
          <c:idx val="3"/>
          <c:order val="3"/>
          <c:tx>
            <c:strRef>
              <c:f>Лист1!$B$5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Лист1!$C$5</c:f>
              <c:numCache>
                <c:formatCode>General</c:formatCode>
                <c:ptCount val="1"/>
                <c:pt idx="0">
                  <c:v>4.8499999999999996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9F-42B9-A1B6-D254674147C4}"/>
            </c:ext>
          </c:extLst>
        </c:ser>
        <c:ser>
          <c:idx val="4"/>
          <c:order val="4"/>
          <c:tx>
            <c:strRef>
              <c:f>Лист1!$B$6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Лист1!$C$6</c:f>
              <c:numCache>
                <c:formatCode>General</c:formatCode>
                <c:ptCount val="1"/>
                <c:pt idx="0">
                  <c:v>5.98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9F-42B9-A1B6-D254674147C4}"/>
            </c:ext>
          </c:extLst>
        </c:ser>
        <c:ser>
          <c:idx val="5"/>
          <c:order val="5"/>
          <c:tx>
            <c:strRef>
              <c:f>Лист1!$B$7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Лист1!$C$7</c:f>
              <c:numCache>
                <c:formatCode>General</c:formatCode>
                <c:ptCount val="1"/>
                <c:pt idx="0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09F-42B9-A1B6-D254674147C4}"/>
            </c:ext>
          </c:extLst>
        </c:ser>
        <c:ser>
          <c:idx val="6"/>
          <c:order val="6"/>
          <c:tx>
            <c:strRef>
              <c:f>Лист1!$B$8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Лист1!$C$8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09F-42B9-A1B6-D254674147C4}"/>
            </c:ext>
          </c:extLst>
        </c:ser>
        <c:ser>
          <c:idx val="7"/>
          <c:order val="7"/>
          <c:tx>
            <c:strRef>
              <c:f>Лист1!$B$9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Лист1!$C$9</c:f>
              <c:numCache>
                <c:formatCode>General</c:formatCode>
                <c:ptCount val="1"/>
                <c:pt idx="0">
                  <c:v>31.7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09F-42B9-A1B6-D254674147C4}"/>
            </c:ext>
          </c:extLst>
        </c:ser>
        <c:ser>
          <c:idx val="8"/>
          <c:order val="8"/>
          <c:tx>
            <c:strRef>
              <c:f>Лист1!$B$10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Лист1!$C$10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09F-42B9-A1B6-D25467414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433408"/>
        <c:axId val="106856448"/>
      </c:barChart>
      <c:catAx>
        <c:axId val="9043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856448"/>
        <c:crosses val="autoZero"/>
        <c:auto val="1"/>
        <c:lblAlgn val="ctr"/>
        <c:lblOffset val="100"/>
        <c:noMultiLvlLbl val="0"/>
      </c:catAx>
      <c:valAx>
        <c:axId val="10685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43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pPr>
            <a:r>
              <a:rPr lang="ru-RU" sz="1800" b="0" i="0" dirty="0">
                <a:solidFill>
                  <a:schemeClr val="tx1"/>
                </a:solidFill>
                <a:latin typeface="Segoe UI Light" panose="020B0502040204020203" pitchFamily="34" charset="0"/>
              </a:rPr>
              <a:t>По</a:t>
            </a:r>
            <a:r>
              <a:rPr lang="ru-RU" sz="1800" b="0" i="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размеру предприятия</a:t>
            </a:r>
            <a:endParaRPr lang="ru-RU" sz="1800" b="0" i="0" dirty="0">
              <a:solidFill>
                <a:schemeClr val="tx1"/>
              </a:solidFill>
              <a:latin typeface="Segoe UI Light" panose="020B0502040204020203" pitchFamily="34" charset="0"/>
            </a:endParaRPr>
          </a:p>
        </c:rich>
      </c:tx>
      <c:layout>
        <c:manualLayout>
          <c:xMode val="edge"/>
          <c:yMode val="edge"/>
          <c:x val="0.242397768909074"/>
          <c:y val="1.09917786688523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8867748179107569E-2"/>
          <c:y val="0.20682875068482243"/>
          <c:w val="0.76417580151539155"/>
          <c:h val="0.789010990913174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A3-4B2E-ADDF-D14E33CCEDF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A3-4B2E-ADDF-D14E33CCEDFA}"/>
              </c:ext>
            </c:extLst>
          </c:dPt>
          <c:dPt>
            <c:idx val="2"/>
            <c:bubble3D val="0"/>
            <c:spPr>
              <a:solidFill>
                <a:srgbClr val="EB0000"/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1A3-4B2E-ADDF-D14E33CCEDFA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1A3-4B2E-ADDF-D14E33CCEDFA}"/>
              </c:ext>
            </c:extLst>
          </c:dPt>
          <c:dLbls>
            <c:dLbl>
              <c:idx val="3"/>
              <c:layout>
                <c:manualLayout>
                  <c:x val="-0.11071629452479091"/>
                  <c:y val="-0.114314498156064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Segoe UI Light" panose="020B0502040204020203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A3-4B2E-ADDF-D14E33CCED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 Ligh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  <a:headEnd type="oval"/>
                  <a:tailEnd type="none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малое</c:v>
                </c:pt>
                <c:pt idx="1">
                  <c:v>среднее</c:v>
                </c:pt>
                <c:pt idx="2">
                  <c:v>крупное</c:v>
                </c:pt>
                <c:pt idx="3">
                  <c:v>затрудяются ответить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 formatCode="0.00%">
                  <c:v>0.371</c:v>
                </c:pt>
                <c:pt idx="1">
                  <c:v>0.33</c:v>
                </c:pt>
                <c:pt idx="2" formatCode="0.00%">
                  <c:v>0.27800000000000002</c:v>
                </c:pt>
                <c:pt idx="3" formatCode="0.00%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A3-4B2E-ADDF-D14E33CCED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9366797900262466E-2"/>
          <c:y val="0.1025177862491127"/>
          <c:w val="0.80652012248468941"/>
          <c:h val="6.76231533595462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+mn-ea"/>
                <a:cs typeface="+mn-cs"/>
              </a:defRPr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ДИНАМИКА ОЦЕНКИ ЭКОНОМИЧЕСКОГО СОСТОЯНИЯ</a:t>
            </a:r>
            <a:r>
              <a:rPr lang="ru-RU" sz="24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ПРЕДПРИЯТИЙ  РЕГИОНА В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2013-</a:t>
            </a:r>
            <a:r>
              <a:rPr lang="ru-RU" sz="24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2020 гг.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r>
              <a:rPr lang="ru-RU" sz="9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(% от числа</a:t>
            </a:r>
            <a:r>
              <a:rPr lang="ru-RU" sz="900" b="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опрошенных*)</a:t>
            </a:r>
            <a:endParaRPr lang="ru-RU" sz="9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>
        <c:manualLayout>
          <c:xMode val="edge"/>
          <c:yMode val="edge"/>
          <c:x val="7.3417442137914582E-2"/>
          <c:y val="1.047202869257941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7625162596361339E-2"/>
          <c:y val="0.31132965914243094"/>
          <c:w val="0.61715051207426019"/>
          <c:h val="0.5895627674950082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ситуация улучшилась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Segoe UI Ligh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Лист1!$B$2:$B$9</c:f>
              <c:numCache>
                <c:formatCode>0%</c:formatCode>
                <c:ptCount val="8"/>
                <c:pt idx="0">
                  <c:v>0.29099999999999998</c:v>
                </c:pt>
                <c:pt idx="1">
                  <c:v>0.17699999999999999</c:v>
                </c:pt>
                <c:pt idx="2">
                  <c:v>0.14199999999999999</c:v>
                </c:pt>
                <c:pt idx="3">
                  <c:v>0.224</c:v>
                </c:pt>
                <c:pt idx="4">
                  <c:v>0.3</c:v>
                </c:pt>
                <c:pt idx="5">
                  <c:v>0.30499999999999999</c:v>
                </c:pt>
                <c:pt idx="6">
                  <c:v>0.28799999999999998</c:v>
                </c:pt>
                <c:pt idx="7">
                  <c:v>0.10299999999999999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2D-40D9-AD9C-E0D8F28F967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ситуация стабильная, без динамики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  <a:alpha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Segoe UI Ligh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Лист1!$C$2:$C$9</c:f>
              <c:numCache>
                <c:formatCode>0%</c:formatCode>
                <c:ptCount val="8"/>
                <c:pt idx="0">
                  <c:v>0.442</c:v>
                </c:pt>
                <c:pt idx="1">
                  <c:v>0.39200000000000002</c:v>
                </c:pt>
                <c:pt idx="2">
                  <c:v>0.27500000000000002</c:v>
                </c:pt>
                <c:pt idx="3">
                  <c:v>0.371</c:v>
                </c:pt>
                <c:pt idx="4">
                  <c:v>0.38</c:v>
                </c:pt>
                <c:pt idx="5">
                  <c:v>0.42899999999999999</c:v>
                </c:pt>
                <c:pt idx="6">
                  <c:v>0.56000000000000005</c:v>
                </c:pt>
                <c:pt idx="7">
                  <c:v>0.38100000000000001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2D-40D9-AD9C-E0D8F28F967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ситуация стабильно плохая</c:v>
                </c:pt>
              </c:strCache>
            </c:strRef>
          </c:tx>
          <c:spPr>
            <a:solidFill>
              <a:srgbClr val="EB0000">
                <a:alpha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Segoe UI Ligh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Лист1!$D$2:$D$9</c:f>
              <c:numCache>
                <c:formatCode>0%</c:formatCode>
                <c:ptCount val="8"/>
                <c:pt idx="0">
                  <c:v>8.1000000000000003E-2</c:v>
                </c:pt>
                <c:pt idx="1">
                  <c:v>0.112</c:v>
                </c:pt>
                <c:pt idx="2">
                  <c:v>0.36699999999999999</c:v>
                </c:pt>
                <c:pt idx="3">
                  <c:v>0.224</c:v>
                </c:pt>
                <c:pt idx="4">
                  <c:v>0.2</c:v>
                </c:pt>
                <c:pt idx="5">
                  <c:v>0.18099999999999999</c:v>
                </c:pt>
                <c:pt idx="6">
                  <c:v>0.08</c:v>
                </c:pt>
                <c:pt idx="7">
                  <c:v>0.186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2D-40D9-AD9C-E0D8F28F967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ситуация ухудшилась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Segoe UI Light" panose="020B0502040204020203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72D-40D9-AD9C-E0D8F28F967B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Segoe UI Light" panose="020B0502040204020203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72D-40D9-AD9C-E0D8F28F96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Segoe UI Ligh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Лист1!$E$2:$E$9</c:f>
              <c:numCache>
                <c:formatCode>0%</c:formatCode>
                <c:ptCount val="8"/>
                <c:pt idx="0">
                  <c:v>0.151</c:v>
                </c:pt>
                <c:pt idx="1">
                  <c:v>0.308</c:v>
                </c:pt>
                <c:pt idx="2">
                  <c:v>0.191</c:v>
                </c:pt>
                <c:pt idx="3">
                  <c:v>0.115</c:v>
                </c:pt>
                <c:pt idx="4">
                  <c:v>0.12</c:v>
                </c:pt>
                <c:pt idx="5">
                  <c:v>8.5999999999999993E-2</c:v>
                </c:pt>
                <c:pt idx="6">
                  <c:v>6.4000000000000001E-2</c:v>
                </c:pt>
                <c:pt idx="7">
                  <c:v>0.29899999999999999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72D-40D9-AD9C-E0D8F28F967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затрудняются ответить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5888603378136587E-3"/>
                  <c:y val="-5.8508818417051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2D-40D9-AD9C-E0D8F28F967B}"/>
                </c:ext>
              </c:extLst>
            </c:dLbl>
            <c:dLbl>
              <c:idx val="1"/>
              <c:layout>
                <c:manualLayout>
                  <c:x val="-1.0864458438399206E-3"/>
                  <c:y val="-5.080270426702714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2D-40D9-AD9C-E0D8F28F967B}"/>
                </c:ext>
              </c:extLst>
            </c:dLbl>
            <c:dLbl>
              <c:idx val="2"/>
              <c:layout>
                <c:manualLayout>
                  <c:x val="4.7461891242766019E-17"/>
                  <c:y val="-4.72239601589145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72D-40D9-AD9C-E0D8F28F967B}"/>
                </c:ext>
              </c:extLst>
            </c:dLbl>
            <c:dLbl>
              <c:idx val="3"/>
              <c:layout>
                <c:manualLayout>
                  <c:x val="0"/>
                  <c:y val="-7.03422059081914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72D-40D9-AD9C-E0D8F28F967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72D-40D9-AD9C-E0D8F28F967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2D-40D9-AD9C-E0D8F28F967B}"/>
                </c:ext>
              </c:extLst>
            </c:dLbl>
            <c:dLbl>
              <c:idx val="6"/>
              <c:layout>
                <c:manualLayout>
                  <c:x val="0"/>
                  <c:y val="-3.41838523018323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72D-40D9-AD9C-E0D8F28F967B}"/>
                </c:ext>
              </c:extLst>
            </c:dLbl>
            <c:dLbl>
              <c:idx val="7"/>
              <c:layout>
                <c:manualLayout>
                  <c:x val="-2.0833331624562695E-3"/>
                  <c:y val="-4.55784697357764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72D-40D9-AD9C-E0D8F28F96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Segoe UI Ligh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Лист1!$F$2:$F$9</c:f>
              <c:numCache>
                <c:formatCode>0%</c:formatCode>
                <c:ptCount val="8"/>
                <c:pt idx="0">
                  <c:v>3.5000000000000003E-2</c:v>
                </c:pt>
                <c:pt idx="1">
                  <c:v>8.9999999999999993E-3</c:v>
                </c:pt>
                <c:pt idx="2">
                  <c:v>2.5000000000000001E-2</c:v>
                </c:pt>
                <c:pt idx="3">
                  <c:v>6.4000000000000001E-2</c:v>
                </c:pt>
                <c:pt idx="4">
                  <c:v>0</c:v>
                </c:pt>
                <c:pt idx="5">
                  <c:v>0</c:v>
                </c:pt>
                <c:pt idx="6">
                  <c:v>8.0000000000000002E-3</c:v>
                </c:pt>
                <c:pt idx="7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72D-40D9-AD9C-E0D8F28F967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179119232"/>
        <c:axId val="179121152"/>
      </c:barChart>
      <c:catAx>
        <c:axId val="179119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179121152"/>
        <c:crosses val="autoZero"/>
        <c:auto val="1"/>
        <c:lblAlgn val="ctr"/>
        <c:lblOffset val="100"/>
        <c:noMultiLvlLbl val="0"/>
      </c:catAx>
      <c:valAx>
        <c:axId val="1791211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7911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515775384204767"/>
          <c:y val="0.34796440094219427"/>
          <c:w val="0.29157502529732404"/>
          <c:h val="0.514034819079793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  <a:latin typeface="Segoe UI Light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r>
              <a:rPr lang="ru-RU" sz="2000" b="1" dirty="0">
                <a:latin typeface="+mj-lt"/>
              </a:rPr>
              <a:t>ТОП 5 ФАКТОРОВ, ПОВЛИЯВШИХ НА ЭКОНОМИЧЕСКОЕ</a:t>
            </a:r>
            <a:r>
              <a:rPr lang="ru-RU" sz="2000" b="1" baseline="0" dirty="0">
                <a:latin typeface="+mj-lt"/>
              </a:rPr>
              <a:t> СОСТОЯНИЕ ПРЕДПРИЯТИЙ В 2020 ГОДУ</a:t>
            </a:r>
            <a:endParaRPr lang="ru-RU" sz="2000" b="1" dirty="0">
              <a:latin typeface="+mj-lt"/>
            </a:endParaRPr>
          </a:p>
        </c:rich>
      </c:tx>
      <c:layout>
        <c:manualLayout>
          <c:xMode val="edge"/>
          <c:yMode val="edge"/>
          <c:x val="0.10262789085326599"/>
          <c:y val="2.03983254902173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7C8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F27-4F45-AB78-1544AB803443}"/>
              </c:ext>
            </c:extLst>
          </c:dPt>
          <c:dPt>
            <c:idx val="1"/>
            <c:invertIfNegative val="0"/>
            <c:bubble3D val="0"/>
            <c:spPr>
              <a:solidFill>
                <a:srgbClr val="FF7C8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27-4F45-AB78-1544AB803443}"/>
              </c:ext>
            </c:extLst>
          </c:dPt>
          <c:dPt>
            <c:idx val="2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F27-4F45-AB78-1544AB803443}"/>
              </c:ext>
            </c:extLst>
          </c:dPt>
          <c:dPt>
            <c:idx val="3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F27-4F45-AB78-1544AB803443}"/>
              </c:ext>
            </c:extLst>
          </c:dPt>
          <c:dPt>
            <c:idx val="4"/>
            <c:invertIfNegative val="0"/>
            <c:bubble3D val="0"/>
            <c:spPr>
              <a:solidFill>
                <a:srgbClr val="EB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F27-4F45-AB78-1544AB803443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Segoe UI Light" panose="020B0502040204020203" pitchFamily="34" charset="0"/>
                      <a:ea typeface="+mn-ea"/>
                      <a:cs typeface="Segoe UI Light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F27-4F45-AB78-1544AB8034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административные барьеры и "забюрократизированность" процедур</c:v>
                </c:pt>
                <c:pt idx="1">
                  <c:v>ограничительные меры в связи с пандемией Covid-19</c:v>
                </c:pt>
                <c:pt idx="2">
                  <c:v>проверки надзорных и правоохранительных </c:v>
                </c:pt>
                <c:pt idx="3">
                  <c:v>неэффективность мер поддержки бизнеса со стороны государства</c:v>
                </c:pt>
                <c:pt idx="4">
                  <c:v>сокращение платежеспособного спроса в связи с пандемией Covid-19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0.22700000000000001</c:v>
                </c:pt>
                <c:pt idx="1">
                  <c:v>0.22700000000000001</c:v>
                </c:pt>
                <c:pt idx="2">
                  <c:v>0.23699999999999999</c:v>
                </c:pt>
                <c:pt idx="3">
                  <c:v>0.28899999999999998</c:v>
                </c:pt>
                <c:pt idx="4">
                  <c:v>0.40200000000000002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F27-4F45-AB78-1544AB8034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79278592"/>
        <c:axId val="179286784"/>
      </c:barChart>
      <c:catAx>
        <c:axId val="179278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ru-RU"/>
          </a:p>
        </c:txPr>
        <c:crossAx val="179286784"/>
        <c:crosses val="autoZero"/>
        <c:auto val="1"/>
        <c:lblAlgn val="ctr"/>
        <c:lblOffset val="100"/>
        <c:noMultiLvlLbl val="0"/>
      </c:catAx>
      <c:valAx>
        <c:axId val="17928678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7927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Segoe UI Light" panose="020B0502040204020203" pitchFamily="34" charset="0"/>
          <a:cs typeface="Segoe UI Light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r>
              <a:rPr lang="ru-RU" sz="1800" b="0" i="0" u="none" strike="noStrike" baseline="0" dirty="0"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Динамика мнений</a:t>
            </a:r>
            <a:endParaRPr lang="ru-RU" sz="1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822513775019748E-2"/>
          <c:y val="0.11918375124259525"/>
          <c:w val="0.92432568056385733"/>
          <c:h val="0.80011827011547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B9E-4D94-9973-6DC477C25C7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B9E-4D94-9973-6DC477C25C7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B9E-4D94-9973-6DC477C25C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ситуация в сфере КНД стала хуже</c:v>
                </c:pt>
                <c:pt idx="1">
                  <c:v>ситуация не изменилась </c:v>
                </c:pt>
                <c:pt idx="2">
                  <c:v>ситуация стала лучше</c:v>
                </c:pt>
                <c:pt idx="3">
                  <c:v>затрудняются ответить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8.7999999999999995E-2</c:v>
                </c:pt>
                <c:pt idx="1">
                  <c:v>0.76800000000000002</c:v>
                </c:pt>
                <c:pt idx="2">
                  <c:v>0.128</c:v>
                </c:pt>
                <c:pt idx="3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9E-4D94-9973-6DC477C25C7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EB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ситуация в сфере КНД стала хуже</c:v>
                </c:pt>
                <c:pt idx="1">
                  <c:v>ситуация не изменилась </c:v>
                </c:pt>
                <c:pt idx="2">
                  <c:v>ситуация стала лучше</c:v>
                </c:pt>
                <c:pt idx="3">
                  <c:v>затрудняются ответить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0.155</c:v>
                </c:pt>
                <c:pt idx="1">
                  <c:v>0.74199999999999999</c:v>
                </c:pt>
                <c:pt idx="2">
                  <c:v>7.1999999999999995E-2</c:v>
                </c:pt>
                <c:pt idx="3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8-4F54-84E5-774AD9A402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10"/>
        <c:axId val="216642304"/>
        <c:axId val="216667264"/>
      </c:barChart>
      <c:catAx>
        <c:axId val="216642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216667264"/>
        <c:crosses val="autoZero"/>
        <c:auto val="1"/>
        <c:lblAlgn val="ctr"/>
        <c:lblOffset val="100"/>
        <c:noMultiLvlLbl val="0"/>
      </c:catAx>
      <c:valAx>
        <c:axId val="21666726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1664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pPr>
            <a:r>
              <a:rPr lang="ru-RU" sz="1800" dirty="0">
                <a:solidFill>
                  <a:schemeClr val="tx1"/>
                </a:solidFill>
                <a:latin typeface="Segoe UI Light" panose="020B0502040204020203" pitchFamily="34" charset="0"/>
              </a:rPr>
              <a:t>Рейтинг методов</a:t>
            </a:r>
            <a:r>
              <a:rPr lang="ru-RU" sz="18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сокращения издержек бизнеса в рамках контроля (надзора)</a:t>
            </a:r>
            <a:endParaRPr lang="ru-RU" sz="1800" b="1" dirty="0">
              <a:solidFill>
                <a:schemeClr val="tx1"/>
              </a:solidFill>
              <a:latin typeface="Segoe UI Light" panose="020B0502040204020203" pitchFamily="34" charset="0"/>
            </a:endParaRPr>
          </a:p>
        </c:rich>
      </c:tx>
      <c:layout>
        <c:manualLayout>
          <c:xMode val="edge"/>
          <c:yMode val="edge"/>
          <c:x val="0.10096921181344282"/>
          <c:y val="1.36552972876493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5321095800524944"/>
          <c:y val="0.13435378904035158"/>
          <c:w val="0.37981167979002622"/>
          <c:h val="0.813786008230452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09-4247-B164-EE30D887B79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09-4247-B164-EE30D887B79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09-4247-B164-EE30D887B79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C09-4247-B164-EE30D887B79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C09-4247-B164-EE30D887B79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C09-4247-B164-EE30D887B79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C09-4247-B164-EE30D887B79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C09-4247-B164-EE30D887B79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3CE-4914-AF87-8DA72A183FA5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3CE-4914-AF87-8DA72A183F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повышение квалификации сотрудников КНО</c:v>
                </c:pt>
                <c:pt idx="1">
                  <c:v>налаживание системы межведомственного взаимодействия</c:v>
                </c:pt>
                <c:pt idx="2">
                  <c:v>проведение экспертизы перед внесением в законодательство</c:v>
                </c:pt>
                <c:pt idx="3">
                  <c:v>ориентация на профилактику, помощь в ведении бизнеса</c:v>
                </c:pt>
                <c:pt idx="4">
                  <c:v>организация сдачи обязательной отчетности по принципу «одного окна»</c:v>
                </c:pt>
                <c:pt idx="5">
                  <c:v>снижение частоты внесения изменений в законодательство</c:v>
                </c:pt>
                <c:pt idx="6">
                  <c:v>переход на дистанционную сдачу отчетности</c:v>
                </c:pt>
                <c:pt idx="7">
                  <c:v>устранение дублирующих требований различных КНО</c:v>
                </c:pt>
                <c:pt idx="8">
                  <c:v>разработка простых и понятных инструкций для бизнеса по процедурам контроля (надзора)</c:v>
                </c:pt>
                <c:pt idx="9">
                  <c:v>сокращение объема обязательной отчетности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6.2E-2</c:v>
                </c:pt>
                <c:pt idx="1">
                  <c:v>7.1999999999999995E-2</c:v>
                </c:pt>
                <c:pt idx="2">
                  <c:v>8.2000000000000003E-2</c:v>
                </c:pt>
                <c:pt idx="3">
                  <c:v>0.10299999999999999</c:v>
                </c:pt>
                <c:pt idx="4">
                  <c:v>0.23699999999999999</c:v>
                </c:pt>
                <c:pt idx="5">
                  <c:v>0.247</c:v>
                </c:pt>
                <c:pt idx="6">
                  <c:v>0.27800000000000002</c:v>
                </c:pt>
                <c:pt idx="7">
                  <c:v>0.38100000000000001</c:v>
                </c:pt>
                <c:pt idx="8">
                  <c:v>0.47399999999999998</c:v>
                </c:pt>
                <c:pt idx="9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0C09-4247-B164-EE30D887B7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21592576"/>
        <c:axId val="221611136"/>
      </c:barChart>
      <c:catAx>
        <c:axId val="22159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221611136"/>
        <c:crosses val="autoZero"/>
        <c:auto val="1"/>
        <c:lblAlgn val="ctr"/>
        <c:lblOffset val="100"/>
        <c:noMultiLvlLbl val="0"/>
      </c:catAx>
      <c:valAx>
        <c:axId val="22161113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159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pPr>
            <a:r>
              <a:rPr lang="ru-RU" sz="1800" dirty="0">
                <a:solidFill>
                  <a:schemeClr val="tx1"/>
                </a:solidFill>
                <a:latin typeface="Segoe UI Light" panose="020B0502040204020203" pitchFamily="34" charset="0"/>
              </a:rPr>
              <a:t>Оценка ситуации в сфере контрольно-надзорной</a:t>
            </a:r>
            <a:r>
              <a:rPr lang="ru-RU" sz="1800" baseline="0" dirty="0">
                <a:solidFill>
                  <a:schemeClr val="tx1"/>
                </a:solidFill>
                <a:latin typeface="Segoe UI Light" panose="020B0502040204020203" pitchFamily="34" charset="0"/>
              </a:rPr>
              <a:t> деятельности</a:t>
            </a:r>
            <a:endParaRPr lang="ru-RU" sz="1800" dirty="0">
              <a:solidFill>
                <a:schemeClr val="tx1"/>
              </a:solidFill>
              <a:latin typeface="Segoe UI Light" panose="020B0502040204020203" pitchFamily="34" charset="0"/>
            </a:endParaRPr>
          </a:p>
        </c:rich>
      </c:tx>
      <c:layout>
        <c:manualLayout>
          <c:xMode val="edge"/>
          <c:yMode val="edge"/>
          <c:x val="0.1602673657404377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830294992120066E-2"/>
          <c:y val="6.8149755808813856E-2"/>
          <c:w val="0.92339408615505758"/>
          <c:h val="0.861523271294733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хуже</c:v>
                </c:pt>
              </c:strCache>
            </c:strRef>
          </c:tx>
          <c:spPr>
            <a:solidFill>
              <a:srgbClr val="EB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Segoe UI Ligh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24-4946-86D3-87506F15D52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 изменений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Segoe UI Ligh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24-4946-86D3-87506F15D52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лучше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Segoe UI Ligh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7.1999999999999995E-2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24-4946-86D3-87506F15D52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з/о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16868586529908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24-4946-86D3-87506F15D5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Segoe UI Ligh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0%</c:formatCode>
                <c:ptCount val="1"/>
                <c:pt idx="0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24-4946-86D3-87506F15D52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5473664"/>
        <c:axId val="225475200"/>
      </c:barChart>
      <c:catAx>
        <c:axId val="225473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5475200"/>
        <c:crosses val="autoZero"/>
        <c:auto val="1"/>
        <c:lblAlgn val="ctr"/>
        <c:lblOffset val="100"/>
        <c:noMultiLvlLbl val="0"/>
      </c:catAx>
      <c:valAx>
        <c:axId val="2254752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25473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pPr>
            <a:r>
              <a:rPr lang="ru-RU" sz="1800" dirty="0">
                <a:solidFill>
                  <a:schemeClr val="tx1"/>
                </a:solidFill>
                <a:latin typeface="Segoe UI Light" panose="020B0502040204020203" pitchFamily="34" charset="0"/>
              </a:rPr>
              <a:t>Динамика оценок ситуации с кадрами на предприятиях 2016-2020 </a:t>
            </a:r>
            <a:r>
              <a:rPr lang="ru-RU" sz="1800" dirty="0" err="1">
                <a:solidFill>
                  <a:schemeClr val="tx1"/>
                </a:solidFill>
                <a:latin typeface="Segoe UI Light" panose="020B0502040204020203" pitchFamily="34" charset="0"/>
              </a:rPr>
              <a:t>г.г</a:t>
            </a:r>
            <a:r>
              <a:rPr lang="ru-RU" sz="1800" dirty="0">
                <a:solidFill>
                  <a:schemeClr val="tx1"/>
                </a:solidFill>
                <a:latin typeface="Segoe UI Light" panose="020B0502040204020203" pitchFamily="34" charset="0"/>
              </a:rPr>
              <a:t>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Segoe UI Ligh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ситуация ухудшилась</c:v>
                </c:pt>
                <c:pt idx="1">
                  <c:v>ситуация была негативная и такой осталась</c:v>
                </c:pt>
                <c:pt idx="2">
                  <c:v>прошлые проблемы с кадрами, в основном, удалось успешно решить</c:v>
                </c:pt>
                <c:pt idx="3">
                  <c:v>у нас не было и нет проблем с кадрами</c:v>
                </c:pt>
                <c:pt idx="4">
                  <c:v>затрудняюсь ответить</c:v>
                </c:pt>
                <c:pt idx="5">
                  <c:v>другое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9.1999999999999998E-2</c:v>
                </c:pt>
                <c:pt idx="1">
                  <c:v>0.27700000000000002</c:v>
                </c:pt>
                <c:pt idx="2">
                  <c:v>0.38700000000000001</c:v>
                </c:pt>
                <c:pt idx="3">
                  <c:v>0.22700000000000001</c:v>
                </c:pt>
                <c:pt idx="4">
                  <c:v>1.6E-2</c:v>
                </c:pt>
                <c:pt idx="5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53-4075-A8E0-9F17DA4B9F9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Segoe UI Ligh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ситуация ухудшилась</c:v>
                </c:pt>
                <c:pt idx="1">
                  <c:v>ситуация была негативная и такой осталась</c:v>
                </c:pt>
                <c:pt idx="2">
                  <c:v>прошлые проблемы с кадрами, в основном, удалось успешно решить</c:v>
                </c:pt>
                <c:pt idx="3">
                  <c:v>у нас не было и нет проблем с кадрами</c:v>
                </c:pt>
                <c:pt idx="4">
                  <c:v>затрудняюсь ответить</c:v>
                </c:pt>
                <c:pt idx="5">
                  <c:v>другое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7.5999999999999998E-2</c:v>
                </c:pt>
                <c:pt idx="1">
                  <c:v>0.17299999999999999</c:v>
                </c:pt>
                <c:pt idx="2">
                  <c:v>0.30099999999999999</c:v>
                </c:pt>
                <c:pt idx="3">
                  <c:v>0.372</c:v>
                </c:pt>
                <c:pt idx="4">
                  <c:v>5.7000000000000002E-2</c:v>
                </c:pt>
                <c:pt idx="5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53-4075-A8E0-9F17DA4B9F9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50-4C66-A306-68029FD07B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Segoe UI Ligh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ситуация ухудшилась</c:v>
                </c:pt>
                <c:pt idx="1">
                  <c:v>ситуация была негативная и такой осталась</c:v>
                </c:pt>
                <c:pt idx="2">
                  <c:v>прошлые проблемы с кадрами, в основном, удалось успешно решить</c:v>
                </c:pt>
                <c:pt idx="3">
                  <c:v>у нас не было и нет проблем с кадрами</c:v>
                </c:pt>
                <c:pt idx="4">
                  <c:v>затрудняюсь ответить</c:v>
                </c:pt>
                <c:pt idx="5">
                  <c:v>другое</c:v>
                </c:pt>
              </c:strCache>
            </c:strRef>
          </c:cat>
          <c:val>
            <c:numRef>
              <c:f>Лист1!$D$2:$D$7</c:f>
              <c:numCache>
                <c:formatCode>0%</c:formatCode>
                <c:ptCount val="6"/>
                <c:pt idx="0">
                  <c:v>0.13300000000000001</c:v>
                </c:pt>
                <c:pt idx="1">
                  <c:v>0.28599999999999998</c:v>
                </c:pt>
                <c:pt idx="2">
                  <c:v>0.248</c:v>
                </c:pt>
                <c:pt idx="3">
                  <c:v>0.248</c:v>
                </c:pt>
                <c:pt idx="4">
                  <c:v>8.5999999999999993E-2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53-4075-A8E0-9F17DA4B9F9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ситуация ухудшилась</c:v>
                </c:pt>
                <c:pt idx="1">
                  <c:v>ситуация была негативная и такой осталась</c:v>
                </c:pt>
                <c:pt idx="2">
                  <c:v>прошлые проблемы с кадрами, в основном, удалось успешно решить</c:v>
                </c:pt>
                <c:pt idx="3">
                  <c:v>у нас не было и нет проблем с кадрами</c:v>
                </c:pt>
                <c:pt idx="4">
                  <c:v>затрудняюсь ответить</c:v>
                </c:pt>
                <c:pt idx="5">
                  <c:v>другое</c:v>
                </c:pt>
              </c:strCache>
            </c:strRef>
          </c:cat>
          <c:val>
            <c:numRef>
              <c:f>Лист1!$E$2:$E$7</c:f>
              <c:numCache>
                <c:formatCode>0%</c:formatCode>
                <c:ptCount val="6"/>
                <c:pt idx="0">
                  <c:v>0.104</c:v>
                </c:pt>
                <c:pt idx="1">
                  <c:v>0.25600000000000001</c:v>
                </c:pt>
                <c:pt idx="2">
                  <c:v>0.27200000000000002</c:v>
                </c:pt>
                <c:pt idx="3">
                  <c:v>0.25600000000000001</c:v>
                </c:pt>
                <c:pt idx="4">
                  <c:v>0</c:v>
                </c:pt>
                <c:pt idx="5">
                  <c:v>0.112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BD-49A7-98B3-8EAEB367C05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EB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ситуация ухудшилась</c:v>
                </c:pt>
                <c:pt idx="1">
                  <c:v>ситуация была негативная и такой осталась</c:v>
                </c:pt>
                <c:pt idx="2">
                  <c:v>прошлые проблемы с кадрами, в основном, удалось успешно решить</c:v>
                </c:pt>
                <c:pt idx="3">
                  <c:v>у нас не было и нет проблем с кадрами</c:v>
                </c:pt>
                <c:pt idx="4">
                  <c:v>затрудняюсь ответить</c:v>
                </c:pt>
                <c:pt idx="5">
                  <c:v>другое</c:v>
                </c:pt>
              </c:strCache>
            </c:strRef>
          </c:cat>
          <c:val>
            <c:numRef>
              <c:f>Лист1!$F$2:$F$7</c:f>
              <c:numCache>
                <c:formatCode>0%</c:formatCode>
                <c:ptCount val="6"/>
                <c:pt idx="0">
                  <c:v>0.124</c:v>
                </c:pt>
                <c:pt idx="1">
                  <c:v>0.32</c:v>
                </c:pt>
                <c:pt idx="2">
                  <c:v>0.23699999999999999</c:v>
                </c:pt>
                <c:pt idx="3">
                  <c:v>0.247</c:v>
                </c:pt>
                <c:pt idx="4">
                  <c:v>5.1999999999999998E-2</c:v>
                </c:pt>
                <c:pt idx="5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7D-490D-BCAE-9B277024EB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98974848"/>
        <c:axId val="198993024"/>
      </c:barChart>
      <c:catAx>
        <c:axId val="198974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198993024"/>
        <c:crosses val="autoZero"/>
        <c:auto val="1"/>
        <c:lblAlgn val="ctr"/>
        <c:lblOffset val="100"/>
        <c:noMultiLvlLbl val="0"/>
      </c:catAx>
      <c:valAx>
        <c:axId val="1989930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98974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pPr>
            <a:r>
              <a:rPr lang="ru-RU" sz="1800" dirty="0">
                <a:solidFill>
                  <a:schemeClr val="tx1"/>
                </a:solidFill>
                <a:latin typeface="Segoe UI Light" panose="020B0502040204020203" pitchFamily="34" charset="0"/>
              </a:rPr>
              <a:t>Влияние кадровых проблем на деятельность предприятий в 2020 году</a:t>
            </a:r>
          </a:p>
        </c:rich>
      </c:tx>
      <c:layout>
        <c:manualLayout>
          <c:xMode val="edge"/>
          <c:yMode val="edge"/>
          <c:x val="0.1376312977759916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782006326056688E-2"/>
          <c:y val="0.37889698244888637"/>
          <c:w val="0.60196095800524929"/>
          <c:h val="0.61180544556353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E9-4F5C-9544-BB29CE5E6145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BE9-4F5C-9544-BB29CE5E61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BE9-4F5C-9544-BB29CE5E6145}"/>
              </c:ext>
            </c:extLst>
          </c:dPt>
          <c:dPt>
            <c:idx val="3"/>
            <c:bubble3D val="0"/>
            <c:spPr>
              <a:solidFill>
                <a:srgbClr val="EB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BE9-4F5C-9544-BB29CE5E61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Segoe UI Ligh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проблема есть, но существенного влияния не оказывает</c:v>
                </c:pt>
                <c:pt idx="1">
                  <c:v>проблема есть и в ближайшей перспективе негативное влияние возрастет </c:v>
                </c:pt>
                <c:pt idx="2">
                  <c:v>проблема носит системный характер и негативно сказывается на работе предприятия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0.47199999999999998</c:v>
                </c:pt>
                <c:pt idx="1">
                  <c:v>0.26400000000000001</c:v>
                </c:pt>
                <c:pt idx="2">
                  <c:v>0.22600000000000001</c:v>
                </c:pt>
                <c:pt idx="3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BE9-4F5C-9544-BB29CE5E6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4BFC4A-F697-4A54-88D8-C6203044BA7E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DF0DBE-E0F3-4AB1-BCC7-90E1A7146618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снижены ставки для отраслей экономики, пострадавших от </a:t>
          </a:r>
          <a:r>
            <a:rPr lang="en-US" sz="14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COVID</a:t>
          </a:r>
          <a:r>
            <a:rPr lang="ru-RU" sz="14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-19</a:t>
          </a:r>
          <a:r>
            <a:rPr lang="ru-RU" sz="1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, на 2020 год по налогу на </a:t>
          </a:r>
          <a:r>
            <a:rPr lang="ru-RU" sz="14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имущество</a:t>
          </a:r>
          <a:r>
            <a:rPr lang="ru-RU" sz="1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организаций с 2,2% до </a:t>
          </a:r>
          <a:r>
            <a:rPr lang="ru-RU" sz="14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1,1%, </a:t>
          </a:r>
          <a:r>
            <a:rPr lang="ru-RU" sz="1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по </a:t>
          </a:r>
          <a:r>
            <a:rPr lang="ru-RU" sz="14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УСН «доходы» </a:t>
          </a:r>
          <a:r>
            <a:rPr lang="ru-RU" sz="1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 6% до </a:t>
          </a:r>
          <a:r>
            <a:rPr lang="ru-RU" sz="14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1%</a:t>
          </a:r>
          <a:endParaRPr lang="ru-RU" sz="14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B30B83EA-A4CF-4059-8D24-665485A39C75}" type="parTrans" cxnId="{AD4E32E5-1510-4E0B-B099-D9B1A3F4175E}">
      <dgm:prSet/>
      <dgm:spPr/>
      <dgm:t>
        <a:bodyPr/>
        <a:lstStyle/>
        <a:p>
          <a:endParaRPr lang="ru-RU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33767775-67E5-4FBF-9801-1B28BDF6DB5D}" type="sibTrans" cxnId="{AD4E32E5-1510-4E0B-B099-D9B1A3F4175E}">
      <dgm:prSet/>
      <dgm:spPr/>
      <dgm:t>
        <a:bodyPr/>
        <a:lstStyle/>
        <a:p>
          <a:endParaRPr lang="ru-RU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A12D7AA5-9450-443A-A392-671AE400A953}">
      <dgm:prSet phldrT="[Текст]" custT="1"/>
      <dgm:spPr/>
      <dgm:t>
        <a:bodyPr/>
        <a:lstStyle/>
        <a:p>
          <a:r>
            <a:rPr lang="ru-RU" sz="13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по налогу на </a:t>
          </a:r>
          <a:r>
            <a:rPr lang="ru-RU" sz="13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имущество</a:t>
          </a:r>
          <a:r>
            <a:rPr lang="ru-RU" sz="13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организаций </a:t>
          </a:r>
          <a:r>
            <a:rPr lang="ru-RU" sz="13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снижена ставка на 35% </a:t>
          </a:r>
          <a:r>
            <a:rPr lang="ru-RU" sz="13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для объектов административно-деловой и торговой недвижимости, </a:t>
          </a:r>
          <a:r>
            <a:rPr lang="ru-RU" sz="13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сдаваемых в аренду; освобождены</a:t>
          </a:r>
          <a:r>
            <a:rPr lang="ru-RU" sz="13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от уплаты организации, осуществляющие </a:t>
          </a:r>
          <a:r>
            <a:rPr lang="ru-RU" sz="13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перевозки воздушным транспортом</a:t>
          </a:r>
          <a:r>
            <a:rPr lang="ru-RU" sz="13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, в отношении инфраструктуры </a:t>
          </a:r>
          <a:r>
            <a:rPr lang="ru-RU" sz="13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аэропортов и аэродромов</a:t>
          </a:r>
        </a:p>
      </dgm:t>
    </dgm:pt>
    <dgm:pt modelId="{4475D28D-2094-4CA9-A94E-ECCFDCD7125B}" type="parTrans" cxnId="{899534C5-262E-4AA0-BCCC-F0E8804FA407}">
      <dgm:prSet/>
      <dgm:spPr/>
      <dgm:t>
        <a:bodyPr/>
        <a:lstStyle/>
        <a:p>
          <a:endParaRPr lang="ru-RU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58135997-9F5C-4111-AEF7-BC5191088943}" type="sibTrans" cxnId="{899534C5-262E-4AA0-BCCC-F0E8804FA407}">
      <dgm:prSet/>
      <dgm:spPr/>
      <dgm:t>
        <a:bodyPr/>
        <a:lstStyle/>
        <a:p>
          <a:endParaRPr lang="ru-RU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EFDCBE0F-4537-4C4C-A149-28F36160B739}">
      <dgm:prSet phldrT="[Текст]" custT="1"/>
      <dgm:spPr/>
      <dgm:t>
        <a:bodyPr/>
        <a:lstStyle/>
        <a:p>
          <a:r>
            <a:rPr lang="ru-RU" sz="13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продлены сроки уплаты</a:t>
          </a:r>
          <a:r>
            <a:rPr lang="ru-RU" sz="13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 налога на имущество организаций, ЕНВД и земельного налога в 2020 году для собственников </a:t>
          </a:r>
          <a:r>
            <a:rPr lang="ru-RU" sz="13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кинотеатров</a:t>
          </a:r>
          <a:r>
            <a:rPr lang="ru-RU" sz="13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, объектов </a:t>
          </a:r>
          <a:r>
            <a:rPr lang="ru-RU" sz="13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торговой недвижимости</a:t>
          </a:r>
          <a:r>
            <a:rPr lang="ru-RU" sz="13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и </a:t>
          </a:r>
          <a:r>
            <a:rPr lang="ru-RU" sz="13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авиаперевозок</a:t>
          </a:r>
          <a:r>
            <a:rPr lang="ru-RU" sz="13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пассажиров</a:t>
          </a:r>
        </a:p>
      </dgm:t>
    </dgm:pt>
    <dgm:pt modelId="{1F042382-2C80-4495-B529-E89A78939157}" type="parTrans" cxnId="{1C67DFA2-F0EA-42B7-9C34-22C2FAC00D13}">
      <dgm:prSet/>
      <dgm:spPr/>
      <dgm:t>
        <a:bodyPr/>
        <a:lstStyle/>
        <a:p>
          <a:endParaRPr lang="ru-RU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C4E76DA0-066E-453B-979E-D3788A932A40}" type="sibTrans" cxnId="{1C67DFA2-F0EA-42B7-9C34-22C2FAC00D13}">
      <dgm:prSet/>
      <dgm:spPr/>
      <dgm:t>
        <a:bodyPr/>
        <a:lstStyle/>
        <a:p>
          <a:endParaRPr lang="ru-RU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A7E390AB-479A-4689-BBBC-FDA17E00D510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введен </a:t>
          </a:r>
          <a:r>
            <a:rPr lang="ru-RU" sz="14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инвестиционный налоговый вычет </a:t>
          </a:r>
          <a:r>
            <a:rPr lang="ru-RU" sz="1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по налогу на прибыль с 2023 года – для участников приоритетных инвестиционных проектов и специальных инвестиционных контрактов </a:t>
          </a:r>
          <a:endParaRPr lang="ru-RU" sz="1400" b="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84FBC7CB-57CD-4463-A876-EF974A75ED59}" type="parTrans" cxnId="{0CF0834A-1AD9-46ED-B8B1-4EE2F2039CEE}">
      <dgm:prSet/>
      <dgm:spPr/>
      <dgm:t>
        <a:bodyPr/>
        <a:lstStyle/>
        <a:p>
          <a:endParaRPr lang="ru-RU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AB720E06-5069-4F32-A391-F67415D9A626}" type="sibTrans" cxnId="{0CF0834A-1AD9-46ED-B8B1-4EE2F2039CEE}">
      <dgm:prSet/>
      <dgm:spPr/>
      <dgm:t>
        <a:bodyPr/>
        <a:lstStyle/>
        <a:p>
          <a:endParaRPr lang="ru-RU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3C01DDE0-1201-4BE2-A995-AF201F291235}">
      <dgm:prSet phldrT="[Текст]" custT="1"/>
      <dgm:spPr/>
      <dgm:t>
        <a:bodyPr/>
        <a:lstStyle/>
        <a:p>
          <a:r>
            <a:rPr lang="ru-RU" sz="13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По налогу на имущество: освобождены</a:t>
          </a:r>
          <a:r>
            <a:rPr lang="ru-RU" sz="1300" b="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на 10-летний период от уплаты налога организации, реализующие проекты по строительству </a:t>
          </a:r>
          <a:r>
            <a:rPr lang="ru-RU" sz="13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арендного жилья</a:t>
          </a:r>
          <a:r>
            <a:rPr lang="ru-RU" sz="1300" b="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с жилой площадью от 2400 кв. м; </a:t>
          </a:r>
          <a:r>
            <a:rPr lang="ru-RU" sz="13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продлено действие льгот </a:t>
          </a:r>
          <a:r>
            <a:rPr lang="ru-RU" sz="1300" b="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для организаций, предоставляющих объекты имущества образовательным учреждениям и организациям, осуществляющим высокотехнологичную медицинскую помощь, а также для санаторно-курортных организаций</a:t>
          </a:r>
        </a:p>
      </dgm:t>
    </dgm:pt>
    <dgm:pt modelId="{12EDDD5B-E52A-48C3-A977-DA9A9FFD6004}" type="parTrans" cxnId="{E0DA8727-3DC4-4B1A-ACFA-A6B6B8A54221}">
      <dgm:prSet/>
      <dgm:spPr/>
      <dgm:t>
        <a:bodyPr/>
        <a:lstStyle/>
        <a:p>
          <a:endParaRPr lang="ru-RU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9D8A038F-F591-486F-B6E3-6DDB6B884983}" type="sibTrans" cxnId="{E0DA8727-3DC4-4B1A-ACFA-A6B6B8A54221}">
      <dgm:prSet/>
      <dgm:spPr/>
      <dgm:t>
        <a:bodyPr/>
        <a:lstStyle/>
        <a:p>
          <a:endParaRPr lang="ru-RU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AE8719B9-989D-406B-9793-EDC783128DC7}">
      <dgm:prSet phldrT="[Текст]" custT="1"/>
      <dgm:spPr/>
      <dgm:t>
        <a:bodyPr/>
        <a:lstStyle/>
        <a:p>
          <a:r>
            <a:rPr lang="ru-RU" sz="13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по спец. режимам</a:t>
          </a:r>
          <a:r>
            <a:rPr lang="ru-RU" sz="1300" b="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: продление налоговых каникул на 3 года,; расширение перечня видов деятельности применения </a:t>
          </a:r>
          <a:r>
            <a:rPr lang="ru-RU" sz="13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ставки 0% по УСН</a:t>
          </a:r>
          <a:r>
            <a:rPr lang="ru-RU" sz="1300" b="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 </a:t>
          </a:r>
          <a:r>
            <a:rPr lang="ru-RU" sz="13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и ПСН; </a:t>
          </a:r>
          <a:r>
            <a:rPr lang="ru-RU" sz="1300" b="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расширение </a:t>
          </a:r>
          <a:r>
            <a:rPr lang="ru-RU" sz="13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области применения ПСН</a:t>
          </a:r>
        </a:p>
      </dgm:t>
    </dgm:pt>
    <dgm:pt modelId="{65C5422C-0FD8-4876-BF17-E536AB5D8B7E}" type="parTrans" cxnId="{488155E8-633A-416C-A457-B44791821324}">
      <dgm:prSet/>
      <dgm:spPr/>
      <dgm:t>
        <a:bodyPr/>
        <a:lstStyle/>
        <a:p>
          <a:endParaRPr lang="ru-RU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4B829F12-71E7-4866-B465-A7032DF23FCC}" type="sibTrans" cxnId="{488155E8-633A-416C-A457-B44791821324}">
      <dgm:prSet/>
      <dgm:spPr/>
      <dgm:t>
        <a:bodyPr/>
        <a:lstStyle/>
        <a:p>
          <a:endParaRPr lang="ru-RU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4C9313AA-5B06-49BC-A81A-598AB165B6FD}">
      <dgm:prSet phldrT="[Текст]" custT="1"/>
      <dgm:spPr/>
      <dgm:t>
        <a:bodyPr/>
        <a:lstStyle/>
        <a:p>
          <a:r>
            <a:rPr lang="ru-RU" sz="1400" b="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установлена пониженная ставка по </a:t>
          </a:r>
          <a:r>
            <a:rPr lang="ru-RU" sz="14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налогу на прибыль</a:t>
          </a:r>
          <a:r>
            <a:rPr lang="ru-RU" sz="1400" b="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в размере </a:t>
          </a:r>
          <a:r>
            <a:rPr lang="ru-RU" sz="14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10%</a:t>
          </a:r>
          <a:r>
            <a:rPr lang="ru-RU" sz="1400" b="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для участников </a:t>
          </a:r>
          <a:r>
            <a:rPr lang="ru-RU" sz="14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региональных инвестиционных проектов</a:t>
          </a:r>
        </a:p>
      </dgm:t>
    </dgm:pt>
    <dgm:pt modelId="{42FDB386-11C7-4160-8FF9-E7D10894493D}" type="parTrans" cxnId="{18738011-1579-4066-8F54-63E2E76E0BD9}">
      <dgm:prSet/>
      <dgm:spPr/>
      <dgm:t>
        <a:bodyPr/>
        <a:lstStyle/>
        <a:p>
          <a:endParaRPr lang="ru-RU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4DF7951A-1AAB-4B47-8505-61E35F556EB0}" type="sibTrans" cxnId="{18738011-1579-4066-8F54-63E2E76E0BD9}">
      <dgm:prSet/>
      <dgm:spPr/>
      <dgm:t>
        <a:bodyPr/>
        <a:lstStyle/>
        <a:p>
          <a:endParaRPr lang="ru-RU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8614D748-614D-495C-B129-38F8C50812D1}" type="pres">
      <dgm:prSet presAssocID="{624BFC4A-F697-4A54-88D8-C6203044BA7E}" presName="Name0" presStyleCnt="0">
        <dgm:presLayoutVars>
          <dgm:chMax val="7"/>
          <dgm:chPref val="7"/>
          <dgm:dir/>
        </dgm:presLayoutVars>
      </dgm:prSet>
      <dgm:spPr/>
    </dgm:pt>
    <dgm:pt modelId="{B19E848B-AFC0-47A8-BA86-A39516803F05}" type="pres">
      <dgm:prSet presAssocID="{624BFC4A-F697-4A54-88D8-C6203044BA7E}" presName="Name1" presStyleCnt="0"/>
      <dgm:spPr/>
    </dgm:pt>
    <dgm:pt modelId="{C9CAEF13-6E06-4AA5-9CA1-FC589A8879FA}" type="pres">
      <dgm:prSet presAssocID="{624BFC4A-F697-4A54-88D8-C6203044BA7E}" presName="cycle" presStyleCnt="0"/>
      <dgm:spPr/>
    </dgm:pt>
    <dgm:pt modelId="{3AF29AF2-2606-45CE-AA98-85AA635B97BB}" type="pres">
      <dgm:prSet presAssocID="{624BFC4A-F697-4A54-88D8-C6203044BA7E}" presName="srcNode" presStyleLbl="node1" presStyleIdx="0" presStyleCnt="7"/>
      <dgm:spPr/>
    </dgm:pt>
    <dgm:pt modelId="{C7C45829-2801-4EFC-8F16-E50E872E9EB2}" type="pres">
      <dgm:prSet presAssocID="{624BFC4A-F697-4A54-88D8-C6203044BA7E}" presName="conn" presStyleLbl="parChTrans1D2" presStyleIdx="0" presStyleCnt="1"/>
      <dgm:spPr/>
    </dgm:pt>
    <dgm:pt modelId="{86FBA696-48E5-46D9-8620-B46B74FAAB98}" type="pres">
      <dgm:prSet presAssocID="{624BFC4A-F697-4A54-88D8-C6203044BA7E}" presName="extraNode" presStyleLbl="node1" presStyleIdx="0" presStyleCnt="7"/>
      <dgm:spPr/>
    </dgm:pt>
    <dgm:pt modelId="{468AEC5C-CD50-45F8-B6D1-7023512B0EBF}" type="pres">
      <dgm:prSet presAssocID="{624BFC4A-F697-4A54-88D8-C6203044BA7E}" presName="dstNode" presStyleLbl="node1" presStyleIdx="0" presStyleCnt="7"/>
      <dgm:spPr/>
    </dgm:pt>
    <dgm:pt modelId="{10102B95-5744-4783-8BF8-E832C57C7BE3}" type="pres">
      <dgm:prSet presAssocID="{23DF0DBE-E0F3-4AB1-BCC7-90E1A7146618}" presName="text_1" presStyleLbl="node1" presStyleIdx="0" presStyleCnt="7" custScaleX="84040" custScaleY="118187" custLinFactNeighborX="-7205" custLinFactNeighborY="-5163">
        <dgm:presLayoutVars>
          <dgm:bulletEnabled val="1"/>
        </dgm:presLayoutVars>
      </dgm:prSet>
      <dgm:spPr/>
    </dgm:pt>
    <dgm:pt modelId="{0FF88972-2B2B-49E3-B2ED-CE808720DFEB}" type="pres">
      <dgm:prSet presAssocID="{23DF0DBE-E0F3-4AB1-BCC7-90E1A7146618}" presName="accent_1" presStyleCnt="0"/>
      <dgm:spPr/>
    </dgm:pt>
    <dgm:pt modelId="{CE5D6270-3989-4997-A4C9-C0478EFD427C}" type="pres">
      <dgm:prSet presAssocID="{23DF0DBE-E0F3-4AB1-BCC7-90E1A7146618}" presName="accentRepeatNode" presStyleLbl="solidFgAcc1" presStyleIdx="0" presStyleCnt="7"/>
      <dgm:spPr/>
    </dgm:pt>
    <dgm:pt modelId="{FC50EDC0-02E2-41FC-9D7F-C539C039AEAA}" type="pres">
      <dgm:prSet presAssocID="{A12D7AA5-9450-443A-A392-671AE400A953}" presName="text_2" presStyleLbl="node1" presStyleIdx="1" presStyleCnt="7" custScaleX="84653" custScaleY="142995" custLinFactNeighborX="-7484" custLinFactNeighborY="-5736">
        <dgm:presLayoutVars>
          <dgm:bulletEnabled val="1"/>
        </dgm:presLayoutVars>
      </dgm:prSet>
      <dgm:spPr/>
    </dgm:pt>
    <dgm:pt modelId="{F3F1C5C9-1485-4EA2-8183-D4B03CFF1DA4}" type="pres">
      <dgm:prSet presAssocID="{A12D7AA5-9450-443A-A392-671AE400A953}" presName="accent_2" presStyleCnt="0"/>
      <dgm:spPr/>
    </dgm:pt>
    <dgm:pt modelId="{CDEBC031-526F-42F6-AED6-234B5F8F2FD0}" type="pres">
      <dgm:prSet presAssocID="{A12D7AA5-9450-443A-A392-671AE400A953}" presName="accentRepeatNode" presStyleLbl="solidFgAcc1" presStyleIdx="1" presStyleCnt="7"/>
      <dgm:spPr/>
    </dgm:pt>
    <dgm:pt modelId="{85D12BA9-A66A-48F8-83A9-98D220605FA6}" type="pres">
      <dgm:prSet presAssocID="{EFDCBE0F-4537-4C4C-A149-28F36160B739}" presName="text_3" presStyleLbl="node1" presStyleIdx="2" presStyleCnt="7" custScaleX="85077" custScaleY="129794" custLinFactNeighborX="-8011" custLinFactNeighborY="17391">
        <dgm:presLayoutVars>
          <dgm:bulletEnabled val="1"/>
        </dgm:presLayoutVars>
      </dgm:prSet>
      <dgm:spPr/>
    </dgm:pt>
    <dgm:pt modelId="{F077C55A-1671-4172-B4F3-3D06A5CA76CC}" type="pres">
      <dgm:prSet presAssocID="{EFDCBE0F-4537-4C4C-A149-28F36160B739}" presName="accent_3" presStyleCnt="0"/>
      <dgm:spPr/>
    </dgm:pt>
    <dgm:pt modelId="{EAE0CC20-215F-49A7-879A-E5332E768861}" type="pres">
      <dgm:prSet presAssocID="{EFDCBE0F-4537-4C4C-A149-28F36160B739}" presName="accentRepeatNode" presStyleLbl="solidFgAcc1" presStyleIdx="2" presStyleCnt="7"/>
      <dgm:spPr/>
    </dgm:pt>
    <dgm:pt modelId="{85D7B491-375E-45A6-ADB2-CC897CD0B91F}" type="pres">
      <dgm:prSet presAssocID="{A7E390AB-479A-4689-BBBC-FDA17E00D510}" presName="text_4" presStyleLbl="node1" presStyleIdx="3" presStyleCnt="7" custScaleY="89268" custLinFactNeighborX="188" custLinFactNeighborY="-5562">
        <dgm:presLayoutVars>
          <dgm:bulletEnabled val="1"/>
        </dgm:presLayoutVars>
      </dgm:prSet>
      <dgm:spPr/>
    </dgm:pt>
    <dgm:pt modelId="{BC16DA10-AB51-44DB-81B4-A2B89494CD3E}" type="pres">
      <dgm:prSet presAssocID="{A7E390AB-479A-4689-BBBC-FDA17E00D510}" presName="accent_4" presStyleCnt="0"/>
      <dgm:spPr/>
    </dgm:pt>
    <dgm:pt modelId="{AE15880D-9E4C-4452-9270-2C1ABDED4140}" type="pres">
      <dgm:prSet presAssocID="{A7E390AB-479A-4689-BBBC-FDA17E00D510}" presName="accentRepeatNode" presStyleLbl="solidFgAcc1" presStyleIdx="3" presStyleCnt="7"/>
      <dgm:spPr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</dgm:pt>
    <dgm:pt modelId="{D34E2B1B-A279-4A0E-BF9C-2D56B046DFA0}" type="pres">
      <dgm:prSet presAssocID="{3C01DDE0-1201-4BE2-A995-AF201F291235}" presName="text_5" presStyleLbl="node1" presStyleIdx="4" presStyleCnt="7" custScaleY="194009" custLinFactNeighborX="-118" custLinFactNeighborY="15119">
        <dgm:presLayoutVars>
          <dgm:bulletEnabled val="1"/>
        </dgm:presLayoutVars>
      </dgm:prSet>
      <dgm:spPr/>
    </dgm:pt>
    <dgm:pt modelId="{09C2365D-F0E9-4258-9C0B-0FA488630A15}" type="pres">
      <dgm:prSet presAssocID="{3C01DDE0-1201-4BE2-A995-AF201F291235}" presName="accent_5" presStyleCnt="0"/>
      <dgm:spPr/>
    </dgm:pt>
    <dgm:pt modelId="{7DAC24DA-A14E-4AD6-9988-9E350A2ED01D}" type="pres">
      <dgm:prSet presAssocID="{3C01DDE0-1201-4BE2-A995-AF201F291235}" presName="accentRepeatNode" presStyleLbl="solidFgAcc1" presStyleIdx="4" presStyleCnt="7"/>
      <dgm:spPr/>
    </dgm:pt>
    <dgm:pt modelId="{F720DEA4-B705-4D25-BA71-F72E616A642B}" type="pres">
      <dgm:prSet presAssocID="{AE8719B9-989D-406B-9793-EDC783128DC7}" presName="text_6" presStyleLbl="node1" presStyleIdx="5" presStyleCnt="7" custScaleX="99308" custLinFactNeighborX="541" custLinFactNeighborY="30846">
        <dgm:presLayoutVars>
          <dgm:bulletEnabled val="1"/>
        </dgm:presLayoutVars>
      </dgm:prSet>
      <dgm:spPr/>
    </dgm:pt>
    <dgm:pt modelId="{E95EF28B-6EF0-417E-AB17-E6BAB3ACC683}" type="pres">
      <dgm:prSet presAssocID="{AE8719B9-989D-406B-9793-EDC783128DC7}" presName="accent_6" presStyleCnt="0"/>
      <dgm:spPr/>
    </dgm:pt>
    <dgm:pt modelId="{D732D35B-3C9C-449B-BD2F-C953AD9F3B80}" type="pres">
      <dgm:prSet presAssocID="{AE8719B9-989D-406B-9793-EDC783128DC7}" presName="accentRepeatNode" presStyleLbl="solidFgAcc1" presStyleIdx="5" presStyleCnt="7"/>
      <dgm:spPr/>
    </dgm:pt>
    <dgm:pt modelId="{03190105-9369-48F2-8F18-0E474E61F1F4}" type="pres">
      <dgm:prSet presAssocID="{4C9313AA-5B06-49BC-A81A-598AB165B6FD}" presName="text_7" presStyleLbl="node1" presStyleIdx="6" presStyleCnt="7" custLinFactNeighborX="-107" custLinFactNeighborY="5410">
        <dgm:presLayoutVars>
          <dgm:bulletEnabled val="1"/>
        </dgm:presLayoutVars>
      </dgm:prSet>
      <dgm:spPr/>
    </dgm:pt>
    <dgm:pt modelId="{A9B20BD5-A2F2-44F0-B4D2-673E6EBDD815}" type="pres">
      <dgm:prSet presAssocID="{4C9313AA-5B06-49BC-A81A-598AB165B6FD}" presName="accent_7" presStyleCnt="0"/>
      <dgm:spPr/>
    </dgm:pt>
    <dgm:pt modelId="{BF2E7308-2D41-4927-94C1-F4EB2B950B0A}" type="pres">
      <dgm:prSet presAssocID="{4C9313AA-5B06-49BC-A81A-598AB165B6FD}" presName="accentRepeatNode" presStyleLbl="solidFgAcc1" presStyleIdx="6" presStyleCnt="7"/>
      <dgm:spPr/>
    </dgm:pt>
  </dgm:ptLst>
  <dgm:cxnLst>
    <dgm:cxn modelId="{626B650D-F55F-4781-9492-9AF1A2185568}" type="presOf" srcId="{33767775-67E5-4FBF-9801-1B28BDF6DB5D}" destId="{C7C45829-2801-4EFC-8F16-E50E872E9EB2}" srcOrd="0" destOrd="0" presId="urn:microsoft.com/office/officeart/2008/layout/VerticalCurvedList"/>
    <dgm:cxn modelId="{18738011-1579-4066-8F54-63E2E76E0BD9}" srcId="{624BFC4A-F697-4A54-88D8-C6203044BA7E}" destId="{4C9313AA-5B06-49BC-A81A-598AB165B6FD}" srcOrd="6" destOrd="0" parTransId="{42FDB386-11C7-4160-8FF9-E7D10894493D}" sibTransId="{4DF7951A-1AAB-4B47-8505-61E35F556EB0}"/>
    <dgm:cxn modelId="{E0DA8727-3DC4-4B1A-ACFA-A6B6B8A54221}" srcId="{624BFC4A-F697-4A54-88D8-C6203044BA7E}" destId="{3C01DDE0-1201-4BE2-A995-AF201F291235}" srcOrd="4" destOrd="0" parTransId="{12EDDD5B-E52A-48C3-A977-DA9A9FFD6004}" sibTransId="{9D8A038F-F591-486F-B6E3-6DDB6B884983}"/>
    <dgm:cxn modelId="{D57C3A63-B82E-40F4-9FE4-205B413AD3E2}" type="presOf" srcId="{4C9313AA-5B06-49BC-A81A-598AB165B6FD}" destId="{03190105-9369-48F2-8F18-0E474E61F1F4}" srcOrd="0" destOrd="0" presId="urn:microsoft.com/office/officeart/2008/layout/VerticalCurvedList"/>
    <dgm:cxn modelId="{0CF0834A-1AD9-46ED-B8B1-4EE2F2039CEE}" srcId="{624BFC4A-F697-4A54-88D8-C6203044BA7E}" destId="{A7E390AB-479A-4689-BBBC-FDA17E00D510}" srcOrd="3" destOrd="0" parTransId="{84FBC7CB-57CD-4463-A876-EF974A75ED59}" sibTransId="{AB720E06-5069-4F32-A391-F67415D9A626}"/>
    <dgm:cxn modelId="{7984D481-5316-4B26-93A8-FCF0B3C4EF91}" type="presOf" srcId="{AE8719B9-989D-406B-9793-EDC783128DC7}" destId="{F720DEA4-B705-4D25-BA71-F72E616A642B}" srcOrd="0" destOrd="0" presId="urn:microsoft.com/office/officeart/2008/layout/VerticalCurvedList"/>
    <dgm:cxn modelId="{6C6C3788-5A98-4B1C-BD2A-A3E6E792FF09}" type="presOf" srcId="{A12D7AA5-9450-443A-A392-671AE400A953}" destId="{FC50EDC0-02E2-41FC-9D7F-C539C039AEAA}" srcOrd="0" destOrd="0" presId="urn:microsoft.com/office/officeart/2008/layout/VerticalCurvedList"/>
    <dgm:cxn modelId="{515D4A8C-F8D8-492B-94C0-AFE46587E638}" type="presOf" srcId="{23DF0DBE-E0F3-4AB1-BCC7-90E1A7146618}" destId="{10102B95-5744-4783-8BF8-E832C57C7BE3}" srcOrd="0" destOrd="0" presId="urn:microsoft.com/office/officeart/2008/layout/VerticalCurvedList"/>
    <dgm:cxn modelId="{1C67DFA2-F0EA-42B7-9C34-22C2FAC00D13}" srcId="{624BFC4A-F697-4A54-88D8-C6203044BA7E}" destId="{EFDCBE0F-4537-4C4C-A149-28F36160B739}" srcOrd="2" destOrd="0" parTransId="{1F042382-2C80-4495-B529-E89A78939157}" sibTransId="{C4E76DA0-066E-453B-979E-D3788A932A40}"/>
    <dgm:cxn modelId="{072B1EB0-3815-4C66-8F8A-A687BAC78F83}" type="presOf" srcId="{A7E390AB-479A-4689-BBBC-FDA17E00D510}" destId="{85D7B491-375E-45A6-ADB2-CC897CD0B91F}" srcOrd="0" destOrd="0" presId="urn:microsoft.com/office/officeart/2008/layout/VerticalCurvedList"/>
    <dgm:cxn modelId="{63BF61C1-B867-4895-8083-28BBC72A53C0}" type="presOf" srcId="{3C01DDE0-1201-4BE2-A995-AF201F291235}" destId="{D34E2B1B-A279-4A0E-BF9C-2D56B046DFA0}" srcOrd="0" destOrd="0" presId="urn:microsoft.com/office/officeart/2008/layout/VerticalCurvedList"/>
    <dgm:cxn modelId="{899534C5-262E-4AA0-BCCC-F0E8804FA407}" srcId="{624BFC4A-F697-4A54-88D8-C6203044BA7E}" destId="{A12D7AA5-9450-443A-A392-671AE400A953}" srcOrd="1" destOrd="0" parTransId="{4475D28D-2094-4CA9-A94E-ECCFDCD7125B}" sibTransId="{58135997-9F5C-4111-AEF7-BC5191088943}"/>
    <dgm:cxn modelId="{AD4E32E5-1510-4E0B-B099-D9B1A3F4175E}" srcId="{624BFC4A-F697-4A54-88D8-C6203044BA7E}" destId="{23DF0DBE-E0F3-4AB1-BCC7-90E1A7146618}" srcOrd="0" destOrd="0" parTransId="{B30B83EA-A4CF-4059-8D24-665485A39C75}" sibTransId="{33767775-67E5-4FBF-9801-1B28BDF6DB5D}"/>
    <dgm:cxn modelId="{488155E8-633A-416C-A457-B44791821324}" srcId="{624BFC4A-F697-4A54-88D8-C6203044BA7E}" destId="{AE8719B9-989D-406B-9793-EDC783128DC7}" srcOrd="5" destOrd="0" parTransId="{65C5422C-0FD8-4876-BF17-E536AB5D8B7E}" sibTransId="{4B829F12-71E7-4866-B465-A7032DF23FCC}"/>
    <dgm:cxn modelId="{0484F2EB-D312-40CC-8409-A4B72CCF3A82}" type="presOf" srcId="{624BFC4A-F697-4A54-88D8-C6203044BA7E}" destId="{8614D748-614D-495C-B129-38F8C50812D1}" srcOrd="0" destOrd="0" presId="urn:microsoft.com/office/officeart/2008/layout/VerticalCurvedList"/>
    <dgm:cxn modelId="{6266FEFE-D6DB-4E8A-A573-53341795D870}" type="presOf" srcId="{EFDCBE0F-4537-4C4C-A149-28F36160B739}" destId="{85D12BA9-A66A-48F8-83A9-98D220605FA6}" srcOrd="0" destOrd="0" presId="urn:microsoft.com/office/officeart/2008/layout/VerticalCurvedList"/>
    <dgm:cxn modelId="{39FDB3C7-2109-4EB0-AA3E-F68BA3B4C9C2}" type="presParOf" srcId="{8614D748-614D-495C-B129-38F8C50812D1}" destId="{B19E848B-AFC0-47A8-BA86-A39516803F05}" srcOrd="0" destOrd="0" presId="urn:microsoft.com/office/officeart/2008/layout/VerticalCurvedList"/>
    <dgm:cxn modelId="{DF0E61C3-20C9-4BD6-9D2E-D57A96061AE8}" type="presParOf" srcId="{B19E848B-AFC0-47A8-BA86-A39516803F05}" destId="{C9CAEF13-6E06-4AA5-9CA1-FC589A8879FA}" srcOrd="0" destOrd="0" presId="urn:microsoft.com/office/officeart/2008/layout/VerticalCurvedList"/>
    <dgm:cxn modelId="{BCD98F65-1403-4DAC-AEA1-F94A8A533A87}" type="presParOf" srcId="{C9CAEF13-6E06-4AA5-9CA1-FC589A8879FA}" destId="{3AF29AF2-2606-45CE-AA98-85AA635B97BB}" srcOrd="0" destOrd="0" presId="urn:microsoft.com/office/officeart/2008/layout/VerticalCurvedList"/>
    <dgm:cxn modelId="{895CF42B-8B69-4801-8F33-EB5D78E17271}" type="presParOf" srcId="{C9CAEF13-6E06-4AA5-9CA1-FC589A8879FA}" destId="{C7C45829-2801-4EFC-8F16-E50E872E9EB2}" srcOrd="1" destOrd="0" presId="urn:microsoft.com/office/officeart/2008/layout/VerticalCurvedList"/>
    <dgm:cxn modelId="{0E643696-AE8B-420E-A6D9-7416BB361A45}" type="presParOf" srcId="{C9CAEF13-6E06-4AA5-9CA1-FC589A8879FA}" destId="{86FBA696-48E5-46D9-8620-B46B74FAAB98}" srcOrd="2" destOrd="0" presId="urn:microsoft.com/office/officeart/2008/layout/VerticalCurvedList"/>
    <dgm:cxn modelId="{883962A1-5243-4C12-BE6F-04ABDE7CC745}" type="presParOf" srcId="{C9CAEF13-6E06-4AA5-9CA1-FC589A8879FA}" destId="{468AEC5C-CD50-45F8-B6D1-7023512B0EBF}" srcOrd="3" destOrd="0" presId="urn:microsoft.com/office/officeart/2008/layout/VerticalCurvedList"/>
    <dgm:cxn modelId="{FC02E3D7-1729-404A-87DE-0F958C84EEA8}" type="presParOf" srcId="{B19E848B-AFC0-47A8-BA86-A39516803F05}" destId="{10102B95-5744-4783-8BF8-E832C57C7BE3}" srcOrd="1" destOrd="0" presId="urn:microsoft.com/office/officeart/2008/layout/VerticalCurvedList"/>
    <dgm:cxn modelId="{08F03BBF-1361-4943-8CF8-3FDAD7881298}" type="presParOf" srcId="{B19E848B-AFC0-47A8-BA86-A39516803F05}" destId="{0FF88972-2B2B-49E3-B2ED-CE808720DFEB}" srcOrd="2" destOrd="0" presId="urn:microsoft.com/office/officeart/2008/layout/VerticalCurvedList"/>
    <dgm:cxn modelId="{7FD7C58F-3604-41F1-AE9C-566E0B0CE8BA}" type="presParOf" srcId="{0FF88972-2B2B-49E3-B2ED-CE808720DFEB}" destId="{CE5D6270-3989-4997-A4C9-C0478EFD427C}" srcOrd="0" destOrd="0" presId="urn:microsoft.com/office/officeart/2008/layout/VerticalCurvedList"/>
    <dgm:cxn modelId="{436BE373-AF97-4396-866E-779A1008857C}" type="presParOf" srcId="{B19E848B-AFC0-47A8-BA86-A39516803F05}" destId="{FC50EDC0-02E2-41FC-9D7F-C539C039AEAA}" srcOrd="3" destOrd="0" presId="urn:microsoft.com/office/officeart/2008/layout/VerticalCurvedList"/>
    <dgm:cxn modelId="{87313139-AF56-4EEC-8A55-36081057F6C0}" type="presParOf" srcId="{B19E848B-AFC0-47A8-BA86-A39516803F05}" destId="{F3F1C5C9-1485-4EA2-8183-D4B03CFF1DA4}" srcOrd="4" destOrd="0" presId="urn:microsoft.com/office/officeart/2008/layout/VerticalCurvedList"/>
    <dgm:cxn modelId="{7EBE0D3E-5F29-40EA-9EA7-8890707C7DF6}" type="presParOf" srcId="{F3F1C5C9-1485-4EA2-8183-D4B03CFF1DA4}" destId="{CDEBC031-526F-42F6-AED6-234B5F8F2FD0}" srcOrd="0" destOrd="0" presId="urn:microsoft.com/office/officeart/2008/layout/VerticalCurvedList"/>
    <dgm:cxn modelId="{A8BEA49B-CD27-4514-A1AA-1BCAF426FB3E}" type="presParOf" srcId="{B19E848B-AFC0-47A8-BA86-A39516803F05}" destId="{85D12BA9-A66A-48F8-83A9-98D220605FA6}" srcOrd="5" destOrd="0" presId="urn:microsoft.com/office/officeart/2008/layout/VerticalCurvedList"/>
    <dgm:cxn modelId="{A81C0403-7C9F-4B27-915B-E6EA9680A648}" type="presParOf" srcId="{B19E848B-AFC0-47A8-BA86-A39516803F05}" destId="{F077C55A-1671-4172-B4F3-3D06A5CA76CC}" srcOrd="6" destOrd="0" presId="urn:microsoft.com/office/officeart/2008/layout/VerticalCurvedList"/>
    <dgm:cxn modelId="{2883C3BB-991F-4AFC-A569-FC0625C65F03}" type="presParOf" srcId="{F077C55A-1671-4172-B4F3-3D06A5CA76CC}" destId="{EAE0CC20-215F-49A7-879A-E5332E768861}" srcOrd="0" destOrd="0" presId="urn:microsoft.com/office/officeart/2008/layout/VerticalCurvedList"/>
    <dgm:cxn modelId="{BDD7843D-8EAA-4157-863C-4C2D86701B26}" type="presParOf" srcId="{B19E848B-AFC0-47A8-BA86-A39516803F05}" destId="{85D7B491-375E-45A6-ADB2-CC897CD0B91F}" srcOrd="7" destOrd="0" presId="urn:microsoft.com/office/officeart/2008/layout/VerticalCurvedList"/>
    <dgm:cxn modelId="{FA41D211-F179-4B1A-95B3-3BAC20ED1029}" type="presParOf" srcId="{B19E848B-AFC0-47A8-BA86-A39516803F05}" destId="{BC16DA10-AB51-44DB-81B4-A2B89494CD3E}" srcOrd="8" destOrd="0" presId="urn:microsoft.com/office/officeart/2008/layout/VerticalCurvedList"/>
    <dgm:cxn modelId="{0B5EA5F2-4D9D-400B-8927-E8EC50A23BC9}" type="presParOf" srcId="{BC16DA10-AB51-44DB-81B4-A2B89494CD3E}" destId="{AE15880D-9E4C-4452-9270-2C1ABDED4140}" srcOrd="0" destOrd="0" presId="urn:microsoft.com/office/officeart/2008/layout/VerticalCurvedList"/>
    <dgm:cxn modelId="{44F683DA-41C2-48D7-A8D8-733DF11DB792}" type="presParOf" srcId="{B19E848B-AFC0-47A8-BA86-A39516803F05}" destId="{D34E2B1B-A279-4A0E-BF9C-2D56B046DFA0}" srcOrd="9" destOrd="0" presId="urn:microsoft.com/office/officeart/2008/layout/VerticalCurvedList"/>
    <dgm:cxn modelId="{67ED72DF-C784-46DE-83A6-429FBFCCCAA2}" type="presParOf" srcId="{B19E848B-AFC0-47A8-BA86-A39516803F05}" destId="{09C2365D-F0E9-4258-9C0B-0FA488630A15}" srcOrd="10" destOrd="0" presId="urn:microsoft.com/office/officeart/2008/layout/VerticalCurvedList"/>
    <dgm:cxn modelId="{1A79FDB0-F256-42C7-B2E5-7BC536F32A09}" type="presParOf" srcId="{09C2365D-F0E9-4258-9C0B-0FA488630A15}" destId="{7DAC24DA-A14E-4AD6-9988-9E350A2ED01D}" srcOrd="0" destOrd="0" presId="urn:microsoft.com/office/officeart/2008/layout/VerticalCurvedList"/>
    <dgm:cxn modelId="{0CE4C8B1-80CE-4F2B-B84C-A27B9C0F790B}" type="presParOf" srcId="{B19E848B-AFC0-47A8-BA86-A39516803F05}" destId="{F720DEA4-B705-4D25-BA71-F72E616A642B}" srcOrd="11" destOrd="0" presId="urn:microsoft.com/office/officeart/2008/layout/VerticalCurvedList"/>
    <dgm:cxn modelId="{14D809CD-C253-4856-8F76-697D48BD60C1}" type="presParOf" srcId="{B19E848B-AFC0-47A8-BA86-A39516803F05}" destId="{E95EF28B-6EF0-417E-AB17-E6BAB3ACC683}" srcOrd="12" destOrd="0" presId="urn:microsoft.com/office/officeart/2008/layout/VerticalCurvedList"/>
    <dgm:cxn modelId="{2DAED6EB-3AED-40D4-9C61-3FB1E230BFDA}" type="presParOf" srcId="{E95EF28B-6EF0-417E-AB17-E6BAB3ACC683}" destId="{D732D35B-3C9C-449B-BD2F-C953AD9F3B80}" srcOrd="0" destOrd="0" presId="urn:microsoft.com/office/officeart/2008/layout/VerticalCurvedList"/>
    <dgm:cxn modelId="{831C27DB-0109-428A-BAA8-A72E85AF72C1}" type="presParOf" srcId="{B19E848B-AFC0-47A8-BA86-A39516803F05}" destId="{03190105-9369-48F2-8F18-0E474E61F1F4}" srcOrd="13" destOrd="0" presId="urn:microsoft.com/office/officeart/2008/layout/VerticalCurvedList"/>
    <dgm:cxn modelId="{86D72781-31F0-43A2-A61E-DB6FECEFFA68}" type="presParOf" srcId="{B19E848B-AFC0-47A8-BA86-A39516803F05}" destId="{A9B20BD5-A2F2-44F0-B4D2-673E6EBDD815}" srcOrd="14" destOrd="0" presId="urn:microsoft.com/office/officeart/2008/layout/VerticalCurvedList"/>
    <dgm:cxn modelId="{39490795-DA1F-4AB6-8DA3-F2BE2E292331}" type="presParOf" srcId="{A9B20BD5-A2F2-44F0-B4D2-673E6EBDD815}" destId="{BF2E7308-2D41-4927-94C1-F4EB2B950B0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45829-2801-4EFC-8F16-E50E872E9EB2}">
      <dsp:nvSpPr>
        <dsp:cNvPr id="0" name=""/>
        <dsp:cNvSpPr/>
      </dsp:nvSpPr>
      <dsp:spPr>
        <a:xfrm>
          <a:off x="-6457279" y="-988380"/>
          <a:ext cx="7691760" cy="7691760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02B95-5744-4783-8BF8-E832C57C7BE3}">
      <dsp:nvSpPr>
        <dsp:cNvPr id="0" name=""/>
        <dsp:cNvSpPr/>
      </dsp:nvSpPr>
      <dsp:spPr>
        <a:xfrm>
          <a:off x="451719" y="185758"/>
          <a:ext cx="5510067" cy="6138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257" tIns="35560" rIns="35560" bIns="355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снижены ставки для отраслей экономики, пострадавших от </a:t>
          </a:r>
          <a:r>
            <a:rPr lang="en-US" sz="1400" b="1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COVID</a:t>
          </a:r>
          <a:r>
            <a:rPr lang="ru-RU" sz="1400" b="1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-19</a:t>
          </a:r>
          <a:r>
            <a:rPr lang="ru-RU" sz="1400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, на 2020 год по налогу на </a:t>
          </a:r>
          <a:r>
            <a:rPr lang="ru-RU" sz="1400" b="1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имущество</a:t>
          </a:r>
          <a:r>
            <a:rPr lang="ru-RU" sz="1400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организаций с 2,2% до </a:t>
          </a:r>
          <a:r>
            <a:rPr lang="ru-RU" sz="1400" b="1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1,1%, </a:t>
          </a:r>
          <a:r>
            <a:rPr lang="ru-RU" sz="1400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по </a:t>
          </a:r>
          <a:r>
            <a:rPr lang="ru-RU" sz="1400" b="1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УСН «доходы» </a:t>
          </a:r>
          <a:r>
            <a:rPr lang="ru-RU" sz="1400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 6% до </a:t>
          </a:r>
          <a:r>
            <a:rPr lang="ru-RU" sz="1400" b="1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1%</a:t>
          </a:r>
          <a:endParaRPr lang="ru-RU" sz="14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451719" y="185758"/>
        <a:ext cx="5510067" cy="613838"/>
      </dsp:txXfrm>
    </dsp:sp>
    <dsp:sp modelId="{CE5D6270-3989-4997-A4C9-C0478EFD427C}">
      <dsp:nvSpPr>
        <dsp:cNvPr id="0" name=""/>
        <dsp:cNvSpPr/>
      </dsp:nvSpPr>
      <dsp:spPr>
        <a:xfrm>
          <a:off x="76295" y="194881"/>
          <a:ext cx="649224" cy="6492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C50EDC0-02E2-41FC-9D7F-C539C039AEAA}">
      <dsp:nvSpPr>
        <dsp:cNvPr id="0" name=""/>
        <dsp:cNvSpPr/>
      </dsp:nvSpPr>
      <dsp:spPr>
        <a:xfrm>
          <a:off x="882784" y="897884"/>
          <a:ext cx="5152097" cy="7426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257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по налогу на </a:t>
          </a:r>
          <a:r>
            <a:rPr lang="ru-RU" sz="1300" b="1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имущество</a:t>
          </a:r>
          <a:r>
            <a:rPr lang="ru-RU" sz="1300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организаций </a:t>
          </a:r>
          <a:r>
            <a:rPr lang="ru-RU" sz="1300" b="1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снижена ставка на 35% </a:t>
          </a:r>
          <a:r>
            <a:rPr lang="ru-RU" sz="1300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для объектов административно-деловой и торговой недвижимости, </a:t>
          </a:r>
          <a:r>
            <a:rPr lang="ru-RU" sz="1300" b="1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сдаваемых в аренду; освобождены</a:t>
          </a:r>
          <a:r>
            <a:rPr lang="ru-RU" sz="1300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от уплаты организации, осуществляющие </a:t>
          </a:r>
          <a:r>
            <a:rPr lang="ru-RU" sz="1300" b="1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перевозки воздушным транспортом</a:t>
          </a:r>
          <a:r>
            <a:rPr lang="ru-RU" sz="1300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, в отношении инфраструктуры </a:t>
          </a:r>
          <a:r>
            <a:rPr lang="ru-RU" sz="1300" b="1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аэропортов и аэродромов</a:t>
          </a:r>
        </a:p>
      </dsp:txBody>
      <dsp:txXfrm>
        <a:off x="882784" y="897884"/>
        <a:ext cx="5152097" cy="742686"/>
      </dsp:txXfrm>
    </dsp:sp>
    <dsp:sp modelId="{CDEBC031-526F-42F6-AED6-234B5F8F2FD0}">
      <dsp:nvSpPr>
        <dsp:cNvPr id="0" name=""/>
        <dsp:cNvSpPr/>
      </dsp:nvSpPr>
      <dsp:spPr>
        <a:xfrm>
          <a:off x="546639" y="974407"/>
          <a:ext cx="649224" cy="6492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5D12BA9-A66A-48F8-83A9-98D220605FA6}">
      <dsp:nvSpPr>
        <dsp:cNvPr id="0" name=""/>
        <dsp:cNvSpPr/>
      </dsp:nvSpPr>
      <dsp:spPr>
        <a:xfrm>
          <a:off x="1096971" y="1831237"/>
          <a:ext cx="4958619" cy="6741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257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продлены сроки уплаты</a:t>
          </a:r>
          <a:r>
            <a:rPr lang="ru-RU" sz="1300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 налога на имущество организаций, ЕНВД и земельного налога в 2020 году для собственников </a:t>
          </a:r>
          <a:r>
            <a:rPr lang="ru-RU" sz="1300" b="1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кинотеатров</a:t>
          </a:r>
          <a:r>
            <a:rPr lang="ru-RU" sz="1300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, объектов </a:t>
          </a:r>
          <a:r>
            <a:rPr lang="ru-RU" sz="1300" b="1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торговой недвижимости</a:t>
          </a:r>
          <a:r>
            <a:rPr lang="ru-RU" sz="1300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и </a:t>
          </a:r>
          <a:r>
            <a:rPr lang="ru-RU" sz="1300" b="1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авиаперевозок</a:t>
          </a:r>
          <a:r>
            <a:rPr lang="ru-RU" sz="1300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пассажиров</a:t>
          </a:r>
        </a:p>
      </dsp:txBody>
      <dsp:txXfrm>
        <a:off x="1096971" y="1831237"/>
        <a:ext cx="4958619" cy="674123"/>
      </dsp:txXfrm>
    </dsp:sp>
    <dsp:sp modelId="{EAE0CC20-215F-49A7-879A-E5332E768861}">
      <dsp:nvSpPr>
        <dsp:cNvPr id="0" name=""/>
        <dsp:cNvSpPr/>
      </dsp:nvSpPr>
      <dsp:spPr>
        <a:xfrm>
          <a:off x="804386" y="1753362"/>
          <a:ext cx="649224" cy="6492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5D7B491-375E-45A6-ADB2-CC897CD0B91F}">
      <dsp:nvSpPr>
        <dsp:cNvPr id="0" name=""/>
        <dsp:cNvSpPr/>
      </dsp:nvSpPr>
      <dsp:spPr>
        <a:xfrm>
          <a:off x="1222096" y="2596792"/>
          <a:ext cx="5746094" cy="4636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257" tIns="35560" rIns="35560" bIns="355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введен </a:t>
          </a:r>
          <a:r>
            <a:rPr lang="ru-RU" sz="1400" b="1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инвестиционный налоговый вычет </a:t>
          </a:r>
          <a:r>
            <a:rPr lang="ru-RU" sz="1400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по налогу на прибыль с 2023 года – для участников приоритетных инвестиционных проектов и специальных инвестиционных контрактов </a:t>
          </a:r>
          <a:endParaRPr lang="ru-RU" sz="1400" b="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1222096" y="2596792"/>
        <a:ext cx="5746094" cy="463639"/>
      </dsp:txXfrm>
    </dsp:sp>
    <dsp:sp modelId="{AE15880D-9E4C-4452-9270-2C1ABDED4140}">
      <dsp:nvSpPr>
        <dsp:cNvPr id="0" name=""/>
        <dsp:cNvSpPr/>
      </dsp:nvSpPr>
      <dsp:spPr>
        <a:xfrm>
          <a:off x="886682" y="2532888"/>
          <a:ext cx="649224" cy="64922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34E2B1B-A279-4A0E-BF9C-2D56B046DFA0}">
      <dsp:nvSpPr>
        <dsp:cNvPr id="0" name=""/>
        <dsp:cNvSpPr/>
      </dsp:nvSpPr>
      <dsp:spPr>
        <a:xfrm>
          <a:off x="1122120" y="3211729"/>
          <a:ext cx="5828390" cy="10076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257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По налогу на имущество: освобождены</a:t>
          </a:r>
          <a:r>
            <a:rPr lang="ru-RU" sz="1300" b="0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на 10-летний период от уплаты налога организации, реализующие проекты по строительству </a:t>
          </a:r>
          <a:r>
            <a:rPr lang="ru-RU" sz="1300" b="1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арендного жилья</a:t>
          </a:r>
          <a:r>
            <a:rPr lang="ru-RU" sz="1300" b="0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с жилой площадью от 2400 кв. м; </a:t>
          </a:r>
          <a:r>
            <a:rPr lang="ru-RU" sz="1300" b="1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продлено действие льгот </a:t>
          </a:r>
          <a:r>
            <a:rPr lang="ru-RU" sz="1300" b="0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для организаций, предоставляющих объекты имущества образовательным учреждениям и организациям, осуществляющим высокотехнологичную медицинскую помощь, а также для санаторно-курортных организаций</a:t>
          </a:r>
        </a:p>
      </dsp:txBody>
      <dsp:txXfrm>
        <a:off x="1122120" y="3211729"/>
        <a:ext cx="5828390" cy="1007642"/>
      </dsp:txXfrm>
    </dsp:sp>
    <dsp:sp modelId="{7DAC24DA-A14E-4AD6-9988-9E350A2ED01D}">
      <dsp:nvSpPr>
        <dsp:cNvPr id="0" name=""/>
        <dsp:cNvSpPr/>
      </dsp:nvSpPr>
      <dsp:spPr>
        <a:xfrm>
          <a:off x="804386" y="3312414"/>
          <a:ext cx="649224" cy="6492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720DEA4-B705-4D25-BA71-F72E616A642B}">
      <dsp:nvSpPr>
        <dsp:cNvPr id="0" name=""/>
        <dsp:cNvSpPr/>
      </dsp:nvSpPr>
      <dsp:spPr>
        <a:xfrm>
          <a:off x="925235" y="4316498"/>
          <a:ext cx="6044020" cy="5193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257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по спец. режимам</a:t>
          </a:r>
          <a:r>
            <a:rPr lang="ru-RU" sz="1300" b="0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: продление налоговых каникул на 3 года,; расширение перечня видов деятельности применения </a:t>
          </a:r>
          <a:r>
            <a:rPr lang="ru-RU" sz="1300" b="1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ставки 0% по УСН</a:t>
          </a:r>
          <a:r>
            <a:rPr lang="ru-RU" sz="1300" b="0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 </a:t>
          </a:r>
          <a:r>
            <a:rPr lang="ru-RU" sz="1300" b="1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и ПСН; </a:t>
          </a:r>
          <a:r>
            <a:rPr lang="ru-RU" sz="1300" b="0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расширение </a:t>
          </a:r>
          <a:r>
            <a:rPr lang="ru-RU" sz="1300" b="1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области применения ПСН</a:t>
          </a:r>
        </a:p>
      </dsp:txBody>
      <dsp:txXfrm>
        <a:off x="925235" y="4316498"/>
        <a:ext cx="6044020" cy="519379"/>
      </dsp:txXfrm>
    </dsp:sp>
    <dsp:sp modelId="{D732D35B-3C9C-449B-BD2F-C953AD9F3B80}">
      <dsp:nvSpPr>
        <dsp:cNvPr id="0" name=""/>
        <dsp:cNvSpPr/>
      </dsp:nvSpPr>
      <dsp:spPr>
        <a:xfrm>
          <a:off x="546639" y="4091368"/>
          <a:ext cx="649224" cy="6492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3190105-9369-48F2-8F18-0E474E61F1F4}">
      <dsp:nvSpPr>
        <dsp:cNvPr id="0" name=""/>
        <dsp:cNvSpPr/>
      </dsp:nvSpPr>
      <dsp:spPr>
        <a:xfrm>
          <a:off x="393891" y="4963915"/>
          <a:ext cx="6556481" cy="5193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25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установлена пониженная ставка по </a:t>
          </a:r>
          <a:r>
            <a:rPr lang="ru-RU" sz="1400" b="1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налогу на прибыль</a:t>
          </a:r>
          <a:r>
            <a:rPr lang="ru-RU" sz="1400" b="0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в размере </a:t>
          </a:r>
          <a:r>
            <a:rPr lang="ru-RU" sz="1400" b="1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10%</a:t>
          </a:r>
          <a:r>
            <a:rPr lang="ru-RU" sz="1400" b="0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для участников </a:t>
          </a:r>
          <a:r>
            <a:rPr lang="ru-RU" sz="1400" b="1" kern="1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региональных инвестиционных проектов</a:t>
          </a:r>
        </a:p>
      </dsp:txBody>
      <dsp:txXfrm>
        <a:off x="393891" y="4963915"/>
        <a:ext cx="6556481" cy="519379"/>
      </dsp:txXfrm>
    </dsp:sp>
    <dsp:sp modelId="{BF2E7308-2D41-4927-94C1-F4EB2B950B0A}">
      <dsp:nvSpPr>
        <dsp:cNvPr id="0" name=""/>
        <dsp:cNvSpPr/>
      </dsp:nvSpPr>
      <dsp:spPr>
        <a:xfrm>
          <a:off x="76295" y="4870894"/>
          <a:ext cx="649224" cy="6492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27E2765-3416-4CB3-BC34-B0084BEA526C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79DD0A8-6365-484F-8C3C-7AC769E55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3C7B524-E1EE-4E47-83DF-CE446AF2ADBB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274BA7-F3F9-4D30-A047-B4642DA21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64AD6-C396-4B90-87B3-EF06D560442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7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30AC1C-68B0-4B65-B28C-83108CB583E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401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274BA7-F3F9-4D30-A047-B4642DA21CBB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277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Вопрос 21-22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57683A-395F-4AFB-804B-BB437F5DDFC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936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Вопрос 17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57683A-395F-4AFB-804B-BB437F5DDFC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571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Вопрос 18-19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57683A-395F-4AFB-804B-BB437F5DDFC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784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DDAE-7DBF-4373-BE5E-8826DBFB4C27}" type="datetime1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B29E5-A408-49A9-B140-C39CC12AD5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 b="1" i="0">
                <a:solidFill>
                  <a:srgbClr val="0064A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6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66598-C5C8-41B4-9F57-7B402FB468A3}" type="datetime1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37B19-220C-472C-A576-01B118E810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 b="1" i="0">
                <a:solidFill>
                  <a:srgbClr val="0064A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88D96-23FB-43BE-B8E8-C58222F9F66E}" type="datetime1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46DB4-97B9-423B-AD3A-75F57819BA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 b="1" i="0">
                <a:solidFill>
                  <a:srgbClr val="0064A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D2DE-1044-4797-BB98-3521F251E8B8}" type="datetime1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5B89B-5284-4ABB-8BEC-6B2A5B8A92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/>
          <p:nvPr/>
        </p:nvSpPr>
        <p:spPr>
          <a:xfrm>
            <a:off x="139700" y="112713"/>
            <a:ext cx="3468688" cy="887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3" name="bk object 17"/>
          <p:cNvSpPr/>
          <p:nvPr/>
        </p:nvSpPr>
        <p:spPr>
          <a:xfrm>
            <a:off x="3646488" y="836613"/>
            <a:ext cx="5246687" cy="0"/>
          </a:xfrm>
          <a:custGeom>
            <a:avLst/>
            <a:gdLst/>
            <a:ahLst/>
            <a:cxnLst/>
            <a:rect l="l" t="t" r="r" b="b"/>
            <a:pathLst>
              <a:path w="5247005">
                <a:moveTo>
                  <a:pt x="0" y="0"/>
                </a:moveTo>
                <a:lnTo>
                  <a:pt x="5246497" y="0"/>
                </a:lnTo>
              </a:path>
            </a:pathLst>
          </a:custGeom>
          <a:ln w="19050">
            <a:solidFill>
              <a:srgbClr val="497DBA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4" name="bk object 18"/>
          <p:cNvSpPr/>
          <p:nvPr/>
        </p:nvSpPr>
        <p:spPr>
          <a:xfrm>
            <a:off x="827088" y="1196975"/>
            <a:ext cx="7632700" cy="5489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CEB83EB-B24A-480D-9D35-A0ED63AC7EF9}" type="datetime1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7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D4A45-FD40-4E9D-826F-A3AB106BCC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AB59-0591-484D-9413-52087BC8684A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43822-7994-4F70-B4D0-C335936FDB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9700" y="122238"/>
            <a:ext cx="3468688" cy="889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646488" y="836613"/>
            <a:ext cx="5246687" cy="0"/>
          </a:xfrm>
          <a:custGeom>
            <a:avLst/>
            <a:gdLst/>
            <a:ahLst/>
            <a:cxnLst/>
            <a:rect l="l" t="t" r="r" b="b"/>
            <a:pathLst>
              <a:path w="5247005">
                <a:moveTo>
                  <a:pt x="0" y="0"/>
                </a:moveTo>
                <a:lnTo>
                  <a:pt x="5246497" y="0"/>
                </a:lnTo>
              </a:path>
            </a:pathLst>
          </a:custGeom>
          <a:ln w="19050">
            <a:solidFill>
              <a:srgbClr val="497DBA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474663" y="1152525"/>
            <a:ext cx="81946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798513" y="1443038"/>
            <a:ext cx="78613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864DDB-9070-44D2-86CD-CA8361B5D887}" type="datetime1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09038" y="6577013"/>
            <a:ext cx="134937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1425"/>
              </a:lnSpc>
              <a:defRPr sz="1200">
                <a:solidFill>
                  <a:srgbClr val="404040"/>
                </a:solidFill>
              </a:defRPr>
            </a:lvl1pPr>
          </a:lstStyle>
          <a:p>
            <a:fld id="{5E4D9B14-D314-40C9-BC53-C0AF3C19459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1" r:id="rId3"/>
    <p:sldLayoutId id="2147483650" r:id="rId4"/>
    <p:sldLayoutId id="2147483654" r:id="rId5"/>
    <p:sldLayoutId id="2147483655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sospp.ru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spp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4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jpeg"/><Relationship Id="rId1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spp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spp.ru/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spp.ru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spp.ru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2" Type="http://schemas.openxmlformats.org/officeDocument/2006/relationships/hyperlink" Target="http://www.sospp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chart" Target="../charts/char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spp.ru/" TargetMode="External"/><Relationship Id="rId2" Type="http://schemas.openxmlformats.org/officeDocument/2006/relationships/hyperlink" Target="mailto:sospp@sospp.r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spp.ru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spp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sospp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www.sospp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spp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962400" y="6353175"/>
            <a:ext cx="1905000" cy="258763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lang="ru-RU" sz="1600" b="1" spc="-45" dirty="0">
                <a:solidFill>
                  <a:srgbClr val="404040"/>
                </a:solidFill>
                <a:latin typeface="Arial"/>
                <a:cs typeface="Arial"/>
              </a:rPr>
              <a:t>март </a:t>
            </a:r>
            <a:r>
              <a:rPr sz="1600" b="1" spc="-10" dirty="0">
                <a:solidFill>
                  <a:srgbClr val="404040"/>
                </a:solidFill>
                <a:latin typeface="Arial"/>
                <a:cs typeface="Arial"/>
              </a:rPr>
              <a:t>20</a:t>
            </a:r>
            <a:r>
              <a:rPr lang="ru-RU" sz="1600" b="1" spc="-10" dirty="0">
                <a:solidFill>
                  <a:srgbClr val="404040"/>
                </a:solidFill>
                <a:latin typeface="Arial"/>
                <a:cs typeface="Arial"/>
              </a:rPr>
              <a:t>21 г.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1752600"/>
            <a:ext cx="8458200" cy="2783454"/>
          </a:xfrm>
          <a:prstGeom prst="rect">
            <a:avLst/>
          </a:prstGeom>
        </p:spPr>
        <p:txBody>
          <a:bodyPr wrap="square" lIns="0" tIns="13335" rIns="0" bIns="0">
            <a:spAutoFit/>
          </a:bodyPr>
          <a:lstStyle/>
          <a:p>
            <a:pPr algn="ctr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2800" b="1" spc="-5" dirty="0">
                <a:latin typeface="+mj-lt"/>
                <a:cs typeface="Arial" pitchFamily="34" charset="0"/>
              </a:rPr>
              <a:t>«ВЗАИМОДЕЙСТВИЕ БИЗНЕСА </a:t>
            </a:r>
            <a:r>
              <a:rPr sz="2800" b="1" dirty="0">
                <a:latin typeface="+mj-lt"/>
                <a:cs typeface="Arial" pitchFamily="34" charset="0"/>
              </a:rPr>
              <a:t>И</a:t>
            </a:r>
            <a:r>
              <a:rPr sz="2800" b="1" spc="-85" dirty="0">
                <a:latin typeface="+mj-lt"/>
                <a:cs typeface="Arial" pitchFamily="34" charset="0"/>
              </a:rPr>
              <a:t> </a:t>
            </a:r>
            <a:r>
              <a:rPr sz="2800" b="1" spc="-20" dirty="0">
                <a:latin typeface="+mj-lt"/>
                <a:cs typeface="Arial" pitchFamily="34" charset="0"/>
              </a:rPr>
              <a:t>ВЛАСТИ:</a:t>
            </a:r>
            <a:endParaRPr sz="2800" dirty="0">
              <a:latin typeface="+mj-lt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 dirty="0">
                <a:latin typeface="+mj-lt"/>
                <a:cs typeface="Arial" pitchFamily="34" charset="0"/>
              </a:rPr>
              <a:t>ОПЫТ</a:t>
            </a:r>
            <a:r>
              <a:rPr sz="2800" b="1" spc="10" dirty="0">
                <a:latin typeface="+mj-lt"/>
                <a:cs typeface="Arial" pitchFamily="34" charset="0"/>
              </a:rPr>
              <a:t> </a:t>
            </a:r>
            <a:r>
              <a:rPr sz="2800" b="1" spc="-20" dirty="0">
                <a:latin typeface="+mj-lt"/>
                <a:cs typeface="Arial" pitchFamily="34" charset="0"/>
              </a:rPr>
              <a:t>СВЕРДЛОВСКОГО</a:t>
            </a:r>
            <a:endParaRPr sz="2800" dirty="0">
              <a:latin typeface="+mj-lt"/>
              <a:cs typeface="Arial" pitchFamily="34" charset="0"/>
            </a:endParaRPr>
          </a:p>
          <a:p>
            <a:pPr marL="12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 spc="-15" dirty="0">
                <a:latin typeface="+mj-lt"/>
                <a:cs typeface="Arial" pitchFamily="34" charset="0"/>
              </a:rPr>
              <a:t>ОБЛАСТНОГО </a:t>
            </a:r>
            <a:r>
              <a:rPr sz="2800" b="1" spc="-5" dirty="0">
                <a:latin typeface="+mj-lt"/>
                <a:cs typeface="Arial" pitchFamily="34" charset="0"/>
              </a:rPr>
              <a:t>СОЮЗА ПРОМЫШЛЕННИКОВ</a:t>
            </a:r>
            <a:r>
              <a:rPr sz="2800" b="1" spc="-100" dirty="0">
                <a:latin typeface="+mj-lt"/>
                <a:cs typeface="Arial" pitchFamily="34" charset="0"/>
              </a:rPr>
              <a:t> </a:t>
            </a:r>
            <a:r>
              <a:rPr sz="2800" b="1" dirty="0">
                <a:latin typeface="+mj-lt"/>
                <a:cs typeface="Arial" pitchFamily="34" charset="0"/>
              </a:rPr>
              <a:t>И</a:t>
            </a:r>
            <a:endParaRPr sz="2800" dirty="0">
              <a:latin typeface="+mj-lt"/>
              <a:cs typeface="Arial" pitchFamily="34" charset="0"/>
            </a:endParaRPr>
          </a:p>
          <a:p>
            <a:pPr marL="63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 spc="-10" dirty="0">
                <a:latin typeface="+mj-lt"/>
                <a:cs typeface="Arial" pitchFamily="34" charset="0"/>
              </a:rPr>
              <a:t>ПРЕДПРИНИМАТЕЛЕЙ»</a:t>
            </a:r>
            <a:endParaRPr lang="ru-RU" sz="2800" b="1" spc="-10" dirty="0">
              <a:latin typeface="+mj-lt"/>
              <a:cs typeface="Arial" pitchFamily="34" charset="0"/>
            </a:endParaRPr>
          </a:p>
          <a:p>
            <a:pPr marL="635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spc="-10" dirty="0">
              <a:latin typeface="Arial" pitchFamily="34" charset="0"/>
              <a:cs typeface="Arial" pitchFamily="34" charset="0"/>
            </a:endParaRPr>
          </a:p>
          <a:p>
            <a:pPr marL="2540" fontAlgn="auto">
              <a:spcBef>
                <a:spcPts val="0"/>
              </a:spcBef>
              <a:spcAft>
                <a:spcPts val="0"/>
              </a:spcAft>
              <a:tabLst>
                <a:tab pos="1781175" algn="l"/>
                <a:tab pos="4026535" algn="l"/>
              </a:tabLst>
              <a:defRPr/>
            </a:pPr>
            <a:r>
              <a:rPr lang="ru-RU" sz="1600" b="1" spc="-15" dirty="0">
                <a:latin typeface="Arial"/>
                <a:cs typeface="Arial"/>
              </a:rPr>
              <a:t>Исполнительный Вице-президент -- Вшивцева Марина Николаевна</a:t>
            </a:r>
            <a:r>
              <a:rPr lang="en-US" sz="1600" b="1" spc="-15" dirty="0">
                <a:latin typeface="Arial"/>
                <a:cs typeface="Arial"/>
              </a:rPr>
              <a:t> </a:t>
            </a:r>
            <a:endParaRPr lang="ru-RU" sz="1600" b="1" spc="-15" dirty="0">
              <a:latin typeface="Arial"/>
              <a:cs typeface="Arial"/>
            </a:endParaRPr>
          </a:p>
          <a:p>
            <a:pPr marL="2540" fontAlgn="auto">
              <a:spcBef>
                <a:spcPts val="0"/>
              </a:spcBef>
              <a:spcAft>
                <a:spcPts val="0"/>
              </a:spcAft>
              <a:tabLst>
                <a:tab pos="1781175" algn="l"/>
                <a:tab pos="4026535" algn="l"/>
              </a:tabLst>
              <a:defRPr/>
            </a:pPr>
            <a:r>
              <a:rPr lang="ru-RU" sz="1600" b="1" spc="-15" dirty="0">
                <a:latin typeface="Arial"/>
                <a:cs typeface="Arial"/>
              </a:rPr>
              <a:t>Исполнительный Вице-президент -- Кансафарова Татьяна </a:t>
            </a:r>
            <a:r>
              <a:rPr lang="ru-RU" sz="1600" b="1" spc="-15" dirty="0" err="1">
                <a:latin typeface="Arial"/>
                <a:cs typeface="Arial"/>
              </a:rPr>
              <a:t>Анасовна</a:t>
            </a:r>
            <a:endParaRPr lang="ru-RU" sz="1600" b="1" spc="-15" dirty="0">
              <a:latin typeface="Arial"/>
              <a:cs typeface="Arial"/>
            </a:endParaRPr>
          </a:p>
          <a:p>
            <a:pPr marL="2540" fontAlgn="auto">
              <a:spcBef>
                <a:spcPts val="0"/>
              </a:spcBef>
              <a:spcAft>
                <a:spcPts val="0"/>
              </a:spcAft>
              <a:tabLst>
                <a:tab pos="1781175" algn="l"/>
                <a:tab pos="4026535" algn="l"/>
              </a:tabLst>
              <a:defRPr/>
            </a:pPr>
            <a:r>
              <a:rPr lang="ru-RU" sz="1600" b="1" spc="-15" dirty="0">
                <a:latin typeface="Arial"/>
                <a:cs typeface="Arial"/>
              </a:rPr>
              <a:t>Исполнительный Вице-президент – Харламов Евгений Вячеславович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221" name="object 6"/>
          <p:cNvSpPr>
            <a:spLocks noChangeArrowheads="1"/>
          </p:cNvSpPr>
          <p:nvPr/>
        </p:nvSpPr>
        <p:spPr bwMode="auto">
          <a:xfrm>
            <a:off x="0" y="0"/>
            <a:ext cx="4572000" cy="13620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fld id="{2AB836EC-1BEE-4859-B56E-53C2094C1039}" type="slidenum">
              <a:rPr lang="ru-RU" spc="-5">
                <a:latin typeface="Arial"/>
                <a:cs typeface="Arial"/>
              </a:rPr>
              <a:pPr marL="25400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 spc="-5" dirty="0">
              <a:latin typeface="Arial"/>
              <a:cs typeface="Arial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14CD84-75A9-4FC5-9814-C792C8677E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90" t="-24670" r="10990" b="38681"/>
          <a:stretch/>
        </p:blipFill>
        <p:spPr>
          <a:xfrm>
            <a:off x="6185797" y="4158424"/>
            <a:ext cx="2941638" cy="26863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763000" cy="276999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               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809038" y="6577012"/>
            <a:ext cx="182562" cy="179536"/>
          </a:xfrm>
        </p:spPr>
        <p:txBody>
          <a:bodyPr/>
          <a:lstStyle/>
          <a:p>
            <a:r>
              <a:rPr lang="ru-RU" dirty="0"/>
              <a:t>10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8F300B54-8DA9-4F19-8CF3-4D813BB76E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7449069"/>
              </p:ext>
            </p:extLst>
          </p:nvPr>
        </p:nvGraphicFramePr>
        <p:xfrm>
          <a:off x="533400" y="1191399"/>
          <a:ext cx="8077200" cy="4980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7E536CF-38BC-4719-9D38-CAB2C9E1C3F2}"/>
              </a:ext>
            </a:extLst>
          </p:cNvPr>
          <p:cNvSpPr/>
          <p:nvPr/>
        </p:nvSpPr>
        <p:spPr>
          <a:xfrm>
            <a:off x="838200" y="6352878"/>
            <a:ext cx="6019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50" dirty="0">
                <a:latin typeface="Calibri Light"/>
                <a:ea typeface="Times New Roman" pitchFamily="18" charset="0"/>
                <a:cs typeface="Times New Roman" pitchFamily="18" charset="0"/>
              </a:rPr>
              <a:t>*общее количество ответов превышает 100%, т.к. респонденты имели возможность выбора нескольких вариантов ответа</a:t>
            </a:r>
            <a:endParaRPr lang="ru-RU" sz="105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514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B7D5F-E37D-4330-8903-90986E407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63" y="990601"/>
            <a:ext cx="8194675" cy="3170099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+mj-lt"/>
              </a:rPr>
              <a:t>КООРДИНАЦИОННЫЙ  СОВЕТ СОСПП ПО ПРОТИВОДЕЙСТВИЮ КОРОНАВИРУСНОЙ ИНФЕКЦИИ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  <a:latin typeface="+mj-lt"/>
              </a:rPr>
              <a:t>(создан в марте 2020 года. Руководитель – президент СОСПП Пумпянский Д.А.)</a:t>
            </a:r>
            <a:br>
              <a:rPr lang="ru-RU" dirty="0">
                <a:solidFill>
                  <a:schemeClr val="tx1"/>
                </a:solidFill>
                <a:latin typeface="+mj-lt"/>
              </a:rPr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19992E3-C6F3-433F-9DEB-258F3D08F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9038" y="6553200"/>
            <a:ext cx="258762" cy="220663"/>
          </a:xfrm>
        </p:spPr>
        <p:txBody>
          <a:bodyPr/>
          <a:lstStyle/>
          <a:p>
            <a:fld id="{5565B89B-5284-4ABB-8BEC-6B2A5B8A92A2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BBCF8B-7776-4CB5-AE8A-93A4F206B6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09" y="4593454"/>
            <a:ext cx="3893057" cy="228600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AAAEA08-B48E-4427-85FB-C95E0348066F}"/>
              </a:ext>
            </a:extLst>
          </p:cNvPr>
          <p:cNvSpPr txBox="1">
            <a:spLocks/>
          </p:cNvSpPr>
          <p:nvPr/>
        </p:nvSpPr>
        <p:spPr bwMode="auto">
          <a:xfrm>
            <a:off x="152401" y="2743200"/>
            <a:ext cx="4038600" cy="320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 i="0">
                <a:solidFill>
                  <a:srgbClr val="0064AF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ts val="1350"/>
              </a:lnSpc>
              <a:spcAft>
                <a:spcPts val="1125"/>
              </a:spcAft>
            </a:pPr>
            <a:r>
              <a:rPr lang="en-US" dirty="0">
                <a:solidFill>
                  <a:srgbClr val="2F2E2E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>
                <a:solidFill>
                  <a:srgbClr val="2F2E2E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ТРИ НАПРАВЛЕНИЯ РАБОТЫ</a:t>
            </a:r>
            <a:r>
              <a:rPr lang="en-US" dirty="0">
                <a:solidFill>
                  <a:srgbClr val="2F2E2E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2F2E2E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1125"/>
              </a:spcAft>
            </a:pPr>
            <a:endParaRPr lang="ru-RU" sz="1800" dirty="0">
              <a:solidFill>
                <a:srgbClr val="2F2E2E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1125"/>
              </a:spcAft>
            </a:pPr>
            <a:r>
              <a:rPr lang="en-US" dirty="0">
                <a:solidFill>
                  <a:srgbClr val="2F2E2E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ru-RU" dirty="0">
                <a:solidFill>
                  <a:srgbClr val="2F2E2E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системная поддержка бизнеса при взаимодействии с руководством региона</a:t>
            </a:r>
            <a:r>
              <a:rPr lang="en-US" dirty="0">
                <a:solidFill>
                  <a:srgbClr val="2F2E2E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rgbClr val="2F2E2E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1125"/>
              </a:spcAft>
            </a:pPr>
            <a:endParaRPr lang="ru-RU" dirty="0">
              <a:solidFill>
                <a:srgbClr val="2F2E2E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1125"/>
              </a:spcAft>
            </a:pPr>
            <a:r>
              <a:rPr lang="en-US" dirty="0">
                <a:solidFill>
                  <a:srgbClr val="2F2E2E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ru-RU" dirty="0">
                <a:solidFill>
                  <a:srgbClr val="2F2E2E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выработка мер восстановления экономического роста</a:t>
            </a:r>
            <a:r>
              <a:rPr lang="en-US" dirty="0">
                <a:solidFill>
                  <a:srgbClr val="2F2E2E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rgbClr val="2F2E2E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1125"/>
              </a:spcAft>
            </a:pPr>
            <a:endParaRPr lang="ru-RU" dirty="0">
              <a:solidFill>
                <a:srgbClr val="2F2E2E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Aft>
                <a:spcPts val="1125"/>
              </a:spcAft>
            </a:pPr>
            <a:r>
              <a:rPr lang="en-US" dirty="0">
                <a:solidFill>
                  <a:srgbClr val="2F2E2E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ru-RU" dirty="0">
                <a:solidFill>
                  <a:srgbClr val="2F2E2E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информирование регионального бизнеса об инициативах РСПП и взаимодействии с органами власти на федеральном уровне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B348105-3779-4ADF-97ED-6884508705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08" y="2271709"/>
            <a:ext cx="3893057" cy="229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19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483243" y="990600"/>
            <a:ext cx="8051157" cy="294524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ru-RU" sz="2000" b="1" dirty="0">
                <a:latin typeface="+mj-lt"/>
              </a:rPr>
              <a:t>                           СПЕЦСЧЕТ   СОСПП  «СТОП КОРОНАВИРУС» </a:t>
            </a:r>
          </a:p>
          <a:p>
            <a:endParaRPr lang="ru-RU" sz="2000" b="1" dirty="0"/>
          </a:p>
          <a:p>
            <a:endParaRPr lang="ru-RU" sz="2800" b="1" dirty="0">
              <a:latin typeface="+mj-lt"/>
            </a:endParaRPr>
          </a:p>
          <a:p>
            <a:r>
              <a:rPr lang="ru-RU" sz="2000" b="1" dirty="0">
                <a:latin typeface="+mj-lt"/>
              </a:rPr>
              <a:t>Благотворители -- члены СОСПП </a:t>
            </a:r>
          </a:p>
          <a:p>
            <a:endParaRPr lang="ru-RU" sz="2000" b="1" dirty="0">
              <a:latin typeface="+mj-lt"/>
            </a:endParaRPr>
          </a:p>
          <a:p>
            <a:r>
              <a:rPr lang="ru-RU" sz="2000" b="1" dirty="0">
                <a:latin typeface="+mj-lt"/>
              </a:rPr>
              <a:t>Собрано -- 104 млн. 150 тыс. руб.</a:t>
            </a:r>
          </a:p>
          <a:p>
            <a:endParaRPr lang="ru-RU" sz="2000" b="1" dirty="0">
              <a:latin typeface="+mj-lt"/>
            </a:endParaRPr>
          </a:p>
          <a:p>
            <a:r>
              <a:rPr lang="ru-RU" sz="2000" b="1" dirty="0">
                <a:latin typeface="+mj-lt"/>
              </a:rPr>
              <a:t>Реализовано -- 26 проектов </a:t>
            </a:r>
          </a:p>
        </p:txBody>
      </p:sp>
      <p:sp>
        <p:nvSpPr>
          <p:cNvPr id="7" name="object 17"/>
          <p:cNvSpPr txBox="1"/>
          <p:nvPr/>
        </p:nvSpPr>
        <p:spPr>
          <a:xfrm>
            <a:off x="7670800" y="527050"/>
            <a:ext cx="1130300" cy="228909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400" spc="-2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ww</a:t>
            </a:r>
            <a:r>
              <a:rPr sz="1400" spc="-9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w</a:t>
            </a:r>
            <a:r>
              <a:rPr sz="140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.sospp.ru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86800" y="6553199"/>
            <a:ext cx="257175" cy="179536"/>
          </a:xfrm>
        </p:spPr>
        <p:txBody>
          <a:bodyPr/>
          <a:lstStyle/>
          <a:p>
            <a:r>
              <a:rPr lang="ru-RU" dirty="0"/>
              <a:t>12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948D790-9D53-49AA-A97E-6906308580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384" y="1374891"/>
            <a:ext cx="4170285" cy="28476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653CAB3-2CFF-45A1-A58F-649E1B089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74475"/>
            <a:ext cx="4267200" cy="29986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2338DB8-8490-4F4C-9ACA-95765D198B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482" y="4312334"/>
            <a:ext cx="4143969" cy="224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84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/>
          <p:nvPr/>
        </p:nvSpPr>
        <p:spPr>
          <a:xfrm>
            <a:off x="838200" y="990600"/>
            <a:ext cx="6705600" cy="457200"/>
          </a:xfrm>
          <a:prstGeom prst="rect">
            <a:avLst/>
          </a:prstGeom>
        </p:spPr>
        <p:txBody>
          <a:bodyPr/>
          <a:lstStyle>
            <a:lvl1pPr algn="l" defTabSz="1007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ru-RU" sz="2800" dirty="0">
                <a:solidFill>
                  <a:srgbClr val="F7941D"/>
                </a:solidFill>
              </a:rPr>
              <a:t>          </a:t>
            </a:r>
            <a:endParaRPr lang="ru-RU" sz="2800" b="1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990601"/>
            <a:ext cx="845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  <a:cs typeface="Segoe UI" panose="020B0502040204020203" pitchFamily="34" charset="0"/>
              </a:rPr>
              <a:t> ПРОЕКТЫ ЧЛЕНОВ СОСПП ПО ПРОТИВОДЕЙСТВИЮ КОРОНАВИРУСУ</a:t>
            </a:r>
            <a:endParaRPr lang="ru-RU" sz="1600" b="1" dirty="0"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6352878"/>
            <a:ext cx="60198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50" dirty="0">
                <a:latin typeface="Calibri Light"/>
                <a:ea typeface="Times New Roman" pitchFamily="18" charset="0"/>
                <a:cs typeface="Times New Roman" pitchFamily="18" charset="0"/>
              </a:rPr>
              <a:t>*</a:t>
            </a:r>
            <a:endParaRPr lang="ru-RU" sz="1050" dirty="0">
              <a:latin typeface="Arial" pitchFamily="34" charset="0"/>
            </a:endParaRP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86800" y="6553199"/>
            <a:ext cx="257175" cy="179536"/>
          </a:xfrm>
        </p:spPr>
        <p:txBody>
          <a:bodyPr/>
          <a:lstStyle/>
          <a:p>
            <a:r>
              <a:rPr lang="ru-RU" dirty="0"/>
              <a:t>13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405F85-79EC-4F0E-B1AB-90BF559811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33142"/>
            <a:ext cx="3505200" cy="2335888"/>
          </a:xfrm>
          <a:prstGeom prst="rect">
            <a:avLst/>
          </a:prstGeom>
        </p:spPr>
      </p:pic>
      <p:pic>
        <p:nvPicPr>
          <p:cNvPr id="3074" name="Picture 2" descr="Картинки по запросу &quot;рмк ПРИВЕЗЛИ СИЗЫ В сВЕРДЛОВСКУЮ ОБЛАСТЬ&quot;">
            <a:extLst>
              <a:ext uri="{FF2B5EF4-FFF2-40B4-BE49-F238E27FC236}">
                <a16:creationId xmlns:a16="http://schemas.microsoft.com/office/drawing/2014/main" id="{5F8CF96B-5A45-4373-B36B-6539B1868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04007"/>
            <a:ext cx="3886200" cy="279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230F627-02DA-4278-8165-D7957A705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3755"/>
            <a:ext cx="3886200" cy="235607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134C853-12A4-44CD-A1E5-13FCDDFFCF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904007"/>
            <a:ext cx="3538568" cy="27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85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7FE4036-D39D-4EE6-BB03-85E7C4C00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9038" y="6577012"/>
            <a:ext cx="258762" cy="179536"/>
          </a:xfrm>
        </p:spPr>
        <p:txBody>
          <a:bodyPr/>
          <a:lstStyle/>
          <a:p>
            <a:r>
              <a:rPr lang="ru-RU" dirty="0"/>
              <a:t>14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657AF81-EF0D-43FC-8686-5128DB533F4A}"/>
              </a:ext>
            </a:extLst>
          </p:cNvPr>
          <p:cNvSpPr/>
          <p:nvPr/>
        </p:nvSpPr>
        <p:spPr>
          <a:xfrm>
            <a:off x="685800" y="990601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+mj-lt"/>
                <a:cs typeface="Segoe UI" panose="020B0502040204020203" pitchFamily="34" charset="0"/>
              </a:rPr>
              <a:t> СОСПП НАГРАЖДЕН БЛАГОДАРСТВЕННЫМ ПИСЬМОМ ГУБЕРНАТОРА СВЕРДЛОВСКОЙ ОБЛАСТИ ЗА ПОМОЩЬ РЕГИОНУ ВО ВРЕМЯ ПАНДЕМИИ</a:t>
            </a:r>
            <a:endParaRPr lang="ru-RU" sz="2000" b="1" i="0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7A687D-EB35-4A35-BB9F-1C34A8213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0" y="2133599"/>
            <a:ext cx="7795419" cy="44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05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0" y="381000"/>
            <a:ext cx="8382000" cy="6167842"/>
          </a:xfrm>
        </p:spPr>
        <p:txBody>
          <a:bodyPr/>
          <a:lstStyle/>
          <a:p>
            <a:r>
              <a:rPr lang="ru-RU" dirty="0"/>
              <a:t> 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ru-RU" sz="2000" dirty="0">
                <a:solidFill>
                  <a:schemeClr val="tx1"/>
                </a:solidFill>
                <a:latin typeface="+mj-lt"/>
              </a:rPr>
              <a:t>ЭКСПЕРТИЗА НОРМАТИВНЫХ ПРАВОВЫХ АКТОВ. УЧАСТИЕ СОСПП В ПРОЦЕДУРЕ ОЦЕНКИ РЕГУЛИРУЮЩЕГО ВОЗДЕЙСТВИЯ (ОРВ)</a:t>
            </a:r>
          </a:p>
          <a:p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С 2013 года рассмотрено более 550 проектов законов, постановлений и регламентов Правительства Свердловской области. </a:t>
            </a:r>
          </a:p>
          <a:p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Учтено более 80% предложений и замечаний бизнеса. </a:t>
            </a:r>
          </a:p>
          <a:p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Действуют 23 соглашения с муниципалитетами Свердловской области по проведению процедуры ОРВ.</a:t>
            </a:r>
          </a:p>
          <a:p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Реализованы передовые в РФ практики проведения экспертиз</a:t>
            </a:r>
            <a:r>
              <a:rPr lang="en-US" dirty="0">
                <a:latin typeface="+mj-lt"/>
              </a:rPr>
              <a:t>: </a:t>
            </a:r>
            <a:endParaRPr lang="ru-RU" dirty="0">
              <a:latin typeface="+mj-lt"/>
            </a:endParaRPr>
          </a:p>
          <a:p>
            <a:r>
              <a:rPr lang="ru-RU" b="0" dirty="0">
                <a:solidFill>
                  <a:schemeClr val="tx1"/>
                </a:solidFill>
                <a:latin typeface="+mj-lt"/>
              </a:rPr>
              <a:t>--система согласительных совещаний по предложениям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b="0" dirty="0">
                <a:solidFill>
                  <a:schemeClr val="tx1"/>
                </a:solidFill>
                <a:latin typeface="+mj-lt"/>
              </a:rPr>
              <a:t>и замечаниям бизнеса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;</a:t>
            </a:r>
            <a:r>
              <a:rPr lang="ru-RU" b="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ru-RU" b="0" dirty="0">
                <a:solidFill>
                  <a:schemeClr val="tx1"/>
                </a:solidFill>
                <a:latin typeface="+mj-lt"/>
              </a:rPr>
              <a:t>--предварительное ОРВ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;</a:t>
            </a:r>
            <a:r>
              <a:rPr lang="ru-RU" b="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ru-RU" b="0" dirty="0">
                <a:solidFill>
                  <a:schemeClr val="tx1"/>
                </a:solidFill>
                <a:latin typeface="+mj-lt"/>
              </a:rPr>
              <a:t>--решение ключевых  вопросов  на координационном совете по ОРВ по руководством заместителя губернатора Свердловской области. </a:t>
            </a:r>
            <a:endParaRPr lang="en-US" b="0" dirty="0">
              <a:solidFill>
                <a:schemeClr val="tx1"/>
              </a:solidFill>
              <a:latin typeface="+mj-lt"/>
            </a:endParaRPr>
          </a:p>
          <a:p>
            <a:r>
              <a:rPr lang="ru-RU" b="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endParaRPr lang="ru-RU" dirty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86800" y="6477000"/>
            <a:ext cx="304800" cy="179536"/>
          </a:xfrm>
        </p:spPr>
        <p:txBody>
          <a:bodyPr/>
          <a:lstStyle/>
          <a:p>
            <a:r>
              <a:rPr lang="en-US" dirty="0"/>
              <a:t>   </a:t>
            </a:r>
            <a:r>
              <a:rPr lang="ru-RU" dirty="0"/>
              <a:t>15</a:t>
            </a:r>
          </a:p>
        </p:txBody>
      </p:sp>
      <p:sp>
        <p:nvSpPr>
          <p:cNvPr id="5" name="object 17"/>
          <p:cNvSpPr txBox="1"/>
          <p:nvPr/>
        </p:nvSpPr>
        <p:spPr>
          <a:xfrm>
            <a:off x="7670800" y="527050"/>
            <a:ext cx="1130300" cy="228909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400" spc="-2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ww</a:t>
            </a:r>
            <a:r>
              <a:rPr sz="1400" spc="-9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w</a:t>
            </a:r>
            <a:r>
              <a:rPr sz="140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.sospp.ru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5895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71481" y="6248400"/>
            <a:ext cx="558210" cy="179536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   16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493465"/>
              </p:ext>
            </p:extLst>
          </p:nvPr>
        </p:nvGraphicFramePr>
        <p:xfrm>
          <a:off x="759042" y="1219200"/>
          <a:ext cx="7033684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9990" y="2951572"/>
            <a:ext cx="129614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принято </a:t>
            </a:r>
            <a: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18 </a:t>
            </a:r>
            <a:r>
              <a:rPr lang="ru-RU" sz="105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областных законов  и постановление ПСО </a:t>
            </a:r>
            <a:r>
              <a:rPr lang="ru-RU" sz="1050" b="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(217-ПП)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сфере налоговой политики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u="sng" dirty="0">
                <a:solidFill>
                  <a:srgbClr val="1F497D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основные из них: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10599" y="2121716"/>
            <a:ext cx="1108096" cy="133882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поддержка </a:t>
            </a:r>
            <a:r>
              <a:rPr lang="ru-RU" sz="900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более</a:t>
            </a:r>
            <a:r>
              <a:rPr lang="ru-RU" sz="9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56</a:t>
            </a:r>
            <a:r>
              <a:rPr lang="ru-RU" sz="9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900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тысяч</a:t>
            </a:r>
            <a:r>
              <a:rPr lang="ru-RU" sz="9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субъектов МСП, пострадавших отраслей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487" y="2082211"/>
            <a:ext cx="576318" cy="58289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11" y="2121715"/>
            <a:ext cx="503885" cy="50388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7779" y="2640244"/>
            <a:ext cx="502964" cy="50296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1195" y="3201895"/>
            <a:ext cx="502964" cy="50296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65" y="4303772"/>
            <a:ext cx="386853" cy="38685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11" y="4849204"/>
            <a:ext cx="379385" cy="35399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25" y="5431778"/>
            <a:ext cx="329657" cy="3296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0593" y="1716582"/>
            <a:ext cx="82575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500" b="1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" y="2198943"/>
            <a:ext cx="995903" cy="70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трелка вправо 9"/>
          <p:cNvSpPr/>
          <p:nvPr/>
        </p:nvSpPr>
        <p:spPr>
          <a:xfrm>
            <a:off x="6766737" y="2109335"/>
            <a:ext cx="1208159" cy="36347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3117377"/>
            <a:ext cx="4572000" cy="2885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71713" lvl="6" indent="-21431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ru-RU" sz="1275" b="1" i="1" kern="0" dirty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792726" y="3936886"/>
            <a:ext cx="1236965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latin typeface="Liberation Serif" panose="02020603050405020304" pitchFamily="18" charset="0"/>
                <a:ea typeface="Calibri" panose="020F0502020204030204" pitchFamily="34" charset="0"/>
              </a:rPr>
              <a:t>по транспортному налогу: </a:t>
            </a:r>
            <a:r>
              <a:rPr lang="ru-RU" sz="900" dirty="0">
                <a:latin typeface="Liberation Serif" panose="02020603050405020304" pitchFamily="18" charset="0"/>
                <a:ea typeface="Calibri" panose="020F0502020204030204" pitchFamily="34" charset="0"/>
              </a:rPr>
              <a:t>снижение уплаты налога на 50% для транспортных средств </a:t>
            </a:r>
          </a:p>
          <a:p>
            <a:pPr algn="ctr"/>
            <a:r>
              <a:rPr lang="ru-RU" sz="900" dirty="0">
                <a:latin typeface="Liberation Serif" panose="02020603050405020304" pitchFamily="18" charset="0"/>
                <a:ea typeface="Calibri" panose="020F0502020204030204" pitchFamily="34" charset="0"/>
              </a:rPr>
              <a:t>с </a:t>
            </a:r>
            <a:r>
              <a:rPr lang="ru-RU" sz="900" b="1" dirty="0">
                <a:latin typeface="Liberation Serif" panose="02020603050405020304" pitchFamily="18" charset="0"/>
                <a:ea typeface="Calibri" panose="020F0502020204030204" pitchFamily="34" charset="0"/>
              </a:rPr>
              <a:t>электрическим типом двигателя</a:t>
            </a:r>
            <a:endParaRPr lang="ru-RU" b="1" dirty="0"/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6766737" y="2456990"/>
            <a:ext cx="510692" cy="9891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EB8AF568-CBB8-48EB-972B-A4062650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26" y="962143"/>
            <a:ext cx="8581374" cy="358249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chemeClr val="tx1"/>
                </a:solidFill>
                <a:latin typeface="+mj-lt"/>
                <a:ea typeface="Liberation Serif" panose="02020603050405020304" pitchFamily="18" charset="0"/>
                <a:cs typeface="Liberation Serif" panose="02020603050405020304" pitchFamily="18" charset="0"/>
              </a:rPr>
              <a:t>ВНЕСЕНИЕ ИЗМЕНЕНИЙ В ЗАКОНЫ СВЕРДЛОВСКОЙ ОБЛАСТИ В  2020 ГОДУ </a:t>
            </a:r>
            <a:br>
              <a:rPr lang="ru-RU" sz="33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7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914400"/>
            <a:ext cx="7772400" cy="923330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+mj-lt"/>
              </a:rPr>
              <a:t>ДЕЯТЕЛЬНОСТЬ СОСПП  ПО ВНЕСЕНИЮ ИЗМЕНЕНИЙ В ЗАКОН  СВЕРДЛОВСКОЙ ОБЛАСТИ «ОБ УСТАНОВЛЕНИИ НА ТЕРРИТОРИИ СВЕРДЛОВСКОЙ ОБЛАСТИ НАЛОГА НА ИМУЩЕСТВО ОРГАНИЗАЦИЙ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86800" y="6679073"/>
            <a:ext cx="257175" cy="179536"/>
          </a:xfrm>
        </p:spPr>
        <p:txBody>
          <a:bodyPr/>
          <a:lstStyle/>
          <a:p>
            <a:r>
              <a:rPr lang="ru-RU" dirty="0"/>
              <a:t>17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818271"/>
              </p:ext>
            </p:extLst>
          </p:nvPr>
        </p:nvGraphicFramePr>
        <p:xfrm>
          <a:off x="802380" y="1826197"/>
          <a:ext cx="7900985" cy="4800600"/>
        </p:xfrm>
        <a:graphic>
          <a:graphicData uri="http://schemas.openxmlformats.org/drawingml/2006/table">
            <a:tbl>
              <a:tblPr/>
              <a:tblGrid>
                <a:gridCol w="1770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8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1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8679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                                Категория организации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Первоначальная позиция Министерства финансов Свердловской области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Итоговая редакция в законе Свердловской области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226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dirty="0">
                          <a:latin typeface="Calibri"/>
                          <a:ea typeface="Calibri"/>
                          <a:cs typeface="Times New Roman"/>
                        </a:rPr>
                        <a:t>Ставка налога</a:t>
                      </a:r>
                      <a:r>
                        <a:rPr lang="ru-RU" sz="1100" b="0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0" dirty="0">
                          <a:latin typeface="Calibri"/>
                          <a:ea typeface="Calibri"/>
                          <a:cs typeface="Times New Roman"/>
                        </a:rPr>
                        <a:t>на имущество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Для организаций, применяющих специальные налоговые режимы по состоянию на 01.01.2019 г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                  2%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             0%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340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dirty="0">
                          <a:latin typeface="Calibri"/>
                          <a:ea typeface="Calibri"/>
                          <a:cs typeface="Times New Roman"/>
                        </a:rPr>
                        <a:t>Ставка налога на имущество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Для организаций, которые ввели  объекты недвижимого имущества в эксплуатацию после 31.12.2019 г., в течение пяти налоговых периодов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                  2%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             0%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6793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dirty="0">
                          <a:latin typeface="Calibri"/>
                          <a:ea typeface="Calibri"/>
                          <a:cs typeface="Times New Roman"/>
                        </a:rPr>
                        <a:t>Ставка налога на имущество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Для организаций, осуществляющих виды деятельности, входящие в класс «Деятельность по уходу с обеспечением проживания», «Предоставление социальных услуг без обеспечения проживания» и в подкласс «Деятельность больничных организаций», «Образование общее», «Образование профессиональное», «Обучение  профессиональное»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                  2%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              0%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226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dirty="0">
                          <a:latin typeface="Calibri"/>
                          <a:ea typeface="Calibri"/>
                          <a:cs typeface="Times New Roman"/>
                        </a:rPr>
                        <a:t>Ставка налога на имущество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Для организаций, которые ввели  объекты  недвижимого имущества. 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                  2%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               1%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4906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dirty="0">
                          <a:latin typeface="Calibri"/>
                          <a:ea typeface="Calibri"/>
                          <a:cs typeface="Times New Roman"/>
                        </a:rPr>
                        <a:t>Необходимый размер среднемесячной заработной платы работников, % от среднемесячной заработной платы по экономике  Свердловской области 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Для всех организаций, подпадающих под данные ставки по налогу на имущество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                100%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 В первый налоговый период на 80%, во второй -- на 90%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254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object 17"/>
          <p:cNvSpPr txBox="1"/>
          <p:nvPr/>
        </p:nvSpPr>
        <p:spPr>
          <a:xfrm>
            <a:off x="7670800" y="527050"/>
            <a:ext cx="1130300" cy="228909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400" spc="-20" dirty="0">
                <a:solidFill>
                  <a:srgbClr val="4F81BC"/>
                </a:solidFill>
                <a:latin typeface="Arial"/>
                <a:cs typeface="Arial"/>
                <a:hlinkClick r:id="rId3"/>
              </a:rPr>
              <a:t>ww</a:t>
            </a:r>
            <a:r>
              <a:rPr sz="1400" spc="-90" dirty="0">
                <a:solidFill>
                  <a:srgbClr val="4F81BC"/>
                </a:solidFill>
                <a:latin typeface="Arial"/>
                <a:cs typeface="Arial"/>
                <a:hlinkClick r:id="rId3"/>
              </a:rPr>
              <a:t>w</a:t>
            </a:r>
            <a:r>
              <a:rPr sz="1400" dirty="0">
                <a:solidFill>
                  <a:srgbClr val="4F81BC"/>
                </a:solidFill>
                <a:latin typeface="Arial"/>
                <a:cs typeface="Arial"/>
                <a:hlinkClick r:id="rId3"/>
              </a:rPr>
              <a:t>.sospp.ru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4458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B963A-7DA8-4286-9C1F-728B4E97B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63" y="1152525"/>
            <a:ext cx="8194675" cy="2769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F2C8BD-D538-47C5-8088-FADF7C9FF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9338" y="6553200"/>
            <a:ext cx="398462" cy="179536"/>
          </a:xfrm>
        </p:spPr>
        <p:txBody>
          <a:bodyPr/>
          <a:lstStyle/>
          <a:p>
            <a:r>
              <a:rPr lang="ru-RU" dirty="0"/>
              <a:t>18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6740681-64DB-4442-B6C3-932BEAED7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8513" y="1443038"/>
            <a:ext cx="7861300" cy="615553"/>
          </a:xfrm>
        </p:spPr>
        <p:txBody>
          <a:bodyPr/>
          <a:lstStyle/>
          <a:p>
            <a:pPr algn="ctr"/>
            <a:r>
              <a:rPr lang="ru-RU" sz="2000" kern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ДЕЯТЕЛЬНОСТЬ </a:t>
            </a:r>
            <a:r>
              <a:rPr lang="ru-RU" sz="2000" kern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СОСПП В КОМИССИИ МУГИСО ПО ОСПАРИВАНИЮ КАДАСТРОВОЙ СТОИМОСТИ НЕДВИЖИМОСТИ  </a:t>
            </a:r>
            <a:endParaRPr lang="ru-RU" sz="2000" dirty="0">
              <a:latin typeface="+mj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F9F0A27-1E96-4937-8F35-A4BD40F2C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837" y="2819400"/>
            <a:ext cx="4436013" cy="3352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F647F7-91C7-41F7-BF39-A3F5AB042081}"/>
              </a:ext>
            </a:extLst>
          </p:cNvPr>
          <p:cNvSpPr txBox="1"/>
          <p:nvPr/>
        </p:nvSpPr>
        <p:spPr>
          <a:xfrm>
            <a:off x="523491" y="2971800"/>
            <a:ext cx="426720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В 83% случаев кадастровая цена пересмотрена </a:t>
            </a: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В 17% случаев кадастровая цена соответствовала рыночной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9188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CB7E3-FAB5-45DF-838A-9207448E0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62" y="1066800"/>
            <a:ext cx="8194675" cy="615553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+mj-lt"/>
              </a:rPr>
              <a:t>РАЗВИТИЕ МЕХАНИЗМОВ И ИНСТРУМЕНТОВ ПОДДЕРЖКИ ИНВЕСТОРА В СВЕРДЛОВСКОЙ ОБЛАСТИ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0727DAD-A505-4D40-BE35-30F3489FA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9338" y="6388062"/>
            <a:ext cx="214534" cy="179536"/>
          </a:xfrm>
        </p:spPr>
        <p:txBody>
          <a:bodyPr/>
          <a:lstStyle/>
          <a:p>
            <a:r>
              <a:rPr lang="ru-RU" dirty="0"/>
              <a:t>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05E04A-C616-417C-B2DD-E075B1A7D92A}"/>
              </a:ext>
            </a:extLst>
          </p:cNvPr>
          <p:cNvSpPr txBox="1"/>
          <p:nvPr/>
        </p:nvSpPr>
        <p:spPr>
          <a:xfrm>
            <a:off x="228601" y="1936283"/>
            <a:ext cx="8715374" cy="233910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sz="1400" b="1" dirty="0">
                <a:solidFill>
                  <a:schemeClr val="accent1"/>
                </a:solidFill>
              </a:rPr>
              <a:t>развитие механизмов облигационных займов </a:t>
            </a:r>
            <a:r>
              <a:rPr lang="ru-RU" sz="1400" dirty="0"/>
              <a:t>на территории Свердловской области;</a:t>
            </a:r>
          </a:p>
          <a:p>
            <a:pPr marL="342900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ru-RU" sz="1400" b="1" dirty="0">
              <a:solidFill>
                <a:schemeClr val="accent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1400" b="1" dirty="0">
                <a:solidFill>
                  <a:schemeClr val="accent1"/>
                </a:solidFill>
              </a:rPr>
              <a:t>организация работы ГИС «Капиталовложения» </a:t>
            </a:r>
            <a:r>
              <a:rPr lang="ru-RU" sz="1400" dirty="0"/>
              <a:t>в Свердловской области;</a:t>
            </a:r>
          </a:p>
          <a:p>
            <a:pPr marL="342900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ru-RU" sz="1400" b="1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sz="1400" b="1" dirty="0">
                <a:solidFill>
                  <a:schemeClr val="accent1"/>
                </a:solidFill>
              </a:rPr>
              <a:t>создание </a:t>
            </a:r>
            <a:r>
              <a:rPr lang="ru-RU" sz="1400" dirty="0"/>
              <a:t>нового территориально-преференциального режима </a:t>
            </a:r>
            <a:r>
              <a:rPr lang="ru-RU" sz="1400" b="1" dirty="0">
                <a:solidFill>
                  <a:schemeClr val="accent1"/>
                </a:solidFill>
              </a:rPr>
              <a:t>ИНТЦ «Татищев»;</a:t>
            </a:r>
          </a:p>
          <a:p>
            <a:pPr>
              <a:lnSpc>
                <a:spcPct val="100000"/>
              </a:lnSpc>
            </a:pPr>
            <a:endParaRPr lang="ru-RU" sz="1400" b="1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sz="1400" b="1" dirty="0">
                <a:solidFill>
                  <a:schemeClr val="accent1"/>
                </a:solidFill>
              </a:rPr>
              <a:t>начало </a:t>
            </a:r>
            <a:r>
              <a:rPr lang="ru-RU" sz="1400" dirty="0"/>
              <a:t>реализации пилотного инвестиционного</a:t>
            </a:r>
            <a:r>
              <a:rPr lang="ru-RU" sz="1400" b="1" spc="-5" dirty="0">
                <a:solidFill>
                  <a:schemeClr val="accent1"/>
                </a:solidFill>
                <a:cs typeface="Arial"/>
              </a:rPr>
              <a:t> проекта в формате офсетного контракта;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1400" b="1" spc="-5" dirty="0">
              <a:solidFill>
                <a:schemeClr val="accent1"/>
              </a:solidFill>
              <a:cs typeface="Arial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1400" b="1" spc="-5" dirty="0">
                <a:solidFill>
                  <a:schemeClr val="accent1"/>
                </a:solidFill>
                <a:cs typeface="Arial"/>
              </a:rPr>
              <a:t>присвоение статуса РИП </a:t>
            </a:r>
            <a:r>
              <a:rPr lang="ru-RU" sz="1400" spc="-5" dirty="0">
                <a:cs typeface="Arial"/>
              </a:rPr>
              <a:t>в</a:t>
            </a:r>
            <a:r>
              <a:rPr lang="ru-RU" sz="1400" b="1" spc="-5" dirty="0">
                <a:solidFill>
                  <a:schemeClr val="accent1"/>
                </a:solidFill>
                <a:cs typeface="Arial"/>
              </a:rPr>
              <a:t> </a:t>
            </a:r>
            <a:r>
              <a:rPr lang="ru-RU" sz="1400" dirty="0"/>
              <a:t>Свердловской области.</a:t>
            </a:r>
          </a:p>
          <a:p>
            <a:pPr marL="342900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C1BA37-6FB2-4412-BBDC-7FDDC56BE8D3}"/>
              </a:ext>
            </a:extLst>
          </p:cNvPr>
          <p:cNvSpPr/>
          <p:nvPr/>
        </p:nvSpPr>
        <p:spPr>
          <a:xfrm>
            <a:off x="1676400" y="4233626"/>
            <a:ext cx="664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22A1DA"/>
                </a:solidFill>
              </a:rPr>
              <a:t>5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0B2E24B-B6A9-4C50-A062-A9B04D891E85}"/>
              </a:ext>
            </a:extLst>
          </p:cNvPr>
          <p:cNvSpPr/>
          <p:nvPr/>
        </p:nvSpPr>
        <p:spPr>
          <a:xfrm>
            <a:off x="474662" y="5064624"/>
            <a:ext cx="3259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новых инвестпроектов для реализации в рамках СЗПК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B0AA700-6C5F-4D82-A4D4-DD9D056CC535}"/>
              </a:ext>
            </a:extLst>
          </p:cNvPr>
          <p:cNvSpPr/>
          <p:nvPr/>
        </p:nvSpPr>
        <p:spPr>
          <a:xfrm>
            <a:off x="4586288" y="4293736"/>
            <a:ext cx="1712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22A1DA"/>
                </a:solidFill>
              </a:rPr>
              <a:t>7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42E2E9D-E096-4683-B692-8C04D1992E21}"/>
              </a:ext>
            </a:extLst>
          </p:cNvPr>
          <p:cNvSpPr/>
          <p:nvPr/>
        </p:nvSpPr>
        <p:spPr>
          <a:xfrm>
            <a:off x="3485566" y="5064623"/>
            <a:ext cx="2666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новых инвестпроектов с объемом инвестиций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6D81BBD-36B6-4365-A370-DB562EE317ED}"/>
              </a:ext>
            </a:extLst>
          </p:cNvPr>
          <p:cNvSpPr/>
          <p:nvPr/>
        </p:nvSpPr>
        <p:spPr>
          <a:xfrm flipH="1">
            <a:off x="3586008" y="5582101"/>
            <a:ext cx="7262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22A1DA"/>
                </a:solidFill>
              </a:rPr>
              <a:t>5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574DFF4-2436-4D27-B569-6772277BDE55}"/>
              </a:ext>
            </a:extLst>
          </p:cNvPr>
          <p:cNvSpPr/>
          <p:nvPr/>
        </p:nvSpPr>
        <p:spPr>
          <a:xfrm>
            <a:off x="3810001" y="5880230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spc="-5" dirty="0">
                <a:solidFill>
                  <a:schemeClr val="accent1"/>
                </a:solidFill>
                <a:cs typeface="Arial"/>
              </a:rPr>
              <a:t>     млрд. рублей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1A07BAA-87E2-4A4B-BAC0-DFFAA9F9148F}"/>
              </a:ext>
            </a:extLst>
          </p:cNvPr>
          <p:cNvSpPr/>
          <p:nvPr/>
        </p:nvSpPr>
        <p:spPr>
          <a:xfrm>
            <a:off x="6454560" y="4888489"/>
            <a:ext cx="26666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с привлечением инструментов государственной поддержки инвестиционной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418967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70800" y="527050"/>
            <a:ext cx="1130300" cy="239713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400" spc="-2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ww</a:t>
            </a:r>
            <a:r>
              <a:rPr sz="1400" spc="-9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w</a:t>
            </a:r>
            <a:r>
              <a:rPr sz="140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.sospp.ru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fld id="{9569220B-98FE-448C-AC47-F279526F3DFE}" type="slidenum">
              <a:rPr lang="ru-RU" spc="-5">
                <a:latin typeface="Arial"/>
                <a:cs typeface="Arial"/>
              </a:rPr>
              <a:pPr marL="25400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pc="-5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86800" y="6577012"/>
            <a:ext cx="257175" cy="179536"/>
          </a:xfrm>
        </p:spPr>
        <p:txBody>
          <a:bodyPr/>
          <a:lstStyle/>
          <a:p>
            <a:r>
              <a:rPr lang="ru-RU" dirty="0"/>
              <a:t>20</a:t>
            </a:r>
          </a:p>
        </p:txBody>
      </p:sp>
      <p:sp>
        <p:nvSpPr>
          <p:cNvPr id="4" name="object 3"/>
          <p:cNvSpPr>
            <a:spLocks noGrp="1"/>
          </p:cNvSpPr>
          <p:nvPr>
            <p:ph type="title"/>
          </p:nvPr>
        </p:nvSpPr>
        <p:spPr>
          <a:xfrm>
            <a:off x="762000" y="914401"/>
            <a:ext cx="7162800" cy="914400"/>
          </a:xfrm>
          <a:custGeom>
            <a:avLst/>
            <a:gdLst/>
            <a:ahLst/>
            <a:cxnLst/>
            <a:rect l="l" t="t" r="r" b="b"/>
            <a:pathLst>
              <a:path w="12192000" h="721360">
                <a:moveTo>
                  <a:pt x="12192000" y="0"/>
                </a:moveTo>
                <a:lnTo>
                  <a:pt x="0" y="0"/>
                </a:lnTo>
                <a:lnTo>
                  <a:pt x="0" y="720851"/>
                </a:lnTo>
                <a:lnTo>
                  <a:pt x="12192000" y="720851"/>
                </a:lnTo>
                <a:lnTo>
                  <a:pt x="1219200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br>
              <a:rPr lang="ru-RU" spc="-5" dirty="0">
                <a:solidFill>
                  <a:schemeClr val="tx1"/>
                </a:solidFill>
                <a:latin typeface="+mj-lt"/>
                <a:cs typeface="Verdana"/>
              </a:rPr>
            </a:br>
            <a:r>
              <a:rPr lang="ru-RU" sz="2000" spc="-5" dirty="0">
                <a:solidFill>
                  <a:schemeClr val="tx1"/>
                </a:solidFill>
                <a:latin typeface="+mj-lt"/>
                <a:cs typeface="Verdana"/>
              </a:rPr>
              <a:t>УЧАСТИЕ </a:t>
            </a:r>
            <a:r>
              <a:rPr lang="ru-RU" sz="2000" dirty="0">
                <a:solidFill>
                  <a:schemeClr val="tx1"/>
                </a:solidFill>
                <a:latin typeface="+mj-lt"/>
                <a:cs typeface="Verdana"/>
              </a:rPr>
              <a:t>СВЕРДЛОВСКОЙ </a:t>
            </a:r>
            <a:r>
              <a:rPr lang="ru-RU" sz="2000" spc="-5" dirty="0">
                <a:solidFill>
                  <a:schemeClr val="tx1"/>
                </a:solidFill>
                <a:latin typeface="+mj-lt"/>
                <a:cs typeface="Verdana"/>
              </a:rPr>
              <a:t>ОБЛАСТИ </a:t>
            </a:r>
            <a:r>
              <a:rPr lang="ru-RU" sz="2000" dirty="0">
                <a:solidFill>
                  <a:schemeClr val="tx1"/>
                </a:solidFill>
                <a:latin typeface="+mj-lt"/>
                <a:cs typeface="Verdana"/>
              </a:rPr>
              <a:t>В </a:t>
            </a:r>
            <a:r>
              <a:rPr lang="ru-RU" sz="2000" spc="-5" dirty="0">
                <a:solidFill>
                  <a:schemeClr val="tx1"/>
                </a:solidFill>
                <a:latin typeface="+mj-lt"/>
                <a:cs typeface="Verdana"/>
              </a:rPr>
              <a:t>РЕАЛИЗАЦИИ </a:t>
            </a:r>
            <a:br>
              <a:rPr lang="ru-RU" sz="2000" spc="-5" dirty="0">
                <a:solidFill>
                  <a:schemeClr val="tx1"/>
                </a:solidFill>
                <a:latin typeface="+mj-lt"/>
                <a:cs typeface="Verdana"/>
              </a:rPr>
            </a:br>
            <a:r>
              <a:rPr lang="ru-RU" sz="2000" spc="-5" dirty="0">
                <a:solidFill>
                  <a:schemeClr val="tx1"/>
                </a:solidFill>
                <a:latin typeface="+mj-lt"/>
                <a:cs typeface="Verdana"/>
              </a:rPr>
              <a:t>НАЦИОНАЛЬНЫХ</a:t>
            </a:r>
            <a:r>
              <a:rPr lang="ru-RU" sz="2000" spc="-100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ru-RU" sz="2000" spc="-5" dirty="0">
                <a:solidFill>
                  <a:schemeClr val="tx1"/>
                </a:solidFill>
                <a:latin typeface="+mj-lt"/>
                <a:cs typeface="Verdana"/>
              </a:rPr>
              <a:t>ПРОЕКТОВ</a:t>
            </a:r>
            <a:br>
              <a:rPr lang="ru-RU" sz="2000" dirty="0">
                <a:latin typeface="+mj-lt"/>
                <a:cs typeface="Verdana"/>
              </a:rPr>
            </a:br>
            <a:endParaRPr lang="ru-RU" sz="2000" dirty="0">
              <a:latin typeface="+mj-lt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762000" y="1981200"/>
            <a:ext cx="7164705" cy="325730"/>
          </a:xfrm>
          <a:prstGeom prst="rect">
            <a:avLst/>
          </a:prstGeom>
          <a:solidFill>
            <a:srgbClr val="C5D9F0"/>
          </a:solidFill>
          <a:ln w="12192">
            <a:solidFill>
              <a:srgbClr val="548ED4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b="1" spc="20">
                <a:latin typeface="+mj-lt"/>
                <a:cs typeface="Verdana"/>
              </a:rPr>
              <a:t>1</a:t>
            </a:r>
            <a:r>
              <a:rPr lang="ru-RU" b="1" spc="20" dirty="0">
                <a:latin typeface="+mj-lt"/>
                <a:cs typeface="Verdana"/>
              </a:rPr>
              <a:t>2</a:t>
            </a:r>
            <a:r>
              <a:rPr b="1" spc="20">
                <a:latin typeface="+mj-lt"/>
                <a:cs typeface="Verdana"/>
              </a:rPr>
              <a:t> </a:t>
            </a:r>
            <a:r>
              <a:rPr b="1" spc="20" dirty="0">
                <a:latin typeface="+mj-lt"/>
                <a:cs typeface="Verdana"/>
              </a:rPr>
              <a:t>НАЦИОНАЛЬНЫХ</a:t>
            </a:r>
            <a:r>
              <a:rPr b="1" spc="-65" dirty="0">
                <a:latin typeface="+mj-lt"/>
                <a:cs typeface="Verdana"/>
              </a:rPr>
              <a:t> </a:t>
            </a:r>
            <a:r>
              <a:rPr b="1" spc="20" dirty="0">
                <a:latin typeface="+mj-lt"/>
                <a:cs typeface="Verdana"/>
              </a:rPr>
              <a:t>ПРОЕКТОВ</a:t>
            </a:r>
            <a:endParaRPr b="1">
              <a:latin typeface="+mj-lt"/>
              <a:cs typeface="Verdana"/>
            </a:endParaRPr>
          </a:p>
        </p:txBody>
      </p:sp>
      <p:sp>
        <p:nvSpPr>
          <p:cNvPr id="8" name="object 2"/>
          <p:cNvSpPr/>
          <p:nvPr/>
        </p:nvSpPr>
        <p:spPr>
          <a:xfrm>
            <a:off x="2743200" y="2590800"/>
            <a:ext cx="2514600" cy="2697479"/>
          </a:xfrm>
          <a:custGeom>
            <a:avLst/>
            <a:gdLst/>
            <a:ahLst/>
            <a:cxnLst/>
            <a:rect l="l" t="t" r="r" b="b"/>
            <a:pathLst>
              <a:path w="4831080" h="3459479">
                <a:moveTo>
                  <a:pt x="3623310" y="0"/>
                </a:moveTo>
                <a:lnTo>
                  <a:pt x="1207770" y="0"/>
                </a:lnTo>
                <a:lnTo>
                  <a:pt x="1207770" y="1729739"/>
                </a:lnTo>
                <a:lnTo>
                  <a:pt x="0" y="1729739"/>
                </a:lnTo>
                <a:lnTo>
                  <a:pt x="2415540" y="3459479"/>
                </a:lnTo>
                <a:lnTo>
                  <a:pt x="4831080" y="1729739"/>
                </a:lnTo>
                <a:lnTo>
                  <a:pt x="3623310" y="1729739"/>
                </a:lnTo>
                <a:lnTo>
                  <a:pt x="3623310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/>
          <p:cNvSpPr txBox="1"/>
          <p:nvPr/>
        </p:nvSpPr>
        <p:spPr>
          <a:xfrm>
            <a:off x="152400" y="2362200"/>
            <a:ext cx="1500166" cy="268663"/>
          </a:xfrm>
          <a:prstGeom prst="rect">
            <a:avLst/>
          </a:prstGeom>
          <a:solidFill>
            <a:srgbClr val="F1F1F1"/>
          </a:solidFill>
          <a:ln w="9144">
            <a:solidFill>
              <a:srgbClr val="D9D9D9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196215">
              <a:lnSpc>
                <a:spcPct val="100000"/>
              </a:lnSpc>
              <a:spcBef>
                <a:spcPts val="415"/>
              </a:spcBef>
            </a:pPr>
            <a:r>
              <a:rPr sz="1400" spc="-5" dirty="0">
                <a:latin typeface="+mj-lt"/>
                <a:cs typeface="Verdana"/>
              </a:rPr>
              <a:t>ДЕМОГРАФИЯ</a:t>
            </a:r>
            <a:endParaRPr sz="1400">
              <a:latin typeface="+mj-lt"/>
              <a:cs typeface="Verdana"/>
            </a:endParaRPr>
          </a:p>
        </p:txBody>
      </p:sp>
      <p:sp>
        <p:nvSpPr>
          <p:cNvPr id="10" name="object 14"/>
          <p:cNvSpPr txBox="1"/>
          <p:nvPr/>
        </p:nvSpPr>
        <p:spPr>
          <a:xfrm>
            <a:off x="1752600" y="2362200"/>
            <a:ext cx="1928826" cy="268663"/>
          </a:xfrm>
          <a:prstGeom prst="rect">
            <a:avLst/>
          </a:prstGeom>
          <a:solidFill>
            <a:srgbClr val="F1F1F1"/>
          </a:solidFill>
          <a:ln w="9144">
            <a:solidFill>
              <a:srgbClr val="D9D9D9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235585">
              <a:lnSpc>
                <a:spcPct val="100000"/>
              </a:lnSpc>
              <a:spcBef>
                <a:spcPts val="415"/>
              </a:spcBef>
            </a:pPr>
            <a:r>
              <a:rPr sz="1400" spc="-5" dirty="0">
                <a:latin typeface="+mj-lt"/>
                <a:cs typeface="Verdana"/>
              </a:rPr>
              <a:t>ЗДРАВООХРАНЕНИЕ</a:t>
            </a:r>
            <a:endParaRPr sz="1400">
              <a:latin typeface="+mj-lt"/>
              <a:cs typeface="Verdana"/>
            </a:endParaRPr>
          </a:p>
        </p:txBody>
      </p:sp>
      <p:sp>
        <p:nvSpPr>
          <p:cNvPr id="11" name="object 16"/>
          <p:cNvSpPr txBox="1"/>
          <p:nvPr/>
        </p:nvSpPr>
        <p:spPr>
          <a:xfrm>
            <a:off x="2895600" y="3962400"/>
            <a:ext cx="1928826" cy="236603"/>
          </a:xfrm>
          <a:prstGeom prst="rect">
            <a:avLst/>
          </a:prstGeom>
          <a:solidFill>
            <a:srgbClr val="F1F1F1"/>
          </a:solidFill>
          <a:ln w="9144">
            <a:solidFill>
              <a:srgbClr val="D9D9D9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405"/>
              </a:spcBef>
            </a:pPr>
            <a:r>
              <a:rPr sz="1200" spc="-5" dirty="0">
                <a:latin typeface="Verdana"/>
                <a:cs typeface="Verdana"/>
              </a:rPr>
              <a:t>ЖИЛЬЕ </a:t>
            </a:r>
            <a:r>
              <a:rPr sz="1200" dirty="0">
                <a:latin typeface="Verdana"/>
                <a:cs typeface="Verdana"/>
              </a:rPr>
              <a:t>И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ГОР.СРЕДА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2400" y="2743200"/>
            <a:ext cx="1401604" cy="237243"/>
          </a:xfrm>
          <a:prstGeom prst="rect">
            <a:avLst/>
          </a:prstGeom>
          <a:solidFill>
            <a:srgbClr val="F1F1F1"/>
          </a:solidFill>
          <a:ln w="9144">
            <a:solidFill>
              <a:srgbClr val="D9D9D9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409"/>
              </a:spcBef>
            </a:pPr>
            <a:r>
              <a:rPr sz="1200" spc="-5" dirty="0">
                <a:latin typeface="Verdana"/>
                <a:cs typeface="Verdana"/>
              </a:rPr>
              <a:t>ОБРАЗОВАНИЕ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52600" y="2743200"/>
            <a:ext cx="1253858" cy="268662"/>
          </a:xfrm>
          <a:prstGeom prst="rect">
            <a:avLst/>
          </a:prstGeom>
          <a:solidFill>
            <a:srgbClr val="F1F1F1"/>
          </a:solidFill>
          <a:ln w="9144">
            <a:solidFill>
              <a:srgbClr val="D9D9D9"/>
            </a:solidFill>
          </a:ln>
        </p:spPr>
        <p:txBody>
          <a:bodyPr vert="horz" wrap="square" lIns="0" tIns="52704" rIns="0" bIns="0" rtlCol="0">
            <a:spAutoFit/>
          </a:bodyPr>
          <a:lstStyle/>
          <a:p>
            <a:pPr marL="258445">
              <a:lnSpc>
                <a:spcPct val="100000"/>
              </a:lnSpc>
              <a:spcBef>
                <a:spcPts val="414"/>
              </a:spcBef>
            </a:pPr>
            <a:r>
              <a:rPr sz="1400" spc="-5" dirty="0">
                <a:latin typeface="+mj-lt"/>
                <a:cs typeface="Verdana"/>
              </a:rPr>
              <a:t>КУЛЬТУРА</a:t>
            </a:r>
            <a:endParaRPr sz="1400">
              <a:latin typeface="+mj-lt"/>
              <a:cs typeface="Verdana"/>
            </a:endParaRPr>
          </a:p>
        </p:txBody>
      </p:sp>
      <p:sp>
        <p:nvSpPr>
          <p:cNvPr id="14" name="object 15"/>
          <p:cNvSpPr txBox="1"/>
          <p:nvPr/>
        </p:nvSpPr>
        <p:spPr>
          <a:xfrm>
            <a:off x="3124200" y="2743200"/>
            <a:ext cx="928694" cy="268663"/>
          </a:xfrm>
          <a:prstGeom prst="rect">
            <a:avLst/>
          </a:prstGeom>
          <a:solidFill>
            <a:srgbClr val="F1F1F1"/>
          </a:solidFill>
          <a:ln w="9144">
            <a:solidFill>
              <a:srgbClr val="D9D9D9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302260">
              <a:lnSpc>
                <a:spcPct val="100000"/>
              </a:lnSpc>
              <a:spcBef>
                <a:spcPts val="415"/>
              </a:spcBef>
            </a:pPr>
            <a:r>
              <a:rPr sz="1400" spc="-5" dirty="0">
                <a:latin typeface="+mj-lt"/>
                <a:cs typeface="Verdana"/>
              </a:rPr>
              <a:t>БКАД</a:t>
            </a:r>
            <a:endParaRPr sz="1400">
              <a:latin typeface="+mj-lt"/>
              <a:cs typeface="Verdana"/>
            </a:endParaRPr>
          </a:p>
        </p:txBody>
      </p:sp>
      <p:sp>
        <p:nvSpPr>
          <p:cNvPr id="15" name="object 17"/>
          <p:cNvSpPr txBox="1"/>
          <p:nvPr/>
        </p:nvSpPr>
        <p:spPr>
          <a:xfrm>
            <a:off x="3886200" y="2362200"/>
            <a:ext cx="1393905" cy="268021"/>
          </a:xfrm>
          <a:prstGeom prst="rect">
            <a:avLst/>
          </a:prstGeom>
          <a:solidFill>
            <a:srgbClr val="F1F1F1"/>
          </a:solidFill>
          <a:ln w="9144">
            <a:solidFill>
              <a:srgbClr val="D9D9D9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56845">
              <a:lnSpc>
                <a:spcPct val="100000"/>
              </a:lnSpc>
              <a:spcBef>
                <a:spcPts val="409"/>
              </a:spcBef>
            </a:pPr>
            <a:r>
              <a:rPr sz="1400" spc="-5" dirty="0">
                <a:latin typeface="+mj-lt"/>
                <a:cs typeface="Verdana"/>
              </a:rPr>
              <a:t>ЭКОЛОГИЯ</a:t>
            </a:r>
            <a:endParaRPr sz="1400">
              <a:latin typeface="+mj-lt"/>
              <a:cs typeface="Verdana"/>
            </a:endParaRPr>
          </a:p>
        </p:txBody>
      </p:sp>
      <p:sp>
        <p:nvSpPr>
          <p:cNvPr id="16" name="object 18"/>
          <p:cNvSpPr txBox="1"/>
          <p:nvPr/>
        </p:nvSpPr>
        <p:spPr>
          <a:xfrm>
            <a:off x="4191000" y="2743200"/>
            <a:ext cx="1078433" cy="237243"/>
          </a:xfrm>
          <a:prstGeom prst="rect">
            <a:avLst/>
          </a:prstGeom>
          <a:solidFill>
            <a:srgbClr val="F1F1F1"/>
          </a:solidFill>
          <a:ln w="9144">
            <a:solidFill>
              <a:srgbClr val="D9D9D9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316230">
              <a:lnSpc>
                <a:spcPct val="100000"/>
              </a:lnSpc>
              <a:spcBef>
                <a:spcPts val="409"/>
              </a:spcBef>
            </a:pPr>
            <a:r>
              <a:rPr sz="1200" spc="-5" dirty="0">
                <a:latin typeface="Verdana"/>
                <a:cs typeface="Verdana"/>
              </a:rPr>
              <a:t>НАУКА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29"/>
          <p:cNvSpPr txBox="1"/>
          <p:nvPr/>
        </p:nvSpPr>
        <p:spPr>
          <a:xfrm>
            <a:off x="5486400" y="2514600"/>
            <a:ext cx="1676400" cy="1322926"/>
          </a:xfrm>
          <a:prstGeom prst="rect">
            <a:avLst/>
          </a:prstGeom>
          <a:ln w="19811">
            <a:solidFill>
              <a:srgbClr val="D9D9D9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Times New Roman"/>
              <a:cs typeface="Times New Roman"/>
            </a:endParaRPr>
          </a:p>
          <a:p>
            <a:pPr marL="245745" marR="238125" algn="ctr">
              <a:lnSpc>
                <a:spcPct val="103299"/>
              </a:lnSpc>
              <a:spcBef>
                <a:spcPts val="5"/>
              </a:spcBef>
            </a:pPr>
            <a:r>
              <a:rPr sz="1200" spc="20">
                <a:latin typeface="+mj-lt"/>
                <a:cs typeface="Verdana"/>
              </a:rPr>
              <a:t>К</a:t>
            </a:r>
            <a:r>
              <a:rPr sz="1200" spc="15">
                <a:latin typeface="+mj-lt"/>
                <a:cs typeface="Verdana"/>
              </a:rPr>
              <a:t>О</a:t>
            </a:r>
            <a:r>
              <a:rPr sz="1200" spc="25">
                <a:latin typeface="+mj-lt"/>
                <a:cs typeface="Verdana"/>
              </a:rPr>
              <a:t>МП</a:t>
            </a:r>
            <a:r>
              <a:rPr sz="1200" spc="15">
                <a:latin typeface="+mj-lt"/>
                <a:cs typeface="Verdana"/>
              </a:rPr>
              <a:t>ЛЕ</a:t>
            </a:r>
            <a:r>
              <a:rPr sz="1200" spc="20">
                <a:latin typeface="+mj-lt"/>
                <a:cs typeface="Verdana"/>
              </a:rPr>
              <a:t>К</a:t>
            </a:r>
            <a:r>
              <a:rPr sz="1200" spc="15">
                <a:latin typeface="+mj-lt"/>
                <a:cs typeface="Verdana"/>
              </a:rPr>
              <a:t>С</a:t>
            </a:r>
            <a:r>
              <a:rPr sz="1200" spc="20">
                <a:latin typeface="+mj-lt"/>
                <a:cs typeface="Verdana"/>
              </a:rPr>
              <a:t>НЫЙ </a:t>
            </a:r>
            <a:endParaRPr lang="ru-RU" sz="1200" spc="20" dirty="0">
              <a:latin typeface="+mj-lt"/>
              <a:cs typeface="Verdana"/>
            </a:endParaRPr>
          </a:p>
          <a:p>
            <a:pPr marL="245745" marR="238125" algn="ctr">
              <a:lnSpc>
                <a:spcPct val="103299"/>
              </a:lnSpc>
              <a:spcBef>
                <a:spcPts val="5"/>
              </a:spcBef>
            </a:pPr>
            <a:r>
              <a:rPr sz="1200" spc="20">
                <a:latin typeface="+mj-lt"/>
                <a:cs typeface="Verdana"/>
              </a:rPr>
              <a:t> </a:t>
            </a:r>
            <a:r>
              <a:rPr sz="1200" spc="20" dirty="0">
                <a:latin typeface="+mj-lt"/>
                <a:cs typeface="Verdana"/>
              </a:rPr>
              <a:t>ПЛАН</a:t>
            </a:r>
            <a:endParaRPr sz="1200">
              <a:latin typeface="+mj-lt"/>
              <a:cs typeface="Verdana"/>
            </a:endParaRPr>
          </a:p>
          <a:p>
            <a:pPr marL="155575" marR="149860" algn="ctr">
              <a:lnSpc>
                <a:spcPct val="103800"/>
              </a:lnSpc>
              <a:spcBef>
                <a:spcPts val="5"/>
              </a:spcBef>
            </a:pPr>
            <a:r>
              <a:rPr sz="1200" spc="20">
                <a:latin typeface="+mj-lt"/>
                <a:cs typeface="Verdana"/>
              </a:rPr>
              <a:t>МОДЕРНИЗАЦИИ</a:t>
            </a:r>
            <a:r>
              <a:rPr sz="1200" spc="-65">
                <a:latin typeface="+mj-lt"/>
                <a:cs typeface="Verdana"/>
              </a:rPr>
              <a:t> </a:t>
            </a:r>
            <a:endParaRPr lang="ru-RU" sz="1200" spc="-65" dirty="0">
              <a:latin typeface="+mj-lt"/>
              <a:cs typeface="Verdana"/>
            </a:endParaRPr>
          </a:p>
          <a:p>
            <a:pPr marL="155575" marR="149860" algn="ctr">
              <a:lnSpc>
                <a:spcPct val="103800"/>
              </a:lnSpc>
              <a:spcBef>
                <a:spcPts val="5"/>
              </a:spcBef>
            </a:pPr>
            <a:r>
              <a:rPr sz="1200" spc="25">
                <a:latin typeface="+mj-lt"/>
                <a:cs typeface="Verdana"/>
              </a:rPr>
              <a:t>И  </a:t>
            </a:r>
            <a:r>
              <a:rPr sz="1200" spc="20" dirty="0">
                <a:latin typeface="+mj-lt"/>
                <a:cs typeface="Verdana"/>
              </a:rPr>
              <a:t>РАСШИРЕНИЯ  МАГИСТРАЛЬНОЙ  </a:t>
            </a:r>
            <a:r>
              <a:rPr sz="1200" spc="25" dirty="0">
                <a:latin typeface="+mj-lt"/>
                <a:cs typeface="Verdana"/>
              </a:rPr>
              <a:t>ИНФР</a:t>
            </a:r>
            <a:r>
              <a:rPr sz="1200" spc="15" dirty="0">
                <a:latin typeface="+mj-lt"/>
                <a:cs typeface="Verdana"/>
              </a:rPr>
              <a:t>АСТРУКТУРЫ</a:t>
            </a:r>
            <a:endParaRPr sz="1200">
              <a:latin typeface="+mj-lt"/>
              <a:cs typeface="Verdana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39000" y="2362200"/>
            <a:ext cx="2438400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ru-RU" sz="4000" spc="-7" baseline="-23148" dirty="0">
                <a:latin typeface="+mj-lt"/>
                <a:cs typeface="Verdana"/>
              </a:rPr>
              <a:t>76</a:t>
            </a:r>
            <a:r>
              <a:rPr lang="ru-RU" sz="4000" spc="-330" baseline="-23148" dirty="0">
                <a:latin typeface="+mj-lt"/>
                <a:cs typeface="Verdana"/>
              </a:rPr>
              <a:t> </a:t>
            </a:r>
          </a:p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ru-RU" sz="1600" spc="5" dirty="0">
                <a:latin typeface="+mj-lt"/>
                <a:cs typeface="Verdana"/>
              </a:rPr>
              <a:t>ФЕДЕРАЛЬНЫХ</a:t>
            </a:r>
            <a:endParaRPr lang="ru-RU" sz="1600" dirty="0">
              <a:latin typeface="+mj-lt"/>
              <a:cs typeface="Verdana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15200" y="3048000"/>
            <a:ext cx="14163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1600" spc="5" dirty="0">
                <a:latin typeface="+mj-lt"/>
                <a:cs typeface="Verdana"/>
              </a:rPr>
              <a:t>ПР</a:t>
            </a:r>
            <a:r>
              <a:rPr lang="ru-RU" sz="1600" dirty="0">
                <a:latin typeface="+mj-lt"/>
                <a:cs typeface="Verdana"/>
              </a:rPr>
              <a:t>ОЕКТОВ</a:t>
            </a:r>
          </a:p>
        </p:txBody>
      </p:sp>
      <p:sp>
        <p:nvSpPr>
          <p:cNvPr id="20" name="object 8"/>
          <p:cNvSpPr/>
          <p:nvPr/>
        </p:nvSpPr>
        <p:spPr>
          <a:xfrm flipH="1">
            <a:off x="7467600" y="3352800"/>
            <a:ext cx="45719" cy="2133600"/>
          </a:xfrm>
          <a:custGeom>
            <a:avLst/>
            <a:gdLst/>
            <a:ahLst/>
            <a:cxnLst/>
            <a:rect l="l" t="t" r="r" b="b"/>
            <a:pathLst>
              <a:path w="36195" h="2921000">
                <a:moveTo>
                  <a:pt x="35687" y="2920568"/>
                </a:moveTo>
                <a:lnTo>
                  <a:pt x="0" y="0"/>
                </a:lnTo>
              </a:path>
            </a:pathLst>
          </a:custGeom>
          <a:ln w="19812">
            <a:solidFill>
              <a:srgbClr val="497DBA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0"/>
          <p:cNvSpPr txBox="1"/>
          <p:nvPr/>
        </p:nvSpPr>
        <p:spPr>
          <a:xfrm>
            <a:off x="0" y="4191000"/>
            <a:ext cx="7572428" cy="58669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3700" spc="15" dirty="0">
                <a:latin typeface="Verdana"/>
                <a:cs typeface="Verdana"/>
              </a:rPr>
              <a:t>          </a:t>
            </a:r>
            <a:r>
              <a:rPr sz="3700" b="1" spc="15">
                <a:latin typeface="+mj-lt"/>
                <a:cs typeface="Verdana"/>
              </a:rPr>
              <a:t>СВЕРДЛОВСКАЯ</a:t>
            </a:r>
            <a:r>
              <a:rPr sz="3700" b="1" spc="-15">
                <a:latin typeface="+mj-lt"/>
                <a:cs typeface="Verdana"/>
              </a:rPr>
              <a:t> </a:t>
            </a:r>
            <a:r>
              <a:rPr sz="3700" b="1" spc="15" dirty="0">
                <a:latin typeface="+mj-lt"/>
                <a:cs typeface="Verdana"/>
              </a:rPr>
              <a:t>ОБЛАСТЬ</a:t>
            </a:r>
            <a:endParaRPr sz="3700" b="1">
              <a:latin typeface="+mj-lt"/>
              <a:cs typeface="Verdana"/>
            </a:endParaRPr>
          </a:p>
        </p:txBody>
      </p:sp>
      <p:sp>
        <p:nvSpPr>
          <p:cNvPr id="22" name="object 27"/>
          <p:cNvSpPr txBox="1"/>
          <p:nvPr/>
        </p:nvSpPr>
        <p:spPr>
          <a:xfrm>
            <a:off x="428596" y="4876801"/>
            <a:ext cx="9072626" cy="14773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  <a:tabLst>
                <a:tab pos="1087755" algn="l"/>
              </a:tabLst>
            </a:pPr>
            <a:r>
              <a:rPr sz="1950" u="heavy" spc="7" baseline="8547">
                <a:uFill>
                  <a:solidFill>
                    <a:srgbClr val="497DBA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950" u="heavy" spc="7" baseline="8547" dirty="0">
                <a:uFill>
                  <a:solidFill>
                    <a:srgbClr val="497DBA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950" u="heavy" spc="7" dirty="0">
                <a:uFill>
                  <a:solidFill>
                    <a:srgbClr val="497DBA"/>
                  </a:solidFill>
                </a:uFill>
                <a:latin typeface="Times New Roman"/>
                <a:cs typeface="Times New Roman"/>
              </a:rPr>
              <a:t>        </a:t>
            </a:r>
            <a:r>
              <a:rPr lang="ru-RU" sz="2400" spc="15" baseline="8547" dirty="0">
                <a:latin typeface="+mj-lt"/>
                <a:cs typeface="Verdana"/>
              </a:rPr>
              <a:t>ре</a:t>
            </a:r>
            <a:r>
              <a:rPr sz="2400" spc="15" baseline="8547">
                <a:latin typeface="+mj-lt"/>
                <a:cs typeface="Verdana"/>
              </a:rPr>
              <a:t>ализуются </a:t>
            </a:r>
            <a:r>
              <a:rPr sz="3000" baseline="1388">
                <a:latin typeface="+mj-lt"/>
                <a:cs typeface="Verdana"/>
              </a:rPr>
              <a:t>57 РЕГИОНАЛЬНЫХ ПРОЕКТОВ</a:t>
            </a:r>
            <a:r>
              <a:rPr sz="1300" spc="10">
                <a:latin typeface="Verdana"/>
                <a:cs typeface="Verdana"/>
              </a:rPr>
              <a:t>,</a:t>
            </a:r>
            <a:r>
              <a:rPr lang="ru-RU" sz="1300" spc="15" dirty="0">
                <a:latin typeface="Verdana"/>
                <a:cs typeface="Verdana"/>
              </a:rPr>
              <a:t> </a:t>
            </a:r>
            <a:r>
              <a:rPr lang="ru-RU" sz="1600" spc="15" dirty="0">
                <a:latin typeface="+mj-lt"/>
                <a:cs typeface="Verdana"/>
              </a:rPr>
              <a:t>обеспечивающих   </a:t>
            </a:r>
          </a:p>
          <a:p>
            <a:pPr marL="38100">
              <a:spcBef>
                <a:spcPts val="100"/>
              </a:spcBef>
              <a:tabLst>
                <a:tab pos="1087755" algn="l"/>
              </a:tabLst>
            </a:pPr>
            <a:r>
              <a:rPr lang="ru-RU" sz="1600" spc="15" dirty="0">
                <a:latin typeface="Verdana"/>
                <a:cs typeface="Verdana"/>
              </a:rPr>
              <a:t>                                                                       </a:t>
            </a:r>
            <a:r>
              <a:rPr lang="ru-RU" sz="1600" spc="15" dirty="0">
                <a:latin typeface="+mj-lt"/>
                <a:cs typeface="Verdana"/>
              </a:rPr>
              <a:t>достижение</a:t>
            </a:r>
            <a:r>
              <a:rPr lang="ru-RU" sz="1600" spc="-70" dirty="0">
                <a:latin typeface="+mj-lt"/>
                <a:cs typeface="Verdana"/>
              </a:rPr>
              <a:t> </a:t>
            </a:r>
            <a:r>
              <a:rPr lang="ru-RU" sz="1600" spc="15" dirty="0">
                <a:latin typeface="+mj-lt"/>
                <a:cs typeface="Verdana"/>
              </a:rPr>
              <a:t>целей,</a:t>
            </a:r>
          </a:p>
          <a:p>
            <a:pPr marL="38100">
              <a:spcBef>
                <a:spcPts val="100"/>
              </a:spcBef>
              <a:tabLst>
                <a:tab pos="1087755" algn="l"/>
              </a:tabLst>
            </a:pPr>
            <a:r>
              <a:rPr lang="ru-RU" sz="1600" spc="15" dirty="0">
                <a:latin typeface="+mj-lt"/>
                <a:cs typeface="Verdana"/>
              </a:rPr>
              <a:t>                                                                                                             показателей и результатов</a:t>
            </a:r>
          </a:p>
          <a:p>
            <a:pPr marL="38100">
              <a:spcBef>
                <a:spcPts val="100"/>
              </a:spcBef>
              <a:tabLst>
                <a:tab pos="1087755" algn="l"/>
              </a:tabLst>
            </a:pPr>
            <a:endParaRPr lang="ru-RU" sz="1300" dirty="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087755" algn="l"/>
              </a:tabLst>
            </a:pPr>
            <a:r>
              <a:rPr lang="ru-RU" sz="1300" spc="15" dirty="0">
                <a:latin typeface="Verdana"/>
                <a:cs typeface="Verdana"/>
              </a:rPr>
              <a:t>     </a:t>
            </a:r>
          </a:p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087755" algn="l"/>
              </a:tabLst>
            </a:pPr>
            <a:r>
              <a:rPr lang="ru-RU" sz="1300" spc="15" dirty="0">
                <a:latin typeface="Verdana"/>
                <a:cs typeface="Verdana"/>
              </a:rPr>
              <a:t>                                                                      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8600" y="5638800"/>
            <a:ext cx="312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600" dirty="0">
                <a:latin typeface="+mj-lt"/>
                <a:cs typeface="Verdana"/>
              </a:rPr>
              <a:t>образующие региональную</a:t>
            </a:r>
            <a:r>
              <a:rPr lang="ru-RU" sz="1600" spc="-135" dirty="0">
                <a:latin typeface="+mj-lt"/>
                <a:cs typeface="Verdana"/>
              </a:rPr>
              <a:t> </a:t>
            </a:r>
            <a:r>
              <a:rPr lang="ru-RU" sz="1600" dirty="0">
                <a:latin typeface="+mj-lt"/>
                <a:cs typeface="Verdana"/>
              </a:rPr>
              <a:t>составляющую  национальных</a:t>
            </a:r>
            <a:r>
              <a:rPr lang="ru-RU" sz="1600" spc="-60" dirty="0">
                <a:latin typeface="+mj-lt"/>
                <a:cs typeface="Verdana"/>
              </a:rPr>
              <a:t> </a:t>
            </a:r>
            <a:r>
              <a:rPr lang="ru-RU" sz="1600" dirty="0">
                <a:latin typeface="+mj-lt"/>
                <a:cs typeface="Verdana"/>
              </a:rPr>
              <a:t>проектов</a:t>
            </a:r>
          </a:p>
        </p:txBody>
      </p:sp>
      <p:sp>
        <p:nvSpPr>
          <p:cNvPr id="24" name="object 31"/>
          <p:cNvSpPr/>
          <p:nvPr/>
        </p:nvSpPr>
        <p:spPr>
          <a:xfrm>
            <a:off x="457200" y="5181600"/>
            <a:ext cx="45719" cy="428628"/>
          </a:xfrm>
          <a:custGeom>
            <a:avLst/>
            <a:gdLst/>
            <a:ahLst/>
            <a:cxnLst/>
            <a:rect l="l" t="t" r="r" b="b"/>
            <a:pathLst>
              <a:path h="275589">
                <a:moveTo>
                  <a:pt x="0" y="275221"/>
                </a:moveTo>
                <a:lnTo>
                  <a:pt x="0" y="0"/>
                </a:lnTo>
              </a:path>
            </a:pathLst>
          </a:custGeom>
          <a:ln w="19812">
            <a:solidFill>
              <a:srgbClr val="497DBA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8"/>
          <p:cNvSpPr txBox="1"/>
          <p:nvPr/>
        </p:nvSpPr>
        <p:spPr>
          <a:xfrm>
            <a:off x="3962400" y="5181600"/>
            <a:ext cx="5181600" cy="12362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ru-RU" sz="3600" baseline="-21990" dirty="0">
                <a:latin typeface="Verdana"/>
                <a:cs typeface="Verdana"/>
              </a:rPr>
              <a:t>           </a:t>
            </a:r>
          </a:p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ru-RU" sz="3600" baseline="-21990" dirty="0">
                <a:latin typeface="Verdana"/>
                <a:cs typeface="Verdana"/>
              </a:rPr>
              <a:t>           </a:t>
            </a:r>
            <a:r>
              <a:rPr sz="3600" baseline="-21990">
                <a:latin typeface="Verdana"/>
                <a:cs typeface="Verdana"/>
              </a:rPr>
              <a:t>55</a:t>
            </a:r>
            <a:r>
              <a:rPr lang="ru-RU" sz="3600" baseline="-21990" dirty="0">
                <a:latin typeface="Verdana"/>
                <a:cs typeface="Verdana"/>
              </a:rPr>
              <a:t> </a:t>
            </a:r>
            <a:r>
              <a:rPr sz="1600" spc="15">
                <a:latin typeface="+mj-lt"/>
                <a:cs typeface="Verdana"/>
              </a:rPr>
              <a:t>федеральных</a:t>
            </a:r>
            <a:r>
              <a:rPr sz="1600" spc="-295">
                <a:latin typeface="+mj-lt"/>
                <a:cs typeface="Verdana"/>
              </a:rPr>
              <a:t> </a:t>
            </a:r>
            <a:r>
              <a:rPr sz="1600" spc="15">
                <a:latin typeface="+mj-lt"/>
                <a:cs typeface="Verdana"/>
              </a:rPr>
              <a:t>п</a:t>
            </a:r>
            <a:r>
              <a:rPr lang="ru-RU" sz="1600" spc="15" dirty="0" err="1">
                <a:latin typeface="+mj-lt"/>
                <a:cs typeface="Verdana"/>
              </a:rPr>
              <a:t>роектов</a:t>
            </a:r>
            <a:r>
              <a:rPr lang="ru-RU" sz="1600" spc="15" dirty="0">
                <a:latin typeface="+mj-lt"/>
                <a:cs typeface="Verdana"/>
              </a:rPr>
              <a:t>           </a:t>
            </a:r>
          </a:p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ru-RU" sz="1600" spc="15" dirty="0">
                <a:latin typeface="Verdana"/>
                <a:cs typeface="Verdana"/>
              </a:rPr>
              <a:t> </a:t>
            </a:r>
          </a:p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ru-RU" sz="1300" spc="15" dirty="0">
                <a:latin typeface="Verdana"/>
                <a:cs typeface="Verdana"/>
              </a:rPr>
              <a:t>                   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2400" y="3505200"/>
            <a:ext cx="3857652" cy="303288"/>
          </a:xfrm>
          <a:prstGeom prst="rect">
            <a:avLst/>
          </a:prstGeom>
          <a:solidFill>
            <a:srgbClr val="F1F1F1"/>
          </a:solidFill>
          <a:ln w="9144">
            <a:solidFill>
              <a:srgbClr val="D9D9D9"/>
            </a:solidFill>
          </a:ln>
        </p:spPr>
        <p:txBody>
          <a:bodyPr vert="horz" wrap="square" lIns="0" tIns="86995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685"/>
              </a:spcBef>
            </a:pPr>
            <a:r>
              <a:rPr lang="ru-RU" sz="1400" spc="-5" dirty="0">
                <a:latin typeface="+mj-lt"/>
                <a:cs typeface="Verdana"/>
              </a:rPr>
              <a:t>    </a:t>
            </a:r>
            <a:r>
              <a:rPr sz="1400" spc="-5">
                <a:latin typeface="+mj-lt"/>
                <a:cs typeface="Verdana"/>
              </a:rPr>
              <a:t>МЕЖДУНАРОДНАЯ </a:t>
            </a:r>
            <a:r>
              <a:rPr sz="1400" spc="-5" dirty="0">
                <a:latin typeface="+mj-lt"/>
                <a:cs typeface="Verdana"/>
              </a:rPr>
              <a:t>КООПЕРАЦИЯ </a:t>
            </a:r>
            <a:r>
              <a:rPr sz="1400" dirty="0">
                <a:latin typeface="+mj-lt"/>
                <a:cs typeface="Verdana"/>
              </a:rPr>
              <a:t>И</a:t>
            </a:r>
            <a:r>
              <a:rPr sz="1400" spc="40" dirty="0">
                <a:latin typeface="+mj-lt"/>
                <a:cs typeface="Verdana"/>
              </a:rPr>
              <a:t> </a:t>
            </a:r>
            <a:r>
              <a:rPr sz="1400" spc="-5" dirty="0">
                <a:latin typeface="+mj-lt"/>
                <a:cs typeface="Verdana"/>
              </a:rPr>
              <a:t>ЭКСПОРТ</a:t>
            </a:r>
            <a:endParaRPr sz="1400">
              <a:latin typeface="+mj-lt"/>
              <a:cs typeface="Verdana"/>
            </a:endParaRPr>
          </a:p>
        </p:txBody>
      </p:sp>
      <p:sp>
        <p:nvSpPr>
          <p:cNvPr id="27" name="object 20"/>
          <p:cNvSpPr txBox="1"/>
          <p:nvPr/>
        </p:nvSpPr>
        <p:spPr>
          <a:xfrm>
            <a:off x="4343400" y="3505200"/>
            <a:ext cx="785818" cy="238527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53340" rIns="0" bIns="0" rtlCol="0">
            <a:spAutoFit/>
          </a:bodyPr>
          <a:lstStyle/>
          <a:p>
            <a:pPr marL="208279">
              <a:lnSpc>
                <a:spcPct val="100000"/>
              </a:lnSpc>
              <a:spcBef>
                <a:spcPts val="420"/>
              </a:spcBef>
            </a:pPr>
            <a:r>
              <a:rPr sz="1200" spc="-5" dirty="0">
                <a:latin typeface="Verdana"/>
                <a:cs typeface="Verdana"/>
              </a:rPr>
              <a:t>МСП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8" name="object 17"/>
          <p:cNvSpPr txBox="1"/>
          <p:nvPr/>
        </p:nvSpPr>
        <p:spPr>
          <a:xfrm>
            <a:off x="7670800" y="527050"/>
            <a:ext cx="1130300" cy="228909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400" spc="-2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ww</a:t>
            </a:r>
            <a:r>
              <a:rPr sz="1400" spc="-9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w</a:t>
            </a:r>
            <a:r>
              <a:rPr sz="140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.sospp.ru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1"/>
          <p:cNvSpPr txBox="1"/>
          <p:nvPr/>
        </p:nvSpPr>
        <p:spPr>
          <a:xfrm>
            <a:off x="152400" y="3962400"/>
            <a:ext cx="2500330" cy="237243"/>
          </a:xfrm>
          <a:prstGeom prst="rect">
            <a:avLst/>
          </a:prstGeom>
          <a:solidFill>
            <a:srgbClr val="F1F1F1"/>
          </a:solidFill>
          <a:ln w="9144">
            <a:solidFill>
              <a:srgbClr val="D9D9D9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409"/>
              </a:spcBef>
            </a:pPr>
            <a:r>
              <a:rPr sz="1200" spc="-5" dirty="0">
                <a:latin typeface="Verdana"/>
                <a:cs typeface="Verdana"/>
              </a:rPr>
              <a:t>ЦИФРОВАЯ ЭКОНОМИКА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1" name="object 23"/>
          <p:cNvSpPr/>
          <p:nvPr/>
        </p:nvSpPr>
        <p:spPr>
          <a:xfrm>
            <a:off x="158781" y="3124200"/>
            <a:ext cx="5099019" cy="304800"/>
          </a:xfrm>
          <a:custGeom>
            <a:avLst/>
            <a:gdLst/>
            <a:ahLst/>
            <a:cxnLst/>
            <a:rect l="l" t="t" r="r" b="b"/>
            <a:pathLst>
              <a:path w="4906010" h="360044">
                <a:moveTo>
                  <a:pt x="4905756" y="0"/>
                </a:moveTo>
                <a:lnTo>
                  <a:pt x="0" y="0"/>
                </a:lnTo>
                <a:lnTo>
                  <a:pt x="0" y="359663"/>
                </a:lnTo>
                <a:lnTo>
                  <a:pt x="4905756" y="359663"/>
                </a:lnTo>
                <a:lnTo>
                  <a:pt x="490575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Прямоугольник 32"/>
          <p:cNvSpPr/>
          <p:nvPr/>
        </p:nvSpPr>
        <p:spPr>
          <a:xfrm>
            <a:off x="228600" y="3124200"/>
            <a:ext cx="5943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-5" dirty="0">
                <a:latin typeface="+mj-lt"/>
                <a:cs typeface="Verdana"/>
              </a:rPr>
              <a:t>ПРОИЗВОДИТЕЛЬНОСТЬ ТРУДА </a:t>
            </a:r>
            <a:r>
              <a:rPr lang="ru-RU" sz="1400" dirty="0">
                <a:latin typeface="+mj-lt"/>
                <a:cs typeface="Verdana"/>
              </a:rPr>
              <a:t>И </a:t>
            </a:r>
            <a:r>
              <a:rPr lang="ru-RU" sz="1400" spc="-5" dirty="0">
                <a:latin typeface="+mj-lt"/>
                <a:cs typeface="Verdana"/>
              </a:rPr>
              <a:t>ПОДДЕРЖКА </a:t>
            </a:r>
            <a:r>
              <a:rPr lang="ru-RU" sz="1400" dirty="0">
                <a:latin typeface="+mj-lt"/>
                <a:cs typeface="Verdana"/>
              </a:rPr>
              <a:t>ЗАНЯТОСТИ</a:t>
            </a:r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1011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37"/>
          <p:cNvSpPr>
            <a:spLocks noChangeAspect="1" noEditPoints="1"/>
          </p:cNvSpPr>
          <p:nvPr/>
        </p:nvSpPr>
        <p:spPr bwMode="auto">
          <a:xfrm>
            <a:off x="6710780" y="2634401"/>
            <a:ext cx="2334927" cy="3298653"/>
          </a:xfrm>
          <a:custGeom>
            <a:avLst/>
            <a:gdLst>
              <a:gd name="T0" fmla="*/ 796 w 1805"/>
              <a:gd name="T1" fmla="*/ 2087 h 2550"/>
              <a:gd name="T2" fmla="*/ 1751 w 1805"/>
              <a:gd name="T3" fmla="*/ 1593 h 2550"/>
              <a:gd name="T4" fmla="*/ 796 w 1805"/>
              <a:gd name="T5" fmla="*/ 1713 h 2550"/>
              <a:gd name="T6" fmla="*/ 1452 w 1805"/>
              <a:gd name="T7" fmla="*/ 1826 h 2550"/>
              <a:gd name="T8" fmla="*/ 664 w 1805"/>
              <a:gd name="T9" fmla="*/ 1185 h 2550"/>
              <a:gd name="T10" fmla="*/ 1418 w 1805"/>
              <a:gd name="T11" fmla="*/ 1060 h 2550"/>
              <a:gd name="T12" fmla="*/ 1391 w 1805"/>
              <a:gd name="T13" fmla="*/ 948 h 2550"/>
              <a:gd name="T14" fmla="*/ 1298 w 1805"/>
              <a:gd name="T15" fmla="*/ 849 h 2550"/>
              <a:gd name="T16" fmla="*/ 1087 w 1805"/>
              <a:gd name="T17" fmla="*/ 789 h 2550"/>
              <a:gd name="T18" fmla="*/ 950 w 1805"/>
              <a:gd name="T19" fmla="*/ 951 h 2550"/>
              <a:gd name="T20" fmla="*/ 484 w 1805"/>
              <a:gd name="T21" fmla="*/ 780 h 2550"/>
              <a:gd name="T22" fmla="*/ 613 w 1805"/>
              <a:gd name="T23" fmla="*/ 1220 h 2550"/>
              <a:gd name="T24" fmla="*/ 369 w 1805"/>
              <a:gd name="T25" fmla="*/ 804 h 2550"/>
              <a:gd name="T26" fmla="*/ 192 w 1805"/>
              <a:gd name="T27" fmla="*/ 884 h 2550"/>
              <a:gd name="T28" fmla="*/ 128 w 1805"/>
              <a:gd name="T29" fmla="*/ 988 h 2550"/>
              <a:gd name="T30" fmla="*/ 348 w 1805"/>
              <a:gd name="T31" fmla="*/ 2138 h 2550"/>
              <a:gd name="T32" fmla="*/ 400 w 1805"/>
              <a:gd name="T33" fmla="*/ 1965 h 2550"/>
              <a:gd name="T34" fmla="*/ 1634 w 1805"/>
              <a:gd name="T35" fmla="*/ 1943 h 2550"/>
              <a:gd name="T36" fmla="*/ 1703 w 1805"/>
              <a:gd name="T37" fmla="*/ 1937 h 2550"/>
              <a:gd name="T38" fmla="*/ 1804 w 1805"/>
              <a:gd name="T39" fmla="*/ 1687 h 2550"/>
              <a:gd name="T40" fmla="*/ 1790 w 1805"/>
              <a:gd name="T41" fmla="*/ 1624 h 2550"/>
              <a:gd name="T42" fmla="*/ 1751 w 1805"/>
              <a:gd name="T43" fmla="*/ 1687 h 2550"/>
              <a:gd name="T44" fmla="*/ 1673 w 1805"/>
              <a:gd name="T45" fmla="*/ 1895 h 2550"/>
              <a:gd name="T46" fmla="*/ 1509 w 1805"/>
              <a:gd name="T47" fmla="*/ 1809 h 2550"/>
              <a:gd name="T48" fmla="*/ 1457 w 1805"/>
              <a:gd name="T49" fmla="*/ 1725 h 2550"/>
              <a:gd name="T50" fmla="*/ 1716 w 1805"/>
              <a:gd name="T51" fmla="*/ 1639 h 2550"/>
              <a:gd name="T52" fmla="*/ 1752 w 1805"/>
              <a:gd name="T53" fmla="*/ 1664 h 2550"/>
              <a:gd name="T54" fmla="*/ 1307 w 1805"/>
              <a:gd name="T55" fmla="*/ 2216 h 2550"/>
              <a:gd name="T56" fmla="*/ 590 w 1805"/>
              <a:gd name="T57" fmla="*/ 666 h 2550"/>
              <a:gd name="T58" fmla="*/ 683 w 1805"/>
              <a:gd name="T59" fmla="*/ 671 h 2550"/>
              <a:gd name="T60" fmla="*/ 801 w 1805"/>
              <a:gd name="T61" fmla="*/ 685 h 2550"/>
              <a:gd name="T62" fmla="*/ 900 w 1805"/>
              <a:gd name="T63" fmla="*/ 657 h 2550"/>
              <a:gd name="T64" fmla="*/ 984 w 1805"/>
              <a:gd name="T65" fmla="*/ 670 h 2550"/>
              <a:gd name="T66" fmla="*/ 1076 w 1805"/>
              <a:gd name="T67" fmla="*/ 633 h 2550"/>
              <a:gd name="T68" fmla="*/ 1121 w 1805"/>
              <a:gd name="T69" fmla="*/ 553 h 2550"/>
              <a:gd name="T70" fmla="*/ 1022 w 1805"/>
              <a:gd name="T71" fmla="*/ 534 h 2550"/>
              <a:gd name="T72" fmla="*/ 1026 w 1805"/>
              <a:gd name="T73" fmla="*/ 490 h 2550"/>
              <a:gd name="T74" fmla="*/ 1057 w 1805"/>
              <a:gd name="T75" fmla="*/ 444 h 2550"/>
              <a:gd name="T76" fmla="*/ 1056 w 1805"/>
              <a:gd name="T77" fmla="*/ 268 h 2550"/>
              <a:gd name="T78" fmla="*/ 1012 w 1805"/>
              <a:gd name="T79" fmla="*/ 150 h 2550"/>
              <a:gd name="T80" fmla="*/ 931 w 1805"/>
              <a:gd name="T81" fmla="*/ 58 h 2550"/>
              <a:gd name="T82" fmla="*/ 822 w 1805"/>
              <a:gd name="T83" fmla="*/ 7 h 2550"/>
              <a:gd name="T84" fmla="*/ 712 w 1805"/>
              <a:gd name="T85" fmla="*/ 4 h 2550"/>
              <a:gd name="T86" fmla="*/ 601 w 1805"/>
              <a:gd name="T87" fmla="*/ 49 h 2550"/>
              <a:gd name="T88" fmla="*/ 517 w 1805"/>
              <a:gd name="T89" fmla="*/ 137 h 2550"/>
              <a:gd name="T90" fmla="*/ 468 w 1805"/>
              <a:gd name="T91" fmla="*/ 252 h 2550"/>
              <a:gd name="T92" fmla="*/ 460 w 1805"/>
              <a:gd name="T93" fmla="*/ 414 h 2550"/>
              <a:gd name="T94" fmla="*/ 485 w 1805"/>
              <a:gd name="T95" fmla="*/ 485 h 2550"/>
              <a:gd name="T96" fmla="*/ 538 w 1805"/>
              <a:gd name="T97" fmla="*/ 507 h 2550"/>
              <a:gd name="T98" fmla="*/ 421 w 1805"/>
              <a:gd name="T99" fmla="*/ 553 h 2550"/>
              <a:gd name="T100" fmla="*/ 420 w 1805"/>
              <a:gd name="T101" fmla="*/ 607 h 2550"/>
              <a:gd name="T102" fmla="*/ 497 w 1805"/>
              <a:gd name="T103" fmla="*/ 662 h 2550"/>
              <a:gd name="T104" fmla="*/ 626 w 1805"/>
              <a:gd name="T105" fmla="*/ 394 h 2550"/>
              <a:gd name="T106" fmla="*/ 784 w 1805"/>
              <a:gd name="T107" fmla="*/ 346 h 2550"/>
              <a:gd name="T108" fmla="*/ 899 w 1805"/>
              <a:gd name="T109" fmla="*/ 201 h 2550"/>
              <a:gd name="T110" fmla="*/ 959 w 1805"/>
              <a:gd name="T111" fmla="*/ 291 h 2550"/>
              <a:gd name="T112" fmla="*/ 947 w 1805"/>
              <a:gd name="T113" fmla="*/ 503 h 2550"/>
              <a:gd name="T114" fmla="*/ 842 w 1805"/>
              <a:gd name="T115" fmla="*/ 621 h 2550"/>
              <a:gd name="T116" fmla="*/ 711 w 1805"/>
              <a:gd name="T117" fmla="*/ 629 h 2550"/>
              <a:gd name="T118" fmla="*/ 597 w 1805"/>
              <a:gd name="T119" fmla="*/ 523 h 2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05" h="2550">
                <a:moveTo>
                  <a:pt x="1451" y="1846"/>
                </a:moveTo>
                <a:lnTo>
                  <a:pt x="796" y="1846"/>
                </a:lnTo>
                <a:lnTo>
                  <a:pt x="796" y="1898"/>
                </a:lnTo>
                <a:lnTo>
                  <a:pt x="1451" y="1898"/>
                </a:lnTo>
                <a:lnTo>
                  <a:pt x="1451" y="1846"/>
                </a:lnTo>
                <a:close/>
                <a:moveTo>
                  <a:pt x="1451" y="2035"/>
                </a:moveTo>
                <a:lnTo>
                  <a:pt x="796" y="2035"/>
                </a:lnTo>
                <a:lnTo>
                  <a:pt x="796" y="2087"/>
                </a:lnTo>
                <a:lnTo>
                  <a:pt x="1451" y="2087"/>
                </a:lnTo>
                <a:lnTo>
                  <a:pt x="1451" y="2035"/>
                </a:lnTo>
                <a:close/>
                <a:moveTo>
                  <a:pt x="1779" y="1611"/>
                </a:moveTo>
                <a:lnTo>
                  <a:pt x="1779" y="1611"/>
                </a:lnTo>
                <a:lnTo>
                  <a:pt x="1772" y="1606"/>
                </a:lnTo>
                <a:lnTo>
                  <a:pt x="1766" y="1601"/>
                </a:lnTo>
                <a:lnTo>
                  <a:pt x="1759" y="1597"/>
                </a:lnTo>
                <a:lnTo>
                  <a:pt x="1751" y="1593"/>
                </a:lnTo>
                <a:lnTo>
                  <a:pt x="1742" y="1591"/>
                </a:lnTo>
                <a:lnTo>
                  <a:pt x="1734" y="1589"/>
                </a:lnTo>
                <a:lnTo>
                  <a:pt x="1725" y="1588"/>
                </a:lnTo>
                <a:lnTo>
                  <a:pt x="1716" y="1588"/>
                </a:lnTo>
                <a:lnTo>
                  <a:pt x="1416" y="1588"/>
                </a:lnTo>
                <a:lnTo>
                  <a:pt x="1409" y="1662"/>
                </a:lnTo>
                <a:lnTo>
                  <a:pt x="796" y="1662"/>
                </a:lnTo>
                <a:lnTo>
                  <a:pt x="796" y="1713"/>
                </a:lnTo>
                <a:lnTo>
                  <a:pt x="1406" y="1713"/>
                </a:lnTo>
                <a:lnTo>
                  <a:pt x="1406" y="1713"/>
                </a:lnTo>
                <a:lnTo>
                  <a:pt x="1407" y="1734"/>
                </a:lnTo>
                <a:lnTo>
                  <a:pt x="1411" y="1754"/>
                </a:lnTo>
                <a:lnTo>
                  <a:pt x="1418" y="1774"/>
                </a:lnTo>
                <a:lnTo>
                  <a:pt x="1427" y="1792"/>
                </a:lnTo>
                <a:lnTo>
                  <a:pt x="1438" y="1810"/>
                </a:lnTo>
                <a:lnTo>
                  <a:pt x="1452" y="1826"/>
                </a:lnTo>
                <a:lnTo>
                  <a:pt x="1466" y="1841"/>
                </a:lnTo>
                <a:lnTo>
                  <a:pt x="1474" y="1847"/>
                </a:lnTo>
                <a:lnTo>
                  <a:pt x="1482" y="1853"/>
                </a:lnTo>
                <a:lnTo>
                  <a:pt x="1580" y="1914"/>
                </a:lnTo>
                <a:lnTo>
                  <a:pt x="1573" y="1914"/>
                </a:lnTo>
                <a:lnTo>
                  <a:pt x="1573" y="2498"/>
                </a:lnTo>
                <a:lnTo>
                  <a:pt x="664" y="2498"/>
                </a:lnTo>
                <a:lnTo>
                  <a:pt x="664" y="1185"/>
                </a:lnTo>
                <a:lnTo>
                  <a:pt x="1310" y="1185"/>
                </a:lnTo>
                <a:lnTo>
                  <a:pt x="1310" y="1463"/>
                </a:lnTo>
                <a:lnTo>
                  <a:pt x="1624" y="1463"/>
                </a:lnTo>
                <a:lnTo>
                  <a:pt x="1624" y="1403"/>
                </a:lnTo>
                <a:lnTo>
                  <a:pt x="1418" y="1202"/>
                </a:lnTo>
                <a:lnTo>
                  <a:pt x="1418" y="1077"/>
                </a:lnTo>
                <a:lnTo>
                  <a:pt x="1418" y="1077"/>
                </a:lnTo>
                <a:lnTo>
                  <a:pt x="1418" y="1060"/>
                </a:lnTo>
                <a:lnTo>
                  <a:pt x="1417" y="1045"/>
                </a:lnTo>
                <a:lnTo>
                  <a:pt x="1415" y="1029"/>
                </a:lnTo>
                <a:lnTo>
                  <a:pt x="1412" y="1013"/>
                </a:lnTo>
                <a:lnTo>
                  <a:pt x="1409" y="1000"/>
                </a:lnTo>
                <a:lnTo>
                  <a:pt x="1406" y="985"/>
                </a:lnTo>
                <a:lnTo>
                  <a:pt x="1401" y="973"/>
                </a:lnTo>
                <a:lnTo>
                  <a:pt x="1397" y="959"/>
                </a:lnTo>
                <a:lnTo>
                  <a:pt x="1391" y="948"/>
                </a:lnTo>
                <a:lnTo>
                  <a:pt x="1384" y="935"/>
                </a:lnTo>
                <a:lnTo>
                  <a:pt x="1378" y="925"/>
                </a:lnTo>
                <a:lnTo>
                  <a:pt x="1371" y="914"/>
                </a:lnTo>
                <a:lnTo>
                  <a:pt x="1363" y="905"/>
                </a:lnTo>
                <a:lnTo>
                  <a:pt x="1355" y="895"/>
                </a:lnTo>
                <a:lnTo>
                  <a:pt x="1337" y="878"/>
                </a:lnTo>
                <a:lnTo>
                  <a:pt x="1318" y="862"/>
                </a:lnTo>
                <a:lnTo>
                  <a:pt x="1298" y="849"/>
                </a:lnTo>
                <a:lnTo>
                  <a:pt x="1276" y="838"/>
                </a:lnTo>
                <a:lnTo>
                  <a:pt x="1252" y="828"/>
                </a:lnTo>
                <a:lnTo>
                  <a:pt x="1228" y="819"/>
                </a:lnTo>
                <a:lnTo>
                  <a:pt x="1203" y="811"/>
                </a:lnTo>
                <a:lnTo>
                  <a:pt x="1177" y="805"/>
                </a:lnTo>
                <a:lnTo>
                  <a:pt x="1151" y="799"/>
                </a:lnTo>
                <a:lnTo>
                  <a:pt x="1087" y="789"/>
                </a:lnTo>
                <a:lnTo>
                  <a:pt x="1087" y="789"/>
                </a:lnTo>
                <a:lnTo>
                  <a:pt x="1088" y="930"/>
                </a:lnTo>
                <a:lnTo>
                  <a:pt x="1089" y="942"/>
                </a:lnTo>
                <a:lnTo>
                  <a:pt x="1017" y="966"/>
                </a:lnTo>
                <a:lnTo>
                  <a:pt x="1087" y="1028"/>
                </a:lnTo>
                <a:lnTo>
                  <a:pt x="994" y="1133"/>
                </a:lnTo>
                <a:lnTo>
                  <a:pt x="948" y="1133"/>
                </a:lnTo>
                <a:lnTo>
                  <a:pt x="1039" y="1030"/>
                </a:lnTo>
                <a:lnTo>
                  <a:pt x="950" y="951"/>
                </a:lnTo>
                <a:lnTo>
                  <a:pt x="1055" y="917"/>
                </a:lnTo>
                <a:lnTo>
                  <a:pt x="1055" y="917"/>
                </a:lnTo>
                <a:lnTo>
                  <a:pt x="1052" y="784"/>
                </a:lnTo>
                <a:lnTo>
                  <a:pt x="954" y="768"/>
                </a:lnTo>
                <a:lnTo>
                  <a:pt x="781" y="1133"/>
                </a:lnTo>
                <a:lnTo>
                  <a:pt x="742" y="1133"/>
                </a:lnTo>
                <a:lnTo>
                  <a:pt x="567" y="763"/>
                </a:lnTo>
                <a:lnTo>
                  <a:pt x="484" y="780"/>
                </a:lnTo>
                <a:lnTo>
                  <a:pt x="484" y="780"/>
                </a:lnTo>
                <a:lnTo>
                  <a:pt x="482" y="839"/>
                </a:lnTo>
                <a:lnTo>
                  <a:pt x="482" y="839"/>
                </a:lnTo>
                <a:lnTo>
                  <a:pt x="481" y="917"/>
                </a:lnTo>
                <a:lnTo>
                  <a:pt x="586" y="951"/>
                </a:lnTo>
                <a:lnTo>
                  <a:pt x="497" y="1031"/>
                </a:lnTo>
                <a:lnTo>
                  <a:pt x="613" y="1167"/>
                </a:lnTo>
                <a:lnTo>
                  <a:pt x="613" y="1220"/>
                </a:lnTo>
                <a:lnTo>
                  <a:pt x="449" y="1028"/>
                </a:lnTo>
                <a:lnTo>
                  <a:pt x="518" y="966"/>
                </a:lnTo>
                <a:lnTo>
                  <a:pt x="448" y="942"/>
                </a:lnTo>
                <a:lnTo>
                  <a:pt x="448" y="930"/>
                </a:lnTo>
                <a:lnTo>
                  <a:pt x="448" y="930"/>
                </a:lnTo>
                <a:lnTo>
                  <a:pt x="449" y="787"/>
                </a:lnTo>
                <a:lnTo>
                  <a:pt x="369" y="804"/>
                </a:lnTo>
                <a:lnTo>
                  <a:pt x="369" y="804"/>
                </a:lnTo>
                <a:lnTo>
                  <a:pt x="343" y="810"/>
                </a:lnTo>
                <a:lnTo>
                  <a:pt x="319" y="816"/>
                </a:lnTo>
                <a:lnTo>
                  <a:pt x="295" y="823"/>
                </a:lnTo>
                <a:lnTo>
                  <a:pt x="273" y="833"/>
                </a:lnTo>
                <a:lnTo>
                  <a:pt x="250" y="843"/>
                </a:lnTo>
                <a:lnTo>
                  <a:pt x="229" y="856"/>
                </a:lnTo>
                <a:lnTo>
                  <a:pt x="210" y="869"/>
                </a:lnTo>
                <a:lnTo>
                  <a:pt x="192" y="884"/>
                </a:lnTo>
                <a:lnTo>
                  <a:pt x="175" y="901"/>
                </a:lnTo>
                <a:lnTo>
                  <a:pt x="160" y="920"/>
                </a:lnTo>
                <a:lnTo>
                  <a:pt x="154" y="930"/>
                </a:lnTo>
                <a:lnTo>
                  <a:pt x="147" y="940"/>
                </a:lnTo>
                <a:lnTo>
                  <a:pt x="141" y="951"/>
                </a:lnTo>
                <a:lnTo>
                  <a:pt x="137" y="964"/>
                </a:lnTo>
                <a:lnTo>
                  <a:pt x="132" y="976"/>
                </a:lnTo>
                <a:lnTo>
                  <a:pt x="128" y="988"/>
                </a:lnTo>
                <a:lnTo>
                  <a:pt x="125" y="1002"/>
                </a:lnTo>
                <a:lnTo>
                  <a:pt x="121" y="1015"/>
                </a:lnTo>
                <a:lnTo>
                  <a:pt x="119" y="1030"/>
                </a:lnTo>
                <a:lnTo>
                  <a:pt x="118" y="1046"/>
                </a:lnTo>
                <a:lnTo>
                  <a:pt x="117" y="1061"/>
                </a:lnTo>
                <a:lnTo>
                  <a:pt x="117" y="1077"/>
                </a:lnTo>
                <a:lnTo>
                  <a:pt x="0" y="2138"/>
                </a:lnTo>
                <a:lnTo>
                  <a:pt x="348" y="2138"/>
                </a:lnTo>
                <a:lnTo>
                  <a:pt x="348" y="1606"/>
                </a:lnTo>
                <a:lnTo>
                  <a:pt x="280" y="1300"/>
                </a:lnTo>
                <a:lnTo>
                  <a:pt x="332" y="1288"/>
                </a:lnTo>
                <a:lnTo>
                  <a:pt x="400" y="1600"/>
                </a:lnTo>
                <a:lnTo>
                  <a:pt x="400" y="1926"/>
                </a:lnTo>
                <a:lnTo>
                  <a:pt x="613" y="1926"/>
                </a:lnTo>
                <a:lnTo>
                  <a:pt x="613" y="1965"/>
                </a:lnTo>
                <a:lnTo>
                  <a:pt x="400" y="1965"/>
                </a:lnTo>
                <a:lnTo>
                  <a:pt x="400" y="2138"/>
                </a:lnTo>
                <a:lnTo>
                  <a:pt x="613" y="2138"/>
                </a:lnTo>
                <a:lnTo>
                  <a:pt x="613" y="2550"/>
                </a:lnTo>
                <a:lnTo>
                  <a:pt x="1624" y="2550"/>
                </a:lnTo>
                <a:lnTo>
                  <a:pt x="1624" y="2550"/>
                </a:lnTo>
                <a:lnTo>
                  <a:pt x="1624" y="1939"/>
                </a:lnTo>
                <a:lnTo>
                  <a:pt x="1624" y="1939"/>
                </a:lnTo>
                <a:lnTo>
                  <a:pt x="1634" y="1943"/>
                </a:lnTo>
                <a:lnTo>
                  <a:pt x="1643" y="1946"/>
                </a:lnTo>
                <a:lnTo>
                  <a:pt x="1652" y="1947"/>
                </a:lnTo>
                <a:lnTo>
                  <a:pt x="1661" y="1948"/>
                </a:lnTo>
                <a:lnTo>
                  <a:pt x="1663" y="1948"/>
                </a:lnTo>
                <a:lnTo>
                  <a:pt x="1663" y="1948"/>
                </a:lnTo>
                <a:lnTo>
                  <a:pt x="1677" y="1946"/>
                </a:lnTo>
                <a:lnTo>
                  <a:pt x="1689" y="1943"/>
                </a:lnTo>
                <a:lnTo>
                  <a:pt x="1703" y="1937"/>
                </a:lnTo>
                <a:lnTo>
                  <a:pt x="1714" y="1929"/>
                </a:lnTo>
                <a:lnTo>
                  <a:pt x="1724" y="1920"/>
                </a:lnTo>
                <a:lnTo>
                  <a:pt x="1733" y="1909"/>
                </a:lnTo>
                <a:lnTo>
                  <a:pt x="1740" y="1896"/>
                </a:lnTo>
                <a:lnTo>
                  <a:pt x="1746" y="1882"/>
                </a:lnTo>
                <a:lnTo>
                  <a:pt x="1801" y="1701"/>
                </a:lnTo>
                <a:lnTo>
                  <a:pt x="1801" y="1701"/>
                </a:lnTo>
                <a:lnTo>
                  <a:pt x="1804" y="1687"/>
                </a:lnTo>
                <a:lnTo>
                  <a:pt x="1805" y="1671"/>
                </a:lnTo>
                <a:lnTo>
                  <a:pt x="1805" y="1671"/>
                </a:lnTo>
                <a:lnTo>
                  <a:pt x="1804" y="1663"/>
                </a:lnTo>
                <a:lnTo>
                  <a:pt x="1803" y="1654"/>
                </a:lnTo>
                <a:lnTo>
                  <a:pt x="1802" y="1646"/>
                </a:lnTo>
                <a:lnTo>
                  <a:pt x="1798" y="1638"/>
                </a:lnTo>
                <a:lnTo>
                  <a:pt x="1795" y="1630"/>
                </a:lnTo>
                <a:lnTo>
                  <a:pt x="1790" y="1624"/>
                </a:lnTo>
                <a:lnTo>
                  <a:pt x="1785" y="1617"/>
                </a:lnTo>
                <a:lnTo>
                  <a:pt x="1779" y="1611"/>
                </a:lnTo>
                <a:lnTo>
                  <a:pt x="1779" y="1611"/>
                </a:lnTo>
                <a:close/>
                <a:moveTo>
                  <a:pt x="1362" y="1220"/>
                </a:moveTo>
                <a:lnTo>
                  <a:pt x="1559" y="1411"/>
                </a:lnTo>
                <a:lnTo>
                  <a:pt x="1362" y="1411"/>
                </a:lnTo>
                <a:lnTo>
                  <a:pt x="1362" y="1220"/>
                </a:lnTo>
                <a:close/>
                <a:moveTo>
                  <a:pt x="1751" y="1687"/>
                </a:moveTo>
                <a:lnTo>
                  <a:pt x="1696" y="1866"/>
                </a:lnTo>
                <a:lnTo>
                  <a:pt x="1696" y="1866"/>
                </a:lnTo>
                <a:lnTo>
                  <a:pt x="1693" y="1874"/>
                </a:lnTo>
                <a:lnTo>
                  <a:pt x="1689" y="1881"/>
                </a:lnTo>
                <a:lnTo>
                  <a:pt x="1686" y="1886"/>
                </a:lnTo>
                <a:lnTo>
                  <a:pt x="1682" y="1890"/>
                </a:lnTo>
                <a:lnTo>
                  <a:pt x="1677" y="1892"/>
                </a:lnTo>
                <a:lnTo>
                  <a:pt x="1673" y="1895"/>
                </a:lnTo>
                <a:lnTo>
                  <a:pt x="1667" y="1896"/>
                </a:lnTo>
                <a:lnTo>
                  <a:pt x="1661" y="1897"/>
                </a:lnTo>
                <a:lnTo>
                  <a:pt x="1661" y="1897"/>
                </a:lnTo>
                <a:lnTo>
                  <a:pt x="1657" y="1896"/>
                </a:lnTo>
                <a:lnTo>
                  <a:pt x="1650" y="1895"/>
                </a:lnTo>
                <a:lnTo>
                  <a:pt x="1645" y="1892"/>
                </a:lnTo>
                <a:lnTo>
                  <a:pt x="1638" y="1889"/>
                </a:lnTo>
                <a:lnTo>
                  <a:pt x="1509" y="1809"/>
                </a:lnTo>
                <a:lnTo>
                  <a:pt x="1509" y="1809"/>
                </a:lnTo>
                <a:lnTo>
                  <a:pt x="1499" y="1801"/>
                </a:lnTo>
                <a:lnTo>
                  <a:pt x="1489" y="1792"/>
                </a:lnTo>
                <a:lnTo>
                  <a:pt x="1480" y="1780"/>
                </a:lnTo>
                <a:lnTo>
                  <a:pt x="1472" y="1766"/>
                </a:lnTo>
                <a:lnTo>
                  <a:pt x="1465" y="1753"/>
                </a:lnTo>
                <a:lnTo>
                  <a:pt x="1461" y="1738"/>
                </a:lnTo>
                <a:lnTo>
                  <a:pt x="1457" y="1725"/>
                </a:lnTo>
                <a:lnTo>
                  <a:pt x="1456" y="1711"/>
                </a:lnTo>
                <a:lnTo>
                  <a:pt x="1456" y="1711"/>
                </a:lnTo>
                <a:lnTo>
                  <a:pt x="1457" y="1706"/>
                </a:lnTo>
                <a:lnTo>
                  <a:pt x="1435" y="1703"/>
                </a:lnTo>
                <a:lnTo>
                  <a:pt x="1435" y="1703"/>
                </a:lnTo>
                <a:lnTo>
                  <a:pt x="1457" y="1704"/>
                </a:lnTo>
                <a:lnTo>
                  <a:pt x="1463" y="1639"/>
                </a:lnTo>
                <a:lnTo>
                  <a:pt x="1716" y="1639"/>
                </a:lnTo>
                <a:lnTo>
                  <a:pt x="1716" y="1639"/>
                </a:lnTo>
                <a:lnTo>
                  <a:pt x="1725" y="1639"/>
                </a:lnTo>
                <a:lnTo>
                  <a:pt x="1733" y="1642"/>
                </a:lnTo>
                <a:lnTo>
                  <a:pt x="1739" y="1645"/>
                </a:lnTo>
                <a:lnTo>
                  <a:pt x="1744" y="1648"/>
                </a:lnTo>
                <a:lnTo>
                  <a:pt x="1748" y="1653"/>
                </a:lnTo>
                <a:lnTo>
                  <a:pt x="1751" y="1658"/>
                </a:lnTo>
                <a:lnTo>
                  <a:pt x="1752" y="1664"/>
                </a:lnTo>
                <a:lnTo>
                  <a:pt x="1753" y="1671"/>
                </a:lnTo>
                <a:lnTo>
                  <a:pt x="1753" y="1671"/>
                </a:lnTo>
                <a:lnTo>
                  <a:pt x="1752" y="1679"/>
                </a:lnTo>
                <a:lnTo>
                  <a:pt x="1751" y="1687"/>
                </a:lnTo>
                <a:lnTo>
                  <a:pt x="1751" y="1687"/>
                </a:lnTo>
                <a:close/>
                <a:moveTo>
                  <a:pt x="796" y="2268"/>
                </a:moveTo>
                <a:lnTo>
                  <a:pt x="1307" y="2268"/>
                </a:lnTo>
                <a:lnTo>
                  <a:pt x="1307" y="2216"/>
                </a:lnTo>
                <a:lnTo>
                  <a:pt x="796" y="2216"/>
                </a:lnTo>
                <a:lnTo>
                  <a:pt x="796" y="2268"/>
                </a:lnTo>
                <a:close/>
                <a:moveTo>
                  <a:pt x="536" y="670"/>
                </a:moveTo>
                <a:lnTo>
                  <a:pt x="536" y="670"/>
                </a:lnTo>
                <a:lnTo>
                  <a:pt x="550" y="670"/>
                </a:lnTo>
                <a:lnTo>
                  <a:pt x="563" y="670"/>
                </a:lnTo>
                <a:lnTo>
                  <a:pt x="577" y="668"/>
                </a:lnTo>
                <a:lnTo>
                  <a:pt x="590" y="666"/>
                </a:lnTo>
                <a:lnTo>
                  <a:pt x="602" y="662"/>
                </a:lnTo>
                <a:lnTo>
                  <a:pt x="616" y="658"/>
                </a:lnTo>
                <a:lnTo>
                  <a:pt x="627" y="653"/>
                </a:lnTo>
                <a:lnTo>
                  <a:pt x="639" y="646"/>
                </a:lnTo>
                <a:lnTo>
                  <a:pt x="639" y="646"/>
                </a:lnTo>
                <a:lnTo>
                  <a:pt x="654" y="655"/>
                </a:lnTo>
                <a:lnTo>
                  <a:pt x="669" y="664"/>
                </a:lnTo>
                <a:lnTo>
                  <a:pt x="683" y="671"/>
                </a:lnTo>
                <a:lnTo>
                  <a:pt x="700" y="677"/>
                </a:lnTo>
                <a:lnTo>
                  <a:pt x="716" y="681"/>
                </a:lnTo>
                <a:lnTo>
                  <a:pt x="733" y="685"/>
                </a:lnTo>
                <a:lnTo>
                  <a:pt x="750" y="687"/>
                </a:lnTo>
                <a:lnTo>
                  <a:pt x="767" y="687"/>
                </a:lnTo>
                <a:lnTo>
                  <a:pt x="767" y="687"/>
                </a:lnTo>
                <a:lnTo>
                  <a:pt x="784" y="687"/>
                </a:lnTo>
                <a:lnTo>
                  <a:pt x="801" y="685"/>
                </a:lnTo>
                <a:lnTo>
                  <a:pt x="817" y="682"/>
                </a:lnTo>
                <a:lnTo>
                  <a:pt x="832" y="678"/>
                </a:lnTo>
                <a:lnTo>
                  <a:pt x="847" y="673"/>
                </a:lnTo>
                <a:lnTo>
                  <a:pt x="862" y="667"/>
                </a:lnTo>
                <a:lnTo>
                  <a:pt x="876" y="660"/>
                </a:lnTo>
                <a:lnTo>
                  <a:pt x="890" y="652"/>
                </a:lnTo>
                <a:lnTo>
                  <a:pt x="890" y="652"/>
                </a:lnTo>
                <a:lnTo>
                  <a:pt x="900" y="657"/>
                </a:lnTo>
                <a:lnTo>
                  <a:pt x="911" y="660"/>
                </a:lnTo>
                <a:lnTo>
                  <a:pt x="923" y="664"/>
                </a:lnTo>
                <a:lnTo>
                  <a:pt x="934" y="667"/>
                </a:lnTo>
                <a:lnTo>
                  <a:pt x="947" y="669"/>
                </a:lnTo>
                <a:lnTo>
                  <a:pt x="959" y="670"/>
                </a:lnTo>
                <a:lnTo>
                  <a:pt x="971" y="670"/>
                </a:lnTo>
                <a:lnTo>
                  <a:pt x="984" y="670"/>
                </a:lnTo>
                <a:lnTo>
                  <a:pt x="984" y="670"/>
                </a:lnTo>
                <a:lnTo>
                  <a:pt x="997" y="668"/>
                </a:lnTo>
                <a:lnTo>
                  <a:pt x="1010" y="666"/>
                </a:lnTo>
                <a:lnTo>
                  <a:pt x="1023" y="662"/>
                </a:lnTo>
                <a:lnTo>
                  <a:pt x="1034" y="658"/>
                </a:lnTo>
                <a:lnTo>
                  <a:pt x="1046" y="653"/>
                </a:lnTo>
                <a:lnTo>
                  <a:pt x="1057" y="646"/>
                </a:lnTo>
                <a:lnTo>
                  <a:pt x="1067" y="640"/>
                </a:lnTo>
                <a:lnTo>
                  <a:pt x="1076" y="633"/>
                </a:lnTo>
                <a:lnTo>
                  <a:pt x="1085" y="625"/>
                </a:lnTo>
                <a:lnTo>
                  <a:pt x="1093" y="616"/>
                </a:lnTo>
                <a:lnTo>
                  <a:pt x="1099" y="607"/>
                </a:lnTo>
                <a:lnTo>
                  <a:pt x="1106" y="597"/>
                </a:lnTo>
                <a:lnTo>
                  <a:pt x="1111" y="587"/>
                </a:lnTo>
                <a:lnTo>
                  <a:pt x="1115" y="576"/>
                </a:lnTo>
                <a:lnTo>
                  <a:pt x="1118" y="564"/>
                </a:lnTo>
                <a:lnTo>
                  <a:pt x="1121" y="553"/>
                </a:lnTo>
                <a:lnTo>
                  <a:pt x="1118" y="553"/>
                </a:lnTo>
                <a:lnTo>
                  <a:pt x="1118" y="553"/>
                </a:lnTo>
                <a:lnTo>
                  <a:pt x="1102" y="553"/>
                </a:lnTo>
                <a:lnTo>
                  <a:pt x="1085" y="552"/>
                </a:lnTo>
                <a:lnTo>
                  <a:pt x="1068" y="550"/>
                </a:lnTo>
                <a:lnTo>
                  <a:pt x="1052" y="546"/>
                </a:lnTo>
                <a:lnTo>
                  <a:pt x="1037" y="541"/>
                </a:lnTo>
                <a:lnTo>
                  <a:pt x="1022" y="534"/>
                </a:lnTo>
                <a:lnTo>
                  <a:pt x="1007" y="526"/>
                </a:lnTo>
                <a:lnTo>
                  <a:pt x="994" y="517"/>
                </a:lnTo>
                <a:lnTo>
                  <a:pt x="994" y="517"/>
                </a:lnTo>
                <a:lnTo>
                  <a:pt x="1001" y="496"/>
                </a:lnTo>
                <a:lnTo>
                  <a:pt x="1001" y="496"/>
                </a:lnTo>
                <a:lnTo>
                  <a:pt x="1014" y="494"/>
                </a:lnTo>
                <a:lnTo>
                  <a:pt x="1021" y="492"/>
                </a:lnTo>
                <a:lnTo>
                  <a:pt x="1026" y="490"/>
                </a:lnTo>
                <a:lnTo>
                  <a:pt x="1032" y="487"/>
                </a:lnTo>
                <a:lnTo>
                  <a:pt x="1037" y="483"/>
                </a:lnTo>
                <a:lnTo>
                  <a:pt x="1041" y="479"/>
                </a:lnTo>
                <a:lnTo>
                  <a:pt x="1046" y="474"/>
                </a:lnTo>
                <a:lnTo>
                  <a:pt x="1049" y="468"/>
                </a:lnTo>
                <a:lnTo>
                  <a:pt x="1052" y="461"/>
                </a:lnTo>
                <a:lnTo>
                  <a:pt x="1055" y="453"/>
                </a:lnTo>
                <a:lnTo>
                  <a:pt x="1057" y="444"/>
                </a:lnTo>
                <a:lnTo>
                  <a:pt x="1060" y="424"/>
                </a:lnTo>
                <a:lnTo>
                  <a:pt x="1061" y="398"/>
                </a:lnTo>
                <a:lnTo>
                  <a:pt x="1061" y="333"/>
                </a:lnTo>
                <a:lnTo>
                  <a:pt x="1061" y="333"/>
                </a:lnTo>
                <a:lnTo>
                  <a:pt x="1061" y="317"/>
                </a:lnTo>
                <a:lnTo>
                  <a:pt x="1060" y="300"/>
                </a:lnTo>
                <a:lnTo>
                  <a:pt x="1058" y="284"/>
                </a:lnTo>
                <a:lnTo>
                  <a:pt x="1056" y="268"/>
                </a:lnTo>
                <a:lnTo>
                  <a:pt x="1052" y="252"/>
                </a:lnTo>
                <a:lnTo>
                  <a:pt x="1048" y="236"/>
                </a:lnTo>
                <a:lnTo>
                  <a:pt x="1043" y="221"/>
                </a:lnTo>
                <a:lnTo>
                  <a:pt x="1039" y="206"/>
                </a:lnTo>
                <a:lnTo>
                  <a:pt x="1032" y="191"/>
                </a:lnTo>
                <a:lnTo>
                  <a:pt x="1026" y="178"/>
                </a:lnTo>
                <a:lnTo>
                  <a:pt x="1019" y="163"/>
                </a:lnTo>
                <a:lnTo>
                  <a:pt x="1012" y="150"/>
                </a:lnTo>
                <a:lnTo>
                  <a:pt x="1003" y="137"/>
                </a:lnTo>
                <a:lnTo>
                  <a:pt x="994" y="124"/>
                </a:lnTo>
                <a:lnTo>
                  <a:pt x="985" y="111"/>
                </a:lnTo>
                <a:lnTo>
                  <a:pt x="975" y="100"/>
                </a:lnTo>
                <a:lnTo>
                  <a:pt x="965" y="89"/>
                </a:lnTo>
                <a:lnTo>
                  <a:pt x="955" y="79"/>
                </a:lnTo>
                <a:lnTo>
                  <a:pt x="943" y="69"/>
                </a:lnTo>
                <a:lnTo>
                  <a:pt x="931" y="58"/>
                </a:lnTo>
                <a:lnTo>
                  <a:pt x="919" y="49"/>
                </a:lnTo>
                <a:lnTo>
                  <a:pt x="906" y="42"/>
                </a:lnTo>
                <a:lnTo>
                  <a:pt x="893" y="34"/>
                </a:lnTo>
                <a:lnTo>
                  <a:pt x="880" y="27"/>
                </a:lnTo>
                <a:lnTo>
                  <a:pt x="866" y="21"/>
                </a:lnTo>
                <a:lnTo>
                  <a:pt x="851" y="16"/>
                </a:lnTo>
                <a:lnTo>
                  <a:pt x="838" y="11"/>
                </a:lnTo>
                <a:lnTo>
                  <a:pt x="822" y="7"/>
                </a:lnTo>
                <a:lnTo>
                  <a:pt x="808" y="4"/>
                </a:lnTo>
                <a:lnTo>
                  <a:pt x="792" y="2"/>
                </a:lnTo>
                <a:lnTo>
                  <a:pt x="776" y="0"/>
                </a:lnTo>
                <a:lnTo>
                  <a:pt x="761" y="0"/>
                </a:lnTo>
                <a:lnTo>
                  <a:pt x="761" y="0"/>
                </a:lnTo>
                <a:lnTo>
                  <a:pt x="744" y="0"/>
                </a:lnTo>
                <a:lnTo>
                  <a:pt x="728" y="2"/>
                </a:lnTo>
                <a:lnTo>
                  <a:pt x="712" y="4"/>
                </a:lnTo>
                <a:lnTo>
                  <a:pt x="698" y="7"/>
                </a:lnTo>
                <a:lnTo>
                  <a:pt x="683" y="11"/>
                </a:lnTo>
                <a:lnTo>
                  <a:pt x="669" y="16"/>
                </a:lnTo>
                <a:lnTo>
                  <a:pt x="654" y="21"/>
                </a:lnTo>
                <a:lnTo>
                  <a:pt x="641" y="27"/>
                </a:lnTo>
                <a:lnTo>
                  <a:pt x="627" y="34"/>
                </a:lnTo>
                <a:lnTo>
                  <a:pt x="614" y="42"/>
                </a:lnTo>
                <a:lnTo>
                  <a:pt x="601" y="49"/>
                </a:lnTo>
                <a:lnTo>
                  <a:pt x="589" y="58"/>
                </a:lnTo>
                <a:lnTo>
                  <a:pt x="578" y="69"/>
                </a:lnTo>
                <a:lnTo>
                  <a:pt x="567" y="79"/>
                </a:lnTo>
                <a:lnTo>
                  <a:pt x="555" y="89"/>
                </a:lnTo>
                <a:lnTo>
                  <a:pt x="545" y="100"/>
                </a:lnTo>
                <a:lnTo>
                  <a:pt x="535" y="111"/>
                </a:lnTo>
                <a:lnTo>
                  <a:pt x="526" y="124"/>
                </a:lnTo>
                <a:lnTo>
                  <a:pt x="517" y="137"/>
                </a:lnTo>
                <a:lnTo>
                  <a:pt x="509" y="150"/>
                </a:lnTo>
                <a:lnTo>
                  <a:pt x="501" y="163"/>
                </a:lnTo>
                <a:lnTo>
                  <a:pt x="495" y="178"/>
                </a:lnTo>
                <a:lnTo>
                  <a:pt x="488" y="191"/>
                </a:lnTo>
                <a:lnTo>
                  <a:pt x="482" y="206"/>
                </a:lnTo>
                <a:lnTo>
                  <a:pt x="477" y="221"/>
                </a:lnTo>
                <a:lnTo>
                  <a:pt x="472" y="236"/>
                </a:lnTo>
                <a:lnTo>
                  <a:pt x="468" y="252"/>
                </a:lnTo>
                <a:lnTo>
                  <a:pt x="464" y="268"/>
                </a:lnTo>
                <a:lnTo>
                  <a:pt x="462" y="284"/>
                </a:lnTo>
                <a:lnTo>
                  <a:pt x="461" y="300"/>
                </a:lnTo>
                <a:lnTo>
                  <a:pt x="460" y="317"/>
                </a:lnTo>
                <a:lnTo>
                  <a:pt x="459" y="333"/>
                </a:lnTo>
                <a:lnTo>
                  <a:pt x="459" y="398"/>
                </a:lnTo>
                <a:lnTo>
                  <a:pt x="459" y="398"/>
                </a:lnTo>
                <a:lnTo>
                  <a:pt x="460" y="414"/>
                </a:lnTo>
                <a:lnTo>
                  <a:pt x="460" y="426"/>
                </a:lnTo>
                <a:lnTo>
                  <a:pt x="462" y="438"/>
                </a:lnTo>
                <a:lnTo>
                  <a:pt x="464" y="449"/>
                </a:lnTo>
                <a:lnTo>
                  <a:pt x="467" y="459"/>
                </a:lnTo>
                <a:lnTo>
                  <a:pt x="470" y="467"/>
                </a:lnTo>
                <a:lnTo>
                  <a:pt x="475" y="473"/>
                </a:lnTo>
                <a:lnTo>
                  <a:pt x="479" y="479"/>
                </a:lnTo>
                <a:lnTo>
                  <a:pt x="485" y="485"/>
                </a:lnTo>
                <a:lnTo>
                  <a:pt x="490" y="488"/>
                </a:lnTo>
                <a:lnTo>
                  <a:pt x="496" y="491"/>
                </a:lnTo>
                <a:lnTo>
                  <a:pt x="503" y="494"/>
                </a:lnTo>
                <a:lnTo>
                  <a:pt x="509" y="495"/>
                </a:lnTo>
                <a:lnTo>
                  <a:pt x="517" y="496"/>
                </a:lnTo>
                <a:lnTo>
                  <a:pt x="534" y="495"/>
                </a:lnTo>
                <a:lnTo>
                  <a:pt x="534" y="495"/>
                </a:lnTo>
                <a:lnTo>
                  <a:pt x="538" y="507"/>
                </a:lnTo>
                <a:lnTo>
                  <a:pt x="538" y="507"/>
                </a:lnTo>
                <a:lnTo>
                  <a:pt x="524" y="518"/>
                </a:lnTo>
                <a:lnTo>
                  <a:pt x="508" y="528"/>
                </a:lnTo>
                <a:lnTo>
                  <a:pt x="492" y="536"/>
                </a:lnTo>
                <a:lnTo>
                  <a:pt x="476" y="543"/>
                </a:lnTo>
                <a:lnTo>
                  <a:pt x="458" y="549"/>
                </a:lnTo>
                <a:lnTo>
                  <a:pt x="439" y="552"/>
                </a:lnTo>
                <a:lnTo>
                  <a:pt x="421" y="553"/>
                </a:lnTo>
                <a:lnTo>
                  <a:pt x="402" y="553"/>
                </a:lnTo>
                <a:lnTo>
                  <a:pt x="398" y="553"/>
                </a:lnTo>
                <a:lnTo>
                  <a:pt x="398" y="553"/>
                </a:lnTo>
                <a:lnTo>
                  <a:pt x="400" y="564"/>
                </a:lnTo>
                <a:lnTo>
                  <a:pt x="404" y="576"/>
                </a:lnTo>
                <a:lnTo>
                  <a:pt x="408" y="587"/>
                </a:lnTo>
                <a:lnTo>
                  <a:pt x="414" y="597"/>
                </a:lnTo>
                <a:lnTo>
                  <a:pt x="420" y="607"/>
                </a:lnTo>
                <a:lnTo>
                  <a:pt x="426" y="616"/>
                </a:lnTo>
                <a:lnTo>
                  <a:pt x="434" y="625"/>
                </a:lnTo>
                <a:lnTo>
                  <a:pt x="443" y="633"/>
                </a:lnTo>
                <a:lnTo>
                  <a:pt x="452" y="640"/>
                </a:lnTo>
                <a:lnTo>
                  <a:pt x="462" y="646"/>
                </a:lnTo>
                <a:lnTo>
                  <a:pt x="473" y="653"/>
                </a:lnTo>
                <a:lnTo>
                  <a:pt x="485" y="658"/>
                </a:lnTo>
                <a:lnTo>
                  <a:pt x="497" y="662"/>
                </a:lnTo>
                <a:lnTo>
                  <a:pt x="509" y="666"/>
                </a:lnTo>
                <a:lnTo>
                  <a:pt x="523" y="668"/>
                </a:lnTo>
                <a:lnTo>
                  <a:pt x="536" y="670"/>
                </a:lnTo>
                <a:lnTo>
                  <a:pt x="536" y="670"/>
                </a:lnTo>
                <a:close/>
                <a:moveTo>
                  <a:pt x="573" y="389"/>
                </a:moveTo>
                <a:lnTo>
                  <a:pt x="573" y="389"/>
                </a:lnTo>
                <a:lnTo>
                  <a:pt x="599" y="392"/>
                </a:lnTo>
                <a:lnTo>
                  <a:pt x="626" y="394"/>
                </a:lnTo>
                <a:lnTo>
                  <a:pt x="626" y="394"/>
                </a:lnTo>
                <a:lnTo>
                  <a:pt x="651" y="392"/>
                </a:lnTo>
                <a:lnTo>
                  <a:pt x="675" y="389"/>
                </a:lnTo>
                <a:lnTo>
                  <a:pt x="699" y="385"/>
                </a:lnTo>
                <a:lnTo>
                  <a:pt x="721" y="378"/>
                </a:lnTo>
                <a:lnTo>
                  <a:pt x="744" y="369"/>
                </a:lnTo>
                <a:lnTo>
                  <a:pt x="764" y="359"/>
                </a:lnTo>
                <a:lnTo>
                  <a:pt x="784" y="346"/>
                </a:lnTo>
                <a:lnTo>
                  <a:pt x="803" y="333"/>
                </a:lnTo>
                <a:lnTo>
                  <a:pt x="821" y="317"/>
                </a:lnTo>
                <a:lnTo>
                  <a:pt x="838" y="301"/>
                </a:lnTo>
                <a:lnTo>
                  <a:pt x="853" y="283"/>
                </a:lnTo>
                <a:lnTo>
                  <a:pt x="867" y="264"/>
                </a:lnTo>
                <a:lnTo>
                  <a:pt x="878" y="244"/>
                </a:lnTo>
                <a:lnTo>
                  <a:pt x="890" y="224"/>
                </a:lnTo>
                <a:lnTo>
                  <a:pt x="899" y="201"/>
                </a:lnTo>
                <a:lnTo>
                  <a:pt x="905" y="179"/>
                </a:lnTo>
                <a:lnTo>
                  <a:pt x="905" y="179"/>
                </a:lnTo>
                <a:lnTo>
                  <a:pt x="918" y="195"/>
                </a:lnTo>
                <a:lnTo>
                  <a:pt x="929" y="211"/>
                </a:lnTo>
                <a:lnTo>
                  <a:pt x="939" y="229"/>
                </a:lnTo>
                <a:lnTo>
                  <a:pt x="947" y="248"/>
                </a:lnTo>
                <a:lnTo>
                  <a:pt x="954" y="270"/>
                </a:lnTo>
                <a:lnTo>
                  <a:pt x="959" y="291"/>
                </a:lnTo>
                <a:lnTo>
                  <a:pt x="961" y="314"/>
                </a:lnTo>
                <a:lnTo>
                  <a:pt x="963" y="336"/>
                </a:lnTo>
                <a:lnTo>
                  <a:pt x="963" y="415"/>
                </a:lnTo>
                <a:lnTo>
                  <a:pt x="963" y="415"/>
                </a:lnTo>
                <a:lnTo>
                  <a:pt x="961" y="438"/>
                </a:lnTo>
                <a:lnTo>
                  <a:pt x="959" y="461"/>
                </a:lnTo>
                <a:lnTo>
                  <a:pt x="954" y="482"/>
                </a:lnTo>
                <a:lnTo>
                  <a:pt x="947" y="503"/>
                </a:lnTo>
                <a:lnTo>
                  <a:pt x="939" y="523"/>
                </a:lnTo>
                <a:lnTo>
                  <a:pt x="929" y="541"/>
                </a:lnTo>
                <a:lnTo>
                  <a:pt x="918" y="558"/>
                </a:lnTo>
                <a:lnTo>
                  <a:pt x="904" y="573"/>
                </a:lnTo>
                <a:lnTo>
                  <a:pt x="891" y="588"/>
                </a:lnTo>
                <a:lnTo>
                  <a:pt x="876" y="600"/>
                </a:lnTo>
                <a:lnTo>
                  <a:pt x="859" y="612"/>
                </a:lnTo>
                <a:lnTo>
                  <a:pt x="842" y="621"/>
                </a:lnTo>
                <a:lnTo>
                  <a:pt x="825" y="629"/>
                </a:lnTo>
                <a:lnTo>
                  <a:pt x="807" y="634"/>
                </a:lnTo>
                <a:lnTo>
                  <a:pt x="788" y="638"/>
                </a:lnTo>
                <a:lnTo>
                  <a:pt x="767" y="639"/>
                </a:lnTo>
                <a:lnTo>
                  <a:pt x="767" y="639"/>
                </a:lnTo>
                <a:lnTo>
                  <a:pt x="748" y="638"/>
                </a:lnTo>
                <a:lnTo>
                  <a:pt x="729" y="634"/>
                </a:lnTo>
                <a:lnTo>
                  <a:pt x="711" y="629"/>
                </a:lnTo>
                <a:lnTo>
                  <a:pt x="693" y="621"/>
                </a:lnTo>
                <a:lnTo>
                  <a:pt x="676" y="612"/>
                </a:lnTo>
                <a:lnTo>
                  <a:pt x="660" y="600"/>
                </a:lnTo>
                <a:lnTo>
                  <a:pt x="645" y="588"/>
                </a:lnTo>
                <a:lnTo>
                  <a:pt x="630" y="573"/>
                </a:lnTo>
                <a:lnTo>
                  <a:pt x="618" y="558"/>
                </a:lnTo>
                <a:lnTo>
                  <a:pt x="607" y="541"/>
                </a:lnTo>
                <a:lnTo>
                  <a:pt x="597" y="523"/>
                </a:lnTo>
                <a:lnTo>
                  <a:pt x="589" y="503"/>
                </a:lnTo>
                <a:lnTo>
                  <a:pt x="582" y="482"/>
                </a:lnTo>
                <a:lnTo>
                  <a:pt x="577" y="461"/>
                </a:lnTo>
                <a:lnTo>
                  <a:pt x="573" y="438"/>
                </a:lnTo>
                <a:lnTo>
                  <a:pt x="573" y="415"/>
                </a:lnTo>
                <a:lnTo>
                  <a:pt x="573" y="38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353D60E-53A9-4317-9512-8F87504A4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87" y="1019190"/>
            <a:ext cx="8550128" cy="540000"/>
          </a:xfrm>
        </p:spPr>
        <p:txBody>
          <a:bodyPr>
            <a:noAutofit/>
          </a:bodyPr>
          <a:lstStyle/>
          <a:p>
            <a:pPr algn="ctr"/>
            <a:r>
              <a:rPr lang="ru-RU" sz="2250" dirty="0">
                <a:solidFill>
                  <a:schemeClr val="tx1"/>
                </a:solidFill>
                <a:latin typeface="+mj-lt"/>
              </a:rPr>
              <a:t>ОЦЕНКА ИЗМЕНЕНИЙ В СВЯЗИ С РЕФОРМОЙ </a:t>
            </a:r>
            <a:br>
              <a:rPr lang="en-US" sz="2250" dirty="0">
                <a:solidFill>
                  <a:schemeClr val="tx1"/>
                </a:solidFill>
                <a:latin typeface="+mj-lt"/>
              </a:rPr>
            </a:br>
            <a:r>
              <a:rPr lang="ru-RU" sz="1600" dirty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контрольно-надзорной деятельности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ECB65F-02B4-4E63-B4E8-334D6D59E2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321" y="951783"/>
            <a:ext cx="583386" cy="456002"/>
          </a:xfrm>
          <a:prstGeom prst="rect">
            <a:avLst/>
          </a:prstGeom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0316F4B2-F8E9-4192-90FD-72363F9C09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7285134"/>
              </p:ext>
            </p:extLst>
          </p:nvPr>
        </p:nvGraphicFramePr>
        <p:xfrm>
          <a:off x="263188" y="1981548"/>
          <a:ext cx="8647719" cy="4298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1D2A3BB-8FE6-487A-8C9B-9B6D1AA875E3}"/>
              </a:ext>
            </a:extLst>
          </p:cNvPr>
          <p:cNvGrpSpPr/>
          <p:nvPr/>
        </p:nvGrpSpPr>
        <p:grpSpPr>
          <a:xfrm>
            <a:off x="1767225" y="4980026"/>
            <a:ext cx="547940" cy="147255"/>
            <a:chOff x="9703403" y="2130930"/>
            <a:chExt cx="730586" cy="196340"/>
          </a:xfrm>
        </p:grpSpPr>
        <p:sp>
          <p:nvSpPr>
            <p:cNvPr id="7" name="Заголовок 1">
              <a:extLst>
                <a:ext uri="{FF2B5EF4-FFF2-40B4-BE49-F238E27FC236}">
                  <a16:creationId xmlns:a16="http://schemas.microsoft.com/office/drawing/2014/main" id="{F3C23018-01D3-431F-82B0-C096F658934A}"/>
                </a:ext>
              </a:extLst>
            </p:cNvPr>
            <p:cNvSpPr txBox="1">
              <a:spLocks/>
            </p:cNvSpPr>
            <p:nvPr/>
          </p:nvSpPr>
          <p:spPr>
            <a:xfrm>
              <a:off x="9703403" y="2130930"/>
              <a:ext cx="730586" cy="196340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900" b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5%</a:t>
              </a:r>
              <a:endParaRPr lang="ru-RU" sz="900" b="1" dirty="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9" name="Равнобедренный треугольник 8">
              <a:extLst>
                <a:ext uri="{FF2B5EF4-FFF2-40B4-BE49-F238E27FC236}">
                  <a16:creationId xmlns:a16="http://schemas.microsoft.com/office/drawing/2014/main" id="{488A4AB9-DC74-426E-BFB2-F0D963314525}"/>
                </a:ext>
              </a:extLst>
            </p:cNvPr>
            <p:cNvSpPr/>
            <p:nvPr/>
          </p:nvSpPr>
          <p:spPr>
            <a:xfrm rot="10800000" flipV="1">
              <a:off x="10031310" y="2138670"/>
              <a:ext cx="144000" cy="144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1D2A3BB-8FE6-487A-8C9B-9B6D1AA875E3}"/>
              </a:ext>
            </a:extLst>
          </p:cNvPr>
          <p:cNvGrpSpPr/>
          <p:nvPr/>
        </p:nvGrpSpPr>
        <p:grpSpPr>
          <a:xfrm>
            <a:off x="3755512" y="2733904"/>
            <a:ext cx="547940" cy="147255"/>
            <a:chOff x="9703403" y="2130930"/>
            <a:chExt cx="730586" cy="196340"/>
          </a:xfrm>
        </p:grpSpPr>
        <p:sp>
          <p:nvSpPr>
            <p:cNvPr id="11" name="Заголовок 1">
              <a:extLst>
                <a:ext uri="{FF2B5EF4-FFF2-40B4-BE49-F238E27FC236}">
                  <a16:creationId xmlns:a16="http://schemas.microsoft.com/office/drawing/2014/main" id="{F3C23018-01D3-431F-82B0-C096F658934A}"/>
                </a:ext>
              </a:extLst>
            </p:cNvPr>
            <p:cNvSpPr txBox="1">
              <a:spLocks/>
            </p:cNvSpPr>
            <p:nvPr/>
          </p:nvSpPr>
          <p:spPr>
            <a:xfrm>
              <a:off x="9703403" y="2130930"/>
              <a:ext cx="730586" cy="196340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900" b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3%</a:t>
              </a:r>
              <a:endParaRPr lang="ru-RU" sz="900" b="1" dirty="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12" name="Равнобедренный треугольник 11">
              <a:extLst>
                <a:ext uri="{FF2B5EF4-FFF2-40B4-BE49-F238E27FC236}">
                  <a16:creationId xmlns:a16="http://schemas.microsoft.com/office/drawing/2014/main" id="{488A4AB9-DC74-426E-BFB2-F0D963314525}"/>
                </a:ext>
              </a:extLst>
            </p:cNvPr>
            <p:cNvSpPr/>
            <p:nvPr/>
          </p:nvSpPr>
          <p:spPr>
            <a:xfrm rot="10800000">
              <a:off x="10031310" y="2138670"/>
              <a:ext cx="144000" cy="144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1D2A3BB-8FE6-487A-8C9B-9B6D1AA875E3}"/>
              </a:ext>
            </a:extLst>
          </p:cNvPr>
          <p:cNvGrpSpPr/>
          <p:nvPr/>
        </p:nvGrpSpPr>
        <p:grpSpPr>
          <a:xfrm>
            <a:off x="5767724" y="5296345"/>
            <a:ext cx="547940" cy="147255"/>
            <a:chOff x="9703403" y="2130930"/>
            <a:chExt cx="730586" cy="196340"/>
          </a:xfrm>
        </p:grpSpPr>
        <p:sp>
          <p:nvSpPr>
            <p:cNvPr id="14" name="Заголовок 1">
              <a:extLst>
                <a:ext uri="{FF2B5EF4-FFF2-40B4-BE49-F238E27FC236}">
                  <a16:creationId xmlns:a16="http://schemas.microsoft.com/office/drawing/2014/main" id="{F3C23018-01D3-431F-82B0-C096F658934A}"/>
                </a:ext>
              </a:extLst>
            </p:cNvPr>
            <p:cNvSpPr txBox="1">
              <a:spLocks/>
            </p:cNvSpPr>
            <p:nvPr/>
          </p:nvSpPr>
          <p:spPr>
            <a:xfrm>
              <a:off x="9703403" y="2130930"/>
              <a:ext cx="730586" cy="196340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900" b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6%</a:t>
              </a:r>
              <a:endParaRPr lang="ru-RU" sz="900" b="1" dirty="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15" name="Равнобедренный треугольник 14">
              <a:extLst>
                <a:ext uri="{FF2B5EF4-FFF2-40B4-BE49-F238E27FC236}">
                  <a16:creationId xmlns:a16="http://schemas.microsoft.com/office/drawing/2014/main" id="{488A4AB9-DC74-426E-BFB2-F0D963314525}"/>
                </a:ext>
              </a:extLst>
            </p:cNvPr>
            <p:cNvSpPr/>
            <p:nvPr/>
          </p:nvSpPr>
          <p:spPr>
            <a:xfrm rot="10800000">
              <a:off x="10031310" y="2138670"/>
              <a:ext cx="144000" cy="144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1D2A3BB-8FE6-487A-8C9B-9B6D1AA875E3}"/>
              </a:ext>
            </a:extLst>
          </p:cNvPr>
          <p:cNvGrpSpPr/>
          <p:nvPr/>
        </p:nvGrpSpPr>
        <p:grpSpPr>
          <a:xfrm>
            <a:off x="7756013" y="5407869"/>
            <a:ext cx="547940" cy="147255"/>
            <a:chOff x="9703403" y="2130930"/>
            <a:chExt cx="730586" cy="196340"/>
          </a:xfrm>
        </p:grpSpPr>
        <p:sp>
          <p:nvSpPr>
            <p:cNvPr id="17" name="Заголовок 1">
              <a:extLst>
                <a:ext uri="{FF2B5EF4-FFF2-40B4-BE49-F238E27FC236}">
                  <a16:creationId xmlns:a16="http://schemas.microsoft.com/office/drawing/2014/main" id="{F3C23018-01D3-431F-82B0-C096F658934A}"/>
                </a:ext>
              </a:extLst>
            </p:cNvPr>
            <p:cNvSpPr txBox="1">
              <a:spLocks/>
            </p:cNvSpPr>
            <p:nvPr/>
          </p:nvSpPr>
          <p:spPr>
            <a:xfrm>
              <a:off x="9703403" y="2130930"/>
              <a:ext cx="730586" cy="196340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900" b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1%</a:t>
              </a:r>
              <a:endParaRPr lang="ru-RU" sz="900" b="1" dirty="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18" name="Равнобедренный треугольник 17">
              <a:extLst>
                <a:ext uri="{FF2B5EF4-FFF2-40B4-BE49-F238E27FC236}">
                  <a16:creationId xmlns:a16="http://schemas.microsoft.com/office/drawing/2014/main" id="{488A4AB9-DC74-426E-BFB2-F0D963314525}"/>
                </a:ext>
              </a:extLst>
            </p:cNvPr>
            <p:cNvSpPr/>
            <p:nvPr/>
          </p:nvSpPr>
          <p:spPr>
            <a:xfrm rot="10800000" flipV="1">
              <a:off x="10031310" y="2138670"/>
              <a:ext cx="144000" cy="144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20" name="Номер слайда 1">
            <a:extLst>
              <a:ext uri="{FF2B5EF4-FFF2-40B4-BE49-F238E27FC236}">
                <a16:creationId xmlns:a16="http://schemas.microsoft.com/office/drawing/2014/main" id="{05DE90C6-D6FA-42EA-9F9D-5773515FE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4015" y="6477000"/>
            <a:ext cx="313785" cy="179536"/>
          </a:xfrm>
        </p:spPr>
        <p:txBody>
          <a:bodyPr/>
          <a:lstStyle/>
          <a:p>
            <a:r>
              <a:rPr lang="ru-RU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789100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07"/>
          <p:cNvSpPr>
            <a:spLocks noChangeAspect="1" noEditPoints="1"/>
          </p:cNvSpPr>
          <p:nvPr/>
        </p:nvSpPr>
        <p:spPr bwMode="auto">
          <a:xfrm>
            <a:off x="5985457" y="3257551"/>
            <a:ext cx="2968469" cy="2722626"/>
          </a:xfrm>
          <a:custGeom>
            <a:avLst/>
            <a:gdLst>
              <a:gd name="T0" fmla="*/ 2147483647 w 5198"/>
              <a:gd name="T1" fmla="*/ 2147483647 h 4763"/>
              <a:gd name="T2" fmla="*/ 2147483647 w 5198"/>
              <a:gd name="T3" fmla="*/ 2147483647 h 4763"/>
              <a:gd name="T4" fmla="*/ 2147483647 w 5198"/>
              <a:gd name="T5" fmla="*/ 2147483647 h 4763"/>
              <a:gd name="T6" fmla="*/ 2147483647 w 5198"/>
              <a:gd name="T7" fmla="*/ 2147483647 h 4763"/>
              <a:gd name="T8" fmla="*/ 2147483647 w 5198"/>
              <a:gd name="T9" fmla="*/ 2147483647 h 4763"/>
              <a:gd name="T10" fmla="*/ 2147483647 w 5198"/>
              <a:gd name="T11" fmla="*/ 2147483647 h 4763"/>
              <a:gd name="T12" fmla="*/ 2147483647 w 5198"/>
              <a:gd name="T13" fmla="*/ 2147483647 h 4763"/>
              <a:gd name="T14" fmla="*/ 2147483647 w 5198"/>
              <a:gd name="T15" fmla="*/ 2147483647 h 4763"/>
              <a:gd name="T16" fmla="*/ 2147483647 w 5198"/>
              <a:gd name="T17" fmla="*/ 2147483647 h 4763"/>
              <a:gd name="T18" fmla="*/ 2147483647 w 5198"/>
              <a:gd name="T19" fmla="*/ 2147483647 h 4763"/>
              <a:gd name="T20" fmla="*/ 2147483647 w 5198"/>
              <a:gd name="T21" fmla="*/ 2147483647 h 4763"/>
              <a:gd name="T22" fmla="*/ 2147483647 w 5198"/>
              <a:gd name="T23" fmla="*/ 2147483647 h 4763"/>
              <a:gd name="T24" fmla="*/ 2147483647 w 5198"/>
              <a:gd name="T25" fmla="*/ 2147483647 h 4763"/>
              <a:gd name="T26" fmla="*/ 2147483647 w 5198"/>
              <a:gd name="T27" fmla="*/ 2147483647 h 4763"/>
              <a:gd name="T28" fmla="*/ 2147483647 w 5198"/>
              <a:gd name="T29" fmla="*/ 2147483647 h 4763"/>
              <a:gd name="T30" fmla="*/ 2147483647 w 5198"/>
              <a:gd name="T31" fmla="*/ 2147483647 h 4763"/>
              <a:gd name="T32" fmla="*/ 2147483647 w 5198"/>
              <a:gd name="T33" fmla="*/ 2147483647 h 4763"/>
              <a:gd name="T34" fmla="*/ 2147483647 w 5198"/>
              <a:gd name="T35" fmla="*/ 2147483647 h 4763"/>
              <a:gd name="T36" fmla="*/ 2147483647 w 5198"/>
              <a:gd name="T37" fmla="*/ 2147483647 h 4763"/>
              <a:gd name="T38" fmla="*/ 2147483647 w 5198"/>
              <a:gd name="T39" fmla="*/ 2147483647 h 4763"/>
              <a:gd name="T40" fmla="*/ 2147483647 w 5198"/>
              <a:gd name="T41" fmla="*/ 2147483647 h 4763"/>
              <a:gd name="T42" fmla="*/ 2147483647 w 5198"/>
              <a:gd name="T43" fmla="*/ 2147483647 h 4763"/>
              <a:gd name="T44" fmla="*/ 2147483647 w 5198"/>
              <a:gd name="T45" fmla="*/ 2147483647 h 4763"/>
              <a:gd name="T46" fmla="*/ 2147483647 w 5198"/>
              <a:gd name="T47" fmla="*/ 2147483647 h 4763"/>
              <a:gd name="T48" fmla="*/ 2147483647 w 5198"/>
              <a:gd name="T49" fmla="*/ 2147483647 h 4763"/>
              <a:gd name="T50" fmla="*/ 2147483647 w 5198"/>
              <a:gd name="T51" fmla="*/ 2147483647 h 4763"/>
              <a:gd name="T52" fmla="*/ 2147483647 w 5198"/>
              <a:gd name="T53" fmla="*/ 2147483647 h 4763"/>
              <a:gd name="T54" fmla="*/ 2147483647 w 5198"/>
              <a:gd name="T55" fmla="*/ 2147483647 h 4763"/>
              <a:gd name="T56" fmla="*/ 2147483647 w 5198"/>
              <a:gd name="T57" fmla="*/ 2147483647 h 4763"/>
              <a:gd name="T58" fmla="*/ 2147483647 w 5198"/>
              <a:gd name="T59" fmla="*/ 2147483647 h 4763"/>
              <a:gd name="T60" fmla="*/ 2147483647 w 5198"/>
              <a:gd name="T61" fmla="*/ 2147483647 h 4763"/>
              <a:gd name="T62" fmla="*/ 2147483647 w 5198"/>
              <a:gd name="T63" fmla="*/ 2147483647 h 4763"/>
              <a:gd name="T64" fmla="*/ 2147483647 w 5198"/>
              <a:gd name="T65" fmla="*/ 2147483647 h 4763"/>
              <a:gd name="T66" fmla="*/ 2147483647 w 5198"/>
              <a:gd name="T67" fmla="*/ 2147483647 h 4763"/>
              <a:gd name="T68" fmla="*/ 2147483647 w 5198"/>
              <a:gd name="T69" fmla="*/ 2147483647 h 4763"/>
              <a:gd name="T70" fmla="*/ 2147483647 w 5198"/>
              <a:gd name="T71" fmla="*/ 2147483647 h 4763"/>
              <a:gd name="T72" fmla="*/ 2147483647 w 5198"/>
              <a:gd name="T73" fmla="*/ 2147483647 h 4763"/>
              <a:gd name="T74" fmla="*/ 2147483647 w 5198"/>
              <a:gd name="T75" fmla="*/ 2147483647 h 4763"/>
              <a:gd name="T76" fmla="*/ 2147483647 w 5198"/>
              <a:gd name="T77" fmla="*/ 2147483647 h 4763"/>
              <a:gd name="T78" fmla="*/ 2147483647 w 5198"/>
              <a:gd name="T79" fmla="*/ 2147483647 h 4763"/>
              <a:gd name="T80" fmla="*/ 2147483647 w 5198"/>
              <a:gd name="T81" fmla="*/ 2147483647 h 4763"/>
              <a:gd name="T82" fmla="*/ 2147483647 w 5198"/>
              <a:gd name="T83" fmla="*/ 2147483647 h 4763"/>
              <a:gd name="T84" fmla="*/ 2147483647 w 5198"/>
              <a:gd name="T85" fmla="*/ 2147483647 h 4763"/>
              <a:gd name="T86" fmla="*/ 2147483647 w 5198"/>
              <a:gd name="T87" fmla="*/ 2147483647 h 4763"/>
              <a:gd name="T88" fmla="*/ 2147483647 w 5198"/>
              <a:gd name="T89" fmla="*/ 2147483647 h 4763"/>
              <a:gd name="T90" fmla="*/ 2147483647 w 5198"/>
              <a:gd name="T91" fmla="*/ 2147483647 h 4763"/>
              <a:gd name="T92" fmla="*/ 2147483647 w 5198"/>
              <a:gd name="T93" fmla="*/ 2147483647 h 4763"/>
              <a:gd name="T94" fmla="*/ 0 w 5198"/>
              <a:gd name="T95" fmla="*/ 2147483647 h 4763"/>
              <a:gd name="T96" fmla="*/ 2147483647 w 5198"/>
              <a:gd name="T97" fmla="*/ 2147483647 h 4763"/>
              <a:gd name="T98" fmla="*/ 2147483647 w 5198"/>
              <a:gd name="T99" fmla="*/ 2147483647 h 4763"/>
              <a:gd name="T100" fmla="*/ 2147483647 w 5198"/>
              <a:gd name="T101" fmla="*/ 2147483647 h 476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198"/>
              <a:gd name="T154" fmla="*/ 0 h 4763"/>
              <a:gd name="T155" fmla="*/ 5198 w 5198"/>
              <a:gd name="T156" fmla="*/ 4763 h 476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198" h="4763">
                <a:moveTo>
                  <a:pt x="2825" y="2032"/>
                </a:moveTo>
                <a:lnTo>
                  <a:pt x="2304" y="2553"/>
                </a:lnTo>
                <a:lnTo>
                  <a:pt x="2304" y="4072"/>
                </a:lnTo>
                <a:lnTo>
                  <a:pt x="2825" y="4072"/>
                </a:lnTo>
                <a:lnTo>
                  <a:pt x="2825" y="2032"/>
                </a:lnTo>
                <a:close/>
                <a:moveTo>
                  <a:pt x="2198" y="2032"/>
                </a:moveTo>
                <a:lnTo>
                  <a:pt x="2126" y="2032"/>
                </a:lnTo>
                <a:lnTo>
                  <a:pt x="2110" y="2030"/>
                </a:lnTo>
                <a:lnTo>
                  <a:pt x="2095" y="2026"/>
                </a:lnTo>
                <a:lnTo>
                  <a:pt x="2080" y="2020"/>
                </a:lnTo>
                <a:lnTo>
                  <a:pt x="2068" y="2011"/>
                </a:lnTo>
                <a:lnTo>
                  <a:pt x="2058" y="2000"/>
                </a:lnTo>
                <a:lnTo>
                  <a:pt x="2051" y="1988"/>
                </a:lnTo>
                <a:lnTo>
                  <a:pt x="2049" y="1982"/>
                </a:lnTo>
                <a:lnTo>
                  <a:pt x="2046" y="1974"/>
                </a:lnTo>
                <a:lnTo>
                  <a:pt x="2045" y="1967"/>
                </a:lnTo>
                <a:lnTo>
                  <a:pt x="2045" y="1961"/>
                </a:lnTo>
                <a:lnTo>
                  <a:pt x="2045" y="1651"/>
                </a:lnTo>
                <a:lnTo>
                  <a:pt x="2198" y="1651"/>
                </a:lnTo>
                <a:lnTo>
                  <a:pt x="2930" y="1651"/>
                </a:lnTo>
                <a:lnTo>
                  <a:pt x="3085" y="1651"/>
                </a:lnTo>
                <a:lnTo>
                  <a:pt x="3085" y="1961"/>
                </a:lnTo>
                <a:lnTo>
                  <a:pt x="3085" y="1967"/>
                </a:lnTo>
                <a:lnTo>
                  <a:pt x="3084" y="1974"/>
                </a:lnTo>
                <a:lnTo>
                  <a:pt x="3081" y="1982"/>
                </a:lnTo>
                <a:lnTo>
                  <a:pt x="3078" y="1988"/>
                </a:lnTo>
                <a:lnTo>
                  <a:pt x="3070" y="2000"/>
                </a:lnTo>
                <a:lnTo>
                  <a:pt x="3061" y="2011"/>
                </a:lnTo>
                <a:lnTo>
                  <a:pt x="3048" y="2020"/>
                </a:lnTo>
                <a:lnTo>
                  <a:pt x="3035" y="2026"/>
                </a:lnTo>
                <a:lnTo>
                  <a:pt x="3019" y="2030"/>
                </a:lnTo>
                <a:lnTo>
                  <a:pt x="3003" y="2032"/>
                </a:lnTo>
                <a:lnTo>
                  <a:pt x="2930" y="2032"/>
                </a:lnTo>
                <a:lnTo>
                  <a:pt x="2930" y="4072"/>
                </a:lnTo>
                <a:lnTo>
                  <a:pt x="3638" y="4072"/>
                </a:lnTo>
                <a:lnTo>
                  <a:pt x="3638" y="2032"/>
                </a:lnTo>
                <a:lnTo>
                  <a:pt x="3566" y="2032"/>
                </a:lnTo>
                <a:lnTo>
                  <a:pt x="3549" y="2030"/>
                </a:lnTo>
                <a:lnTo>
                  <a:pt x="3533" y="2026"/>
                </a:lnTo>
                <a:lnTo>
                  <a:pt x="3520" y="2020"/>
                </a:lnTo>
                <a:lnTo>
                  <a:pt x="3508" y="2011"/>
                </a:lnTo>
                <a:lnTo>
                  <a:pt x="3497" y="2000"/>
                </a:lnTo>
                <a:lnTo>
                  <a:pt x="3489" y="1988"/>
                </a:lnTo>
                <a:lnTo>
                  <a:pt x="3487" y="1982"/>
                </a:lnTo>
                <a:lnTo>
                  <a:pt x="3484" y="1974"/>
                </a:lnTo>
                <a:lnTo>
                  <a:pt x="3484" y="1967"/>
                </a:lnTo>
                <a:lnTo>
                  <a:pt x="3483" y="1961"/>
                </a:lnTo>
                <a:lnTo>
                  <a:pt x="3483" y="1651"/>
                </a:lnTo>
                <a:lnTo>
                  <a:pt x="3638" y="1651"/>
                </a:lnTo>
                <a:lnTo>
                  <a:pt x="4427" y="1651"/>
                </a:lnTo>
                <a:lnTo>
                  <a:pt x="4687" y="1651"/>
                </a:lnTo>
                <a:lnTo>
                  <a:pt x="4687" y="1945"/>
                </a:lnTo>
                <a:lnTo>
                  <a:pt x="4686" y="1965"/>
                </a:lnTo>
                <a:lnTo>
                  <a:pt x="4683" y="1984"/>
                </a:lnTo>
                <a:lnTo>
                  <a:pt x="4678" y="2003"/>
                </a:lnTo>
                <a:lnTo>
                  <a:pt x="4670" y="2018"/>
                </a:lnTo>
                <a:lnTo>
                  <a:pt x="4662" y="2034"/>
                </a:lnTo>
                <a:lnTo>
                  <a:pt x="4652" y="2049"/>
                </a:lnTo>
                <a:lnTo>
                  <a:pt x="4640" y="2062"/>
                </a:lnTo>
                <a:lnTo>
                  <a:pt x="4627" y="2075"/>
                </a:lnTo>
                <a:lnTo>
                  <a:pt x="4614" y="2085"/>
                </a:lnTo>
                <a:lnTo>
                  <a:pt x="4598" y="2095"/>
                </a:lnTo>
                <a:lnTo>
                  <a:pt x="4583" y="2102"/>
                </a:lnTo>
                <a:lnTo>
                  <a:pt x="4566" y="2109"/>
                </a:lnTo>
                <a:lnTo>
                  <a:pt x="4551" y="2114"/>
                </a:lnTo>
                <a:lnTo>
                  <a:pt x="4533" y="2118"/>
                </a:lnTo>
                <a:lnTo>
                  <a:pt x="4516" y="2121"/>
                </a:lnTo>
                <a:lnTo>
                  <a:pt x="4501" y="2121"/>
                </a:lnTo>
                <a:lnTo>
                  <a:pt x="4480" y="2121"/>
                </a:lnTo>
                <a:lnTo>
                  <a:pt x="4480" y="4072"/>
                </a:lnTo>
                <a:lnTo>
                  <a:pt x="4867" y="4072"/>
                </a:lnTo>
                <a:lnTo>
                  <a:pt x="4867" y="4448"/>
                </a:lnTo>
                <a:lnTo>
                  <a:pt x="4762" y="4448"/>
                </a:lnTo>
                <a:lnTo>
                  <a:pt x="4762" y="4177"/>
                </a:lnTo>
                <a:lnTo>
                  <a:pt x="4427" y="4177"/>
                </a:lnTo>
                <a:lnTo>
                  <a:pt x="3638" y="4177"/>
                </a:lnTo>
                <a:lnTo>
                  <a:pt x="2930" y="4177"/>
                </a:lnTo>
                <a:lnTo>
                  <a:pt x="2198" y="4177"/>
                </a:lnTo>
                <a:lnTo>
                  <a:pt x="1492" y="4177"/>
                </a:lnTo>
                <a:lnTo>
                  <a:pt x="705" y="4177"/>
                </a:lnTo>
                <a:lnTo>
                  <a:pt x="436" y="4177"/>
                </a:lnTo>
                <a:lnTo>
                  <a:pt x="436" y="4448"/>
                </a:lnTo>
                <a:lnTo>
                  <a:pt x="331" y="4448"/>
                </a:lnTo>
                <a:lnTo>
                  <a:pt x="331" y="4072"/>
                </a:lnTo>
                <a:lnTo>
                  <a:pt x="653" y="4072"/>
                </a:lnTo>
                <a:lnTo>
                  <a:pt x="653" y="2121"/>
                </a:lnTo>
                <a:lnTo>
                  <a:pt x="632" y="2121"/>
                </a:lnTo>
                <a:lnTo>
                  <a:pt x="616" y="2121"/>
                </a:lnTo>
                <a:lnTo>
                  <a:pt x="599" y="2118"/>
                </a:lnTo>
                <a:lnTo>
                  <a:pt x="582" y="2114"/>
                </a:lnTo>
                <a:lnTo>
                  <a:pt x="566" y="2109"/>
                </a:lnTo>
                <a:lnTo>
                  <a:pt x="549" y="2102"/>
                </a:lnTo>
                <a:lnTo>
                  <a:pt x="535" y="2095"/>
                </a:lnTo>
                <a:lnTo>
                  <a:pt x="519" y="2085"/>
                </a:lnTo>
                <a:lnTo>
                  <a:pt x="506" y="2075"/>
                </a:lnTo>
                <a:lnTo>
                  <a:pt x="492" y="2062"/>
                </a:lnTo>
                <a:lnTo>
                  <a:pt x="481" y="2049"/>
                </a:lnTo>
                <a:lnTo>
                  <a:pt x="470" y="2034"/>
                </a:lnTo>
                <a:lnTo>
                  <a:pt x="462" y="2018"/>
                </a:lnTo>
                <a:lnTo>
                  <a:pt x="454" y="2003"/>
                </a:lnTo>
                <a:lnTo>
                  <a:pt x="449" y="1984"/>
                </a:lnTo>
                <a:lnTo>
                  <a:pt x="447" y="1965"/>
                </a:lnTo>
                <a:lnTo>
                  <a:pt x="445" y="1945"/>
                </a:lnTo>
                <a:lnTo>
                  <a:pt x="445" y="1651"/>
                </a:lnTo>
                <a:lnTo>
                  <a:pt x="705" y="1651"/>
                </a:lnTo>
                <a:lnTo>
                  <a:pt x="1492" y="1651"/>
                </a:lnTo>
                <a:lnTo>
                  <a:pt x="1646" y="1651"/>
                </a:lnTo>
                <a:lnTo>
                  <a:pt x="1646" y="1961"/>
                </a:lnTo>
                <a:lnTo>
                  <a:pt x="1646" y="1967"/>
                </a:lnTo>
                <a:lnTo>
                  <a:pt x="1644" y="1974"/>
                </a:lnTo>
                <a:lnTo>
                  <a:pt x="1643" y="1982"/>
                </a:lnTo>
                <a:lnTo>
                  <a:pt x="1640" y="1988"/>
                </a:lnTo>
                <a:lnTo>
                  <a:pt x="1632" y="2000"/>
                </a:lnTo>
                <a:lnTo>
                  <a:pt x="1622" y="2011"/>
                </a:lnTo>
                <a:lnTo>
                  <a:pt x="1610" y="2020"/>
                </a:lnTo>
                <a:lnTo>
                  <a:pt x="1596" y="2026"/>
                </a:lnTo>
                <a:lnTo>
                  <a:pt x="1581" y="2030"/>
                </a:lnTo>
                <a:lnTo>
                  <a:pt x="1564" y="2032"/>
                </a:lnTo>
                <a:lnTo>
                  <a:pt x="1492" y="2032"/>
                </a:lnTo>
                <a:lnTo>
                  <a:pt x="1492" y="4072"/>
                </a:lnTo>
                <a:lnTo>
                  <a:pt x="2198" y="4072"/>
                </a:lnTo>
                <a:lnTo>
                  <a:pt x="2198" y="2032"/>
                </a:lnTo>
                <a:close/>
                <a:moveTo>
                  <a:pt x="1387" y="2045"/>
                </a:moveTo>
                <a:lnTo>
                  <a:pt x="863" y="2569"/>
                </a:lnTo>
                <a:lnTo>
                  <a:pt x="863" y="4072"/>
                </a:lnTo>
                <a:lnTo>
                  <a:pt x="1387" y="4072"/>
                </a:lnTo>
                <a:lnTo>
                  <a:pt x="1387" y="2045"/>
                </a:lnTo>
                <a:close/>
                <a:moveTo>
                  <a:pt x="4270" y="4072"/>
                </a:moveTo>
                <a:lnTo>
                  <a:pt x="4270" y="2053"/>
                </a:lnTo>
                <a:lnTo>
                  <a:pt x="3743" y="2580"/>
                </a:lnTo>
                <a:lnTo>
                  <a:pt x="3743" y="4072"/>
                </a:lnTo>
                <a:lnTo>
                  <a:pt x="4270" y="4072"/>
                </a:lnTo>
                <a:close/>
                <a:moveTo>
                  <a:pt x="104" y="4553"/>
                </a:moveTo>
                <a:lnTo>
                  <a:pt x="5094" y="4553"/>
                </a:lnTo>
                <a:lnTo>
                  <a:pt x="5094" y="4763"/>
                </a:lnTo>
                <a:lnTo>
                  <a:pt x="104" y="4763"/>
                </a:lnTo>
                <a:lnTo>
                  <a:pt x="104" y="4553"/>
                </a:lnTo>
                <a:close/>
                <a:moveTo>
                  <a:pt x="0" y="1098"/>
                </a:moveTo>
                <a:lnTo>
                  <a:pt x="2594" y="0"/>
                </a:lnTo>
                <a:lnTo>
                  <a:pt x="5198" y="1098"/>
                </a:lnTo>
                <a:lnTo>
                  <a:pt x="5076" y="1548"/>
                </a:lnTo>
                <a:lnTo>
                  <a:pt x="122" y="1548"/>
                </a:lnTo>
                <a:lnTo>
                  <a:pt x="0" y="1098"/>
                </a:lnTo>
                <a:close/>
                <a:moveTo>
                  <a:pt x="251" y="1220"/>
                </a:moveTo>
                <a:lnTo>
                  <a:pt x="284" y="1338"/>
                </a:lnTo>
                <a:lnTo>
                  <a:pt x="4914" y="1338"/>
                </a:lnTo>
                <a:lnTo>
                  <a:pt x="4947" y="1220"/>
                </a:lnTo>
                <a:lnTo>
                  <a:pt x="2594" y="228"/>
                </a:lnTo>
                <a:lnTo>
                  <a:pt x="251" y="122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ECB65F-02B4-4E63-B4E8-334D6D59E2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321" y="951783"/>
            <a:ext cx="583386" cy="456002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B7A5A3C-4696-4783-A220-29C3CB96C4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6060646"/>
              </p:ext>
            </p:extLst>
          </p:nvPr>
        </p:nvGraphicFramePr>
        <p:xfrm>
          <a:off x="2694791" y="1728333"/>
          <a:ext cx="6413304" cy="4185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F205278-D946-42DA-B1D5-D635F96F3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74" y="844347"/>
            <a:ext cx="8258435" cy="722457"/>
          </a:xfrm>
        </p:spPr>
        <p:txBody>
          <a:bodyPr>
            <a:noAutofit/>
          </a:bodyPr>
          <a:lstStyle/>
          <a:p>
            <a:pPr algn="ctr"/>
            <a:r>
              <a:rPr lang="ru-RU" sz="2250" dirty="0">
                <a:solidFill>
                  <a:schemeClr val="tx1"/>
                </a:solidFill>
                <a:latin typeface="+mj-lt"/>
              </a:rPr>
              <a:t>ВЗАИМОДЕЙСТВИЕ</a:t>
            </a:r>
            <a:br>
              <a:rPr lang="en-US" sz="2250" dirty="0">
                <a:solidFill>
                  <a:schemeClr val="tx1"/>
                </a:solidFill>
                <a:latin typeface="+mj-lt"/>
              </a:rPr>
            </a:br>
            <a:r>
              <a:rPr lang="ru-RU" sz="1350" dirty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с органами государственной власти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0C840C2-E6A1-4201-B49A-DFA3B1A55175}"/>
              </a:ext>
            </a:extLst>
          </p:cNvPr>
          <p:cNvSpPr/>
          <p:nvPr/>
        </p:nvSpPr>
        <p:spPr>
          <a:xfrm>
            <a:off x="3199919" y="1515938"/>
            <a:ext cx="2752146" cy="196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75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</a:rPr>
              <a:t>(% от числа опрошенных*)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FDB39FB3-8C21-46F4-B128-41394A9C9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671" y="6034709"/>
            <a:ext cx="4995930" cy="17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ru-RU" sz="675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lang="ru-RU" sz="675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Times New Roman" pitchFamily="18" charset="0"/>
                <a:cs typeface="Times New Roman" pitchFamily="18" charset="0"/>
              </a:rPr>
              <a:t>общее количество ответов  может превышать 100%, т.к. респонденты имели возможность выбора нескольких вариантов ответа</a:t>
            </a:r>
            <a:endParaRPr lang="ru-RU" sz="675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8EBE1D56-2D75-4734-8BA0-85C0CA8A15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6372340"/>
              </p:ext>
            </p:extLst>
          </p:nvPr>
        </p:nvGraphicFramePr>
        <p:xfrm>
          <a:off x="-508707" y="1294265"/>
          <a:ext cx="3406907" cy="5563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B5E7E19-CB8A-42B1-88C8-B300F01A1285}"/>
              </a:ext>
            </a:extLst>
          </p:cNvPr>
          <p:cNvSpPr/>
          <p:nvPr/>
        </p:nvSpPr>
        <p:spPr>
          <a:xfrm>
            <a:off x="2011059" y="5423003"/>
            <a:ext cx="949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Segoe UI Light" panose="020B0502040204020203" pitchFamily="34" charset="0"/>
              </a:rPr>
              <a:t>ситуация стала хуже</a:t>
            </a:r>
            <a:endParaRPr lang="ru-RU" sz="1200" dirty="0">
              <a:latin typeface="Segoe UI Light" panose="020B0502040204020203" pitchFamily="34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26D4D9D0-7657-40CE-9960-7F51A93A5ED9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1706725" y="5596127"/>
            <a:ext cx="304334" cy="11542"/>
          </a:xfrm>
          <a:prstGeom prst="straightConnector1">
            <a:avLst/>
          </a:prstGeom>
          <a:ln w="12700">
            <a:solidFill>
              <a:srgbClr val="EB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909A1F9-DC5F-4B88-8A4D-69C5D4672A1C}"/>
              </a:ext>
            </a:extLst>
          </p:cNvPr>
          <p:cNvSpPr/>
          <p:nvPr/>
        </p:nvSpPr>
        <p:spPr>
          <a:xfrm>
            <a:off x="1988637" y="3682614"/>
            <a:ext cx="86403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Segoe UI Light" panose="020B0502040204020203" pitchFamily="34" charset="0"/>
              </a:rPr>
              <a:t>ситуация осталась без изменений</a:t>
            </a:r>
            <a:endParaRPr lang="ru-RU" sz="1200" dirty="0">
              <a:latin typeface="Segoe UI Light" panose="020B0502040204020203" pitchFamily="34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D28A96F1-12EE-40C1-A0D9-4E9087D226EC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1684303" y="3924990"/>
            <a:ext cx="304334" cy="11540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A1CDF74-EFD0-42C5-A614-A3BE9080F4CF}"/>
              </a:ext>
            </a:extLst>
          </p:cNvPr>
          <p:cNvSpPr/>
          <p:nvPr/>
        </p:nvSpPr>
        <p:spPr>
          <a:xfrm>
            <a:off x="1988635" y="2584446"/>
            <a:ext cx="1143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Segoe UI Light" panose="020B0502040204020203" pitchFamily="34" charset="0"/>
              </a:rPr>
              <a:t>ситуация стала лучше</a:t>
            </a:r>
            <a:endParaRPr lang="ru-RU" sz="1200" dirty="0">
              <a:latin typeface="Segoe UI Light" panose="020B0502040204020203" pitchFamily="34" charset="0"/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CDD1E026-AEEB-4220-888C-8F62256ECE10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1600200" y="2757570"/>
            <a:ext cx="388435" cy="11542"/>
          </a:xfrm>
          <a:prstGeom prst="straightConnector1">
            <a:avLst/>
          </a:prstGeom>
          <a:ln w="12700">
            <a:solidFill>
              <a:schemeClr val="accent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790D526-9285-44FD-9B5F-7741185F2D7D}"/>
              </a:ext>
            </a:extLst>
          </p:cNvPr>
          <p:cNvSpPr/>
          <p:nvPr/>
        </p:nvSpPr>
        <p:spPr>
          <a:xfrm>
            <a:off x="1966210" y="2426528"/>
            <a:ext cx="145716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Segoe UI Light" panose="020B0502040204020203" pitchFamily="34" charset="0"/>
              </a:rPr>
              <a:t>затрудняются ответить</a:t>
            </a:r>
            <a:endParaRPr lang="ru-RU" sz="1200" dirty="0">
              <a:latin typeface="Segoe UI Light" panose="020B0502040204020203" pitchFamily="34" charset="0"/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18294E35-AEFF-489D-96BA-5927491F77DB}"/>
              </a:ext>
            </a:extLst>
          </p:cNvPr>
          <p:cNvCxnSpPr>
            <a:cxnSpLocks/>
          </p:cNvCxnSpPr>
          <p:nvPr/>
        </p:nvCxnSpPr>
        <p:spPr>
          <a:xfrm flipV="1">
            <a:off x="1684302" y="2529447"/>
            <a:ext cx="304333" cy="2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омер слайда 1">
            <a:extLst>
              <a:ext uri="{FF2B5EF4-FFF2-40B4-BE49-F238E27FC236}">
                <a16:creationId xmlns:a16="http://schemas.microsoft.com/office/drawing/2014/main" id="{C36D1E24-6D8E-4B8B-8D26-783D133A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4015" y="6477000"/>
            <a:ext cx="313785" cy="179536"/>
          </a:xfrm>
        </p:spPr>
        <p:txBody>
          <a:bodyPr/>
          <a:lstStyle/>
          <a:p>
            <a:r>
              <a:rPr lang="ru-RU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844366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3"/>
          <p:cNvSpPr>
            <a:spLocks noChangeAspect="1" noEditPoints="1"/>
          </p:cNvSpPr>
          <p:nvPr/>
        </p:nvSpPr>
        <p:spPr bwMode="auto">
          <a:xfrm>
            <a:off x="6729413" y="3059646"/>
            <a:ext cx="2229211" cy="2915122"/>
          </a:xfrm>
          <a:custGeom>
            <a:avLst/>
            <a:gdLst>
              <a:gd name="T0" fmla="*/ 998 w 1950"/>
              <a:gd name="T1" fmla="*/ 750 h 2550"/>
              <a:gd name="T2" fmla="*/ 923 w 1950"/>
              <a:gd name="T3" fmla="*/ 377 h 2550"/>
              <a:gd name="T4" fmla="*/ 1033 w 1950"/>
              <a:gd name="T5" fmla="*/ 392 h 2550"/>
              <a:gd name="T6" fmla="*/ 1178 w 1950"/>
              <a:gd name="T7" fmla="*/ 371 h 2550"/>
              <a:gd name="T8" fmla="*/ 1175 w 1950"/>
              <a:gd name="T9" fmla="*/ 136 h 2550"/>
              <a:gd name="T10" fmla="*/ 1054 w 1950"/>
              <a:gd name="T11" fmla="*/ 8 h 2550"/>
              <a:gd name="T12" fmla="*/ 857 w 1950"/>
              <a:gd name="T13" fmla="*/ 56 h 2550"/>
              <a:gd name="T14" fmla="*/ 805 w 1950"/>
              <a:gd name="T15" fmla="*/ 335 h 2550"/>
              <a:gd name="T16" fmla="*/ 881 w 1950"/>
              <a:gd name="T17" fmla="*/ 209 h 2550"/>
              <a:gd name="T18" fmla="*/ 961 w 1950"/>
              <a:gd name="T19" fmla="*/ 197 h 2550"/>
              <a:gd name="T20" fmla="*/ 1107 w 1950"/>
              <a:gd name="T21" fmla="*/ 198 h 2550"/>
              <a:gd name="T22" fmla="*/ 1066 w 1950"/>
              <a:gd name="T23" fmla="*/ 341 h 2550"/>
              <a:gd name="T24" fmla="*/ 951 w 1950"/>
              <a:gd name="T25" fmla="*/ 360 h 2550"/>
              <a:gd name="T26" fmla="*/ 881 w 1950"/>
              <a:gd name="T27" fmla="*/ 243 h 2550"/>
              <a:gd name="T28" fmla="*/ 360 w 1950"/>
              <a:gd name="T29" fmla="*/ 472 h 2550"/>
              <a:gd name="T30" fmla="*/ 501 w 1950"/>
              <a:gd name="T31" fmla="*/ 492 h 2550"/>
              <a:gd name="T32" fmla="*/ 591 w 1950"/>
              <a:gd name="T33" fmla="*/ 356 h 2550"/>
              <a:gd name="T34" fmla="*/ 540 w 1950"/>
              <a:gd name="T35" fmla="*/ 144 h 2550"/>
              <a:gd name="T36" fmla="*/ 405 w 1950"/>
              <a:gd name="T37" fmla="*/ 126 h 2550"/>
              <a:gd name="T38" fmla="*/ 267 w 1950"/>
              <a:gd name="T39" fmla="*/ 229 h 2550"/>
              <a:gd name="T40" fmla="*/ 404 w 1950"/>
              <a:gd name="T41" fmla="*/ 289 h 2550"/>
              <a:gd name="T42" fmla="*/ 552 w 1950"/>
              <a:gd name="T43" fmla="*/ 257 h 2550"/>
              <a:gd name="T44" fmla="*/ 534 w 1950"/>
              <a:gd name="T45" fmla="*/ 428 h 2550"/>
              <a:gd name="T46" fmla="*/ 424 w 1950"/>
              <a:gd name="T47" fmla="*/ 472 h 2550"/>
              <a:gd name="T48" fmla="*/ 334 w 1950"/>
              <a:gd name="T49" fmla="*/ 371 h 2550"/>
              <a:gd name="T50" fmla="*/ 447 w 1950"/>
              <a:gd name="T51" fmla="*/ 567 h 2550"/>
              <a:gd name="T52" fmla="*/ 100 w 1950"/>
              <a:gd name="T53" fmla="*/ 1431 h 2550"/>
              <a:gd name="T54" fmla="*/ 136 w 1950"/>
              <a:gd name="T55" fmla="*/ 1435 h 2550"/>
              <a:gd name="T56" fmla="*/ 119 w 1950"/>
              <a:gd name="T57" fmla="*/ 1403 h 2550"/>
              <a:gd name="T58" fmla="*/ 1913 w 1950"/>
              <a:gd name="T59" fmla="*/ 1333 h 2550"/>
              <a:gd name="T60" fmla="*/ 1599 w 1950"/>
              <a:gd name="T61" fmla="*/ 815 h 2550"/>
              <a:gd name="T62" fmla="*/ 1548 w 1950"/>
              <a:gd name="T63" fmla="*/ 835 h 2550"/>
              <a:gd name="T64" fmla="*/ 1359 w 1950"/>
              <a:gd name="T65" fmla="*/ 558 h 2550"/>
              <a:gd name="T66" fmla="*/ 1231 w 1950"/>
              <a:gd name="T67" fmla="*/ 456 h 2550"/>
              <a:gd name="T68" fmla="*/ 817 w 1950"/>
              <a:gd name="T69" fmla="*/ 537 h 2550"/>
              <a:gd name="T70" fmla="*/ 676 w 1950"/>
              <a:gd name="T71" fmla="*/ 504 h 2550"/>
              <a:gd name="T72" fmla="*/ 744 w 1950"/>
              <a:gd name="T73" fmla="*/ 1355 h 2550"/>
              <a:gd name="T74" fmla="*/ 87 w 1950"/>
              <a:gd name="T75" fmla="*/ 725 h 2550"/>
              <a:gd name="T76" fmla="*/ 106 w 1950"/>
              <a:gd name="T77" fmla="*/ 622 h 2550"/>
              <a:gd name="T78" fmla="*/ 60 w 1950"/>
              <a:gd name="T79" fmla="*/ 1535 h 2550"/>
              <a:gd name="T80" fmla="*/ 846 w 1950"/>
              <a:gd name="T81" fmla="*/ 2024 h 2550"/>
              <a:gd name="T82" fmla="*/ 1403 w 1950"/>
              <a:gd name="T83" fmla="*/ 2059 h 2550"/>
              <a:gd name="T84" fmla="*/ 186 w 1950"/>
              <a:gd name="T85" fmla="*/ 1505 h 2550"/>
              <a:gd name="T86" fmla="*/ 1714 w 1950"/>
              <a:gd name="T87" fmla="*/ 905 h 2550"/>
              <a:gd name="T88" fmla="*/ 1366 w 1950"/>
              <a:gd name="T89" fmla="*/ 1202 h 2550"/>
              <a:gd name="T90" fmla="*/ 1563 w 1950"/>
              <a:gd name="T91" fmla="*/ 871 h 2550"/>
              <a:gd name="T92" fmla="*/ 1785 w 1950"/>
              <a:gd name="T93" fmla="*/ 689 h 2550"/>
              <a:gd name="T94" fmla="*/ 1854 w 1950"/>
              <a:gd name="T95" fmla="*/ 1323 h 2550"/>
              <a:gd name="T96" fmla="*/ 1526 w 1950"/>
              <a:gd name="T97" fmla="*/ 539 h 2550"/>
              <a:gd name="T98" fmla="*/ 1669 w 1950"/>
              <a:gd name="T99" fmla="*/ 533 h 2550"/>
              <a:gd name="T100" fmla="*/ 1722 w 1950"/>
              <a:gd name="T101" fmla="*/ 469 h 2550"/>
              <a:gd name="T102" fmla="*/ 1711 w 1950"/>
              <a:gd name="T103" fmla="*/ 380 h 2550"/>
              <a:gd name="T104" fmla="*/ 1646 w 1950"/>
              <a:gd name="T105" fmla="*/ 195 h 2550"/>
              <a:gd name="T106" fmla="*/ 1488 w 1950"/>
              <a:gd name="T107" fmla="*/ 186 h 2550"/>
              <a:gd name="T108" fmla="*/ 1410 w 1950"/>
              <a:gd name="T109" fmla="*/ 380 h 2550"/>
              <a:gd name="T110" fmla="*/ 1410 w 1950"/>
              <a:gd name="T111" fmla="*/ 468 h 2550"/>
              <a:gd name="T112" fmla="*/ 1453 w 1950"/>
              <a:gd name="T113" fmla="*/ 533 h 2550"/>
              <a:gd name="T114" fmla="*/ 1529 w 1950"/>
              <a:gd name="T115" fmla="*/ 334 h 2550"/>
              <a:gd name="T116" fmla="*/ 1625 w 1950"/>
              <a:gd name="T117" fmla="*/ 255 h 2550"/>
              <a:gd name="T118" fmla="*/ 1665 w 1950"/>
              <a:gd name="T119" fmla="*/ 406 h 2550"/>
              <a:gd name="T120" fmla="*/ 1591 w 1950"/>
              <a:gd name="T121" fmla="*/ 508 h 2550"/>
              <a:gd name="T122" fmla="*/ 1486 w 1950"/>
              <a:gd name="T123" fmla="*/ 479 h 2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50" h="2550">
                <a:moveTo>
                  <a:pt x="1157" y="444"/>
                </a:moveTo>
                <a:lnTo>
                  <a:pt x="1106" y="436"/>
                </a:lnTo>
                <a:lnTo>
                  <a:pt x="998" y="663"/>
                </a:lnTo>
                <a:lnTo>
                  <a:pt x="889" y="433"/>
                </a:lnTo>
                <a:lnTo>
                  <a:pt x="847" y="442"/>
                </a:lnTo>
                <a:lnTo>
                  <a:pt x="847" y="442"/>
                </a:lnTo>
                <a:lnTo>
                  <a:pt x="847" y="476"/>
                </a:lnTo>
                <a:lnTo>
                  <a:pt x="847" y="476"/>
                </a:lnTo>
                <a:lnTo>
                  <a:pt x="846" y="516"/>
                </a:lnTo>
                <a:lnTo>
                  <a:pt x="910" y="536"/>
                </a:lnTo>
                <a:lnTo>
                  <a:pt x="857" y="584"/>
                </a:lnTo>
                <a:lnTo>
                  <a:pt x="998" y="750"/>
                </a:lnTo>
                <a:lnTo>
                  <a:pt x="1147" y="584"/>
                </a:lnTo>
                <a:lnTo>
                  <a:pt x="1095" y="536"/>
                </a:lnTo>
                <a:lnTo>
                  <a:pt x="1158" y="516"/>
                </a:lnTo>
                <a:lnTo>
                  <a:pt x="1158" y="516"/>
                </a:lnTo>
                <a:lnTo>
                  <a:pt x="1157" y="444"/>
                </a:lnTo>
                <a:lnTo>
                  <a:pt x="1157" y="444"/>
                </a:lnTo>
                <a:close/>
                <a:moveTo>
                  <a:pt x="877" y="380"/>
                </a:moveTo>
                <a:lnTo>
                  <a:pt x="877" y="380"/>
                </a:lnTo>
                <a:lnTo>
                  <a:pt x="892" y="380"/>
                </a:lnTo>
                <a:lnTo>
                  <a:pt x="905" y="379"/>
                </a:lnTo>
                <a:lnTo>
                  <a:pt x="915" y="378"/>
                </a:lnTo>
                <a:lnTo>
                  <a:pt x="923" y="377"/>
                </a:lnTo>
                <a:lnTo>
                  <a:pt x="923" y="377"/>
                </a:lnTo>
                <a:lnTo>
                  <a:pt x="938" y="386"/>
                </a:lnTo>
                <a:lnTo>
                  <a:pt x="956" y="392"/>
                </a:lnTo>
                <a:lnTo>
                  <a:pt x="965" y="396"/>
                </a:lnTo>
                <a:lnTo>
                  <a:pt x="974" y="397"/>
                </a:lnTo>
                <a:lnTo>
                  <a:pt x="985" y="398"/>
                </a:lnTo>
                <a:lnTo>
                  <a:pt x="995" y="399"/>
                </a:lnTo>
                <a:lnTo>
                  <a:pt x="995" y="399"/>
                </a:lnTo>
                <a:lnTo>
                  <a:pt x="1005" y="398"/>
                </a:lnTo>
                <a:lnTo>
                  <a:pt x="1014" y="397"/>
                </a:lnTo>
                <a:lnTo>
                  <a:pt x="1024" y="395"/>
                </a:lnTo>
                <a:lnTo>
                  <a:pt x="1033" y="392"/>
                </a:lnTo>
                <a:lnTo>
                  <a:pt x="1042" y="389"/>
                </a:lnTo>
                <a:lnTo>
                  <a:pt x="1051" y="386"/>
                </a:lnTo>
                <a:lnTo>
                  <a:pt x="1068" y="376"/>
                </a:lnTo>
                <a:lnTo>
                  <a:pt x="1068" y="376"/>
                </a:lnTo>
                <a:lnTo>
                  <a:pt x="1097" y="378"/>
                </a:lnTo>
                <a:lnTo>
                  <a:pt x="1131" y="378"/>
                </a:lnTo>
                <a:lnTo>
                  <a:pt x="1147" y="378"/>
                </a:lnTo>
                <a:lnTo>
                  <a:pt x="1161" y="377"/>
                </a:lnTo>
                <a:lnTo>
                  <a:pt x="1171" y="374"/>
                </a:lnTo>
                <a:lnTo>
                  <a:pt x="1176" y="373"/>
                </a:lnTo>
                <a:lnTo>
                  <a:pt x="1178" y="371"/>
                </a:lnTo>
                <a:lnTo>
                  <a:pt x="1178" y="371"/>
                </a:lnTo>
                <a:lnTo>
                  <a:pt x="1181" y="368"/>
                </a:lnTo>
                <a:lnTo>
                  <a:pt x="1184" y="361"/>
                </a:lnTo>
                <a:lnTo>
                  <a:pt x="1186" y="352"/>
                </a:lnTo>
                <a:lnTo>
                  <a:pt x="1187" y="341"/>
                </a:lnTo>
                <a:lnTo>
                  <a:pt x="1189" y="314"/>
                </a:lnTo>
                <a:lnTo>
                  <a:pt x="1189" y="281"/>
                </a:lnTo>
                <a:lnTo>
                  <a:pt x="1188" y="246"/>
                </a:lnTo>
                <a:lnTo>
                  <a:pt x="1186" y="211"/>
                </a:lnTo>
                <a:lnTo>
                  <a:pt x="1183" y="178"/>
                </a:lnTo>
                <a:lnTo>
                  <a:pt x="1178" y="148"/>
                </a:lnTo>
                <a:lnTo>
                  <a:pt x="1178" y="148"/>
                </a:lnTo>
                <a:lnTo>
                  <a:pt x="1175" y="136"/>
                </a:lnTo>
                <a:lnTo>
                  <a:pt x="1171" y="123"/>
                </a:lnTo>
                <a:lnTo>
                  <a:pt x="1167" y="109"/>
                </a:lnTo>
                <a:lnTo>
                  <a:pt x="1162" y="96"/>
                </a:lnTo>
                <a:lnTo>
                  <a:pt x="1156" y="83"/>
                </a:lnTo>
                <a:lnTo>
                  <a:pt x="1148" y="71"/>
                </a:lnTo>
                <a:lnTo>
                  <a:pt x="1139" y="60"/>
                </a:lnTo>
                <a:lnTo>
                  <a:pt x="1129" y="48"/>
                </a:lnTo>
                <a:lnTo>
                  <a:pt x="1117" y="38"/>
                </a:lnTo>
                <a:lnTo>
                  <a:pt x="1104" y="28"/>
                </a:lnTo>
                <a:lnTo>
                  <a:pt x="1089" y="20"/>
                </a:lnTo>
                <a:lnTo>
                  <a:pt x="1073" y="13"/>
                </a:lnTo>
                <a:lnTo>
                  <a:pt x="1054" y="8"/>
                </a:lnTo>
                <a:lnTo>
                  <a:pt x="1035" y="3"/>
                </a:lnTo>
                <a:lnTo>
                  <a:pt x="1013" y="1"/>
                </a:lnTo>
                <a:lnTo>
                  <a:pt x="989" y="0"/>
                </a:lnTo>
                <a:lnTo>
                  <a:pt x="989" y="0"/>
                </a:lnTo>
                <a:lnTo>
                  <a:pt x="964" y="1"/>
                </a:lnTo>
                <a:lnTo>
                  <a:pt x="943" y="4"/>
                </a:lnTo>
                <a:lnTo>
                  <a:pt x="924" y="10"/>
                </a:lnTo>
                <a:lnTo>
                  <a:pt x="907" y="17"/>
                </a:lnTo>
                <a:lnTo>
                  <a:pt x="892" y="25"/>
                </a:lnTo>
                <a:lnTo>
                  <a:pt x="879" y="35"/>
                </a:lnTo>
                <a:lnTo>
                  <a:pt x="868" y="45"/>
                </a:lnTo>
                <a:lnTo>
                  <a:pt x="857" y="56"/>
                </a:lnTo>
                <a:lnTo>
                  <a:pt x="850" y="69"/>
                </a:lnTo>
                <a:lnTo>
                  <a:pt x="843" y="80"/>
                </a:lnTo>
                <a:lnTo>
                  <a:pt x="837" y="92"/>
                </a:lnTo>
                <a:lnTo>
                  <a:pt x="832" y="105"/>
                </a:lnTo>
                <a:lnTo>
                  <a:pt x="828" y="116"/>
                </a:lnTo>
                <a:lnTo>
                  <a:pt x="826" y="127"/>
                </a:lnTo>
                <a:lnTo>
                  <a:pt x="821" y="147"/>
                </a:lnTo>
                <a:lnTo>
                  <a:pt x="821" y="147"/>
                </a:lnTo>
                <a:lnTo>
                  <a:pt x="816" y="195"/>
                </a:lnTo>
                <a:lnTo>
                  <a:pt x="809" y="257"/>
                </a:lnTo>
                <a:lnTo>
                  <a:pt x="805" y="314"/>
                </a:lnTo>
                <a:lnTo>
                  <a:pt x="805" y="335"/>
                </a:lnTo>
                <a:lnTo>
                  <a:pt x="805" y="347"/>
                </a:lnTo>
                <a:lnTo>
                  <a:pt x="805" y="347"/>
                </a:lnTo>
                <a:lnTo>
                  <a:pt x="807" y="352"/>
                </a:lnTo>
                <a:lnTo>
                  <a:pt x="810" y="358"/>
                </a:lnTo>
                <a:lnTo>
                  <a:pt x="815" y="363"/>
                </a:lnTo>
                <a:lnTo>
                  <a:pt x="821" y="369"/>
                </a:lnTo>
                <a:lnTo>
                  <a:pt x="830" y="373"/>
                </a:lnTo>
                <a:lnTo>
                  <a:pt x="843" y="377"/>
                </a:lnTo>
                <a:lnTo>
                  <a:pt x="859" y="379"/>
                </a:lnTo>
                <a:lnTo>
                  <a:pt x="877" y="380"/>
                </a:lnTo>
                <a:lnTo>
                  <a:pt x="877" y="380"/>
                </a:lnTo>
                <a:close/>
                <a:moveTo>
                  <a:pt x="881" y="209"/>
                </a:moveTo>
                <a:lnTo>
                  <a:pt x="881" y="209"/>
                </a:lnTo>
                <a:lnTo>
                  <a:pt x="882" y="191"/>
                </a:lnTo>
                <a:lnTo>
                  <a:pt x="886" y="174"/>
                </a:lnTo>
                <a:lnTo>
                  <a:pt x="886" y="174"/>
                </a:lnTo>
                <a:lnTo>
                  <a:pt x="890" y="180"/>
                </a:lnTo>
                <a:lnTo>
                  <a:pt x="895" y="184"/>
                </a:lnTo>
                <a:lnTo>
                  <a:pt x="901" y="189"/>
                </a:lnTo>
                <a:lnTo>
                  <a:pt x="910" y="192"/>
                </a:lnTo>
                <a:lnTo>
                  <a:pt x="920" y="196"/>
                </a:lnTo>
                <a:lnTo>
                  <a:pt x="932" y="197"/>
                </a:lnTo>
                <a:lnTo>
                  <a:pt x="945" y="198"/>
                </a:lnTo>
                <a:lnTo>
                  <a:pt x="961" y="197"/>
                </a:lnTo>
                <a:lnTo>
                  <a:pt x="961" y="197"/>
                </a:lnTo>
                <a:lnTo>
                  <a:pt x="979" y="193"/>
                </a:lnTo>
                <a:lnTo>
                  <a:pt x="994" y="189"/>
                </a:lnTo>
                <a:lnTo>
                  <a:pt x="1019" y="179"/>
                </a:lnTo>
                <a:lnTo>
                  <a:pt x="1034" y="174"/>
                </a:lnTo>
                <a:lnTo>
                  <a:pt x="1051" y="170"/>
                </a:lnTo>
                <a:lnTo>
                  <a:pt x="1073" y="168"/>
                </a:lnTo>
                <a:lnTo>
                  <a:pt x="1100" y="166"/>
                </a:lnTo>
                <a:lnTo>
                  <a:pt x="1100" y="166"/>
                </a:lnTo>
                <a:lnTo>
                  <a:pt x="1104" y="177"/>
                </a:lnTo>
                <a:lnTo>
                  <a:pt x="1106" y="187"/>
                </a:lnTo>
                <a:lnTo>
                  <a:pt x="1107" y="198"/>
                </a:lnTo>
                <a:lnTo>
                  <a:pt x="1108" y="209"/>
                </a:lnTo>
                <a:lnTo>
                  <a:pt x="1108" y="243"/>
                </a:lnTo>
                <a:lnTo>
                  <a:pt x="1108" y="243"/>
                </a:lnTo>
                <a:lnTo>
                  <a:pt x="1107" y="255"/>
                </a:lnTo>
                <a:lnTo>
                  <a:pt x="1106" y="269"/>
                </a:lnTo>
                <a:lnTo>
                  <a:pt x="1103" y="280"/>
                </a:lnTo>
                <a:lnTo>
                  <a:pt x="1099" y="292"/>
                </a:lnTo>
                <a:lnTo>
                  <a:pt x="1094" y="304"/>
                </a:lnTo>
                <a:lnTo>
                  <a:pt x="1088" y="314"/>
                </a:lnTo>
                <a:lnTo>
                  <a:pt x="1081" y="324"/>
                </a:lnTo>
                <a:lnTo>
                  <a:pt x="1075" y="333"/>
                </a:lnTo>
                <a:lnTo>
                  <a:pt x="1066" y="341"/>
                </a:lnTo>
                <a:lnTo>
                  <a:pt x="1058" y="347"/>
                </a:lnTo>
                <a:lnTo>
                  <a:pt x="1048" y="354"/>
                </a:lnTo>
                <a:lnTo>
                  <a:pt x="1037" y="360"/>
                </a:lnTo>
                <a:lnTo>
                  <a:pt x="1027" y="363"/>
                </a:lnTo>
                <a:lnTo>
                  <a:pt x="1017" y="367"/>
                </a:lnTo>
                <a:lnTo>
                  <a:pt x="1006" y="369"/>
                </a:lnTo>
                <a:lnTo>
                  <a:pt x="995" y="369"/>
                </a:lnTo>
                <a:lnTo>
                  <a:pt x="995" y="369"/>
                </a:lnTo>
                <a:lnTo>
                  <a:pt x="983" y="369"/>
                </a:lnTo>
                <a:lnTo>
                  <a:pt x="972" y="367"/>
                </a:lnTo>
                <a:lnTo>
                  <a:pt x="961" y="363"/>
                </a:lnTo>
                <a:lnTo>
                  <a:pt x="951" y="360"/>
                </a:lnTo>
                <a:lnTo>
                  <a:pt x="941" y="354"/>
                </a:lnTo>
                <a:lnTo>
                  <a:pt x="932" y="347"/>
                </a:lnTo>
                <a:lnTo>
                  <a:pt x="923" y="341"/>
                </a:lnTo>
                <a:lnTo>
                  <a:pt x="915" y="333"/>
                </a:lnTo>
                <a:lnTo>
                  <a:pt x="907" y="324"/>
                </a:lnTo>
                <a:lnTo>
                  <a:pt x="900" y="314"/>
                </a:lnTo>
                <a:lnTo>
                  <a:pt x="895" y="304"/>
                </a:lnTo>
                <a:lnTo>
                  <a:pt x="890" y="292"/>
                </a:lnTo>
                <a:lnTo>
                  <a:pt x="886" y="280"/>
                </a:lnTo>
                <a:lnTo>
                  <a:pt x="883" y="269"/>
                </a:lnTo>
                <a:lnTo>
                  <a:pt x="881" y="255"/>
                </a:lnTo>
                <a:lnTo>
                  <a:pt x="881" y="243"/>
                </a:lnTo>
                <a:lnTo>
                  <a:pt x="881" y="209"/>
                </a:lnTo>
                <a:close/>
                <a:moveTo>
                  <a:pt x="304" y="362"/>
                </a:moveTo>
                <a:lnTo>
                  <a:pt x="304" y="362"/>
                </a:lnTo>
                <a:lnTo>
                  <a:pt x="306" y="377"/>
                </a:lnTo>
                <a:lnTo>
                  <a:pt x="309" y="391"/>
                </a:lnTo>
                <a:lnTo>
                  <a:pt x="314" y="405"/>
                </a:lnTo>
                <a:lnTo>
                  <a:pt x="320" y="418"/>
                </a:lnTo>
                <a:lnTo>
                  <a:pt x="325" y="431"/>
                </a:lnTo>
                <a:lnTo>
                  <a:pt x="333" y="442"/>
                </a:lnTo>
                <a:lnTo>
                  <a:pt x="341" y="453"/>
                </a:lnTo>
                <a:lnTo>
                  <a:pt x="350" y="463"/>
                </a:lnTo>
                <a:lnTo>
                  <a:pt x="360" y="472"/>
                </a:lnTo>
                <a:lnTo>
                  <a:pt x="370" y="480"/>
                </a:lnTo>
                <a:lnTo>
                  <a:pt x="381" y="487"/>
                </a:lnTo>
                <a:lnTo>
                  <a:pt x="394" y="494"/>
                </a:lnTo>
                <a:lnTo>
                  <a:pt x="406" y="498"/>
                </a:lnTo>
                <a:lnTo>
                  <a:pt x="420" y="501"/>
                </a:lnTo>
                <a:lnTo>
                  <a:pt x="433" y="504"/>
                </a:lnTo>
                <a:lnTo>
                  <a:pt x="447" y="505"/>
                </a:lnTo>
                <a:lnTo>
                  <a:pt x="447" y="505"/>
                </a:lnTo>
                <a:lnTo>
                  <a:pt x="461" y="504"/>
                </a:lnTo>
                <a:lnTo>
                  <a:pt x="475" y="501"/>
                </a:lnTo>
                <a:lnTo>
                  <a:pt x="488" y="498"/>
                </a:lnTo>
                <a:lnTo>
                  <a:pt x="501" y="492"/>
                </a:lnTo>
                <a:lnTo>
                  <a:pt x="513" y="487"/>
                </a:lnTo>
                <a:lnTo>
                  <a:pt x="524" y="479"/>
                </a:lnTo>
                <a:lnTo>
                  <a:pt x="536" y="470"/>
                </a:lnTo>
                <a:lnTo>
                  <a:pt x="546" y="461"/>
                </a:lnTo>
                <a:lnTo>
                  <a:pt x="555" y="451"/>
                </a:lnTo>
                <a:lnTo>
                  <a:pt x="563" y="440"/>
                </a:lnTo>
                <a:lnTo>
                  <a:pt x="570" y="427"/>
                </a:lnTo>
                <a:lnTo>
                  <a:pt x="576" y="414"/>
                </a:lnTo>
                <a:lnTo>
                  <a:pt x="582" y="400"/>
                </a:lnTo>
                <a:lnTo>
                  <a:pt x="585" y="387"/>
                </a:lnTo>
                <a:lnTo>
                  <a:pt x="588" y="372"/>
                </a:lnTo>
                <a:lnTo>
                  <a:pt x="591" y="356"/>
                </a:lnTo>
                <a:lnTo>
                  <a:pt x="612" y="254"/>
                </a:lnTo>
                <a:lnTo>
                  <a:pt x="612" y="254"/>
                </a:lnTo>
                <a:lnTo>
                  <a:pt x="613" y="238"/>
                </a:lnTo>
                <a:lnTo>
                  <a:pt x="613" y="221"/>
                </a:lnTo>
                <a:lnTo>
                  <a:pt x="610" y="207"/>
                </a:lnTo>
                <a:lnTo>
                  <a:pt x="605" y="192"/>
                </a:lnTo>
                <a:lnTo>
                  <a:pt x="600" y="180"/>
                </a:lnTo>
                <a:lnTo>
                  <a:pt x="592" y="170"/>
                </a:lnTo>
                <a:lnTo>
                  <a:pt x="583" y="161"/>
                </a:lnTo>
                <a:lnTo>
                  <a:pt x="577" y="159"/>
                </a:lnTo>
                <a:lnTo>
                  <a:pt x="573" y="156"/>
                </a:lnTo>
                <a:lnTo>
                  <a:pt x="540" y="144"/>
                </a:lnTo>
                <a:lnTo>
                  <a:pt x="532" y="126"/>
                </a:lnTo>
                <a:lnTo>
                  <a:pt x="532" y="126"/>
                </a:lnTo>
                <a:lnTo>
                  <a:pt x="530" y="123"/>
                </a:lnTo>
                <a:lnTo>
                  <a:pt x="525" y="119"/>
                </a:lnTo>
                <a:lnTo>
                  <a:pt x="520" y="117"/>
                </a:lnTo>
                <a:lnTo>
                  <a:pt x="514" y="115"/>
                </a:lnTo>
                <a:lnTo>
                  <a:pt x="506" y="112"/>
                </a:lnTo>
                <a:lnTo>
                  <a:pt x="497" y="112"/>
                </a:lnTo>
                <a:lnTo>
                  <a:pt x="477" y="112"/>
                </a:lnTo>
                <a:lnTo>
                  <a:pt x="455" y="115"/>
                </a:lnTo>
                <a:lnTo>
                  <a:pt x="431" y="119"/>
                </a:lnTo>
                <a:lnTo>
                  <a:pt x="405" y="126"/>
                </a:lnTo>
                <a:lnTo>
                  <a:pt x="379" y="134"/>
                </a:lnTo>
                <a:lnTo>
                  <a:pt x="354" y="145"/>
                </a:lnTo>
                <a:lnTo>
                  <a:pt x="332" y="156"/>
                </a:lnTo>
                <a:lnTo>
                  <a:pt x="321" y="163"/>
                </a:lnTo>
                <a:lnTo>
                  <a:pt x="311" y="170"/>
                </a:lnTo>
                <a:lnTo>
                  <a:pt x="300" y="178"/>
                </a:lnTo>
                <a:lnTo>
                  <a:pt x="293" y="186"/>
                </a:lnTo>
                <a:lnTo>
                  <a:pt x="285" y="193"/>
                </a:lnTo>
                <a:lnTo>
                  <a:pt x="279" y="202"/>
                </a:lnTo>
                <a:lnTo>
                  <a:pt x="273" y="210"/>
                </a:lnTo>
                <a:lnTo>
                  <a:pt x="270" y="219"/>
                </a:lnTo>
                <a:lnTo>
                  <a:pt x="267" y="229"/>
                </a:lnTo>
                <a:lnTo>
                  <a:pt x="267" y="238"/>
                </a:lnTo>
                <a:lnTo>
                  <a:pt x="267" y="248"/>
                </a:lnTo>
                <a:lnTo>
                  <a:pt x="270" y="259"/>
                </a:lnTo>
                <a:lnTo>
                  <a:pt x="304" y="362"/>
                </a:lnTo>
                <a:close/>
                <a:moveTo>
                  <a:pt x="333" y="283"/>
                </a:moveTo>
                <a:lnTo>
                  <a:pt x="333" y="283"/>
                </a:lnTo>
                <a:lnTo>
                  <a:pt x="344" y="287"/>
                </a:lnTo>
                <a:lnTo>
                  <a:pt x="358" y="288"/>
                </a:lnTo>
                <a:lnTo>
                  <a:pt x="370" y="289"/>
                </a:lnTo>
                <a:lnTo>
                  <a:pt x="384" y="290"/>
                </a:lnTo>
                <a:lnTo>
                  <a:pt x="384" y="290"/>
                </a:lnTo>
                <a:lnTo>
                  <a:pt x="404" y="289"/>
                </a:lnTo>
                <a:lnTo>
                  <a:pt x="423" y="286"/>
                </a:lnTo>
                <a:lnTo>
                  <a:pt x="442" y="281"/>
                </a:lnTo>
                <a:lnTo>
                  <a:pt x="460" y="273"/>
                </a:lnTo>
                <a:lnTo>
                  <a:pt x="478" y="265"/>
                </a:lnTo>
                <a:lnTo>
                  <a:pt x="494" y="255"/>
                </a:lnTo>
                <a:lnTo>
                  <a:pt x="510" y="243"/>
                </a:lnTo>
                <a:lnTo>
                  <a:pt x="523" y="229"/>
                </a:lnTo>
                <a:lnTo>
                  <a:pt x="523" y="229"/>
                </a:lnTo>
                <a:lnTo>
                  <a:pt x="534" y="236"/>
                </a:lnTo>
                <a:lnTo>
                  <a:pt x="540" y="242"/>
                </a:lnTo>
                <a:lnTo>
                  <a:pt x="547" y="248"/>
                </a:lnTo>
                <a:lnTo>
                  <a:pt x="552" y="257"/>
                </a:lnTo>
                <a:lnTo>
                  <a:pt x="557" y="270"/>
                </a:lnTo>
                <a:lnTo>
                  <a:pt x="560" y="286"/>
                </a:lnTo>
                <a:lnTo>
                  <a:pt x="561" y="306"/>
                </a:lnTo>
                <a:lnTo>
                  <a:pt x="561" y="344"/>
                </a:lnTo>
                <a:lnTo>
                  <a:pt x="561" y="344"/>
                </a:lnTo>
                <a:lnTo>
                  <a:pt x="560" y="358"/>
                </a:lnTo>
                <a:lnTo>
                  <a:pt x="559" y="371"/>
                </a:lnTo>
                <a:lnTo>
                  <a:pt x="556" y="383"/>
                </a:lnTo>
                <a:lnTo>
                  <a:pt x="552" y="396"/>
                </a:lnTo>
                <a:lnTo>
                  <a:pt x="547" y="407"/>
                </a:lnTo>
                <a:lnTo>
                  <a:pt x="541" y="418"/>
                </a:lnTo>
                <a:lnTo>
                  <a:pt x="534" y="428"/>
                </a:lnTo>
                <a:lnTo>
                  <a:pt x="528" y="437"/>
                </a:lnTo>
                <a:lnTo>
                  <a:pt x="519" y="445"/>
                </a:lnTo>
                <a:lnTo>
                  <a:pt x="510" y="453"/>
                </a:lnTo>
                <a:lnTo>
                  <a:pt x="501" y="460"/>
                </a:lnTo>
                <a:lnTo>
                  <a:pt x="491" y="465"/>
                </a:lnTo>
                <a:lnTo>
                  <a:pt x="480" y="469"/>
                </a:lnTo>
                <a:lnTo>
                  <a:pt x="469" y="472"/>
                </a:lnTo>
                <a:lnTo>
                  <a:pt x="458" y="474"/>
                </a:lnTo>
                <a:lnTo>
                  <a:pt x="447" y="474"/>
                </a:lnTo>
                <a:lnTo>
                  <a:pt x="447" y="474"/>
                </a:lnTo>
                <a:lnTo>
                  <a:pt x="435" y="474"/>
                </a:lnTo>
                <a:lnTo>
                  <a:pt x="424" y="472"/>
                </a:lnTo>
                <a:lnTo>
                  <a:pt x="413" y="469"/>
                </a:lnTo>
                <a:lnTo>
                  <a:pt x="403" y="465"/>
                </a:lnTo>
                <a:lnTo>
                  <a:pt x="393" y="460"/>
                </a:lnTo>
                <a:lnTo>
                  <a:pt x="384" y="453"/>
                </a:lnTo>
                <a:lnTo>
                  <a:pt x="375" y="445"/>
                </a:lnTo>
                <a:lnTo>
                  <a:pt x="367" y="437"/>
                </a:lnTo>
                <a:lnTo>
                  <a:pt x="359" y="428"/>
                </a:lnTo>
                <a:lnTo>
                  <a:pt x="352" y="418"/>
                </a:lnTo>
                <a:lnTo>
                  <a:pt x="347" y="407"/>
                </a:lnTo>
                <a:lnTo>
                  <a:pt x="341" y="396"/>
                </a:lnTo>
                <a:lnTo>
                  <a:pt x="338" y="383"/>
                </a:lnTo>
                <a:lnTo>
                  <a:pt x="334" y="371"/>
                </a:lnTo>
                <a:lnTo>
                  <a:pt x="333" y="358"/>
                </a:lnTo>
                <a:lnTo>
                  <a:pt x="332" y="344"/>
                </a:lnTo>
                <a:lnTo>
                  <a:pt x="333" y="283"/>
                </a:lnTo>
                <a:close/>
                <a:moveTo>
                  <a:pt x="447" y="1322"/>
                </a:moveTo>
                <a:lnTo>
                  <a:pt x="510" y="1249"/>
                </a:lnTo>
                <a:lnTo>
                  <a:pt x="471" y="642"/>
                </a:lnTo>
                <a:lnTo>
                  <a:pt x="471" y="642"/>
                </a:lnTo>
                <a:lnTo>
                  <a:pt x="479" y="635"/>
                </a:lnTo>
                <a:lnTo>
                  <a:pt x="486" y="627"/>
                </a:lnTo>
                <a:lnTo>
                  <a:pt x="491" y="618"/>
                </a:lnTo>
                <a:lnTo>
                  <a:pt x="493" y="608"/>
                </a:lnTo>
                <a:lnTo>
                  <a:pt x="447" y="567"/>
                </a:lnTo>
                <a:lnTo>
                  <a:pt x="401" y="608"/>
                </a:lnTo>
                <a:lnTo>
                  <a:pt x="401" y="608"/>
                </a:lnTo>
                <a:lnTo>
                  <a:pt x="403" y="618"/>
                </a:lnTo>
                <a:lnTo>
                  <a:pt x="408" y="627"/>
                </a:lnTo>
                <a:lnTo>
                  <a:pt x="414" y="635"/>
                </a:lnTo>
                <a:lnTo>
                  <a:pt x="422" y="642"/>
                </a:lnTo>
                <a:lnTo>
                  <a:pt x="384" y="1249"/>
                </a:lnTo>
                <a:lnTo>
                  <a:pt x="447" y="1322"/>
                </a:lnTo>
                <a:close/>
                <a:moveTo>
                  <a:pt x="99" y="1423"/>
                </a:moveTo>
                <a:lnTo>
                  <a:pt x="99" y="1423"/>
                </a:lnTo>
                <a:lnTo>
                  <a:pt x="99" y="1427"/>
                </a:lnTo>
                <a:lnTo>
                  <a:pt x="100" y="1431"/>
                </a:lnTo>
                <a:lnTo>
                  <a:pt x="102" y="1435"/>
                </a:lnTo>
                <a:lnTo>
                  <a:pt x="105" y="1437"/>
                </a:lnTo>
                <a:lnTo>
                  <a:pt x="108" y="1439"/>
                </a:lnTo>
                <a:lnTo>
                  <a:pt x="111" y="1441"/>
                </a:lnTo>
                <a:lnTo>
                  <a:pt x="115" y="1443"/>
                </a:lnTo>
                <a:lnTo>
                  <a:pt x="119" y="1444"/>
                </a:lnTo>
                <a:lnTo>
                  <a:pt x="119" y="1444"/>
                </a:lnTo>
                <a:lnTo>
                  <a:pt x="123" y="1443"/>
                </a:lnTo>
                <a:lnTo>
                  <a:pt x="127" y="1441"/>
                </a:lnTo>
                <a:lnTo>
                  <a:pt x="131" y="1439"/>
                </a:lnTo>
                <a:lnTo>
                  <a:pt x="133" y="1437"/>
                </a:lnTo>
                <a:lnTo>
                  <a:pt x="136" y="1435"/>
                </a:lnTo>
                <a:lnTo>
                  <a:pt x="137" y="1431"/>
                </a:lnTo>
                <a:lnTo>
                  <a:pt x="138" y="1427"/>
                </a:lnTo>
                <a:lnTo>
                  <a:pt x="140" y="1423"/>
                </a:lnTo>
                <a:lnTo>
                  <a:pt x="140" y="1423"/>
                </a:lnTo>
                <a:lnTo>
                  <a:pt x="138" y="1419"/>
                </a:lnTo>
                <a:lnTo>
                  <a:pt x="137" y="1416"/>
                </a:lnTo>
                <a:lnTo>
                  <a:pt x="136" y="1412"/>
                </a:lnTo>
                <a:lnTo>
                  <a:pt x="133" y="1409"/>
                </a:lnTo>
                <a:lnTo>
                  <a:pt x="131" y="1407"/>
                </a:lnTo>
                <a:lnTo>
                  <a:pt x="127" y="1404"/>
                </a:lnTo>
                <a:lnTo>
                  <a:pt x="123" y="1403"/>
                </a:lnTo>
                <a:lnTo>
                  <a:pt x="119" y="1403"/>
                </a:lnTo>
                <a:lnTo>
                  <a:pt x="119" y="1403"/>
                </a:lnTo>
                <a:lnTo>
                  <a:pt x="115" y="1403"/>
                </a:lnTo>
                <a:lnTo>
                  <a:pt x="111" y="1404"/>
                </a:lnTo>
                <a:lnTo>
                  <a:pt x="108" y="1407"/>
                </a:lnTo>
                <a:lnTo>
                  <a:pt x="105" y="1409"/>
                </a:lnTo>
                <a:lnTo>
                  <a:pt x="102" y="1412"/>
                </a:lnTo>
                <a:lnTo>
                  <a:pt x="100" y="1416"/>
                </a:lnTo>
                <a:lnTo>
                  <a:pt x="99" y="1419"/>
                </a:lnTo>
                <a:lnTo>
                  <a:pt x="99" y="1423"/>
                </a:lnTo>
                <a:lnTo>
                  <a:pt x="99" y="1423"/>
                </a:lnTo>
                <a:close/>
                <a:moveTo>
                  <a:pt x="1844" y="1519"/>
                </a:moveTo>
                <a:lnTo>
                  <a:pt x="1913" y="1333"/>
                </a:lnTo>
                <a:lnTo>
                  <a:pt x="1879" y="729"/>
                </a:lnTo>
                <a:lnTo>
                  <a:pt x="1879" y="729"/>
                </a:lnTo>
                <a:lnTo>
                  <a:pt x="1877" y="713"/>
                </a:lnTo>
                <a:lnTo>
                  <a:pt x="1872" y="697"/>
                </a:lnTo>
                <a:lnTo>
                  <a:pt x="1864" y="682"/>
                </a:lnTo>
                <a:lnTo>
                  <a:pt x="1855" y="670"/>
                </a:lnTo>
                <a:lnTo>
                  <a:pt x="1845" y="659"/>
                </a:lnTo>
                <a:lnTo>
                  <a:pt x="1832" y="649"/>
                </a:lnTo>
                <a:lnTo>
                  <a:pt x="1818" y="640"/>
                </a:lnTo>
                <a:lnTo>
                  <a:pt x="1803" y="633"/>
                </a:lnTo>
                <a:lnTo>
                  <a:pt x="1657" y="580"/>
                </a:lnTo>
                <a:lnTo>
                  <a:pt x="1599" y="815"/>
                </a:lnTo>
                <a:lnTo>
                  <a:pt x="1599" y="815"/>
                </a:lnTo>
                <a:lnTo>
                  <a:pt x="1597" y="821"/>
                </a:lnTo>
                <a:lnTo>
                  <a:pt x="1593" y="825"/>
                </a:lnTo>
                <a:lnTo>
                  <a:pt x="1590" y="830"/>
                </a:lnTo>
                <a:lnTo>
                  <a:pt x="1585" y="833"/>
                </a:lnTo>
                <a:lnTo>
                  <a:pt x="1581" y="835"/>
                </a:lnTo>
                <a:lnTo>
                  <a:pt x="1575" y="838"/>
                </a:lnTo>
                <a:lnTo>
                  <a:pt x="1570" y="839"/>
                </a:lnTo>
                <a:lnTo>
                  <a:pt x="1564" y="839"/>
                </a:lnTo>
                <a:lnTo>
                  <a:pt x="1558" y="839"/>
                </a:lnTo>
                <a:lnTo>
                  <a:pt x="1553" y="838"/>
                </a:lnTo>
                <a:lnTo>
                  <a:pt x="1548" y="835"/>
                </a:lnTo>
                <a:lnTo>
                  <a:pt x="1543" y="833"/>
                </a:lnTo>
                <a:lnTo>
                  <a:pt x="1539" y="830"/>
                </a:lnTo>
                <a:lnTo>
                  <a:pt x="1535" y="825"/>
                </a:lnTo>
                <a:lnTo>
                  <a:pt x="1533" y="821"/>
                </a:lnTo>
                <a:lnTo>
                  <a:pt x="1530" y="815"/>
                </a:lnTo>
                <a:lnTo>
                  <a:pt x="1472" y="584"/>
                </a:lnTo>
                <a:lnTo>
                  <a:pt x="1366" y="611"/>
                </a:lnTo>
                <a:lnTo>
                  <a:pt x="1366" y="609"/>
                </a:lnTo>
                <a:lnTo>
                  <a:pt x="1366" y="609"/>
                </a:lnTo>
                <a:lnTo>
                  <a:pt x="1366" y="590"/>
                </a:lnTo>
                <a:lnTo>
                  <a:pt x="1364" y="573"/>
                </a:lnTo>
                <a:lnTo>
                  <a:pt x="1359" y="558"/>
                </a:lnTo>
                <a:lnTo>
                  <a:pt x="1355" y="543"/>
                </a:lnTo>
                <a:lnTo>
                  <a:pt x="1348" y="530"/>
                </a:lnTo>
                <a:lnTo>
                  <a:pt x="1340" y="518"/>
                </a:lnTo>
                <a:lnTo>
                  <a:pt x="1331" y="507"/>
                </a:lnTo>
                <a:lnTo>
                  <a:pt x="1321" y="497"/>
                </a:lnTo>
                <a:lnTo>
                  <a:pt x="1311" y="489"/>
                </a:lnTo>
                <a:lnTo>
                  <a:pt x="1300" y="481"/>
                </a:lnTo>
                <a:lnTo>
                  <a:pt x="1287" y="474"/>
                </a:lnTo>
                <a:lnTo>
                  <a:pt x="1274" y="469"/>
                </a:lnTo>
                <a:lnTo>
                  <a:pt x="1260" y="464"/>
                </a:lnTo>
                <a:lnTo>
                  <a:pt x="1246" y="460"/>
                </a:lnTo>
                <a:lnTo>
                  <a:pt x="1231" y="456"/>
                </a:lnTo>
                <a:lnTo>
                  <a:pt x="1216" y="454"/>
                </a:lnTo>
                <a:lnTo>
                  <a:pt x="1186" y="449"/>
                </a:lnTo>
                <a:lnTo>
                  <a:pt x="1186" y="449"/>
                </a:lnTo>
                <a:lnTo>
                  <a:pt x="1187" y="526"/>
                </a:lnTo>
                <a:lnTo>
                  <a:pt x="1187" y="537"/>
                </a:lnTo>
                <a:lnTo>
                  <a:pt x="1177" y="541"/>
                </a:lnTo>
                <a:lnTo>
                  <a:pt x="1152" y="549"/>
                </a:lnTo>
                <a:lnTo>
                  <a:pt x="1188" y="580"/>
                </a:lnTo>
                <a:lnTo>
                  <a:pt x="998" y="795"/>
                </a:lnTo>
                <a:lnTo>
                  <a:pt x="816" y="580"/>
                </a:lnTo>
                <a:lnTo>
                  <a:pt x="852" y="549"/>
                </a:lnTo>
                <a:lnTo>
                  <a:pt x="817" y="537"/>
                </a:lnTo>
                <a:lnTo>
                  <a:pt x="817" y="526"/>
                </a:lnTo>
                <a:lnTo>
                  <a:pt x="817" y="526"/>
                </a:lnTo>
                <a:lnTo>
                  <a:pt x="818" y="447"/>
                </a:lnTo>
                <a:lnTo>
                  <a:pt x="779" y="455"/>
                </a:lnTo>
                <a:lnTo>
                  <a:pt x="779" y="455"/>
                </a:lnTo>
                <a:lnTo>
                  <a:pt x="755" y="461"/>
                </a:lnTo>
                <a:lnTo>
                  <a:pt x="733" y="469"/>
                </a:lnTo>
                <a:lnTo>
                  <a:pt x="712" y="478"/>
                </a:lnTo>
                <a:lnTo>
                  <a:pt x="702" y="483"/>
                </a:lnTo>
                <a:lnTo>
                  <a:pt x="693" y="489"/>
                </a:lnTo>
                <a:lnTo>
                  <a:pt x="685" y="496"/>
                </a:lnTo>
                <a:lnTo>
                  <a:pt x="676" y="504"/>
                </a:lnTo>
                <a:lnTo>
                  <a:pt x="670" y="512"/>
                </a:lnTo>
                <a:lnTo>
                  <a:pt x="663" y="521"/>
                </a:lnTo>
                <a:lnTo>
                  <a:pt x="656" y="530"/>
                </a:lnTo>
                <a:lnTo>
                  <a:pt x="652" y="540"/>
                </a:lnTo>
                <a:lnTo>
                  <a:pt x="647" y="551"/>
                </a:lnTo>
                <a:lnTo>
                  <a:pt x="642" y="563"/>
                </a:lnTo>
                <a:lnTo>
                  <a:pt x="577" y="544"/>
                </a:lnTo>
                <a:lnTo>
                  <a:pt x="552" y="598"/>
                </a:lnTo>
                <a:lnTo>
                  <a:pt x="637" y="622"/>
                </a:lnTo>
                <a:lnTo>
                  <a:pt x="637" y="1202"/>
                </a:lnTo>
                <a:lnTo>
                  <a:pt x="778" y="1202"/>
                </a:lnTo>
                <a:lnTo>
                  <a:pt x="744" y="1355"/>
                </a:lnTo>
                <a:lnTo>
                  <a:pt x="708" y="1319"/>
                </a:lnTo>
                <a:lnTo>
                  <a:pt x="695" y="1222"/>
                </a:lnTo>
                <a:lnTo>
                  <a:pt x="695" y="1222"/>
                </a:lnTo>
                <a:lnTo>
                  <a:pt x="674" y="1222"/>
                </a:lnTo>
                <a:lnTo>
                  <a:pt x="686" y="1329"/>
                </a:lnTo>
                <a:lnTo>
                  <a:pt x="712" y="1354"/>
                </a:lnTo>
                <a:lnTo>
                  <a:pt x="209" y="1354"/>
                </a:lnTo>
                <a:lnTo>
                  <a:pt x="187" y="808"/>
                </a:lnTo>
                <a:lnTo>
                  <a:pt x="158" y="810"/>
                </a:lnTo>
                <a:lnTo>
                  <a:pt x="185" y="1476"/>
                </a:lnTo>
                <a:lnTo>
                  <a:pt x="61" y="1476"/>
                </a:lnTo>
                <a:lnTo>
                  <a:pt x="87" y="725"/>
                </a:lnTo>
                <a:lnTo>
                  <a:pt x="87" y="725"/>
                </a:lnTo>
                <a:lnTo>
                  <a:pt x="88" y="717"/>
                </a:lnTo>
                <a:lnTo>
                  <a:pt x="90" y="711"/>
                </a:lnTo>
                <a:lnTo>
                  <a:pt x="93" y="703"/>
                </a:lnTo>
                <a:lnTo>
                  <a:pt x="98" y="696"/>
                </a:lnTo>
                <a:lnTo>
                  <a:pt x="102" y="690"/>
                </a:lnTo>
                <a:lnTo>
                  <a:pt x="109" y="685"/>
                </a:lnTo>
                <a:lnTo>
                  <a:pt x="116" y="680"/>
                </a:lnTo>
                <a:lnTo>
                  <a:pt x="124" y="677"/>
                </a:lnTo>
                <a:lnTo>
                  <a:pt x="343" y="605"/>
                </a:lnTo>
                <a:lnTo>
                  <a:pt x="318" y="552"/>
                </a:lnTo>
                <a:lnTo>
                  <a:pt x="106" y="622"/>
                </a:lnTo>
                <a:lnTo>
                  <a:pt x="106" y="622"/>
                </a:lnTo>
                <a:lnTo>
                  <a:pt x="90" y="629"/>
                </a:lnTo>
                <a:lnTo>
                  <a:pt x="75" y="638"/>
                </a:lnTo>
                <a:lnTo>
                  <a:pt x="62" y="648"/>
                </a:lnTo>
                <a:lnTo>
                  <a:pt x="51" y="661"/>
                </a:lnTo>
                <a:lnTo>
                  <a:pt x="42" y="675"/>
                </a:lnTo>
                <a:lnTo>
                  <a:pt x="35" y="690"/>
                </a:lnTo>
                <a:lnTo>
                  <a:pt x="29" y="706"/>
                </a:lnTo>
                <a:lnTo>
                  <a:pt x="28" y="714"/>
                </a:lnTo>
                <a:lnTo>
                  <a:pt x="28" y="723"/>
                </a:lnTo>
                <a:lnTo>
                  <a:pt x="0" y="1535"/>
                </a:lnTo>
                <a:lnTo>
                  <a:pt x="60" y="1535"/>
                </a:lnTo>
                <a:lnTo>
                  <a:pt x="162" y="1753"/>
                </a:lnTo>
                <a:lnTo>
                  <a:pt x="225" y="2550"/>
                </a:lnTo>
                <a:lnTo>
                  <a:pt x="432" y="2550"/>
                </a:lnTo>
                <a:lnTo>
                  <a:pt x="432" y="1558"/>
                </a:lnTo>
                <a:lnTo>
                  <a:pt x="461" y="1558"/>
                </a:lnTo>
                <a:lnTo>
                  <a:pt x="461" y="2550"/>
                </a:lnTo>
                <a:lnTo>
                  <a:pt x="657" y="2550"/>
                </a:lnTo>
                <a:lnTo>
                  <a:pt x="691" y="2024"/>
                </a:lnTo>
                <a:lnTo>
                  <a:pt x="787" y="2024"/>
                </a:lnTo>
                <a:lnTo>
                  <a:pt x="860" y="2550"/>
                </a:lnTo>
                <a:lnTo>
                  <a:pt x="918" y="2550"/>
                </a:lnTo>
                <a:lnTo>
                  <a:pt x="846" y="2024"/>
                </a:lnTo>
                <a:lnTo>
                  <a:pt x="987" y="2024"/>
                </a:lnTo>
                <a:lnTo>
                  <a:pt x="987" y="2550"/>
                </a:lnTo>
                <a:lnTo>
                  <a:pt x="1018" y="2550"/>
                </a:lnTo>
                <a:lnTo>
                  <a:pt x="1018" y="2024"/>
                </a:lnTo>
                <a:lnTo>
                  <a:pt x="1157" y="2024"/>
                </a:lnTo>
                <a:lnTo>
                  <a:pt x="1085" y="2550"/>
                </a:lnTo>
                <a:lnTo>
                  <a:pt x="1144" y="2550"/>
                </a:lnTo>
                <a:lnTo>
                  <a:pt x="1212" y="2059"/>
                </a:lnTo>
                <a:lnTo>
                  <a:pt x="1374" y="2059"/>
                </a:lnTo>
                <a:lnTo>
                  <a:pt x="1443" y="2550"/>
                </a:lnTo>
                <a:lnTo>
                  <a:pt x="1472" y="2550"/>
                </a:lnTo>
                <a:lnTo>
                  <a:pt x="1403" y="2059"/>
                </a:lnTo>
                <a:lnTo>
                  <a:pt x="1552" y="2059"/>
                </a:lnTo>
                <a:lnTo>
                  <a:pt x="1549" y="2550"/>
                </a:lnTo>
                <a:lnTo>
                  <a:pt x="1579" y="2550"/>
                </a:lnTo>
                <a:lnTo>
                  <a:pt x="1582" y="2059"/>
                </a:lnTo>
                <a:lnTo>
                  <a:pt x="1710" y="2059"/>
                </a:lnTo>
                <a:lnTo>
                  <a:pt x="1642" y="2550"/>
                </a:lnTo>
                <a:lnTo>
                  <a:pt x="1701" y="2550"/>
                </a:lnTo>
                <a:lnTo>
                  <a:pt x="1770" y="2059"/>
                </a:lnTo>
                <a:lnTo>
                  <a:pt x="1950" y="2059"/>
                </a:lnTo>
                <a:lnTo>
                  <a:pt x="1844" y="1519"/>
                </a:lnTo>
                <a:close/>
                <a:moveTo>
                  <a:pt x="109" y="1505"/>
                </a:moveTo>
                <a:lnTo>
                  <a:pt x="186" y="1505"/>
                </a:lnTo>
                <a:lnTo>
                  <a:pt x="192" y="1680"/>
                </a:lnTo>
                <a:lnTo>
                  <a:pt x="109" y="1505"/>
                </a:lnTo>
                <a:close/>
                <a:moveTo>
                  <a:pt x="1197" y="1109"/>
                </a:moveTo>
                <a:lnTo>
                  <a:pt x="807" y="1109"/>
                </a:lnTo>
                <a:lnTo>
                  <a:pt x="807" y="1084"/>
                </a:lnTo>
                <a:lnTo>
                  <a:pt x="1197" y="1084"/>
                </a:lnTo>
                <a:lnTo>
                  <a:pt x="1197" y="1109"/>
                </a:lnTo>
                <a:close/>
                <a:moveTo>
                  <a:pt x="1743" y="1253"/>
                </a:moveTo>
                <a:lnTo>
                  <a:pt x="1743" y="907"/>
                </a:lnTo>
                <a:lnTo>
                  <a:pt x="1759" y="823"/>
                </a:lnTo>
                <a:lnTo>
                  <a:pt x="1729" y="817"/>
                </a:lnTo>
                <a:lnTo>
                  <a:pt x="1714" y="905"/>
                </a:lnTo>
                <a:lnTo>
                  <a:pt x="1714" y="1212"/>
                </a:lnTo>
                <a:lnTo>
                  <a:pt x="1387" y="1212"/>
                </a:lnTo>
                <a:lnTo>
                  <a:pt x="1309" y="1579"/>
                </a:lnTo>
                <a:lnTo>
                  <a:pt x="1266" y="1385"/>
                </a:lnTo>
                <a:lnTo>
                  <a:pt x="1322" y="1329"/>
                </a:lnTo>
                <a:lnTo>
                  <a:pt x="1336" y="1222"/>
                </a:lnTo>
                <a:lnTo>
                  <a:pt x="1313" y="1222"/>
                </a:lnTo>
                <a:lnTo>
                  <a:pt x="1313" y="1222"/>
                </a:lnTo>
                <a:lnTo>
                  <a:pt x="1301" y="1319"/>
                </a:lnTo>
                <a:lnTo>
                  <a:pt x="1260" y="1359"/>
                </a:lnTo>
                <a:lnTo>
                  <a:pt x="1226" y="1202"/>
                </a:lnTo>
                <a:lnTo>
                  <a:pt x="1366" y="1202"/>
                </a:lnTo>
                <a:lnTo>
                  <a:pt x="1366" y="670"/>
                </a:lnTo>
                <a:lnTo>
                  <a:pt x="1457" y="646"/>
                </a:lnTo>
                <a:lnTo>
                  <a:pt x="1502" y="823"/>
                </a:lnTo>
                <a:lnTo>
                  <a:pt x="1502" y="823"/>
                </a:lnTo>
                <a:lnTo>
                  <a:pt x="1506" y="833"/>
                </a:lnTo>
                <a:lnTo>
                  <a:pt x="1511" y="842"/>
                </a:lnTo>
                <a:lnTo>
                  <a:pt x="1518" y="850"/>
                </a:lnTo>
                <a:lnTo>
                  <a:pt x="1525" y="858"/>
                </a:lnTo>
                <a:lnTo>
                  <a:pt x="1534" y="862"/>
                </a:lnTo>
                <a:lnTo>
                  <a:pt x="1544" y="867"/>
                </a:lnTo>
                <a:lnTo>
                  <a:pt x="1553" y="870"/>
                </a:lnTo>
                <a:lnTo>
                  <a:pt x="1563" y="871"/>
                </a:lnTo>
                <a:lnTo>
                  <a:pt x="1573" y="870"/>
                </a:lnTo>
                <a:lnTo>
                  <a:pt x="1583" y="869"/>
                </a:lnTo>
                <a:lnTo>
                  <a:pt x="1593" y="866"/>
                </a:lnTo>
                <a:lnTo>
                  <a:pt x="1602" y="860"/>
                </a:lnTo>
                <a:lnTo>
                  <a:pt x="1610" y="853"/>
                </a:lnTo>
                <a:lnTo>
                  <a:pt x="1617" y="846"/>
                </a:lnTo>
                <a:lnTo>
                  <a:pt x="1623" y="835"/>
                </a:lnTo>
                <a:lnTo>
                  <a:pt x="1627" y="823"/>
                </a:lnTo>
                <a:lnTo>
                  <a:pt x="1671" y="648"/>
                </a:lnTo>
                <a:lnTo>
                  <a:pt x="1776" y="685"/>
                </a:lnTo>
                <a:lnTo>
                  <a:pt x="1776" y="685"/>
                </a:lnTo>
                <a:lnTo>
                  <a:pt x="1785" y="689"/>
                </a:lnTo>
                <a:lnTo>
                  <a:pt x="1794" y="694"/>
                </a:lnTo>
                <a:lnTo>
                  <a:pt x="1801" y="699"/>
                </a:lnTo>
                <a:lnTo>
                  <a:pt x="1807" y="705"/>
                </a:lnTo>
                <a:lnTo>
                  <a:pt x="1813" y="712"/>
                </a:lnTo>
                <a:lnTo>
                  <a:pt x="1816" y="718"/>
                </a:lnTo>
                <a:lnTo>
                  <a:pt x="1818" y="725"/>
                </a:lnTo>
                <a:lnTo>
                  <a:pt x="1819" y="732"/>
                </a:lnTo>
                <a:lnTo>
                  <a:pt x="1852" y="1294"/>
                </a:lnTo>
                <a:lnTo>
                  <a:pt x="1753" y="1294"/>
                </a:lnTo>
                <a:lnTo>
                  <a:pt x="1743" y="1253"/>
                </a:lnTo>
                <a:close/>
                <a:moveTo>
                  <a:pt x="1759" y="1323"/>
                </a:moveTo>
                <a:lnTo>
                  <a:pt x="1854" y="1323"/>
                </a:lnTo>
                <a:lnTo>
                  <a:pt x="1854" y="1324"/>
                </a:lnTo>
                <a:lnTo>
                  <a:pt x="1795" y="1483"/>
                </a:lnTo>
                <a:lnTo>
                  <a:pt x="1759" y="1323"/>
                </a:lnTo>
                <a:close/>
                <a:moveTo>
                  <a:pt x="1453" y="533"/>
                </a:moveTo>
                <a:lnTo>
                  <a:pt x="1453" y="533"/>
                </a:lnTo>
                <a:lnTo>
                  <a:pt x="1464" y="533"/>
                </a:lnTo>
                <a:lnTo>
                  <a:pt x="1474" y="531"/>
                </a:lnTo>
                <a:lnTo>
                  <a:pt x="1485" y="528"/>
                </a:lnTo>
                <a:lnTo>
                  <a:pt x="1494" y="524"/>
                </a:lnTo>
                <a:lnTo>
                  <a:pt x="1494" y="524"/>
                </a:lnTo>
                <a:lnTo>
                  <a:pt x="1510" y="533"/>
                </a:lnTo>
                <a:lnTo>
                  <a:pt x="1526" y="539"/>
                </a:lnTo>
                <a:lnTo>
                  <a:pt x="1543" y="542"/>
                </a:lnTo>
                <a:lnTo>
                  <a:pt x="1561" y="543"/>
                </a:lnTo>
                <a:lnTo>
                  <a:pt x="1561" y="543"/>
                </a:lnTo>
                <a:lnTo>
                  <a:pt x="1579" y="542"/>
                </a:lnTo>
                <a:lnTo>
                  <a:pt x="1596" y="539"/>
                </a:lnTo>
                <a:lnTo>
                  <a:pt x="1611" y="533"/>
                </a:lnTo>
                <a:lnTo>
                  <a:pt x="1627" y="524"/>
                </a:lnTo>
                <a:lnTo>
                  <a:pt x="1627" y="524"/>
                </a:lnTo>
                <a:lnTo>
                  <a:pt x="1636" y="528"/>
                </a:lnTo>
                <a:lnTo>
                  <a:pt x="1646" y="531"/>
                </a:lnTo>
                <a:lnTo>
                  <a:pt x="1657" y="533"/>
                </a:lnTo>
                <a:lnTo>
                  <a:pt x="1669" y="533"/>
                </a:lnTo>
                <a:lnTo>
                  <a:pt x="1669" y="533"/>
                </a:lnTo>
                <a:lnTo>
                  <a:pt x="1681" y="531"/>
                </a:lnTo>
                <a:lnTo>
                  <a:pt x="1693" y="526"/>
                </a:lnTo>
                <a:lnTo>
                  <a:pt x="1704" y="521"/>
                </a:lnTo>
                <a:lnTo>
                  <a:pt x="1713" y="513"/>
                </a:lnTo>
                <a:lnTo>
                  <a:pt x="1720" y="503"/>
                </a:lnTo>
                <a:lnTo>
                  <a:pt x="1727" y="492"/>
                </a:lnTo>
                <a:lnTo>
                  <a:pt x="1732" y="481"/>
                </a:lnTo>
                <a:lnTo>
                  <a:pt x="1734" y="469"/>
                </a:lnTo>
                <a:lnTo>
                  <a:pt x="1733" y="469"/>
                </a:lnTo>
                <a:lnTo>
                  <a:pt x="1733" y="469"/>
                </a:lnTo>
                <a:lnTo>
                  <a:pt x="1722" y="469"/>
                </a:lnTo>
                <a:lnTo>
                  <a:pt x="1711" y="468"/>
                </a:lnTo>
                <a:lnTo>
                  <a:pt x="1700" y="464"/>
                </a:lnTo>
                <a:lnTo>
                  <a:pt x="1690" y="460"/>
                </a:lnTo>
                <a:lnTo>
                  <a:pt x="1690" y="460"/>
                </a:lnTo>
                <a:lnTo>
                  <a:pt x="1695" y="452"/>
                </a:lnTo>
                <a:lnTo>
                  <a:pt x="1699" y="444"/>
                </a:lnTo>
                <a:lnTo>
                  <a:pt x="1704" y="435"/>
                </a:lnTo>
                <a:lnTo>
                  <a:pt x="1706" y="425"/>
                </a:lnTo>
                <a:lnTo>
                  <a:pt x="1708" y="415"/>
                </a:lnTo>
                <a:lnTo>
                  <a:pt x="1710" y="405"/>
                </a:lnTo>
                <a:lnTo>
                  <a:pt x="1711" y="392"/>
                </a:lnTo>
                <a:lnTo>
                  <a:pt x="1711" y="380"/>
                </a:lnTo>
                <a:lnTo>
                  <a:pt x="1711" y="345"/>
                </a:lnTo>
                <a:lnTo>
                  <a:pt x="1711" y="345"/>
                </a:lnTo>
                <a:lnTo>
                  <a:pt x="1711" y="327"/>
                </a:lnTo>
                <a:lnTo>
                  <a:pt x="1709" y="309"/>
                </a:lnTo>
                <a:lnTo>
                  <a:pt x="1705" y="292"/>
                </a:lnTo>
                <a:lnTo>
                  <a:pt x="1700" y="275"/>
                </a:lnTo>
                <a:lnTo>
                  <a:pt x="1695" y="260"/>
                </a:lnTo>
                <a:lnTo>
                  <a:pt x="1687" y="244"/>
                </a:lnTo>
                <a:lnTo>
                  <a:pt x="1678" y="230"/>
                </a:lnTo>
                <a:lnTo>
                  <a:pt x="1669" y="217"/>
                </a:lnTo>
                <a:lnTo>
                  <a:pt x="1659" y="206"/>
                </a:lnTo>
                <a:lnTo>
                  <a:pt x="1646" y="195"/>
                </a:lnTo>
                <a:lnTo>
                  <a:pt x="1634" y="186"/>
                </a:lnTo>
                <a:lnTo>
                  <a:pt x="1620" y="178"/>
                </a:lnTo>
                <a:lnTo>
                  <a:pt x="1607" y="171"/>
                </a:lnTo>
                <a:lnTo>
                  <a:pt x="1592" y="166"/>
                </a:lnTo>
                <a:lnTo>
                  <a:pt x="1576" y="164"/>
                </a:lnTo>
                <a:lnTo>
                  <a:pt x="1561" y="163"/>
                </a:lnTo>
                <a:lnTo>
                  <a:pt x="1561" y="163"/>
                </a:lnTo>
                <a:lnTo>
                  <a:pt x="1545" y="164"/>
                </a:lnTo>
                <a:lnTo>
                  <a:pt x="1529" y="166"/>
                </a:lnTo>
                <a:lnTo>
                  <a:pt x="1515" y="171"/>
                </a:lnTo>
                <a:lnTo>
                  <a:pt x="1501" y="178"/>
                </a:lnTo>
                <a:lnTo>
                  <a:pt x="1488" y="186"/>
                </a:lnTo>
                <a:lnTo>
                  <a:pt x="1475" y="195"/>
                </a:lnTo>
                <a:lnTo>
                  <a:pt x="1463" y="206"/>
                </a:lnTo>
                <a:lnTo>
                  <a:pt x="1453" y="217"/>
                </a:lnTo>
                <a:lnTo>
                  <a:pt x="1443" y="230"/>
                </a:lnTo>
                <a:lnTo>
                  <a:pt x="1435" y="244"/>
                </a:lnTo>
                <a:lnTo>
                  <a:pt x="1427" y="260"/>
                </a:lnTo>
                <a:lnTo>
                  <a:pt x="1421" y="275"/>
                </a:lnTo>
                <a:lnTo>
                  <a:pt x="1416" y="292"/>
                </a:lnTo>
                <a:lnTo>
                  <a:pt x="1412" y="309"/>
                </a:lnTo>
                <a:lnTo>
                  <a:pt x="1410" y="327"/>
                </a:lnTo>
                <a:lnTo>
                  <a:pt x="1410" y="345"/>
                </a:lnTo>
                <a:lnTo>
                  <a:pt x="1410" y="380"/>
                </a:lnTo>
                <a:lnTo>
                  <a:pt x="1410" y="380"/>
                </a:lnTo>
                <a:lnTo>
                  <a:pt x="1410" y="392"/>
                </a:lnTo>
                <a:lnTo>
                  <a:pt x="1411" y="405"/>
                </a:lnTo>
                <a:lnTo>
                  <a:pt x="1412" y="415"/>
                </a:lnTo>
                <a:lnTo>
                  <a:pt x="1416" y="425"/>
                </a:lnTo>
                <a:lnTo>
                  <a:pt x="1418" y="435"/>
                </a:lnTo>
                <a:lnTo>
                  <a:pt x="1422" y="444"/>
                </a:lnTo>
                <a:lnTo>
                  <a:pt x="1426" y="452"/>
                </a:lnTo>
                <a:lnTo>
                  <a:pt x="1431" y="460"/>
                </a:lnTo>
                <a:lnTo>
                  <a:pt x="1431" y="460"/>
                </a:lnTo>
                <a:lnTo>
                  <a:pt x="1421" y="464"/>
                </a:lnTo>
                <a:lnTo>
                  <a:pt x="1410" y="468"/>
                </a:lnTo>
                <a:lnTo>
                  <a:pt x="1400" y="469"/>
                </a:lnTo>
                <a:lnTo>
                  <a:pt x="1389" y="469"/>
                </a:lnTo>
                <a:lnTo>
                  <a:pt x="1387" y="469"/>
                </a:lnTo>
                <a:lnTo>
                  <a:pt x="1387" y="469"/>
                </a:lnTo>
                <a:lnTo>
                  <a:pt x="1390" y="481"/>
                </a:lnTo>
                <a:lnTo>
                  <a:pt x="1394" y="492"/>
                </a:lnTo>
                <a:lnTo>
                  <a:pt x="1401" y="503"/>
                </a:lnTo>
                <a:lnTo>
                  <a:pt x="1409" y="513"/>
                </a:lnTo>
                <a:lnTo>
                  <a:pt x="1418" y="521"/>
                </a:lnTo>
                <a:lnTo>
                  <a:pt x="1428" y="526"/>
                </a:lnTo>
                <a:lnTo>
                  <a:pt x="1440" y="531"/>
                </a:lnTo>
                <a:lnTo>
                  <a:pt x="1453" y="533"/>
                </a:lnTo>
                <a:lnTo>
                  <a:pt x="1453" y="533"/>
                </a:lnTo>
                <a:close/>
                <a:moveTo>
                  <a:pt x="1455" y="351"/>
                </a:moveTo>
                <a:lnTo>
                  <a:pt x="1455" y="351"/>
                </a:lnTo>
                <a:lnTo>
                  <a:pt x="1456" y="337"/>
                </a:lnTo>
                <a:lnTo>
                  <a:pt x="1456" y="337"/>
                </a:lnTo>
                <a:lnTo>
                  <a:pt x="1470" y="340"/>
                </a:lnTo>
                <a:lnTo>
                  <a:pt x="1484" y="341"/>
                </a:lnTo>
                <a:lnTo>
                  <a:pt x="1484" y="341"/>
                </a:lnTo>
                <a:lnTo>
                  <a:pt x="1497" y="340"/>
                </a:lnTo>
                <a:lnTo>
                  <a:pt x="1507" y="338"/>
                </a:lnTo>
                <a:lnTo>
                  <a:pt x="1518" y="336"/>
                </a:lnTo>
                <a:lnTo>
                  <a:pt x="1529" y="334"/>
                </a:lnTo>
                <a:lnTo>
                  <a:pt x="1539" y="331"/>
                </a:lnTo>
                <a:lnTo>
                  <a:pt x="1549" y="326"/>
                </a:lnTo>
                <a:lnTo>
                  <a:pt x="1558" y="322"/>
                </a:lnTo>
                <a:lnTo>
                  <a:pt x="1569" y="317"/>
                </a:lnTo>
                <a:lnTo>
                  <a:pt x="1576" y="310"/>
                </a:lnTo>
                <a:lnTo>
                  <a:pt x="1585" y="305"/>
                </a:lnTo>
                <a:lnTo>
                  <a:pt x="1593" y="297"/>
                </a:lnTo>
                <a:lnTo>
                  <a:pt x="1601" y="290"/>
                </a:lnTo>
                <a:lnTo>
                  <a:pt x="1608" y="281"/>
                </a:lnTo>
                <a:lnTo>
                  <a:pt x="1615" y="273"/>
                </a:lnTo>
                <a:lnTo>
                  <a:pt x="1620" y="264"/>
                </a:lnTo>
                <a:lnTo>
                  <a:pt x="1625" y="255"/>
                </a:lnTo>
                <a:lnTo>
                  <a:pt x="1625" y="255"/>
                </a:lnTo>
                <a:lnTo>
                  <a:pt x="1634" y="264"/>
                </a:lnTo>
                <a:lnTo>
                  <a:pt x="1642" y="273"/>
                </a:lnTo>
                <a:lnTo>
                  <a:pt x="1650" y="284"/>
                </a:lnTo>
                <a:lnTo>
                  <a:pt x="1655" y="296"/>
                </a:lnTo>
                <a:lnTo>
                  <a:pt x="1660" y="309"/>
                </a:lnTo>
                <a:lnTo>
                  <a:pt x="1663" y="322"/>
                </a:lnTo>
                <a:lnTo>
                  <a:pt x="1665" y="336"/>
                </a:lnTo>
                <a:lnTo>
                  <a:pt x="1666" y="351"/>
                </a:lnTo>
                <a:lnTo>
                  <a:pt x="1666" y="394"/>
                </a:lnTo>
                <a:lnTo>
                  <a:pt x="1666" y="394"/>
                </a:lnTo>
                <a:lnTo>
                  <a:pt x="1665" y="406"/>
                </a:lnTo>
                <a:lnTo>
                  <a:pt x="1664" y="418"/>
                </a:lnTo>
                <a:lnTo>
                  <a:pt x="1662" y="429"/>
                </a:lnTo>
                <a:lnTo>
                  <a:pt x="1657" y="441"/>
                </a:lnTo>
                <a:lnTo>
                  <a:pt x="1653" y="452"/>
                </a:lnTo>
                <a:lnTo>
                  <a:pt x="1647" y="461"/>
                </a:lnTo>
                <a:lnTo>
                  <a:pt x="1642" y="471"/>
                </a:lnTo>
                <a:lnTo>
                  <a:pt x="1635" y="479"/>
                </a:lnTo>
                <a:lnTo>
                  <a:pt x="1627" y="487"/>
                </a:lnTo>
                <a:lnTo>
                  <a:pt x="1619" y="494"/>
                </a:lnTo>
                <a:lnTo>
                  <a:pt x="1610" y="500"/>
                </a:lnTo>
                <a:lnTo>
                  <a:pt x="1601" y="505"/>
                </a:lnTo>
                <a:lnTo>
                  <a:pt x="1591" y="508"/>
                </a:lnTo>
                <a:lnTo>
                  <a:pt x="1581" y="512"/>
                </a:lnTo>
                <a:lnTo>
                  <a:pt x="1571" y="514"/>
                </a:lnTo>
                <a:lnTo>
                  <a:pt x="1561" y="514"/>
                </a:lnTo>
                <a:lnTo>
                  <a:pt x="1561" y="514"/>
                </a:lnTo>
                <a:lnTo>
                  <a:pt x="1551" y="514"/>
                </a:lnTo>
                <a:lnTo>
                  <a:pt x="1539" y="512"/>
                </a:lnTo>
                <a:lnTo>
                  <a:pt x="1530" y="508"/>
                </a:lnTo>
                <a:lnTo>
                  <a:pt x="1520" y="505"/>
                </a:lnTo>
                <a:lnTo>
                  <a:pt x="1511" y="500"/>
                </a:lnTo>
                <a:lnTo>
                  <a:pt x="1502" y="494"/>
                </a:lnTo>
                <a:lnTo>
                  <a:pt x="1494" y="487"/>
                </a:lnTo>
                <a:lnTo>
                  <a:pt x="1486" y="479"/>
                </a:lnTo>
                <a:lnTo>
                  <a:pt x="1480" y="471"/>
                </a:lnTo>
                <a:lnTo>
                  <a:pt x="1473" y="461"/>
                </a:lnTo>
                <a:lnTo>
                  <a:pt x="1468" y="452"/>
                </a:lnTo>
                <a:lnTo>
                  <a:pt x="1464" y="441"/>
                </a:lnTo>
                <a:lnTo>
                  <a:pt x="1459" y="429"/>
                </a:lnTo>
                <a:lnTo>
                  <a:pt x="1457" y="418"/>
                </a:lnTo>
                <a:lnTo>
                  <a:pt x="1455" y="406"/>
                </a:lnTo>
                <a:lnTo>
                  <a:pt x="1455" y="394"/>
                </a:lnTo>
                <a:lnTo>
                  <a:pt x="1455" y="35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D3FEB17-BB94-4F06-B11E-FB6FDD2A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156" y="883232"/>
            <a:ext cx="7089689" cy="637989"/>
          </a:xfrm>
        </p:spPr>
        <p:txBody>
          <a:bodyPr>
            <a:noAutofit/>
          </a:bodyPr>
          <a:lstStyle/>
          <a:p>
            <a:pPr algn="ctr"/>
            <a:r>
              <a:rPr lang="ru-RU" sz="2250" dirty="0">
                <a:solidFill>
                  <a:schemeClr val="tx1"/>
                </a:solidFill>
                <a:latin typeface="+mj-lt"/>
              </a:rPr>
              <a:t>СОСТОЯНИЕ РЫНКА ТРУДА </a:t>
            </a:r>
            <a:br>
              <a:rPr lang="en-US" sz="2250" dirty="0">
                <a:solidFill>
                  <a:schemeClr val="tx1"/>
                </a:solidFill>
                <a:latin typeface="+mj-lt"/>
              </a:rPr>
            </a:br>
            <a:r>
              <a:rPr lang="ru-RU" sz="1350" dirty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и обеспечение квалифицированными кадрами</a:t>
            </a:r>
            <a:endParaRPr lang="ru-RU" sz="2250" dirty="0">
              <a:solidFill>
                <a:schemeClr val="tx1"/>
              </a:solidFill>
              <a:latin typeface="+mj-lt"/>
              <a:cs typeface="Segoe UI Light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CE0B2F-617D-44EF-A919-8C51F594A6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321" y="951783"/>
            <a:ext cx="583386" cy="456002"/>
          </a:xfrm>
          <a:prstGeom prst="rect">
            <a:avLst/>
          </a:prstGeom>
        </p:spPr>
      </p:pic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EAE8A070-4AFB-416E-9EF6-F3FCDA7E2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8814546"/>
              </p:ext>
            </p:extLst>
          </p:nvPr>
        </p:nvGraphicFramePr>
        <p:xfrm>
          <a:off x="268356" y="1828800"/>
          <a:ext cx="8777351" cy="441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CD7FC62-79EF-4376-AB8B-012D498E8CD2}"/>
              </a:ext>
            </a:extLst>
          </p:cNvPr>
          <p:cNvSpPr/>
          <p:nvPr/>
        </p:nvSpPr>
        <p:spPr>
          <a:xfrm>
            <a:off x="3200598" y="1500616"/>
            <a:ext cx="2752146" cy="196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75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</a:rPr>
              <a:t>(% от числа опрошенных)</a:t>
            </a:r>
          </a:p>
        </p:txBody>
      </p: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0A11E831-F144-423C-B5DC-BC000203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577012"/>
            <a:ext cx="180975" cy="179536"/>
          </a:xfrm>
        </p:spPr>
        <p:txBody>
          <a:bodyPr/>
          <a:lstStyle/>
          <a:p>
            <a:r>
              <a:rPr lang="ru-RU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4215657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5195E73-989B-4D49-92BF-49A95D920CB0}"/>
              </a:ext>
            </a:extLst>
          </p:cNvPr>
          <p:cNvSpPr/>
          <p:nvPr/>
        </p:nvSpPr>
        <p:spPr>
          <a:xfrm>
            <a:off x="344003" y="2164524"/>
            <a:ext cx="15783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Segoe UI Light" panose="020B0502040204020203" pitchFamily="34" charset="0"/>
              </a:rPr>
              <a:t>проблема носит системный </a:t>
            </a:r>
          </a:p>
          <a:p>
            <a:r>
              <a:rPr lang="ru-RU" sz="900" dirty="0">
                <a:latin typeface="Segoe UI Light" panose="020B0502040204020203" pitchFamily="34" charset="0"/>
              </a:rPr>
              <a:t>характер и негативно сказывается</a:t>
            </a:r>
          </a:p>
          <a:p>
            <a:r>
              <a:rPr lang="ru-RU" sz="900" dirty="0">
                <a:latin typeface="Segoe UI Light" panose="020B0502040204020203" pitchFamily="34" charset="0"/>
              </a:rPr>
              <a:t>на работе</a:t>
            </a:r>
          </a:p>
          <a:p>
            <a:r>
              <a:rPr lang="ru-RU" sz="900" dirty="0">
                <a:latin typeface="Segoe UI Light" panose="020B0502040204020203" pitchFamily="34" charset="0"/>
              </a:rPr>
              <a:t>предприятия</a:t>
            </a:r>
          </a:p>
        </p:txBody>
      </p:sp>
      <p:sp>
        <p:nvSpPr>
          <p:cNvPr id="19" name="Freeform 53"/>
          <p:cNvSpPr>
            <a:spLocks noChangeAspect="1" noEditPoints="1"/>
          </p:cNvSpPr>
          <p:nvPr/>
        </p:nvSpPr>
        <p:spPr bwMode="auto">
          <a:xfrm>
            <a:off x="6729413" y="3059646"/>
            <a:ext cx="2229211" cy="2915122"/>
          </a:xfrm>
          <a:custGeom>
            <a:avLst/>
            <a:gdLst>
              <a:gd name="T0" fmla="*/ 998 w 1950"/>
              <a:gd name="T1" fmla="*/ 750 h 2550"/>
              <a:gd name="T2" fmla="*/ 923 w 1950"/>
              <a:gd name="T3" fmla="*/ 377 h 2550"/>
              <a:gd name="T4" fmla="*/ 1033 w 1950"/>
              <a:gd name="T5" fmla="*/ 392 h 2550"/>
              <a:gd name="T6" fmla="*/ 1178 w 1950"/>
              <a:gd name="T7" fmla="*/ 371 h 2550"/>
              <a:gd name="T8" fmla="*/ 1175 w 1950"/>
              <a:gd name="T9" fmla="*/ 136 h 2550"/>
              <a:gd name="T10" fmla="*/ 1054 w 1950"/>
              <a:gd name="T11" fmla="*/ 8 h 2550"/>
              <a:gd name="T12" fmla="*/ 857 w 1950"/>
              <a:gd name="T13" fmla="*/ 56 h 2550"/>
              <a:gd name="T14" fmla="*/ 805 w 1950"/>
              <a:gd name="T15" fmla="*/ 335 h 2550"/>
              <a:gd name="T16" fmla="*/ 881 w 1950"/>
              <a:gd name="T17" fmla="*/ 209 h 2550"/>
              <a:gd name="T18" fmla="*/ 961 w 1950"/>
              <a:gd name="T19" fmla="*/ 197 h 2550"/>
              <a:gd name="T20" fmla="*/ 1107 w 1950"/>
              <a:gd name="T21" fmla="*/ 198 h 2550"/>
              <a:gd name="T22" fmla="*/ 1066 w 1950"/>
              <a:gd name="T23" fmla="*/ 341 h 2550"/>
              <a:gd name="T24" fmla="*/ 951 w 1950"/>
              <a:gd name="T25" fmla="*/ 360 h 2550"/>
              <a:gd name="T26" fmla="*/ 881 w 1950"/>
              <a:gd name="T27" fmla="*/ 243 h 2550"/>
              <a:gd name="T28" fmla="*/ 360 w 1950"/>
              <a:gd name="T29" fmla="*/ 472 h 2550"/>
              <a:gd name="T30" fmla="*/ 501 w 1950"/>
              <a:gd name="T31" fmla="*/ 492 h 2550"/>
              <a:gd name="T32" fmla="*/ 591 w 1950"/>
              <a:gd name="T33" fmla="*/ 356 h 2550"/>
              <a:gd name="T34" fmla="*/ 540 w 1950"/>
              <a:gd name="T35" fmla="*/ 144 h 2550"/>
              <a:gd name="T36" fmla="*/ 405 w 1950"/>
              <a:gd name="T37" fmla="*/ 126 h 2550"/>
              <a:gd name="T38" fmla="*/ 267 w 1950"/>
              <a:gd name="T39" fmla="*/ 229 h 2550"/>
              <a:gd name="T40" fmla="*/ 404 w 1950"/>
              <a:gd name="T41" fmla="*/ 289 h 2550"/>
              <a:gd name="T42" fmla="*/ 552 w 1950"/>
              <a:gd name="T43" fmla="*/ 257 h 2550"/>
              <a:gd name="T44" fmla="*/ 534 w 1950"/>
              <a:gd name="T45" fmla="*/ 428 h 2550"/>
              <a:gd name="T46" fmla="*/ 424 w 1950"/>
              <a:gd name="T47" fmla="*/ 472 h 2550"/>
              <a:gd name="T48" fmla="*/ 334 w 1950"/>
              <a:gd name="T49" fmla="*/ 371 h 2550"/>
              <a:gd name="T50" fmla="*/ 447 w 1950"/>
              <a:gd name="T51" fmla="*/ 567 h 2550"/>
              <a:gd name="T52" fmla="*/ 100 w 1950"/>
              <a:gd name="T53" fmla="*/ 1431 h 2550"/>
              <a:gd name="T54" fmla="*/ 136 w 1950"/>
              <a:gd name="T55" fmla="*/ 1435 h 2550"/>
              <a:gd name="T56" fmla="*/ 119 w 1950"/>
              <a:gd name="T57" fmla="*/ 1403 h 2550"/>
              <a:gd name="T58" fmla="*/ 1913 w 1950"/>
              <a:gd name="T59" fmla="*/ 1333 h 2550"/>
              <a:gd name="T60" fmla="*/ 1599 w 1950"/>
              <a:gd name="T61" fmla="*/ 815 h 2550"/>
              <a:gd name="T62" fmla="*/ 1548 w 1950"/>
              <a:gd name="T63" fmla="*/ 835 h 2550"/>
              <a:gd name="T64" fmla="*/ 1359 w 1950"/>
              <a:gd name="T65" fmla="*/ 558 h 2550"/>
              <a:gd name="T66" fmla="*/ 1231 w 1950"/>
              <a:gd name="T67" fmla="*/ 456 h 2550"/>
              <a:gd name="T68" fmla="*/ 817 w 1950"/>
              <a:gd name="T69" fmla="*/ 537 h 2550"/>
              <a:gd name="T70" fmla="*/ 676 w 1950"/>
              <a:gd name="T71" fmla="*/ 504 h 2550"/>
              <a:gd name="T72" fmla="*/ 744 w 1950"/>
              <a:gd name="T73" fmla="*/ 1355 h 2550"/>
              <a:gd name="T74" fmla="*/ 87 w 1950"/>
              <a:gd name="T75" fmla="*/ 725 h 2550"/>
              <a:gd name="T76" fmla="*/ 106 w 1950"/>
              <a:gd name="T77" fmla="*/ 622 h 2550"/>
              <a:gd name="T78" fmla="*/ 60 w 1950"/>
              <a:gd name="T79" fmla="*/ 1535 h 2550"/>
              <a:gd name="T80" fmla="*/ 846 w 1950"/>
              <a:gd name="T81" fmla="*/ 2024 h 2550"/>
              <a:gd name="T82" fmla="*/ 1403 w 1950"/>
              <a:gd name="T83" fmla="*/ 2059 h 2550"/>
              <a:gd name="T84" fmla="*/ 186 w 1950"/>
              <a:gd name="T85" fmla="*/ 1505 h 2550"/>
              <a:gd name="T86" fmla="*/ 1714 w 1950"/>
              <a:gd name="T87" fmla="*/ 905 h 2550"/>
              <a:gd name="T88" fmla="*/ 1366 w 1950"/>
              <a:gd name="T89" fmla="*/ 1202 h 2550"/>
              <a:gd name="T90" fmla="*/ 1563 w 1950"/>
              <a:gd name="T91" fmla="*/ 871 h 2550"/>
              <a:gd name="T92" fmla="*/ 1785 w 1950"/>
              <a:gd name="T93" fmla="*/ 689 h 2550"/>
              <a:gd name="T94" fmla="*/ 1854 w 1950"/>
              <a:gd name="T95" fmla="*/ 1323 h 2550"/>
              <a:gd name="T96" fmla="*/ 1526 w 1950"/>
              <a:gd name="T97" fmla="*/ 539 h 2550"/>
              <a:gd name="T98" fmla="*/ 1669 w 1950"/>
              <a:gd name="T99" fmla="*/ 533 h 2550"/>
              <a:gd name="T100" fmla="*/ 1722 w 1950"/>
              <a:gd name="T101" fmla="*/ 469 h 2550"/>
              <a:gd name="T102" fmla="*/ 1711 w 1950"/>
              <a:gd name="T103" fmla="*/ 380 h 2550"/>
              <a:gd name="T104" fmla="*/ 1646 w 1950"/>
              <a:gd name="T105" fmla="*/ 195 h 2550"/>
              <a:gd name="T106" fmla="*/ 1488 w 1950"/>
              <a:gd name="T107" fmla="*/ 186 h 2550"/>
              <a:gd name="T108" fmla="*/ 1410 w 1950"/>
              <a:gd name="T109" fmla="*/ 380 h 2550"/>
              <a:gd name="T110" fmla="*/ 1410 w 1950"/>
              <a:gd name="T111" fmla="*/ 468 h 2550"/>
              <a:gd name="T112" fmla="*/ 1453 w 1950"/>
              <a:gd name="T113" fmla="*/ 533 h 2550"/>
              <a:gd name="T114" fmla="*/ 1529 w 1950"/>
              <a:gd name="T115" fmla="*/ 334 h 2550"/>
              <a:gd name="T116" fmla="*/ 1625 w 1950"/>
              <a:gd name="T117" fmla="*/ 255 h 2550"/>
              <a:gd name="T118" fmla="*/ 1665 w 1950"/>
              <a:gd name="T119" fmla="*/ 406 h 2550"/>
              <a:gd name="T120" fmla="*/ 1591 w 1950"/>
              <a:gd name="T121" fmla="*/ 508 h 2550"/>
              <a:gd name="T122" fmla="*/ 1486 w 1950"/>
              <a:gd name="T123" fmla="*/ 479 h 2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50" h="2550">
                <a:moveTo>
                  <a:pt x="1157" y="444"/>
                </a:moveTo>
                <a:lnTo>
                  <a:pt x="1106" y="436"/>
                </a:lnTo>
                <a:lnTo>
                  <a:pt x="998" y="663"/>
                </a:lnTo>
                <a:lnTo>
                  <a:pt x="889" y="433"/>
                </a:lnTo>
                <a:lnTo>
                  <a:pt x="847" y="442"/>
                </a:lnTo>
                <a:lnTo>
                  <a:pt x="847" y="442"/>
                </a:lnTo>
                <a:lnTo>
                  <a:pt x="847" y="476"/>
                </a:lnTo>
                <a:lnTo>
                  <a:pt x="847" y="476"/>
                </a:lnTo>
                <a:lnTo>
                  <a:pt x="846" y="516"/>
                </a:lnTo>
                <a:lnTo>
                  <a:pt x="910" y="536"/>
                </a:lnTo>
                <a:lnTo>
                  <a:pt x="857" y="584"/>
                </a:lnTo>
                <a:lnTo>
                  <a:pt x="998" y="750"/>
                </a:lnTo>
                <a:lnTo>
                  <a:pt x="1147" y="584"/>
                </a:lnTo>
                <a:lnTo>
                  <a:pt x="1095" y="536"/>
                </a:lnTo>
                <a:lnTo>
                  <a:pt x="1158" y="516"/>
                </a:lnTo>
                <a:lnTo>
                  <a:pt x="1158" y="516"/>
                </a:lnTo>
                <a:lnTo>
                  <a:pt x="1157" y="444"/>
                </a:lnTo>
                <a:lnTo>
                  <a:pt x="1157" y="444"/>
                </a:lnTo>
                <a:close/>
                <a:moveTo>
                  <a:pt x="877" y="380"/>
                </a:moveTo>
                <a:lnTo>
                  <a:pt x="877" y="380"/>
                </a:lnTo>
                <a:lnTo>
                  <a:pt x="892" y="380"/>
                </a:lnTo>
                <a:lnTo>
                  <a:pt x="905" y="379"/>
                </a:lnTo>
                <a:lnTo>
                  <a:pt x="915" y="378"/>
                </a:lnTo>
                <a:lnTo>
                  <a:pt x="923" y="377"/>
                </a:lnTo>
                <a:lnTo>
                  <a:pt x="923" y="377"/>
                </a:lnTo>
                <a:lnTo>
                  <a:pt x="938" y="386"/>
                </a:lnTo>
                <a:lnTo>
                  <a:pt x="956" y="392"/>
                </a:lnTo>
                <a:lnTo>
                  <a:pt x="965" y="396"/>
                </a:lnTo>
                <a:lnTo>
                  <a:pt x="974" y="397"/>
                </a:lnTo>
                <a:lnTo>
                  <a:pt x="985" y="398"/>
                </a:lnTo>
                <a:lnTo>
                  <a:pt x="995" y="399"/>
                </a:lnTo>
                <a:lnTo>
                  <a:pt x="995" y="399"/>
                </a:lnTo>
                <a:lnTo>
                  <a:pt x="1005" y="398"/>
                </a:lnTo>
                <a:lnTo>
                  <a:pt x="1014" y="397"/>
                </a:lnTo>
                <a:lnTo>
                  <a:pt x="1024" y="395"/>
                </a:lnTo>
                <a:lnTo>
                  <a:pt x="1033" y="392"/>
                </a:lnTo>
                <a:lnTo>
                  <a:pt x="1042" y="389"/>
                </a:lnTo>
                <a:lnTo>
                  <a:pt x="1051" y="386"/>
                </a:lnTo>
                <a:lnTo>
                  <a:pt x="1068" y="376"/>
                </a:lnTo>
                <a:lnTo>
                  <a:pt x="1068" y="376"/>
                </a:lnTo>
                <a:lnTo>
                  <a:pt x="1097" y="378"/>
                </a:lnTo>
                <a:lnTo>
                  <a:pt x="1131" y="378"/>
                </a:lnTo>
                <a:lnTo>
                  <a:pt x="1147" y="378"/>
                </a:lnTo>
                <a:lnTo>
                  <a:pt x="1161" y="377"/>
                </a:lnTo>
                <a:lnTo>
                  <a:pt x="1171" y="374"/>
                </a:lnTo>
                <a:lnTo>
                  <a:pt x="1176" y="373"/>
                </a:lnTo>
                <a:lnTo>
                  <a:pt x="1178" y="371"/>
                </a:lnTo>
                <a:lnTo>
                  <a:pt x="1178" y="371"/>
                </a:lnTo>
                <a:lnTo>
                  <a:pt x="1181" y="368"/>
                </a:lnTo>
                <a:lnTo>
                  <a:pt x="1184" y="361"/>
                </a:lnTo>
                <a:lnTo>
                  <a:pt x="1186" y="352"/>
                </a:lnTo>
                <a:lnTo>
                  <a:pt x="1187" y="341"/>
                </a:lnTo>
                <a:lnTo>
                  <a:pt x="1189" y="314"/>
                </a:lnTo>
                <a:lnTo>
                  <a:pt x="1189" y="281"/>
                </a:lnTo>
                <a:lnTo>
                  <a:pt x="1188" y="246"/>
                </a:lnTo>
                <a:lnTo>
                  <a:pt x="1186" y="211"/>
                </a:lnTo>
                <a:lnTo>
                  <a:pt x="1183" y="178"/>
                </a:lnTo>
                <a:lnTo>
                  <a:pt x="1178" y="148"/>
                </a:lnTo>
                <a:lnTo>
                  <a:pt x="1178" y="148"/>
                </a:lnTo>
                <a:lnTo>
                  <a:pt x="1175" y="136"/>
                </a:lnTo>
                <a:lnTo>
                  <a:pt x="1171" y="123"/>
                </a:lnTo>
                <a:lnTo>
                  <a:pt x="1167" y="109"/>
                </a:lnTo>
                <a:lnTo>
                  <a:pt x="1162" y="96"/>
                </a:lnTo>
                <a:lnTo>
                  <a:pt x="1156" y="83"/>
                </a:lnTo>
                <a:lnTo>
                  <a:pt x="1148" y="71"/>
                </a:lnTo>
                <a:lnTo>
                  <a:pt x="1139" y="60"/>
                </a:lnTo>
                <a:lnTo>
                  <a:pt x="1129" y="48"/>
                </a:lnTo>
                <a:lnTo>
                  <a:pt x="1117" y="38"/>
                </a:lnTo>
                <a:lnTo>
                  <a:pt x="1104" y="28"/>
                </a:lnTo>
                <a:lnTo>
                  <a:pt x="1089" y="20"/>
                </a:lnTo>
                <a:lnTo>
                  <a:pt x="1073" y="13"/>
                </a:lnTo>
                <a:lnTo>
                  <a:pt x="1054" y="8"/>
                </a:lnTo>
                <a:lnTo>
                  <a:pt x="1035" y="3"/>
                </a:lnTo>
                <a:lnTo>
                  <a:pt x="1013" y="1"/>
                </a:lnTo>
                <a:lnTo>
                  <a:pt x="989" y="0"/>
                </a:lnTo>
                <a:lnTo>
                  <a:pt x="989" y="0"/>
                </a:lnTo>
                <a:lnTo>
                  <a:pt x="964" y="1"/>
                </a:lnTo>
                <a:lnTo>
                  <a:pt x="943" y="4"/>
                </a:lnTo>
                <a:lnTo>
                  <a:pt x="924" y="10"/>
                </a:lnTo>
                <a:lnTo>
                  <a:pt x="907" y="17"/>
                </a:lnTo>
                <a:lnTo>
                  <a:pt x="892" y="25"/>
                </a:lnTo>
                <a:lnTo>
                  <a:pt x="879" y="35"/>
                </a:lnTo>
                <a:lnTo>
                  <a:pt x="868" y="45"/>
                </a:lnTo>
                <a:lnTo>
                  <a:pt x="857" y="56"/>
                </a:lnTo>
                <a:lnTo>
                  <a:pt x="850" y="69"/>
                </a:lnTo>
                <a:lnTo>
                  <a:pt x="843" y="80"/>
                </a:lnTo>
                <a:lnTo>
                  <a:pt x="837" y="92"/>
                </a:lnTo>
                <a:lnTo>
                  <a:pt x="832" y="105"/>
                </a:lnTo>
                <a:lnTo>
                  <a:pt x="828" y="116"/>
                </a:lnTo>
                <a:lnTo>
                  <a:pt x="826" y="127"/>
                </a:lnTo>
                <a:lnTo>
                  <a:pt x="821" y="147"/>
                </a:lnTo>
                <a:lnTo>
                  <a:pt x="821" y="147"/>
                </a:lnTo>
                <a:lnTo>
                  <a:pt x="816" y="195"/>
                </a:lnTo>
                <a:lnTo>
                  <a:pt x="809" y="257"/>
                </a:lnTo>
                <a:lnTo>
                  <a:pt x="805" y="314"/>
                </a:lnTo>
                <a:lnTo>
                  <a:pt x="805" y="335"/>
                </a:lnTo>
                <a:lnTo>
                  <a:pt x="805" y="347"/>
                </a:lnTo>
                <a:lnTo>
                  <a:pt x="805" y="347"/>
                </a:lnTo>
                <a:lnTo>
                  <a:pt x="807" y="352"/>
                </a:lnTo>
                <a:lnTo>
                  <a:pt x="810" y="358"/>
                </a:lnTo>
                <a:lnTo>
                  <a:pt x="815" y="363"/>
                </a:lnTo>
                <a:lnTo>
                  <a:pt x="821" y="369"/>
                </a:lnTo>
                <a:lnTo>
                  <a:pt x="830" y="373"/>
                </a:lnTo>
                <a:lnTo>
                  <a:pt x="843" y="377"/>
                </a:lnTo>
                <a:lnTo>
                  <a:pt x="859" y="379"/>
                </a:lnTo>
                <a:lnTo>
                  <a:pt x="877" y="380"/>
                </a:lnTo>
                <a:lnTo>
                  <a:pt x="877" y="380"/>
                </a:lnTo>
                <a:close/>
                <a:moveTo>
                  <a:pt x="881" y="209"/>
                </a:moveTo>
                <a:lnTo>
                  <a:pt x="881" y="209"/>
                </a:lnTo>
                <a:lnTo>
                  <a:pt x="882" y="191"/>
                </a:lnTo>
                <a:lnTo>
                  <a:pt x="886" y="174"/>
                </a:lnTo>
                <a:lnTo>
                  <a:pt x="886" y="174"/>
                </a:lnTo>
                <a:lnTo>
                  <a:pt x="890" y="180"/>
                </a:lnTo>
                <a:lnTo>
                  <a:pt x="895" y="184"/>
                </a:lnTo>
                <a:lnTo>
                  <a:pt x="901" y="189"/>
                </a:lnTo>
                <a:lnTo>
                  <a:pt x="910" y="192"/>
                </a:lnTo>
                <a:lnTo>
                  <a:pt x="920" y="196"/>
                </a:lnTo>
                <a:lnTo>
                  <a:pt x="932" y="197"/>
                </a:lnTo>
                <a:lnTo>
                  <a:pt x="945" y="198"/>
                </a:lnTo>
                <a:lnTo>
                  <a:pt x="961" y="197"/>
                </a:lnTo>
                <a:lnTo>
                  <a:pt x="961" y="197"/>
                </a:lnTo>
                <a:lnTo>
                  <a:pt x="979" y="193"/>
                </a:lnTo>
                <a:lnTo>
                  <a:pt x="994" y="189"/>
                </a:lnTo>
                <a:lnTo>
                  <a:pt x="1019" y="179"/>
                </a:lnTo>
                <a:lnTo>
                  <a:pt x="1034" y="174"/>
                </a:lnTo>
                <a:lnTo>
                  <a:pt x="1051" y="170"/>
                </a:lnTo>
                <a:lnTo>
                  <a:pt x="1073" y="168"/>
                </a:lnTo>
                <a:lnTo>
                  <a:pt x="1100" y="166"/>
                </a:lnTo>
                <a:lnTo>
                  <a:pt x="1100" y="166"/>
                </a:lnTo>
                <a:lnTo>
                  <a:pt x="1104" y="177"/>
                </a:lnTo>
                <a:lnTo>
                  <a:pt x="1106" y="187"/>
                </a:lnTo>
                <a:lnTo>
                  <a:pt x="1107" y="198"/>
                </a:lnTo>
                <a:lnTo>
                  <a:pt x="1108" y="209"/>
                </a:lnTo>
                <a:lnTo>
                  <a:pt x="1108" y="243"/>
                </a:lnTo>
                <a:lnTo>
                  <a:pt x="1108" y="243"/>
                </a:lnTo>
                <a:lnTo>
                  <a:pt x="1107" y="255"/>
                </a:lnTo>
                <a:lnTo>
                  <a:pt x="1106" y="269"/>
                </a:lnTo>
                <a:lnTo>
                  <a:pt x="1103" y="280"/>
                </a:lnTo>
                <a:lnTo>
                  <a:pt x="1099" y="292"/>
                </a:lnTo>
                <a:lnTo>
                  <a:pt x="1094" y="304"/>
                </a:lnTo>
                <a:lnTo>
                  <a:pt x="1088" y="314"/>
                </a:lnTo>
                <a:lnTo>
                  <a:pt x="1081" y="324"/>
                </a:lnTo>
                <a:lnTo>
                  <a:pt x="1075" y="333"/>
                </a:lnTo>
                <a:lnTo>
                  <a:pt x="1066" y="341"/>
                </a:lnTo>
                <a:lnTo>
                  <a:pt x="1058" y="347"/>
                </a:lnTo>
                <a:lnTo>
                  <a:pt x="1048" y="354"/>
                </a:lnTo>
                <a:lnTo>
                  <a:pt x="1037" y="360"/>
                </a:lnTo>
                <a:lnTo>
                  <a:pt x="1027" y="363"/>
                </a:lnTo>
                <a:lnTo>
                  <a:pt x="1017" y="367"/>
                </a:lnTo>
                <a:lnTo>
                  <a:pt x="1006" y="369"/>
                </a:lnTo>
                <a:lnTo>
                  <a:pt x="995" y="369"/>
                </a:lnTo>
                <a:lnTo>
                  <a:pt x="995" y="369"/>
                </a:lnTo>
                <a:lnTo>
                  <a:pt x="983" y="369"/>
                </a:lnTo>
                <a:lnTo>
                  <a:pt x="972" y="367"/>
                </a:lnTo>
                <a:lnTo>
                  <a:pt x="961" y="363"/>
                </a:lnTo>
                <a:lnTo>
                  <a:pt x="951" y="360"/>
                </a:lnTo>
                <a:lnTo>
                  <a:pt x="941" y="354"/>
                </a:lnTo>
                <a:lnTo>
                  <a:pt x="932" y="347"/>
                </a:lnTo>
                <a:lnTo>
                  <a:pt x="923" y="341"/>
                </a:lnTo>
                <a:lnTo>
                  <a:pt x="915" y="333"/>
                </a:lnTo>
                <a:lnTo>
                  <a:pt x="907" y="324"/>
                </a:lnTo>
                <a:lnTo>
                  <a:pt x="900" y="314"/>
                </a:lnTo>
                <a:lnTo>
                  <a:pt x="895" y="304"/>
                </a:lnTo>
                <a:lnTo>
                  <a:pt x="890" y="292"/>
                </a:lnTo>
                <a:lnTo>
                  <a:pt x="886" y="280"/>
                </a:lnTo>
                <a:lnTo>
                  <a:pt x="883" y="269"/>
                </a:lnTo>
                <a:lnTo>
                  <a:pt x="881" y="255"/>
                </a:lnTo>
                <a:lnTo>
                  <a:pt x="881" y="243"/>
                </a:lnTo>
                <a:lnTo>
                  <a:pt x="881" y="209"/>
                </a:lnTo>
                <a:close/>
                <a:moveTo>
                  <a:pt x="304" y="362"/>
                </a:moveTo>
                <a:lnTo>
                  <a:pt x="304" y="362"/>
                </a:lnTo>
                <a:lnTo>
                  <a:pt x="306" y="377"/>
                </a:lnTo>
                <a:lnTo>
                  <a:pt x="309" y="391"/>
                </a:lnTo>
                <a:lnTo>
                  <a:pt x="314" y="405"/>
                </a:lnTo>
                <a:lnTo>
                  <a:pt x="320" y="418"/>
                </a:lnTo>
                <a:lnTo>
                  <a:pt x="325" y="431"/>
                </a:lnTo>
                <a:lnTo>
                  <a:pt x="333" y="442"/>
                </a:lnTo>
                <a:lnTo>
                  <a:pt x="341" y="453"/>
                </a:lnTo>
                <a:lnTo>
                  <a:pt x="350" y="463"/>
                </a:lnTo>
                <a:lnTo>
                  <a:pt x="360" y="472"/>
                </a:lnTo>
                <a:lnTo>
                  <a:pt x="370" y="480"/>
                </a:lnTo>
                <a:lnTo>
                  <a:pt x="381" y="487"/>
                </a:lnTo>
                <a:lnTo>
                  <a:pt x="394" y="494"/>
                </a:lnTo>
                <a:lnTo>
                  <a:pt x="406" y="498"/>
                </a:lnTo>
                <a:lnTo>
                  <a:pt x="420" y="501"/>
                </a:lnTo>
                <a:lnTo>
                  <a:pt x="433" y="504"/>
                </a:lnTo>
                <a:lnTo>
                  <a:pt x="447" y="505"/>
                </a:lnTo>
                <a:lnTo>
                  <a:pt x="447" y="505"/>
                </a:lnTo>
                <a:lnTo>
                  <a:pt x="461" y="504"/>
                </a:lnTo>
                <a:lnTo>
                  <a:pt x="475" y="501"/>
                </a:lnTo>
                <a:lnTo>
                  <a:pt x="488" y="498"/>
                </a:lnTo>
                <a:lnTo>
                  <a:pt x="501" y="492"/>
                </a:lnTo>
                <a:lnTo>
                  <a:pt x="513" y="487"/>
                </a:lnTo>
                <a:lnTo>
                  <a:pt x="524" y="479"/>
                </a:lnTo>
                <a:lnTo>
                  <a:pt x="536" y="470"/>
                </a:lnTo>
                <a:lnTo>
                  <a:pt x="546" y="461"/>
                </a:lnTo>
                <a:lnTo>
                  <a:pt x="555" y="451"/>
                </a:lnTo>
                <a:lnTo>
                  <a:pt x="563" y="440"/>
                </a:lnTo>
                <a:lnTo>
                  <a:pt x="570" y="427"/>
                </a:lnTo>
                <a:lnTo>
                  <a:pt x="576" y="414"/>
                </a:lnTo>
                <a:lnTo>
                  <a:pt x="582" y="400"/>
                </a:lnTo>
                <a:lnTo>
                  <a:pt x="585" y="387"/>
                </a:lnTo>
                <a:lnTo>
                  <a:pt x="588" y="372"/>
                </a:lnTo>
                <a:lnTo>
                  <a:pt x="591" y="356"/>
                </a:lnTo>
                <a:lnTo>
                  <a:pt x="612" y="254"/>
                </a:lnTo>
                <a:lnTo>
                  <a:pt x="612" y="254"/>
                </a:lnTo>
                <a:lnTo>
                  <a:pt x="613" y="238"/>
                </a:lnTo>
                <a:lnTo>
                  <a:pt x="613" y="221"/>
                </a:lnTo>
                <a:lnTo>
                  <a:pt x="610" y="207"/>
                </a:lnTo>
                <a:lnTo>
                  <a:pt x="605" y="192"/>
                </a:lnTo>
                <a:lnTo>
                  <a:pt x="600" y="180"/>
                </a:lnTo>
                <a:lnTo>
                  <a:pt x="592" y="170"/>
                </a:lnTo>
                <a:lnTo>
                  <a:pt x="583" y="161"/>
                </a:lnTo>
                <a:lnTo>
                  <a:pt x="577" y="159"/>
                </a:lnTo>
                <a:lnTo>
                  <a:pt x="573" y="156"/>
                </a:lnTo>
                <a:lnTo>
                  <a:pt x="540" y="144"/>
                </a:lnTo>
                <a:lnTo>
                  <a:pt x="532" y="126"/>
                </a:lnTo>
                <a:lnTo>
                  <a:pt x="532" y="126"/>
                </a:lnTo>
                <a:lnTo>
                  <a:pt x="530" y="123"/>
                </a:lnTo>
                <a:lnTo>
                  <a:pt x="525" y="119"/>
                </a:lnTo>
                <a:lnTo>
                  <a:pt x="520" y="117"/>
                </a:lnTo>
                <a:lnTo>
                  <a:pt x="514" y="115"/>
                </a:lnTo>
                <a:lnTo>
                  <a:pt x="506" y="112"/>
                </a:lnTo>
                <a:lnTo>
                  <a:pt x="497" y="112"/>
                </a:lnTo>
                <a:lnTo>
                  <a:pt x="477" y="112"/>
                </a:lnTo>
                <a:lnTo>
                  <a:pt x="455" y="115"/>
                </a:lnTo>
                <a:lnTo>
                  <a:pt x="431" y="119"/>
                </a:lnTo>
                <a:lnTo>
                  <a:pt x="405" y="126"/>
                </a:lnTo>
                <a:lnTo>
                  <a:pt x="379" y="134"/>
                </a:lnTo>
                <a:lnTo>
                  <a:pt x="354" y="145"/>
                </a:lnTo>
                <a:lnTo>
                  <a:pt x="332" y="156"/>
                </a:lnTo>
                <a:lnTo>
                  <a:pt x="321" y="163"/>
                </a:lnTo>
                <a:lnTo>
                  <a:pt x="311" y="170"/>
                </a:lnTo>
                <a:lnTo>
                  <a:pt x="300" y="178"/>
                </a:lnTo>
                <a:lnTo>
                  <a:pt x="293" y="186"/>
                </a:lnTo>
                <a:lnTo>
                  <a:pt x="285" y="193"/>
                </a:lnTo>
                <a:lnTo>
                  <a:pt x="279" y="202"/>
                </a:lnTo>
                <a:lnTo>
                  <a:pt x="273" y="210"/>
                </a:lnTo>
                <a:lnTo>
                  <a:pt x="270" y="219"/>
                </a:lnTo>
                <a:lnTo>
                  <a:pt x="267" y="229"/>
                </a:lnTo>
                <a:lnTo>
                  <a:pt x="267" y="238"/>
                </a:lnTo>
                <a:lnTo>
                  <a:pt x="267" y="248"/>
                </a:lnTo>
                <a:lnTo>
                  <a:pt x="270" y="259"/>
                </a:lnTo>
                <a:lnTo>
                  <a:pt x="304" y="362"/>
                </a:lnTo>
                <a:close/>
                <a:moveTo>
                  <a:pt x="333" y="283"/>
                </a:moveTo>
                <a:lnTo>
                  <a:pt x="333" y="283"/>
                </a:lnTo>
                <a:lnTo>
                  <a:pt x="344" y="287"/>
                </a:lnTo>
                <a:lnTo>
                  <a:pt x="358" y="288"/>
                </a:lnTo>
                <a:lnTo>
                  <a:pt x="370" y="289"/>
                </a:lnTo>
                <a:lnTo>
                  <a:pt x="384" y="290"/>
                </a:lnTo>
                <a:lnTo>
                  <a:pt x="384" y="290"/>
                </a:lnTo>
                <a:lnTo>
                  <a:pt x="404" y="289"/>
                </a:lnTo>
                <a:lnTo>
                  <a:pt x="423" y="286"/>
                </a:lnTo>
                <a:lnTo>
                  <a:pt x="442" y="281"/>
                </a:lnTo>
                <a:lnTo>
                  <a:pt x="460" y="273"/>
                </a:lnTo>
                <a:lnTo>
                  <a:pt x="478" y="265"/>
                </a:lnTo>
                <a:lnTo>
                  <a:pt x="494" y="255"/>
                </a:lnTo>
                <a:lnTo>
                  <a:pt x="510" y="243"/>
                </a:lnTo>
                <a:lnTo>
                  <a:pt x="523" y="229"/>
                </a:lnTo>
                <a:lnTo>
                  <a:pt x="523" y="229"/>
                </a:lnTo>
                <a:lnTo>
                  <a:pt x="534" y="236"/>
                </a:lnTo>
                <a:lnTo>
                  <a:pt x="540" y="242"/>
                </a:lnTo>
                <a:lnTo>
                  <a:pt x="547" y="248"/>
                </a:lnTo>
                <a:lnTo>
                  <a:pt x="552" y="257"/>
                </a:lnTo>
                <a:lnTo>
                  <a:pt x="557" y="270"/>
                </a:lnTo>
                <a:lnTo>
                  <a:pt x="560" y="286"/>
                </a:lnTo>
                <a:lnTo>
                  <a:pt x="561" y="306"/>
                </a:lnTo>
                <a:lnTo>
                  <a:pt x="561" y="344"/>
                </a:lnTo>
                <a:lnTo>
                  <a:pt x="561" y="344"/>
                </a:lnTo>
                <a:lnTo>
                  <a:pt x="560" y="358"/>
                </a:lnTo>
                <a:lnTo>
                  <a:pt x="559" y="371"/>
                </a:lnTo>
                <a:lnTo>
                  <a:pt x="556" y="383"/>
                </a:lnTo>
                <a:lnTo>
                  <a:pt x="552" y="396"/>
                </a:lnTo>
                <a:lnTo>
                  <a:pt x="547" y="407"/>
                </a:lnTo>
                <a:lnTo>
                  <a:pt x="541" y="418"/>
                </a:lnTo>
                <a:lnTo>
                  <a:pt x="534" y="428"/>
                </a:lnTo>
                <a:lnTo>
                  <a:pt x="528" y="437"/>
                </a:lnTo>
                <a:lnTo>
                  <a:pt x="519" y="445"/>
                </a:lnTo>
                <a:lnTo>
                  <a:pt x="510" y="453"/>
                </a:lnTo>
                <a:lnTo>
                  <a:pt x="501" y="460"/>
                </a:lnTo>
                <a:lnTo>
                  <a:pt x="491" y="465"/>
                </a:lnTo>
                <a:lnTo>
                  <a:pt x="480" y="469"/>
                </a:lnTo>
                <a:lnTo>
                  <a:pt x="469" y="472"/>
                </a:lnTo>
                <a:lnTo>
                  <a:pt x="458" y="474"/>
                </a:lnTo>
                <a:lnTo>
                  <a:pt x="447" y="474"/>
                </a:lnTo>
                <a:lnTo>
                  <a:pt x="447" y="474"/>
                </a:lnTo>
                <a:lnTo>
                  <a:pt x="435" y="474"/>
                </a:lnTo>
                <a:lnTo>
                  <a:pt x="424" y="472"/>
                </a:lnTo>
                <a:lnTo>
                  <a:pt x="413" y="469"/>
                </a:lnTo>
                <a:lnTo>
                  <a:pt x="403" y="465"/>
                </a:lnTo>
                <a:lnTo>
                  <a:pt x="393" y="460"/>
                </a:lnTo>
                <a:lnTo>
                  <a:pt x="384" y="453"/>
                </a:lnTo>
                <a:lnTo>
                  <a:pt x="375" y="445"/>
                </a:lnTo>
                <a:lnTo>
                  <a:pt x="367" y="437"/>
                </a:lnTo>
                <a:lnTo>
                  <a:pt x="359" y="428"/>
                </a:lnTo>
                <a:lnTo>
                  <a:pt x="352" y="418"/>
                </a:lnTo>
                <a:lnTo>
                  <a:pt x="347" y="407"/>
                </a:lnTo>
                <a:lnTo>
                  <a:pt x="341" y="396"/>
                </a:lnTo>
                <a:lnTo>
                  <a:pt x="338" y="383"/>
                </a:lnTo>
                <a:lnTo>
                  <a:pt x="334" y="371"/>
                </a:lnTo>
                <a:lnTo>
                  <a:pt x="333" y="358"/>
                </a:lnTo>
                <a:lnTo>
                  <a:pt x="332" y="344"/>
                </a:lnTo>
                <a:lnTo>
                  <a:pt x="333" y="283"/>
                </a:lnTo>
                <a:close/>
                <a:moveTo>
                  <a:pt x="447" y="1322"/>
                </a:moveTo>
                <a:lnTo>
                  <a:pt x="510" y="1249"/>
                </a:lnTo>
                <a:lnTo>
                  <a:pt x="471" y="642"/>
                </a:lnTo>
                <a:lnTo>
                  <a:pt x="471" y="642"/>
                </a:lnTo>
                <a:lnTo>
                  <a:pt x="479" y="635"/>
                </a:lnTo>
                <a:lnTo>
                  <a:pt x="486" y="627"/>
                </a:lnTo>
                <a:lnTo>
                  <a:pt x="491" y="618"/>
                </a:lnTo>
                <a:lnTo>
                  <a:pt x="493" y="608"/>
                </a:lnTo>
                <a:lnTo>
                  <a:pt x="447" y="567"/>
                </a:lnTo>
                <a:lnTo>
                  <a:pt x="401" y="608"/>
                </a:lnTo>
                <a:lnTo>
                  <a:pt x="401" y="608"/>
                </a:lnTo>
                <a:lnTo>
                  <a:pt x="403" y="618"/>
                </a:lnTo>
                <a:lnTo>
                  <a:pt x="408" y="627"/>
                </a:lnTo>
                <a:lnTo>
                  <a:pt x="414" y="635"/>
                </a:lnTo>
                <a:lnTo>
                  <a:pt x="422" y="642"/>
                </a:lnTo>
                <a:lnTo>
                  <a:pt x="384" y="1249"/>
                </a:lnTo>
                <a:lnTo>
                  <a:pt x="447" y="1322"/>
                </a:lnTo>
                <a:close/>
                <a:moveTo>
                  <a:pt x="99" y="1423"/>
                </a:moveTo>
                <a:lnTo>
                  <a:pt x="99" y="1423"/>
                </a:lnTo>
                <a:lnTo>
                  <a:pt x="99" y="1427"/>
                </a:lnTo>
                <a:lnTo>
                  <a:pt x="100" y="1431"/>
                </a:lnTo>
                <a:lnTo>
                  <a:pt x="102" y="1435"/>
                </a:lnTo>
                <a:lnTo>
                  <a:pt x="105" y="1437"/>
                </a:lnTo>
                <a:lnTo>
                  <a:pt x="108" y="1439"/>
                </a:lnTo>
                <a:lnTo>
                  <a:pt x="111" y="1441"/>
                </a:lnTo>
                <a:lnTo>
                  <a:pt x="115" y="1443"/>
                </a:lnTo>
                <a:lnTo>
                  <a:pt x="119" y="1444"/>
                </a:lnTo>
                <a:lnTo>
                  <a:pt x="119" y="1444"/>
                </a:lnTo>
                <a:lnTo>
                  <a:pt x="123" y="1443"/>
                </a:lnTo>
                <a:lnTo>
                  <a:pt x="127" y="1441"/>
                </a:lnTo>
                <a:lnTo>
                  <a:pt x="131" y="1439"/>
                </a:lnTo>
                <a:lnTo>
                  <a:pt x="133" y="1437"/>
                </a:lnTo>
                <a:lnTo>
                  <a:pt x="136" y="1435"/>
                </a:lnTo>
                <a:lnTo>
                  <a:pt x="137" y="1431"/>
                </a:lnTo>
                <a:lnTo>
                  <a:pt x="138" y="1427"/>
                </a:lnTo>
                <a:lnTo>
                  <a:pt x="140" y="1423"/>
                </a:lnTo>
                <a:lnTo>
                  <a:pt x="140" y="1423"/>
                </a:lnTo>
                <a:lnTo>
                  <a:pt x="138" y="1419"/>
                </a:lnTo>
                <a:lnTo>
                  <a:pt x="137" y="1416"/>
                </a:lnTo>
                <a:lnTo>
                  <a:pt x="136" y="1412"/>
                </a:lnTo>
                <a:lnTo>
                  <a:pt x="133" y="1409"/>
                </a:lnTo>
                <a:lnTo>
                  <a:pt x="131" y="1407"/>
                </a:lnTo>
                <a:lnTo>
                  <a:pt x="127" y="1404"/>
                </a:lnTo>
                <a:lnTo>
                  <a:pt x="123" y="1403"/>
                </a:lnTo>
                <a:lnTo>
                  <a:pt x="119" y="1403"/>
                </a:lnTo>
                <a:lnTo>
                  <a:pt x="119" y="1403"/>
                </a:lnTo>
                <a:lnTo>
                  <a:pt x="115" y="1403"/>
                </a:lnTo>
                <a:lnTo>
                  <a:pt x="111" y="1404"/>
                </a:lnTo>
                <a:lnTo>
                  <a:pt x="108" y="1407"/>
                </a:lnTo>
                <a:lnTo>
                  <a:pt x="105" y="1409"/>
                </a:lnTo>
                <a:lnTo>
                  <a:pt x="102" y="1412"/>
                </a:lnTo>
                <a:lnTo>
                  <a:pt x="100" y="1416"/>
                </a:lnTo>
                <a:lnTo>
                  <a:pt x="99" y="1419"/>
                </a:lnTo>
                <a:lnTo>
                  <a:pt x="99" y="1423"/>
                </a:lnTo>
                <a:lnTo>
                  <a:pt x="99" y="1423"/>
                </a:lnTo>
                <a:close/>
                <a:moveTo>
                  <a:pt x="1844" y="1519"/>
                </a:moveTo>
                <a:lnTo>
                  <a:pt x="1913" y="1333"/>
                </a:lnTo>
                <a:lnTo>
                  <a:pt x="1879" y="729"/>
                </a:lnTo>
                <a:lnTo>
                  <a:pt x="1879" y="729"/>
                </a:lnTo>
                <a:lnTo>
                  <a:pt x="1877" y="713"/>
                </a:lnTo>
                <a:lnTo>
                  <a:pt x="1872" y="697"/>
                </a:lnTo>
                <a:lnTo>
                  <a:pt x="1864" y="682"/>
                </a:lnTo>
                <a:lnTo>
                  <a:pt x="1855" y="670"/>
                </a:lnTo>
                <a:lnTo>
                  <a:pt x="1845" y="659"/>
                </a:lnTo>
                <a:lnTo>
                  <a:pt x="1832" y="649"/>
                </a:lnTo>
                <a:lnTo>
                  <a:pt x="1818" y="640"/>
                </a:lnTo>
                <a:lnTo>
                  <a:pt x="1803" y="633"/>
                </a:lnTo>
                <a:lnTo>
                  <a:pt x="1657" y="580"/>
                </a:lnTo>
                <a:lnTo>
                  <a:pt x="1599" y="815"/>
                </a:lnTo>
                <a:lnTo>
                  <a:pt x="1599" y="815"/>
                </a:lnTo>
                <a:lnTo>
                  <a:pt x="1597" y="821"/>
                </a:lnTo>
                <a:lnTo>
                  <a:pt x="1593" y="825"/>
                </a:lnTo>
                <a:lnTo>
                  <a:pt x="1590" y="830"/>
                </a:lnTo>
                <a:lnTo>
                  <a:pt x="1585" y="833"/>
                </a:lnTo>
                <a:lnTo>
                  <a:pt x="1581" y="835"/>
                </a:lnTo>
                <a:lnTo>
                  <a:pt x="1575" y="838"/>
                </a:lnTo>
                <a:lnTo>
                  <a:pt x="1570" y="839"/>
                </a:lnTo>
                <a:lnTo>
                  <a:pt x="1564" y="839"/>
                </a:lnTo>
                <a:lnTo>
                  <a:pt x="1558" y="839"/>
                </a:lnTo>
                <a:lnTo>
                  <a:pt x="1553" y="838"/>
                </a:lnTo>
                <a:lnTo>
                  <a:pt x="1548" y="835"/>
                </a:lnTo>
                <a:lnTo>
                  <a:pt x="1543" y="833"/>
                </a:lnTo>
                <a:lnTo>
                  <a:pt x="1539" y="830"/>
                </a:lnTo>
                <a:lnTo>
                  <a:pt x="1535" y="825"/>
                </a:lnTo>
                <a:lnTo>
                  <a:pt x="1533" y="821"/>
                </a:lnTo>
                <a:lnTo>
                  <a:pt x="1530" y="815"/>
                </a:lnTo>
                <a:lnTo>
                  <a:pt x="1472" y="584"/>
                </a:lnTo>
                <a:lnTo>
                  <a:pt x="1366" y="611"/>
                </a:lnTo>
                <a:lnTo>
                  <a:pt x="1366" y="609"/>
                </a:lnTo>
                <a:lnTo>
                  <a:pt x="1366" y="609"/>
                </a:lnTo>
                <a:lnTo>
                  <a:pt x="1366" y="590"/>
                </a:lnTo>
                <a:lnTo>
                  <a:pt x="1364" y="573"/>
                </a:lnTo>
                <a:lnTo>
                  <a:pt x="1359" y="558"/>
                </a:lnTo>
                <a:lnTo>
                  <a:pt x="1355" y="543"/>
                </a:lnTo>
                <a:lnTo>
                  <a:pt x="1348" y="530"/>
                </a:lnTo>
                <a:lnTo>
                  <a:pt x="1340" y="518"/>
                </a:lnTo>
                <a:lnTo>
                  <a:pt x="1331" y="507"/>
                </a:lnTo>
                <a:lnTo>
                  <a:pt x="1321" y="497"/>
                </a:lnTo>
                <a:lnTo>
                  <a:pt x="1311" y="489"/>
                </a:lnTo>
                <a:lnTo>
                  <a:pt x="1300" y="481"/>
                </a:lnTo>
                <a:lnTo>
                  <a:pt x="1287" y="474"/>
                </a:lnTo>
                <a:lnTo>
                  <a:pt x="1274" y="469"/>
                </a:lnTo>
                <a:lnTo>
                  <a:pt x="1260" y="464"/>
                </a:lnTo>
                <a:lnTo>
                  <a:pt x="1246" y="460"/>
                </a:lnTo>
                <a:lnTo>
                  <a:pt x="1231" y="456"/>
                </a:lnTo>
                <a:lnTo>
                  <a:pt x="1216" y="454"/>
                </a:lnTo>
                <a:lnTo>
                  <a:pt x="1186" y="449"/>
                </a:lnTo>
                <a:lnTo>
                  <a:pt x="1186" y="449"/>
                </a:lnTo>
                <a:lnTo>
                  <a:pt x="1187" y="526"/>
                </a:lnTo>
                <a:lnTo>
                  <a:pt x="1187" y="537"/>
                </a:lnTo>
                <a:lnTo>
                  <a:pt x="1177" y="541"/>
                </a:lnTo>
                <a:lnTo>
                  <a:pt x="1152" y="549"/>
                </a:lnTo>
                <a:lnTo>
                  <a:pt x="1188" y="580"/>
                </a:lnTo>
                <a:lnTo>
                  <a:pt x="998" y="795"/>
                </a:lnTo>
                <a:lnTo>
                  <a:pt x="816" y="580"/>
                </a:lnTo>
                <a:lnTo>
                  <a:pt x="852" y="549"/>
                </a:lnTo>
                <a:lnTo>
                  <a:pt x="817" y="537"/>
                </a:lnTo>
                <a:lnTo>
                  <a:pt x="817" y="526"/>
                </a:lnTo>
                <a:lnTo>
                  <a:pt x="817" y="526"/>
                </a:lnTo>
                <a:lnTo>
                  <a:pt x="818" y="447"/>
                </a:lnTo>
                <a:lnTo>
                  <a:pt x="779" y="455"/>
                </a:lnTo>
                <a:lnTo>
                  <a:pt x="779" y="455"/>
                </a:lnTo>
                <a:lnTo>
                  <a:pt x="755" y="461"/>
                </a:lnTo>
                <a:lnTo>
                  <a:pt x="733" y="469"/>
                </a:lnTo>
                <a:lnTo>
                  <a:pt x="712" y="478"/>
                </a:lnTo>
                <a:lnTo>
                  <a:pt x="702" y="483"/>
                </a:lnTo>
                <a:lnTo>
                  <a:pt x="693" y="489"/>
                </a:lnTo>
                <a:lnTo>
                  <a:pt x="685" y="496"/>
                </a:lnTo>
                <a:lnTo>
                  <a:pt x="676" y="504"/>
                </a:lnTo>
                <a:lnTo>
                  <a:pt x="670" y="512"/>
                </a:lnTo>
                <a:lnTo>
                  <a:pt x="663" y="521"/>
                </a:lnTo>
                <a:lnTo>
                  <a:pt x="656" y="530"/>
                </a:lnTo>
                <a:lnTo>
                  <a:pt x="652" y="540"/>
                </a:lnTo>
                <a:lnTo>
                  <a:pt x="647" y="551"/>
                </a:lnTo>
                <a:lnTo>
                  <a:pt x="642" y="563"/>
                </a:lnTo>
                <a:lnTo>
                  <a:pt x="577" y="544"/>
                </a:lnTo>
                <a:lnTo>
                  <a:pt x="552" y="598"/>
                </a:lnTo>
                <a:lnTo>
                  <a:pt x="637" y="622"/>
                </a:lnTo>
                <a:lnTo>
                  <a:pt x="637" y="1202"/>
                </a:lnTo>
                <a:lnTo>
                  <a:pt x="778" y="1202"/>
                </a:lnTo>
                <a:lnTo>
                  <a:pt x="744" y="1355"/>
                </a:lnTo>
                <a:lnTo>
                  <a:pt x="708" y="1319"/>
                </a:lnTo>
                <a:lnTo>
                  <a:pt x="695" y="1222"/>
                </a:lnTo>
                <a:lnTo>
                  <a:pt x="695" y="1222"/>
                </a:lnTo>
                <a:lnTo>
                  <a:pt x="674" y="1222"/>
                </a:lnTo>
                <a:lnTo>
                  <a:pt x="686" y="1329"/>
                </a:lnTo>
                <a:lnTo>
                  <a:pt x="712" y="1354"/>
                </a:lnTo>
                <a:lnTo>
                  <a:pt x="209" y="1354"/>
                </a:lnTo>
                <a:lnTo>
                  <a:pt x="187" y="808"/>
                </a:lnTo>
                <a:lnTo>
                  <a:pt x="158" y="810"/>
                </a:lnTo>
                <a:lnTo>
                  <a:pt x="185" y="1476"/>
                </a:lnTo>
                <a:lnTo>
                  <a:pt x="61" y="1476"/>
                </a:lnTo>
                <a:lnTo>
                  <a:pt x="87" y="725"/>
                </a:lnTo>
                <a:lnTo>
                  <a:pt x="87" y="725"/>
                </a:lnTo>
                <a:lnTo>
                  <a:pt x="88" y="717"/>
                </a:lnTo>
                <a:lnTo>
                  <a:pt x="90" y="711"/>
                </a:lnTo>
                <a:lnTo>
                  <a:pt x="93" y="703"/>
                </a:lnTo>
                <a:lnTo>
                  <a:pt x="98" y="696"/>
                </a:lnTo>
                <a:lnTo>
                  <a:pt x="102" y="690"/>
                </a:lnTo>
                <a:lnTo>
                  <a:pt x="109" y="685"/>
                </a:lnTo>
                <a:lnTo>
                  <a:pt x="116" y="680"/>
                </a:lnTo>
                <a:lnTo>
                  <a:pt x="124" y="677"/>
                </a:lnTo>
                <a:lnTo>
                  <a:pt x="343" y="605"/>
                </a:lnTo>
                <a:lnTo>
                  <a:pt x="318" y="552"/>
                </a:lnTo>
                <a:lnTo>
                  <a:pt x="106" y="622"/>
                </a:lnTo>
                <a:lnTo>
                  <a:pt x="106" y="622"/>
                </a:lnTo>
                <a:lnTo>
                  <a:pt x="90" y="629"/>
                </a:lnTo>
                <a:lnTo>
                  <a:pt x="75" y="638"/>
                </a:lnTo>
                <a:lnTo>
                  <a:pt x="62" y="648"/>
                </a:lnTo>
                <a:lnTo>
                  <a:pt x="51" y="661"/>
                </a:lnTo>
                <a:lnTo>
                  <a:pt x="42" y="675"/>
                </a:lnTo>
                <a:lnTo>
                  <a:pt x="35" y="690"/>
                </a:lnTo>
                <a:lnTo>
                  <a:pt x="29" y="706"/>
                </a:lnTo>
                <a:lnTo>
                  <a:pt x="28" y="714"/>
                </a:lnTo>
                <a:lnTo>
                  <a:pt x="28" y="723"/>
                </a:lnTo>
                <a:lnTo>
                  <a:pt x="0" y="1535"/>
                </a:lnTo>
                <a:lnTo>
                  <a:pt x="60" y="1535"/>
                </a:lnTo>
                <a:lnTo>
                  <a:pt x="162" y="1753"/>
                </a:lnTo>
                <a:lnTo>
                  <a:pt x="225" y="2550"/>
                </a:lnTo>
                <a:lnTo>
                  <a:pt x="432" y="2550"/>
                </a:lnTo>
                <a:lnTo>
                  <a:pt x="432" y="1558"/>
                </a:lnTo>
                <a:lnTo>
                  <a:pt x="461" y="1558"/>
                </a:lnTo>
                <a:lnTo>
                  <a:pt x="461" y="2550"/>
                </a:lnTo>
                <a:lnTo>
                  <a:pt x="657" y="2550"/>
                </a:lnTo>
                <a:lnTo>
                  <a:pt x="691" y="2024"/>
                </a:lnTo>
                <a:lnTo>
                  <a:pt x="787" y="2024"/>
                </a:lnTo>
                <a:lnTo>
                  <a:pt x="860" y="2550"/>
                </a:lnTo>
                <a:lnTo>
                  <a:pt x="918" y="2550"/>
                </a:lnTo>
                <a:lnTo>
                  <a:pt x="846" y="2024"/>
                </a:lnTo>
                <a:lnTo>
                  <a:pt x="987" y="2024"/>
                </a:lnTo>
                <a:lnTo>
                  <a:pt x="987" y="2550"/>
                </a:lnTo>
                <a:lnTo>
                  <a:pt x="1018" y="2550"/>
                </a:lnTo>
                <a:lnTo>
                  <a:pt x="1018" y="2024"/>
                </a:lnTo>
                <a:lnTo>
                  <a:pt x="1157" y="2024"/>
                </a:lnTo>
                <a:lnTo>
                  <a:pt x="1085" y="2550"/>
                </a:lnTo>
                <a:lnTo>
                  <a:pt x="1144" y="2550"/>
                </a:lnTo>
                <a:lnTo>
                  <a:pt x="1212" y="2059"/>
                </a:lnTo>
                <a:lnTo>
                  <a:pt x="1374" y="2059"/>
                </a:lnTo>
                <a:lnTo>
                  <a:pt x="1443" y="2550"/>
                </a:lnTo>
                <a:lnTo>
                  <a:pt x="1472" y="2550"/>
                </a:lnTo>
                <a:lnTo>
                  <a:pt x="1403" y="2059"/>
                </a:lnTo>
                <a:lnTo>
                  <a:pt x="1552" y="2059"/>
                </a:lnTo>
                <a:lnTo>
                  <a:pt x="1549" y="2550"/>
                </a:lnTo>
                <a:lnTo>
                  <a:pt x="1579" y="2550"/>
                </a:lnTo>
                <a:lnTo>
                  <a:pt x="1582" y="2059"/>
                </a:lnTo>
                <a:lnTo>
                  <a:pt x="1710" y="2059"/>
                </a:lnTo>
                <a:lnTo>
                  <a:pt x="1642" y="2550"/>
                </a:lnTo>
                <a:lnTo>
                  <a:pt x="1701" y="2550"/>
                </a:lnTo>
                <a:lnTo>
                  <a:pt x="1770" y="2059"/>
                </a:lnTo>
                <a:lnTo>
                  <a:pt x="1950" y="2059"/>
                </a:lnTo>
                <a:lnTo>
                  <a:pt x="1844" y="1519"/>
                </a:lnTo>
                <a:close/>
                <a:moveTo>
                  <a:pt x="109" y="1505"/>
                </a:moveTo>
                <a:lnTo>
                  <a:pt x="186" y="1505"/>
                </a:lnTo>
                <a:lnTo>
                  <a:pt x="192" y="1680"/>
                </a:lnTo>
                <a:lnTo>
                  <a:pt x="109" y="1505"/>
                </a:lnTo>
                <a:close/>
                <a:moveTo>
                  <a:pt x="1197" y="1109"/>
                </a:moveTo>
                <a:lnTo>
                  <a:pt x="807" y="1109"/>
                </a:lnTo>
                <a:lnTo>
                  <a:pt x="807" y="1084"/>
                </a:lnTo>
                <a:lnTo>
                  <a:pt x="1197" y="1084"/>
                </a:lnTo>
                <a:lnTo>
                  <a:pt x="1197" y="1109"/>
                </a:lnTo>
                <a:close/>
                <a:moveTo>
                  <a:pt x="1743" y="1253"/>
                </a:moveTo>
                <a:lnTo>
                  <a:pt x="1743" y="907"/>
                </a:lnTo>
                <a:lnTo>
                  <a:pt x="1759" y="823"/>
                </a:lnTo>
                <a:lnTo>
                  <a:pt x="1729" y="817"/>
                </a:lnTo>
                <a:lnTo>
                  <a:pt x="1714" y="905"/>
                </a:lnTo>
                <a:lnTo>
                  <a:pt x="1714" y="1212"/>
                </a:lnTo>
                <a:lnTo>
                  <a:pt x="1387" y="1212"/>
                </a:lnTo>
                <a:lnTo>
                  <a:pt x="1309" y="1579"/>
                </a:lnTo>
                <a:lnTo>
                  <a:pt x="1266" y="1385"/>
                </a:lnTo>
                <a:lnTo>
                  <a:pt x="1322" y="1329"/>
                </a:lnTo>
                <a:lnTo>
                  <a:pt x="1336" y="1222"/>
                </a:lnTo>
                <a:lnTo>
                  <a:pt x="1313" y="1222"/>
                </a:lnTo>
                <a:lnTo>
                  <a:pt x="1313" y="1222"/>
                </a:lnTo>
                <a:lnTo>
                  <a:pt x="1301" y="1319"/>
                </a:lnTo>
                <a:lnTo>
                  <a:pt x="1260" y="1359"/>
                </a:lnTo>
                <a:lnTo>
                  <a:pt x="1226" y="1202"/>
                </a:lnTo>
                <a:lnTo>
                  <a:pt x="1366" y="1202"/>
                </a:lnTo>
                <a:lnTo>
                  <a:pt x="1366" y="670"/>
                </a:lnTo>
                <a:lnTo>
                  <a:pt x="1457" y="646"/>
                </a:lnTo>
                <a:lnTo>
                  <a:pt x="1502" y="823"/>
                </a:lnTo>
                <a:lnTo>
                  <a:pt x="1502" y="823"/>
                </a:lnTo>
                <a:lnTo>
                  <a:pt x="1506" y="833"/>
                </a:lnTo>
                <a:lnTo>
                  <a:pt x="1511" y="842"/>
                </a:lnTo>
                <a:lnTo>
                  <a:pt x="1518" y="850"/>
                </a:lnTo>
                <a:lnTo>
                  <a:pt x="1525" y="858"/>
                </a:lnTo>
                <a:lnTo>
                  <a:pt x="1534" y="862"/>
                </a:lnTo>
                <a:lnTo>
                  <a:pt x="1544" y="867"/>
                </a:lnTo>
                <a:lnTo>
                  <a:pt x="1553" y="870"/>
                </a:lnTo>
                <a:lnTo>
                  <a:pt x="1563" y="871"/>
                </a:lnTo>
                <a:lnTo>
                  <a:pt x="1573" y="870"/>
                </a:lnTo>
                <a:lnTo>
                  <a:pt x="1583" y="869"/>
                </a:lnTo>
                <a:lnTo>
                  <a:pt x="1593" y="866"/>
                </a:lnTo>
                <a:lnTo>
                  <a:pt x="1602" y="860"/>
                </a:lnTo>
                <a:lnTo>
                  <a:pt x="1610" y="853"/>
                </a:lnTo>
                <a:lnTo>
                  <a:pt x="1617" y="846"/>
                </a:lnTo>
                <a:lnTo>
                  <a:pt x="1623" y="835"/>
                </a:lnTo>
                <a:lnTo>
                  <a:pt x="1627" y="823"/>
                </a:lnTo>
                <a:lnTo>
                  <a:pt x="1671" y="648"/>
                </a:lnTo>
                <a:lnTo>
                  <a:pt x="1776" y="685"/>
                </a:lnTo>
                <a:lnTo>
                  <a:pt x="1776" y="685"/>
                </a:lnTo>
                <a:lnTo>
                  <a:pt x="1785" y="689"/>
                </a:lnTo>
                <a:lnTo>
                  <a:pt x="1794" y="694"/>
                </a:lnTo>
                <a:lnTo>
                  <a:pt x="1801" y="699"/>
                </a:lnTo>
                <a:lnTo>
                  <a:pt x="1807" y="705"/>
                </a:lnTo>
                <a:lnTo>
                  <a:pt x="1813" y="712"/>
                </a:lnTo>
                <a:lnTo>
                  <a:pt x="1816" y="718"/>
                </a:lnTo>
                <a:lnTo>
                  <a:pt x="1818" y="725"/>
                </a:lnTo>
                <a:lnTo>
                  <a:pt x="1819" y="732"/>
                </a:lnTo>
                <a:lnTo>
                  <a:pt x="1852" y="1294"/>
                </a:lnTo>
                <a:lnTo>
                  <a:pt x="1753" y="1294"/>
                </a:lnTo>
                <a:lnTo>
                  <a:pt x="1743" y="1253"/>
                </a:lnTo>
                <a:close/>
                <a:moveTo>
                  <a:pt x="1759" y="1323"/>
                </a:moveTo>
                <a:lnTo>
                  <a:pt x="1854" y="1323"/>
                </a:lnTo>
                <a:lnTo>
                  <a:pt x="1854" y="1324"/>
                </a:lnTo>
                <a:lnTo>
                  <a:pt x="1795" y="1483"/>
                </a:lnTo>
                <a:lnTo>
                  <a:pt x="1759" y="1323"/>
                </a:lnTo>
                <a:close/>
                <a:moveTo>
                  <a:pt x="1453" y="533"/>
                </a:moveTo>
                <a:lnTo>
                  <a:pt x="1453" y="533"/>
                </a:lnTo>
                <a:lnTo>
                  <a:pt x="1464" y="533"/>
                </a:lnTo>
                <a:lnTo>
                  <a:pt x="1474" y="531"/>
                </a:lnTo>
                <a:lnTo>
                  <a:pt x="1485" y="528"/>
                </a:lnTo>
                <a:lnTo>
                  <a:pt x="1494" y="524"/>
                </a:lnTo>
                <a:lnTo>
                  <a:pt x="1494" y="524"/>
                </a:lnTo>
                <a:lnTo>
                  <a:pt x="1510" y="533"/>
                </a:lnTo>
                <a:lnTo>
                  <a:pt x="1526" y="539"/>
                </a:lnTo>
                <a:lnTo>
                  <a:pt x="1543" y="542"/>
                </a:lnTo>
                <a:lnTo>
                  <a:pt x="1561" y="543"/>
                </a:lnTo>
                <a:lnTo>
                  <a:pt x="1561" y="543"/>
                </a:lnTo>
                <a:lnTo>
                  <a:pt x="1579" y="542"/>
                </a:lnTo>
                <a:lnTo>
                  <a:pt x="1596" y="539"/>
                </a:lnTo>
                <a:lnTo>
                  <a:pt x="1611" y="533"/>
                </a:lnTo>
                <a:lnTo>
                  <a:pt x="1627" y="524"/>
                </a:lnTo>
                <a:lnTo>
                  <a:pt x="1627" y="524"/>
                </a:lnTo>
                <a:lnTo>
                  <a:pt x="1636" y="528"/>
                </a:lnTo>
                <a:lnTo>
                  <a:pt x="1646" y="531"/>
                </a:lnTo>
                <a:lnTo>
                  <a:pt x="1657" y="533"/>
                </a:lnTo>
                <a:lnTo>
                  <a:pt x="1669" y="533"/>
                </a:lnTo>
                <a:lnTo>
                  <a:pt x="1669" y="533"/>
                </a:lnTo>
                <a:lnTo>
                  <a:pt x="1681" y="531"/>
                </a:lnTo>
                <a:lnTo>
                  <a:pt x="1693" y="526"/>
                </a:lnTo>
                <a:lnTo>
                  <a:pt x="1704" y="521"/>
                </a:lnTo>
                <a:lnTo>
                  <a:pt x="1713" y="513"/>
                </a:lnTo>
                <a:lnTo>
                  <a:pt x="1720" y="503"/>
                </a:lnTo>
                <a:lnTo>
                  <a:pt x="1727" y="492"/>
                </a:lnTo>
                <a:lnTo>
                  <a:pt x="1732" y="481"/>
                </a:lnTo>
                <a:lnTo>
                  <a:pt x="1734" y="469"/>
                </a:lnTo>
                <a:lnTo>
                  <a:pt x="1733" y="469"/>
                </a:lnTo>
                <a:lnTo>
                  <a:pt x="1733" y="469"/>
                </a:lnTo>
                <a:lnTo>
                  <a:pt x="1722" y="469"/>
                </a:lnTo>
                <a:lnTo>
                  <a:pt x="1711" y="468"/>
                </a:lnTo>
                <a:lnTo>
                  <a:pt x="1700" y="464"/>
                </a:lnTo>
                <a:lnTo>
                  <a:pt x="1690" y="460"/>
                </a:lnTo>
                <a:lnTo>
                  <a:pt x="1690" y="460"/>
                </a:lnTo>
                <a:lnTo>
                  <a:pt x="1695" y="452"/>
                </a:lnTo>
                <a:lnTo>
                  <a:pt x="1699" y="444"/>
                </a:lnTo>
                <a:lnTo>
                  <a:pt x="1704" y="435"/>
                </a:lnTo>
                <a:lnTo>
                  <a:pt x="1706" y="425"/>
                </a:lnTo>
                <a:lnTo>
                  <a:pt x="1708" y="415"/>
                </a:lnTo>
                <a:lnTo>
                  <a:pt x="1710" y="405"/>
                </a:lnTo>
                <a:lnTo>
                  <a:pt x="1711" y="392"/>
                </a:lnTo>
                <a:lnTo>
                  <a:pt x="1711" y="380"/>
                </a:lnTo>
                <a:lnTo>
                  <a:pt x="1711" y="345"/>
                </a:lnTo>
                <a:lnTo>
                  <a:pt x="1711" y="345"/>
                </a:lnTo>
                <a:lnTo>
                  <a:pt x="1711" y="327"/>
                </a:lnTo>
                <a:lnTo>
                  <a:pt x="1709" y="309"/>
                </a:lnTo>
                <a:lnTo>
                  <a:pt x="1705" y="292"/>
                </a:lnTo>
                <a:lnTo>
                  <a:pt x="1700" y="275"/>
                </a:lnTo>
                <a:lnTo>
                  <a:pt x="1695" y="260"/>
                </a:lnTo>
                <a:lnTo>
                  <a:pt x="1687" y="244"/>
                </a:lnTo>
                <a:lnTo>
                  <a:pt x="1678" y="230"/>
                </a:lnTo>
                <a:lnTo>
                  <a:pt x="1669" y="217"/>
                </a:lnTo>
                <a:lnTo>
                  <a:pt x="1659" y="206"/>
                </a:lnTo>
                <a:lnTo>
                  <a:pt x="1646" y="195"/>
                </a:lnTo>
                <a:lnTo>
                  <a:pt x="1634" y="186"/>
                </a:lnTo>
                <a:lnTo>
                  <a:pt x="1620" y="178"/>
                </a:lnTo>
                <a:lnTo>
                  <a:pt x="1607" y="171"/>
                </a:lnTo>
                <a:lnTo>
                  <a:pt x="1592" y="166"/>
                </a:lnTo>
                <a:lnTo>
                  <a:pt x="1576" y="164"/>
                </a:lnTo>
                <a:lnTo>
                  <a:pt x="1561" y="163"/>
                </a:lnTo>
                <a:lnTo>
                  <a:pt x="1561" y="163"/>
                </a:lnTo>
                <a:lnTo>
                  <a:pt x="1545" y="164"/>
                </a:lnTo>
                <a:lnTo>
                  <a:pt x="1529" y="166"/>
                </a:lnTo>
                <a:lnTo>
                  <a:pt x="1515" y="171"/>
                </a:lnTo>
                <a:lnTo>
                  <a:pt x="1501" y="178"/>
                </a:lnTo>
                <a:lnTo>
                  <a:pt x="1488" y="186"/>
                </a:lnTo>
                <a:lnTo>
                  <a:pt x="1475" y="195"/>
                </a:lnTo>
                <a:lnTo>
                  <a:pt x="1463" y="206"/>
                </a:lnTo>
                <a:lnTo>
                  <a:pt x="1453" y="217"/>
                </a:lnTo>
                <a:lnTo>
                  <a:pt x="1443" y="230"/>
                </a:lnTo>
                <a:lnTo>
                  <a:pt x="1435" y="244"/>
                </a:lnTo>
                <a:lnTo>
                  <a:pt x="1427" y="260"/>
                </a:lnTo>
                <a:lnTo>
                  <a:pt x="1421" y="275"/>
                </a:lnTo>
                <a:lnTo>
                  <a:pt x="1416" y="292"/>
                </a:lnTo>
                <a:lnTo>
                  <a:pt x="1412" y="309"/>
                </a:lnTo>
                <a:lnTo>
                  <a:pt x="1410" y="327"/>
                </a:lnTo>
                <a:lnTo>
                  <a:pt x="1410" y="345"/>
                </a:lnTo>
                <a:lnTo>
                  <a:pt x="1410" y="380"/>
                </a:lnTo>
                <a:lnTo>
                  <a:pt x="1410" y="380"/>
                </a:lnTo>
                <a:lnTo>
                  <a:pt x="1410" y="392"/>
                </a:lnTo>
                <a:lnTo>
                  <a:pt x="1411" y="405"/>
                </a:lnTo>
                <a:lnTo>
                  <a:pt x="1412" y="415"/>
                </a:lnTo>
                <a:lnTo>
                  <a:pt x="1416" y="425"/>
                </a:lnTo>
                <a:lnTo>
                  <a:pt x="1418" y="435"/>
                </a:lnTo>
                <a:lnTo>
                  <a:pt x="1422" y="444"/>
                </a:lnTo>
                <a:lnTo>
                  <a:pt x="1426" y="452"/>
                </a:lnTo>
                <a:lnTo>
                  <a:pt x="1431" y="460"/>
                </a:lnTo>
                <a:lnTo>
                  <a:pt x="1431" y="460"/>
                </a:lnTo>
                <a:lnTo>
                  <a:pt x="1421" y="464"/>
                </a:lnTo>
                <a:lnTo>
                  <a:pt x="1410" y="468"/>
                </a:lnTo>
                <a:lnTo>
                  <a:pt x="1400" y="469"/>
                </a:lnTo>
                <a:lnTo>
                  <a:pt x="1389" y="469"/>
                </a:lnTo>
                <a:lnTo>
                  <a:pt x="1387" y="469"/>
                </a:lnTo>
                <a:lnTo>
                  <a:pt x="1387" y="469"/>
                </a:lnTo>
                <a:lnTo>
                  <a:pt x="1390" y="481"/>
                </a:lnTo>
                <a:lnTo>
                  <a:pt x="1394" y="492"/>
                </a:lnTo>
                <a:lnTo>
                  <a:pt x="1401" y="503"/>
                </a:lnTo>
                <a:lnTo>
                  <a:pt x="1409" y="513"/>
                </a:lnTo>
                <a:lnTo>
                  <a:pt x="1418" y="521"/>
                </a:lnTo>
                <a:lnTo>
                  <a:pt x="1428" y="526"/>
                </a:lnTo>
                <a:lnTo>
                  <a:pt x="1440" y="531"/>
                </a:lnTo>
                <a:lnTo>
                  <a:pt x="1453" y="533"/>
                </a:lnTo>
                <a:lnTo>
                  <a:pt x="1453" y="533"/>
                </a:lnTo>
                <a:close/>
                <a:moveTo>
                  <a:pt x="1455" y="351"/>
                </a:moveTo>
                <a:lnTo>
                  <a:pt x="1455" y="351"/>
                </a:lnTo>
                <a:lnTo>
                  <a:pt x="1456" y="337"/>
                </a:lnTo>
                <a:lnTo>
                  <a:pt x="1456" y="337"/>
                </a:lnTo>
                <a:lnTo>
                  <a:pt x="1470" y="340"/>
                </a:lnTo>
                <a:lnTo>
                  <a:pt x="1484" y="341"/>
                </a:lnTo>
                <a:lnTo>
                  <a:pt x="1484" y="341"/>
                </a:lnTo>
                <a:lnTo>
                  <a:pt x="1497" y="340"/>
                </a:lnTo>
                <a:lnTo>
                  <a:pt x="1507" y="338"/>
                </a:lnTo>
                <a:lnTo>
                  <a:pt x="1518" y="336"/>
                </a:lnTo>
                <a:lnTo>
                  <a:pt x="1529" y="334"/>
                </a:lnTo>
                <a:lnTo>
                  <a:pt x="1539" y="331"/>
                </a:lnTo>
                <a:lnTo>
                  <a:pt x="1549" y="326"/>
                </a:lnTo>
                <a:lnTo>
                  <a:pt x="1558" y="322"/>
                </a:lnTo>
                <a:lnTo>
                  <a:pt x="1569" y="317"/>
                </a:lnTo>
                <a:lnTo>
                  <a:pt x="1576" y="310"/>
                </a:lnTo>
                <a:lnTo>
                  <a:pt x="1585" y="305"/>
                </a:lnTo>
                <a:lnTo>
                  <a:pt x="1593" y="297"/>
                </a:lnTo>
                <a:lnTo>
                  <a:pt x="1601" y="290"/>
                </a:lnTo>
                <a:lnTo>
                  <a:pt x="1608" y="281"/>
                </a:lnTo>
                <a:lnTo>
                  <a:pt x="1615" y="273"/>
                </a:lnTo>
                <a:lnTo>
                  <a:pt x="1620" y="264"/>
                </a:lnTo>
                <a:lnTo>
                  <a:pt x="1625" y="255"/>
                </a:lnTo>
                <a:lnTo>
                  <a:pt x="1625" y="255"/>
                </a:lnTo>
                <a:lnTo>
                  <a:pt x="1634" y="264"/>
                </a:lnTo>
                <a:lnTo>
                  <a:pt x="1642" y="273"/>
                </a:lnTo>
                <a:lnTo>
                  <a:pt x="1650" y="284"/>
                </a:lnTo>
                <a:lnTo>
                  <a:pt x="1655" y="296"/>
                </a:lnTo>
                <a:lnTo>
                  <a:pt x="1660" y="309"/>
                </a:lnTo>
                <a:lnTo>
                  <a:pt x="1663" y="322"/>
                </a:lnTo>
                <a:lnTo>
                  <a:pt x="1665" y="336"/>
                </a:lnTo>
                <a:lnTo>
                  <a:pt x="1666" y="351"/>
                </a:lnTo>
                <a:lnTo>
                  <a:pt x="1666" y="394"/>
                </a:lnTo>
                <a:lnTo>
                  <a:pt x="1666" y="394"/>
                </a:lnTo>
                <a:lnTo>
                  <a:pt x="1665" y="406"/>
                </a:lnTo>
                <a:lnTo>
                  <a:pt x="1664" y="418"/>
                </a:lnTo>
                <a:lnTo>
                  <a:pt x="1662" y="429"/>
                </a:lnTo>
                <a:lnTo>
                  <a:pt x="1657" y="441"/>
                </a:lnTo>
                <a:lnTo>
                  <a:pt x="1653" y="452"/>
                </a:lnTo>
                <a:lnTo>
                  <a:pt x="1647" y="461"/>
                </a:lnTo>
                <a:lnTo>
                  <a:pt x="1642" y="471"/>
                </a:lnTo>
                <a:lnTo>
                  <a:pt x="1635" y="479"/>
                </a:lnTo>
                <a:lnTo>
                  <a:pt x="1627" y="487"/>
                </a:lnTo>
                <a:lnTo>
                  <a:pt x="1619" y="494"/>
                </a:lnTo>
                <a:lnTo>
                  <a:pt x="1610" y="500"/>
                </a:lnTo>
                <a:lnTo>
                  <a:pt x="1601" y="505"/>
                </a:lnTo>
                <a:lnTo>
                  <a:pt x="1591" y="508"/>
                </a:lnTo>
                <a:lnTo>
                  <a:pt x="1581" y="512"/>
                </a:lnTo>
                <a:lnTo>
                  <a:pt x="1571" y="514"/>
                </a:lnTo>
                <a:lnTo>
                  <a:pt x="1561" y="514"/>
                </a:lnTo>
                <a:lnTo>
                  <a:pt x="1561" y="514"/>
                </a:lnTo>
                <a:lnTo>
                  <a:pt x="1551" y="514"/>
                </a:lnTo>
                <a:lnTo>
                  <a:pt x="1539" y="512"/>
                </a:lnTo>
                <a:lnTo>
                  <a:pt x="1530" y="508"/>
                </a:lnTo>
                <a:lnTo>
                  <a:pt x="1520" y="505"/>
                </a:lnTo>
                <a:lnTo>
                  <a:pt x="1511" y="500"/>
                </a:lnTo>
                <a:lnTo>
                  <a:pt x="1502" y="494"/>
                </a:lnTo>
                <a:lnTo>
                  <a:pt x="1494" y="487"/>
                </a:lnTo>
                <a:lnTo>
                  <a:pt x="1486" y="479"/>
                </a:lnTo>
                <a:lnTo>
                  <a:pt x="1480" y="471"/>
                </a:lnTo>
                <a:lnTo>
                  <a:pt x="1473" y="461"/>
                </a:lnTo>
                <a:lnTo>
                  <a:pt x="1468" y="452"/>
                </a:lnTo>
                <a:lnTo>
                  <a:pt x="1464" y="441"/>
                </a:lnTo>
                <a:lnTo>
                  <a:pt x="1459" y="429"/>
                </a:lnTo>
                <a:lnTo>
                  <a:pt x="1457" y="418"/>
                </a:lnTo>
                <a:lnTo>
                  <a:pt x="1455" y="406"/>
                </a:lnTo>
                <a:lnTo>
                  <a:pt x="1455" y="394"/>
                </a:lnTo>
                <a:lnTo>
                  <a:pt x="1455" y="35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F7F0D45-FA54-45C0-A2D4-58DEB2A7A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156" y="909784"/>
            <a:ext cx="7089689" cy="54000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+mj-lt"/>
              </a:rPr>
              <a:t>КАДРОВЫЕ ПРОБЛЕМЫ И ИХ РЕШЕНИЕ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4AD5F9-350A-4D82-851E-7AED8F4926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321" y="951783"/>
            <a:ext cx="583386" cy="456002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4DA67A6-C6E9-42A5-B7A2-FCD15A9218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4271401"/>
              </p:ext>
            </p:extLst>
          </p:nvPr>
        </p:nvGraphicFramePr>
        <p:xfrm>
          <a:off x="0" y="1257440"/>
          <a:ext cx="3951514" cy="4498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6C63A8AF-A9B7-4AC2-9176-7383D06DB070}"/>
              </a:ext>
            </a:extLst>
          </p:cNvPr>
          <p:cNvGraphicFramePr/>
          <p:nvPr/>
        </p:nvGraphicFramePr>
        <p:xfrm>
          <a:off x="3341207" y="1532080"/>
          <a:ext cx="5793528" cy="4374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2FB8BB0-12AB-48FD-B973-5EF7C00D1D9B}"/>
              </a:ext>
            </a:extLst>
          </p:cNvPr>
          <p:cNvSpPr/>
          <p:nvPr/>
        </p:nvSpPr>
        <p:spPr>
          <a:xfrm>
            <a:off x="3200598" y="1282766"/>
            <a:ext cx="2752146" cy="196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75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</a:rPr>
              <a:t>(% от числа опрошенных*)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E0D4EBBC-AFB3-4AB7-A841-69A285F09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8" y="5816084"/>
            <a:ext cx="7488936" cy="17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ru-RU" sz="675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lang="ru-RU" sz="675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Times New Roman" pitchFamily="18" charset="0"/>
                <a:cs typeface="Times New Roman" pitchFamily="18" charset="0"/>
              </a:rPr>
              <a:t>общее количество ответов  может превышать 100%, т.к. респонденты имели возможность выбора нескольких вариантов ответа</a:t>
            </a:r>
            <a:endParaRPr lang="ru-RU" sz="675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231D229F-53D0-48AC-9B74-A440E1D6E807}"/>
              </a:ext>
            </a:extLst>
          </p:cNvPr>
          <p:cNvCxnSpPr>
            <a:cxnSpLocks/>
          </p:cNvCxnSpPr>
          <p:nvPr/>
        </p:nvCxnSpPr>
        <p:spPr>
          <a:xfrm flipV="1">
            <a:off x="1489922" y="2942220"/>
            <a:ext cx="0" cy="594000"/>
          </a:xfrm>
          <a:prstGeom prst="straightConnector1">
            <a:avLst/>
          </a:prstGeom>
          <a:ln w="12700">
            <a:solidFill>
              <a:srgbClr val="EB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2B7D6FF-E975-4E06-A377-009952F5A064}"/>
              </a:ext>
            </a:extLst>
          </p:cNvPr>
          <p:cNvSpPr/>
          <p:nvPr/>
        </p:nvSpPr>
        <p:spPr>
          <a:xfrm>
            <a:off x="1404104" y="2589934"/>
            <a:ext cx="906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Segoe UI Light" panose="020B0502040204020203" pitchFamily="34" charset="0"/>
              </a:rPr>
              <a:t>затрудняются ответить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D18EA007-0631-4A00-8F97-4D12D1D5DF0F}"/>
              </a:ext>
            </a:extLst>
          </p:cNvPr>
          <p:cNvCxnSpPr>
            <a:cxnSpLocks/>
          </p:cNvCxnSpPr>
          <p:nvPr/>
        </p:nvCxnSpPr>
        <p:spPr>
          <a:xfrm flipV="1">
            <a:off x="2418336" y="2942220"/>
            <a:ext cx="0" cy="1158268"/>
          </a:xfrm>
          <a:prstGeom prst="straightConnector1">
            <a:avLst/>
          </a:prstGeom>
          <a:ln w="12700">
            <a:solidFill>
              <a:schemeClr val="accent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4F25F0C-91F7-4912-BC6C-051D45A46921}"/>
              </a:ext>
            </a:extLst>
          </p:cNvPr>
          <p:cNvSpPr/>
          <p:nvPr/>
        </p:nvSpPr>
        <p:spPr>
          <a:xfrm>
            <a:off x="2611928" y="5100181"/>
            <a:ext cx="1538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Segoe UI Light" panose="020B0502040204020203" pitchFamily="34" charset="0"/>
              </a:rPr>
              <a:t>проблема есть </a:t>
            </a:r>
          </a:p>
          <a:p>
            <a:r>
              <a:rPr lang="ru-RU" sz="900" dirty="0">
                <a:latin typeface="Segoe UI Light" panose="020B0502040204020203" pitchFamily="34" charset="0"/>
              </a:rPr>
              <a:t>и в ближайшей перспективе негативное влияние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36CF91F8-F64A-46ED-80E0-7D2AFC410324}"/>
              </a:ext>
            </a:extLst>
          </p:cNvPr>
          <p:cNvCxnSpPr>
            <a:cxnSpLocks/>
          </p:cNvCxnSpPr>
          <p:nvPr/>
        </p:nvCxnSpPr>
        <p:spPr>
          <a:xfrm>
            <a:off x="1584254" y="5411805"/>
            <a:ext cx="978813" cy="2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F1F15DE7-CE64-4988-AE4B-4FC05E5B9D5F}"/>
              </a:ext>
            </a:extLst>
          </p:cNvPr>
          <p:cNvCxnSpPr>
            <a:cxnSpLocks/>
          </p:cNvCxnSpPr>
          <p:nvPr/>
        </p:nvCxnSpPr>
        <p:spPr>
          <a:xfrm flipV="1">
            <a:off x="459710" y="2942220"/>
            <a:ext cx="0" cy="1171890"/>
          </a:xfrm>
          <a:prstGeom prst="straightConnector1">
            <a:avLst/>
          </a:prstGeom>
          <a:ln w="12700">
            <a:solidFill>
              <a:schemeClr val="accent3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8CF110C-F5EC-42AC-82B1-A969D755BA24}"/>
              </a:ext>
            </a:extLst>
          </p:cNvPr>
          <p:cNvSpPr/>
          <p:nvPr/>
        </p:nvSpPr>
        <p:spPr>
          <a:xfrm>
            <a:off x="2330958" y="2441523"/>
            <a:ext cx="1242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Segoe UI Light" panose="020B0502040204020203" pitchFamily="34" charset="0"/>
              </a:rPr>
              <a:t>проблема есть, </a:t>
            </a:r>
          </a:p>
          <a:p>
            <a:r>
              <a:rPr lang="ru-RU" sz="900" dirty="0">
                <a:latin typeface="Segoe UI Light" panose="020B0502040204020203" pitchFamily="34" charset="0"/>
              </a:rPr>
              <a:t>но существенное влияние не оказывает</a:t>
            </a:r>
          </a:p>
        </p:txBody>
      </p:sp>
      <p:sp>
        <p:nvSpPr>
          <p:cNvPr id="20" name="Номер слайда 1">
            <a:extLst>
              <a:ext uri="{FF2B5EF4-FFF2-40B4-BE49-F238E27FC236}">
                <a16:creationId xmlns:a16="http://schemas.microsoft.com/office/drawing/2014/main" id="{426EF33C-683C-4EE3-BD23-F56D92E0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577012"/>
            <a:ext cx="180975" cy="179536"/>
          </a:xfrm>
        </p:spPr>
        <p:txBody>
          <a:bodyPr/>
          <a:lstStyle/>
          <a:p>
            <a:r>
              <a:rPr lang="ru-RU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899330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74663" y="1142999"/>
            <a:ext cx="8194675" cy="923330"/>
          </a:xfrm>
        </p:spPr>
        <p:txBody>
          <a:bodyPr/>
          <a:lstStyle/>
          <a:p>
            <a:pPr eaLnBrk="1" hangingPunct="1"/>
            <a:r>
              <a:rPr lang="ru-RU" sz="2000" dirty="0">
                <a:solidFill>
                  <a:schemeClr val="tx1"/>
                </a:solidFill>
                <a:latin typeface="+mj-lt"/>
                <a:cs typeface="Arial" charset="0"/>
              </a:rPr>
              <a:t>ТРЕХСТОРОНЕЕ СОГЛАШЕНИЕ МЕЖДУ ФЕДЕРАЦИЕЙ ПРОФСОЮЗОВ СВЕРДЛОВСКОЙ ОБЛАСТИ, СОСПП И ПРАВИТЕЛЬСТВОМ </a:t>
            </a:r>
            <a:br>
              <a:rPr lang="ru-RU" sz="2000" dirty="0">
                <a:solidFill>
                  <a:schemeClr val="tx1"/>
                </a:solidFill>
                <a:latin typeface="+mj-lt"/>
                <a:cs typeface="Arial" charset="0"/>
              </a:rPr>
            </a:br>
            <a:r>
              <a:rPr lang="ru-RU" sz="2000" dirty="0">
                <a:solidFill>
                  <a:schemeClr val="tx1"/>
                </a:solidFill>
                <a:latin typeface="+mj-lt"/>
                <a:cs typeface="Arial" charset="0"/>
              </a:rPr>
              <a:t>СВЕРДЛОВСКОЙ ОБЛАСТИ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86800" y="6577013"/>
            <a:ext cx="257175" cy="179536"/>
          </a:xfrm>
        </p:spPr>
        <p:txBody>
          <a:bodyPr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5" dirty="0">
                <a:latin typeface="Arial"/>
                <a:cs typeface="Arial"/>
              </a:rPr>
              <a:t>25</a:t>
            </a:r>
          </a:p>
        </p:txBody>
      </p:sp>
      <p:sp>
        <p:nvSpPr>
          <p:cNvPr id="27652" name="Прямоугольник 6"/>
          <p:cNvSpPr>
            <a:spLocks noChangeArrowheads="1"/>
          </p:cNvSpPr>
          <p:nvPr/>
        </p:nvSpPr>
        <p:spPr bwMode="auto">
          <a:xfrm>
            <a:off x="4191000" y="5486400"/>
            <a:ext cx="4572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Calibri" pitchFamily="34" charset="0"/>
              </a:rPr>
              <a:t>(Слева направо) президент Свердловского областного Союза промышленников и предпринимателей Д.А.Пумпянский</a:t>
            </a:r>
            <a:r>
              <a:rPr lang="ru-RU" sz="1400">
                <a:latin typeface="Calibri" pitchFamily="34" charset="0"/>
              </a:rPr>
              <a:t>, губернатор </a:t>
            </a:r>
            <a:r>
              <a:rPr lang="ru-RU" sz="1400" dirty="0">
                <a:latin typeface="Calibri" pitchFamily="34" charset="0"/>
              </a:rPr>
              <a:t>Свердловской области </a:t>
            </a:r>
            <a:r>
              <a:rPr lang="ru-RU" sz="1400" dirty="0" err="1">
                <a:latin typeface="Calibri" pitchFamily="34" charset="0"/>
              </a:rPr>
              <a:t>Е.В.Куйвашев</a:t>
            </a:r>
            <a:r>
              <a:rPr lang="ru-RU" sz="1400" dirty="0">
                <a:latin typeface="Calibri" pitchFamily="34" charset="0"/>
              </a:rPr>
              <a:t>, председатель Федерации профсоюзов Свердловской области  </a:t>
            </a:r>
            <a:r>
              <a:rPr lang="ru-RU" sz="1400" dirty="0" err="1">
                <a:latin typeface="Calibri" pitchFamily="34" charset="0"/>
              </a:rPr>
              <a:t>А.Л.Ветлужских</a:t>
            </a:r>
            <a:r>
              <a:rPr lang="ru-RU" sz="1400" dirty="0">
                <a:latin typeface="Calibri" pitchFamily="34" charset="0"/>
              </a:rPr>
              <a:t>.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23622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ru-RU" sz="120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  </a:t>
            </a:r>
            <a:endParaRPr lang="ru-RU"/>
          </a:p>
        </p:txBody>
      </p:sp>
      <p:sp>
        <p:nvSpPr>
          <p:cNvPr id="27654" name="Прямоугольник 8"/>
          <p:cNvSpPr>
            <a:spLocks noChangeArrowheads="1"/>
          </p:cNvSpPr>
          <p:nvPr/>
        </p:nvSpPr>
        <p:spPr bwMode="auto">
          <a:xfrm>
            <a:off x="533400" y="2362200"/>
            <a:ext cx="35814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Calibri" pitchFamily="34" charset="0"/>
              </a:rPr>
              <a:t>--регулирует социально-трудовые отношения путем взаимных договоренностей и конструктивного сотрудничества</a:t>
            </a:r>
            <a:endParaRPr lang="en-US" b="1" dirty="0">
              <a:latin typeface="Calibri" pitchFamily="34" charset="0"/>
            </a:endParaRPr>
          </a:p>
          <a:p>
            <a:endParaRPr lang="en-US" b="1" dirty="0">
              <a:latin typeface="Calibri" pitchFamily="34" charset="0"/>
            </a:endParaRPr>
          </a:p>
          <a:p>
            <a:r>
              <a:rPr lang="ru-RU" b="1" dirty="0">
                <a:latin typeface="Calibri" pitchFamily="34" charset="0"/>
              </a:rPr>
              <a:t>--определяет уровень минимальной заработной платы в регионе</a:t>
            </a:r>
          </a:p>
          <a:p>
            <a:endParaRPr lang="ru-RU" b="1" dirty="0">
              <a:latin typeface="Calibri" pitchFamily="34" charset="0"/>
            </a:endParaRPr>
          </a:p>
          <a:p>
            <a:r>
              <a:rPr lang="ru-RU" b="1" dirty="0">
                <a:latin typeface="Calibri" pitchFamily="34" charset="0"/>
              </a:rPr>
              <a:t>-- способствует сохранению социального мира</a:t>
            </a:r>
            <a:endParaRPr lang="en-US" b="1" dirty="0">
              <a:latin typeface="Calibri" pitchFamily="34" charset="0"/>
            </a:endParaRPr>
          </a:p>
          <a:p>
            <a:endParaRPr lang="en-US" b="1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0999" y="2209800"/>
            <a:ext cx="4736175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bject 17"/>
          <p:cNvSpPr txBox="1"/>
          <p:nvPr/>
        </p:nvSpPr>
        <p:spPr>
          <a:xfrm>
            <a:off x="7670800" y="527050"/>
            <a:ext cx="1130300" cy="228909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400" spc="-20" dirty="0">
                <a:solidFill>
                  <a:srgbClr val="4F81BC"/>
                </a:solidFill>
                <a:latin typeface="Arial"/>
                <a:cs typeface="Arial"/>
                <a:hlinkClick r:id="rId3"/>
              </a:rPr>
              <a:t>ww</a:t>
            </a:r>
            <a:r>
              <a:rPr sz="1400" spc="-90" dirty="0">
                <a:solidFill>
                  <a:srgbClr val="4F81BC"/>
                </a:solidFill>
                <a:latin typeface="Arial"/>
                <a:cs typeface="Arial"/>
                <a:hlinkClick r:id="rId3"/>
              </a:rPr>
              <a:t>w</a:t>
            </a:r>
            <a:r>
              <a:rPr sz="1400" dirty="0">
                <a:solidFill>
                  <a:srgbClr val="4F81BC"/>
                </a:solidFill>
                <a:latin typeface="Arial"/>
                <a:cs typeface="Arial"/>
                <a:hlinkClick r:id="rId3"/>
              </a:rPr>
              <a:t>.sospp.ru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686800" cy="2000548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ru-RU" altLang="ru-RU" sz="2000" dirty="0">
                <a:solidFill>
                  <a:schemeClr val="tx1"/>
                </a:solidFill>
                <a:latin typeface="+mj-lt"/>
                <a:cs typeface="Arial" charset="0"/>
              </a:rPr>
              <a:t>БЛАГОТВОРИТЕЛЬНЫЙ ПРОЕКТ «ЕКАТЕРИНИНСКАЯ АССАМБЛЕЯ»</a:t>
            </a:r>
            <a:br>
              <a:rPr lang="ru-RU" altLang="ru-RU" sz="2000" dirty="0">
                <a:solidFill>
                  <a:srgbClr val="3366CC"/>
                </a:solidFill>
                <a:latin typeface="Arial" charset="0"/>
                <a:cs typeface="Arial" charset="0"/>
              </a:rPr>
            </a:br>
            <a:r>
              <a:rPr lang="ru-RU" altLang="ru-RU" sz="2000" dirty="0">
                <a:solidFill>
                  <a:srgbClr val="3366CC"/>
                </a:solidFill>
                <a:latin typeface="Arial" charset="0"/>
                <a:cs typeface="Arial" charset="0"/>
              </a:rPr>
              <a:t>                                                 </a:t>
            </a:r>
            <a:r>
              <a:rPr lang="ru-RU" altLang="ru-RU" dirty="0">
                <a:solidFill>
                  <a:schemeClr val="tx1"/>
                </a:solidFill>
                <a:latin typeface="+mj-lt"/>
                <a:cs typeface="Arial" charset="0"/>
              </a:rPr>
              <a:t>Миссия: </a:t>
            </a:r>
            <a:r>
              <a:rPr lang="ru-RU" altLang="ru-RU" b="0" dirty="0">
                <a:solidFill>
                  <a:schemeClr val="tx1"/>
                </a:solidFill>
                <a:latin typeface="+mj-lt"/>
                <a:cs typeface="Arial" charset="0"/>
              </a:rPr>
              <a:t>в</a:t>
            </a:r>
            <a:r>
              <a:rPr lang="ru-RU" altLang="ru-RU" b="0" dirty="0">
                <a:solidFill>
                  <a:srgbClr val="595959"/>
                </a:solidFill>
                <a:latin typeface="+mj-lt"/>
                <a:cs typeface="Arial" charset="0"/>
              </a:rPr>
              <a:t>озрождение и укрепление традиций  </a:t>
            </a:r>
            <a:br>
              <a:rPr lang="ru-RU" altLang="ru-RU" b="0" dirty="0">
                <a:solidFill>
                  <a:srgbClr val="595959"/>
                </a:solidFill>
                <a:latin typeface="+mj-lt"/>
                <a:cs typeface="Arial" charset="0"/>
              </a:rPr>
            </a:br>
            <a:r>
              <a:rPr lang="ru-RU" altLang="ru-RU" b="0" dirty="0">
                <a:solidFill>
                  <a:srgbClr val="595959"/>
                </a:solidFill>
                <a:latin typeface="+mj-lt"/>
                <a:cs typeface="Arial" charset="0"/>
              </a:rPr>
              <a:t>                                              благотворительности и меценатства </a:t>
            </a:r>
            <a:br>
              <a:rPr lang="ru-RU" altLang="ru-RU" b="0" dirty="0">
                <a:solidFill>
                  <a:srgbClr val="595959"/>
                </a:solidFill>
                <a:latin typeface="+mj-lt"/>
                <a:cs typeface="Arial" charset="0"/>
              </a:rPr>
            </a:br>
            <a:r>
              <a:rPr lang="ru-RU" altLang="ru-RU" b="0" dirty="0">
                <a:solidFill>
                  <a:srgbClr val="595959"/>
                </a:solidFill>
                <a:latin typeface="+mj-lt"/>
                <a:cs typeface="Arial" charset="0"/>
              </a:rPr>
              <a:t>                                              предпринимательского сообщества </a:t>
            </a:r>
            <a:br>
              <a:rPr lang="ru-RU" altLang="ru-RU" b="0" dirty="0">
                <a:solidFill>
                  <a:srgbClr val="595959"/>
                </a:solidFill>
                <a:latin typeface="+mj-lt"/>
                <a:cs typeface="Arial" charset="0"/>
              </a:rPr>
            </a:br>
            <a:r>
              <a:rPr lang="ru-RU" altLang="ru-RU" b="0" dirty="0">
                <a:solidFill>
                  <a:srgbClr val="595959"/>
                </a:solidFill>
                <a:latin typeface="+mj-lt"/>
                <a:cs typeface="Arial" charset="0"/>
              </a:rPr>
              <a:t>                    Свердловской области</a:t>
            </a:r>
            <a:br>
              <a:rPr lang="ru-RU" altLang="ru-RU" b="0" dirty="0">
                <a:solidFill>
                  <a:srgbClr val="595959"/>
                </a:solidFill>
                <a:latin typeface="Arial" charset="0"/>
                <a:cs typeface="Arial" charset="0"/>
              </a:rPr>
            </a:br>
            <a:br>
              <a:rPr lang="ru-RU" altLang="ru-RU" b="0" dirty="0">
                <a:solidFill>
                  <a:srgbClr val="595959"/>
                </a:solidFill>
                <a:latin typeface="Arial" charset="0"/>
                <a:cs typeface="Arial" charset="0"/>
              </a:rPr>
            </a:br>
            <a:endParaRPr lang="ru-RU" altLang="ru-RU" b="0" dirty="0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686800" y="6577013"/>
            <a:ext cx="257175" cy="179536"/>
          </a:xfrm>
        </p:spPr>
        <p:txBody>
          <a:bodyPr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5" dirty="0">
                <a:latin typeface="Arial"/>
                <a:cs typeface="Arial"/>
              </a:rPr>
              <a:t>26</a:t>
            </a:r>
          </a:p>
        </p:txBody>
      </p:sp>
      <p:sp>
        <p:nvSpPr>
          <p:cNvPr id="9" name="object 17"/>
          <p:cNvSpPr txBox="1"/>
          <p:nvPr/>
        </p:nvSpPr>
        <p:spPr>
          <a:xfrm>
            <a:off x="7670800" y="527050"/>
            <a:ext cx="1130300" cy="228909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400" spc="-2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ww</a:t>
            </a:r>
            <a:r>
              <a:rPr sz="1400" spc="-9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w</a:t>
            </a:r>
            <a:r>
              <a:rPr sz="140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.sospp.ru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2" name="Picture 2" descr="C:\Users\Галина\Downloads\ekaterininskaya assambleya01.jpg"/>
          <p:cNvPicPr>
            <a:picLocks noChangeAspect="1" noChangeArrowheads="1"/>
          </p:cNvPicPr>
          <p:nvPr/>
        </p:nvPicPr>
        <p:blipFill>
          <a:blip r:embed="rId3" cstate="print"/>
          <a:srcRect l="46330" t="3168" r="8989" b="51419"/>
          <a:stretch>
            <a:fillRect/>
          </a:stretch>
        </p:blipFill>
        <p:spPr bwMode="auto">
          <a:xfrm>
            <a:off x="1752600" y="1447800"/>
            <a:ext cx="1600200" cy="112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393E470B-86BF-4204-BA62-323A375F18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507638"/>
              </p:ext>
            </p:extLst>
          </p:nvPr>
        </p:nvGraphicFramePr>
        <p:xfrm>
          <a:off x="4973294" y="2880445"/>
          <a:ext cx="4086225" cy="3459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F06942-63D3-44A0-A9ED-0D1176251B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9951" y="2640560"/>
            <a:ext cx="2573343" cy="4053257"/>
          </a:xfrm>
          <a:prstGeom prst="rect">
            <a:avLst/>
          </a:prstGeom>
        </p:spPr>
      </p:pic>
      <p:pic>
        <p:nvPicPr>
          <p:cNvPr id="13" name="Объект 3">
            <a:extLst>
              <a:ext uri="{FF2B5EF4-FFF2-40B4-BE49-F238E27FC236}">
                <a16:creationId xmlns:a16="http://schemas.microsoft.com/office/drawing/2014/main" id="{A37352A6-A2C8-4D0C-8C41-3FED43D2F5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26" y="2641608"/>
            <a:ext cx="2360220" cy="15493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DE83668-93E5-4FF0-A372-0514297167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7" y="4157671"/>
            <a:ext cx="2348316" cy="129884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8120AEC-994A-4B75-A534-C087E7DFB6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25" y="5175043"/>
            <a:ext cx="2348316" cy="150830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-1981200" y="533400"/>
            <a:ext cx="8077201" cy="8217634"/>
          </a:xfrm>
        </p:spPr>
        <p:txBody>
          <a:bodyPr/>
          <a:lstStyle/>
          <a:p>
            <a:pPr eaLnBrk="1" hangingPunct="1"/>
            <a:br>
              <a:rPr lang="ru-RU" dirty="0">
                <a:latin typeface="Arial" charset="0"/>
                <a:cs typeface="Arial" charset="0"/>
              </a:rPr>
            </a:br>
            <a:br>
              <a:rPr lang="ru-RU" dirty="0">
                <a:latin typeface="Arial" charset="0"/>
                <a:cs typeface="Arial" charset="0"/>
              </a:rPr>
            </a:br>
            <a:br>
              <a:rPr lang="ru-RU" dirty="0">
                <a:latin typeface="Arial" charset="0"/>
                <a:cs typeface="Arial" charset="0"/>
              </a:rPr>
            </a:br>
            <a:br>
              <a:rPr lang="ru-RU" dirty="0">
                <a:latin typeface="Arial" charset="0"/>
                <a:cs typeface="Arial" charset="0"/>
              </a:rPr>
            </a:br>
            <a:br>
              <a:rPr lang="ru-RU" dirty="0">
                <a:latin typeface="Arial" charset="0"/>
                <a:cs typeface="Arial" charset="0"/>
              </a:rPr>
            </a:br>
            <a:br>
              <a:rPr lang="ru-RU" dirty="0">
                <a:latin typeface="Arial" charset="0"/>
                <a:cs typeface="Arial" charset="0"/>
              </a:rPr>
            </a:br>
            <a:br>
              <a:rPr lang="ru-RU" sz="20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20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                                    </a:t>
            </a:r>
            <a:r>
              <a:rPr lang="ru-RU" sz="2800" dirty="0">
                <a:solidFill>
                  <a:schemeClr val="tx1"/>
                </a:solidFill>
                <a:latin typeface="+mj-lt"/>
                <a:cs typeface="Arial" charset="0"/>
              </a:rPr>
              <a:t>Спасибо за внимание </a:t>
            </a:r>
            <a:r>
              <a:rPr lang="ru-RU" sz="2400" dirty="0">
                <a:solidFill>
                  <a:schemeClr val="tx1"/>
                </a:solidFill>
                <a:latin typeface="+mj-lt"/>
                <a:cs typeface="Arial" charset="0"/>
              </a:rPr>
              <a:t>! </a:t>
            </a:r>
            <a:br>
              <a:rPr lang="ru-RU" sz="24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br>
              <a:rPr lang="ru-RU" sz="24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br>
              <a:rPr lang="ru-RU" sz="24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b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b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                                       </a:t>
            </a:r>
            <a:b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</a:t>
            </a:r>
            <a:r>
              <a:rPr lang="ru-RU" sz="20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                 </a:t>
            </a: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Контакты</a:t>
            </a:r>
            <a:r>
              <a:rPr lang="en-US" sz="1400" dirty="0">
                <a:solidFill>
                  <a:schemeClr val="tx1"/>
                </a:solidFill>
                <a:latin typeface="Arial" charset="0"/>
                <a:cs typeface="Arial" charset="0"/>
              </a:rPr>
              <a:t>:</a:t>
            </a:r>
            <a:b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                                                        </a:t>
            </a:r>
            <a:r>
              <a:rPr lang="ru-RU" sz="1400" b="0" dirty="0">
                <a:solidFill>
                  <a:schemeClr val="tx1"/>
                </a:solidFill>
                <a:latin typeface="Arial" charset="0"/>
                <a:cs typeface="Arial" charset="0"/>
              </a:rPr>
              <a:t>Адрес</a:t>
            </a:r>
            <a:r>
              <a:rPr lang="en-US" sz="1400" b="0" dirty="0">
                <a:solidFill>
                  <a:schemeClr val="tx1"/>
                </a:solidFill>
                <a:latin typeface="Arial" charset="0"/>
                <a:cs typeface="Arial" charset="0"/>
              </a:rPr>
              <a:t>: </a:t>
            </a:r>
            <a:r>
              <a:rPr lang="ru-RU" sz="1400" b="0" dirty="0" err="1">
                <a:solidFill>
                  <a:schemeClr val="tx1"/>
                </a:solidFill>
                <a:latin typeface="Arial" charset="0"/>
                <a:cs typeface="Arial" charset="0"/>
              </a:rPr>
              <a:t>г.Екатеринбург</a:t>
            </a:r>
            <a:r>
              <a:rPr lang="ru-RU" sz="1400" b="0" dirty="0">
                <a:solidFill>
                  <a:schemeClr val="tx1"/>
                </a:solidFill>
                <a:latin typeface="Arial" charset="0"/>
                <a:cs typeface="Arial" charset="0"/>
              </a:rPr>
              <a:t>, ул.Пушкина,6</a:t>
            </a:r>
            <a:br>
              <a:rPr lang="ru-RU" sz="1400" b="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1400" b="0" dirty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                                                         Телефон</a:t>
            </a:r>
            <a:r>
              <a:rPr lang="en-US" sz="1400" b="0" dirty="0">
                <a:solidFill>
                  <a:schemeClr val="tx1"/>
                </a:solidFill>
                <a:latin typeface="Arial" charset="0"/>
                <a:cs typeface="Arial" charset="0"/>
              </a:rPr>
              <a:t> +7(343) 371-29-25</a:t>
            </a:r>
            <a:r>
              <a:rPr lang="ru-RU" sz="1400" b="0" dirty="0">
                <a:solidFill>
                  <a:schemeClr val="tx1"/>
                </a:solidFill>
                <a:latin typeface="Arial" charset="0"/>
                <a:cs typeface="Arial" charset="0"/>
              </a:rPr>
              <a:t>, 371-28-85</a:t>
            </a:r>
            <a:br>
              <a:rPr lang="en-US" sz="1400" b="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1400" b="0" dirty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                                                         </a:t>
            </a:r>
            <a:r>
              <a:rPr lang="en-US" sz="1400" b="0" dirty="0">
                <a:solidFill>
                  <a:schemeClr val="tx1"/>
                </a:solidFill>
                <a:latin typeface="Arial" charset="0"/>
                <a:cs typeface="Arial" charset="0"/>
              </a:rPr>
              <a:t>E-mail: </a:t>
            </a:r>
            <a:r>
              <a:rPr lang="en-US" sz="1400" b="0" dirty="0">
                <a:solidFill>
                  <a:schemeClr val="tx1"/>
                </a:solidFill>
                <a:latin typeface="Arial" charset="0"/>
                <a:cs typeface="Arial" charset="0"/>
                <a:hlinkClick r:id="rId2"/>
              </a:rPr>
              <a:t>sospp@sospp.ru</a:t>
            </a:r>
            <a:br>
              <a:rPr lang="en-US" sz="1400" b="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1400" b="0" dirty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                                                             </a:t>
            </a:r>
            <a:r>
              <a:rPr lang="en-US" sz="1400" b="0" dirty="0">
                <a:solidFill>
                  <a:schemeClr val="tx1"/>
                </a:solidFill>
                <a:latin typeface="Arial" charset="0"/>
                <a:cs typeface="Arial" charset="0"/>
                <a:hlinkClick r:id="rId3"/>
              </a:rPr>
              <a:t>www</a:t>
            </a:r>
            <a:r>
              <a:rPr lang="ru-RU" sz="1400" b="0" dirty="0">
                <a:solidFill>
                  <a:schemeClr val="tx1"/>
                </a:solidFill>
                <a:latin typeface="Arial" charset="0"/>
                <a:cs typeface="Arial" charset="0"/>
                <a:hlinkClick r:id="rId3"/>
              </a:rPr>
              <a:t>.</a:t>
            </a:r>
            <a:r>
              <a:rPr lang="en-US" sz="1400" b="0" dirty="0">
                <a:solidFill>
                  <a:schemeClr val="tx1"/>
                </a:solidFill>
                <a:latin typeface="Arial" charset="0"/>
                <a:cs typeface="Arial" charset="0"/>
                <a:hlinkClick r:id="rId3"/>
              </a:rPr>
              <a:t>sospp.ru</a:t>
            </a:r>
            <a:r>
              <a:rPr lang="ru-RU" sz="1400" b="0" dirty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en-US" sz="1400" b="0" dirty="0">
                <a:solidFill>
                  <a:schemeClr val="tx1"/>
                </a:solidFill>
                <a:latin typeface="Arial" charset="0"/>
                <a:cs typeface="Arial" charset="0"/>
              </a:rPr>
              <a:t>www</a:t>
            </a:r>
            <a:r>
              <a:rPr lang="ru-RU" sz="1400" b="0" dirty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  <a:r>
              <a:rPr lang="ru-RU" sz="1400" b="0" dirty="0" err="1">
                <a:solidFill>
                  <a:schemeClr val="tx1"/>
                </a:solidFill>
                <a:latin typeface="Arial" charset="0"/>
                <a:cs typeface="Arial" charset="0"/>
              </a:rPr>
              <a:t>соспп.рф</a:t>
            </a:r>
            <a:br>
              <a:rPr lang="en-US" sz="1400" b="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br>
              <a:rPr lang="ru-RU" sz="20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br>
              <a:rPr lang="ru-RU" sz="20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br>
              <a:rPr lang="ru-RU" sz="20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br>
              <a:rPr lang="ru-RU" sz="20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br>
              <a:rPr lang="ru-RU" sz="20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br>
              <a:rPr lang="ru-RU" sz="20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br>
              <a:rPr lang="ru-RU" sz="20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br>
              <a:rPr lang="ru-RU" sz="20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ru-RU" sz="20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577013"/>
            <a:ext cx="333375" cy="179536"/>
          </a:xfrm>
        </p:spPr>
        <p:txBody>
          <a:bodyPr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5" dirty="0">
                <a:latin typeface="Arial"/>
                <a:cs typeface="Arial"/>
              </a:rPr>
              <a:t>27</a:t>
            </a:r>
          </a:p>
        </p:txBody>
      </p:sp>
      <p:sp>
        <p:nvSpPr>
          <p:cNvPr id="5" name="object 17"/>
          <p:cNvSpPr txBox="1"/>
          <p:nvPr/>
        </p:nvSpPr>
        <p:spPr>
          <a:xfrm>
            <a:off x="7670800" y="527050"/>
            <a:ext cx="1130300" cy="228909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400" spc="-20" dirty="0">
                <a:solidFill>
                  <a:srgbClr val="4F81BC"/>
                </a:solidFill>
                <a:latin typeface="Arial"/>
                <a:cs typeface="Arial"/>
                <a:hlinkClick r:id="rId3"/>
              </a:rPr>
              <a:t>ww</a:t>
            </a:r>
            <a:r>
              <a:rPr sz="1400" spc="-90" dirty="0">
                <a:solidFill>
                  <a:srgbClr val="4F81BC"/>
                </a:solidFill>
                <a:latin typeface="Arial"/>
                <a:cs typeface="Arial"/>
                <a:hlinkClick r:id="rId3"/>
              </a:rPr>
              <a:t>w</a:t>
            </a:r>
            <a:r>
              <a:rPr sz="1400" dirty="0">
                <a:solidFill>
                  <a:srgbClr val="4F81BC"/>
                </a:solidFill>
                <a:latin typeface="Arial"/>
                <a:cs typeface="Arial"/>
                <a:hlinkClick r:id="rId3"/>
              </a:rPr>
              <a:t>.sospp.ru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79E091-675A-4347-BE17-81467E35D9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90" t="-24670" r="10990" b="38681"/>
          <a:stretch/>
        </p:blipFill>
        <p:spPr>
          <a:xfrm>
            <a:off x="6199981" y="4171676"/>
            <a:ext cx="2941638" cy="26863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2EC53B-C46D-4932-BD85-B4FC9739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193126"/>
            <a:ext cx="8876506" cy="307777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+mj-lt"/>
              </a:rPr>
              <a:t>СВЕРДЛОВСКАЯ ОБЛАСТЬ—ТОЧКА РОСТА В САМОМ СЕРДЦЕ РОССИИ 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823D7EF-DFBB-4A30-BE96-AEE94A1E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B89B-5284-4ABB-8BEC-6B2A5B8A92A2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7CD7B2-251D-466F-B826-DB84AD87B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50" y="1500902"/>
            <a:ext cx="3352800" cy="2437823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EB99A19-8D52-46DE-BF52-0F9B713D0892}"/>
              </a:ext>
            </a:extLst>
          </p:cNvPr>
          <p:cNvSpPr txBox="1">
            <a:spLocks/>
          </p:cNvSpPr>
          <p:nvPr/>
        </p:nvSpPr>
        <p:spPr bwMode="auto">
          <a:xfrm>
            <a:off x="4571999" y="2018751"/>
            <a:ext cx="4398479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 i="0">
                <a:solidFill>
                  <a:srgbClr val="0064AF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ru-RU" sz="1600" kern="0" dirty="0">
                <a:solidFill>
                  <a:schemeClr val="tx1"/>
                </a:solidFill>
                <a:latin typeface="+mj-lt"/>
              </a:rPr>
              <a:t>ТОП- 10 В ИНТЕГРАЛЬНОМ РЕЙТИНГЕ РЕГИОНОВ РОССИИ </a:t>
            </a:r>
          </a:p>
          <a:p>
            <a:endParaRPr lang="ru-RU" sz="1600" kern="0" dirty="0">
              <a:solidFill>
                <a:schemeClr val="tx1"/>
              </a:solidFill>
              <a:latin typeface="+mj-lt"/>
            </a:endParaRPr>
          </a:p>
          <a:p>
            <a:endParaRPr lang="ru-RU" sz="1600" kern="0" dirty="0">
              <a:solidFill>
                <a:schemeClr val="tx1"/>
              </a:solidFill>
              <a:latin typeface="+mj-lt"/>
            </a:endParaRPr>
          </a:p>
          <a:p>
            <a:r>
              <a:rPr lang="ru-RU" sz="1600" kern="0" dirty="0">
                <a:solidFill>
                  <a:schemeClr val="tx1"/>
                </a:solidFill>
                <a:latin typeface="+mj-lt"/>
              </a:rPr>
              <a:t>В</a:t>
            </a:r>
            <a:r>
              <a:rPr lang="ru-RU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kern="0" dirty="0">
                <a:solidFill>
                  <a:schemeClr val="tx1"/>
                </a:solidFill>
                <a:latin typeface="+mj-lt"/>
              </a:rPr>
              <a:t>4 РАЗА УРОВЕНЬ РОСТА ПРОМЫШЛЕННОГО ПРОИЗВОДСТВА ВЫШЕ ОБЩЕРОССИЙСКОГО</a:t>
            </a:r>
          </a:p>
          <a:p>
            <a:endParaRPr lang="ru-RU" sz="1600" kern="0" dirty="0">
              <a:solidFill>
                <a:schemeClr val="tx1"/>
              </a:solidFill>
              <a:latin typeface="+mj-lt"/>
            </a:endParaRPr>
          </a:p>
          <a:p>
            <a:endParaRPr lang="ru-RU" kern="0" dirty="0">
              <a:solidFill>
                <a:schemeClr val="tx1"/>
              </a:solidFill>
              <a:latin typeface="+mj-lt"/>
            </a:endParaRPr>
          </a:p>
          <a:p>
            <a:r>
              <a:rPr lang="ru-RU" kern="0" dirty="0">
                <a:solidFill>
                  <a:schemeClr val="tx1"/>
                </a:solidFill>
                <a:latin typeface="+mj-lt"/>
              </a:rPr>
              <a:t>  </a:t>
            </a:r>
            <a:r>
              <a:rPr lang="ru-RU" sz="1600" kern="0" dirty="0">
                <a:solidFill>
                  <a:schemeClr val="tx1"/>
                </a:solidFill>
                <a:latin typeface="+mj-lt"/>
              </a:rPr>
              <a:t>3-е МЕСТО ПО ГРУЗООБОРОТУ ПОСЛЕ МОСКВЫ И САНКТ –ПЕТЕРБУРГА</a:t>
            </a:r>
          </a:p>
          <a:p>
            <a:endParaRPr lang="ru-RU" sz="1600" kern="0" dirty="0">
              <a:solidFill>
                <a:schemeClr val="tx1"/>
              </a:solidFill>
              <a:latin typeface="+mj-lt"/>
            </a:endParaRPr>
          </a:p>
          <a:p>
            <a:endParaRPr lang="ru-RU" sz="1600" kern="0" dirty="0">
              <a:solidFill>
                <a:schemeClr val="tx1"/>
              </a:solidFill>
              <a:latin typeface="+mj-lt"/>
            </a:endParaRPr>
          </a:p>
          <a:p>
            <a:r>
              <a:rPr lang="ru-RU" sz="1600" kern="0" dirty="0">
                <a:solidFill>
                  <a:schemeClr val="tx1"/>
                </a:solidFill>
                <a:latin typeface="+mj-lt"/>
              </a:rPr>
              <a:t>5-е МЕСТО ПО ЧИСЛУ СОЗДАННЫХ ПЕРЕДОВЫХ ПРОИЗВОДСТВЕННЫХ ТЕХНОЛОГИЙ   </a:t>
            </a:r>
          </a:p>
          <a:p>
            <a:endParaRPr lang="ru-RU" kern="0" dirty="0">
              <a:solidFill>
                <a:schemeClr val="tx1"/>
              </a:solidFill>
            </a:endParaRPr>
          </a:p>
          <a:p>
            <a:r>
              <a:rPr lang="ru-RU" kern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AF4C9E-BD4E-4609-9E98-42B6DA0A92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27" y="3823987"/>
            <a:ext cx="4195501" cy="302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79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43822-7994-4F70-B4D0-C335936FDB6E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934200" y="533400"/>
            <a:ext cx="190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lang="ru-RU" sz="1400" spc="-2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         </a:t>
            </a:r>
            <a:r>
              <a:rPr lang="en-US" sz="1400" spc="-2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ww</a:t>
            </a:r>
            <a:r>
              <a:rPr lang="en-US" sz="1400" spc="-9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w</a:t>
            </a:r>
            <a:r>
              <a:rPr lang="en-US" sz="140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.sospp.ru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905000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600" b="1" dirty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  --</a:t>
            </a:r>
            <a:r>
              <a:rPr lang="en-US" sz="1600" b="1" dirty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совет по экономической политике при Полпреде Президента РФ в УрФО</a:t>
            </a:r>
            <a:r>
              <a:rPr lang="en-US" sz="1600" b="1" dirty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lvl="0" algn="just" eaLnBrk="0" hangingPunct="0"/>
            <a:endParaRPr lang="ru-RU" sz="1600" b="1" dirty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1600" b="1" dirty="0">
                <a:latin typeface="+mj-lt"/>
                <a:ea typeface="Times New Roman" pitchFamily="18" charset="0"/>
                <a:cs typeface="Times New Roman" pitchFamily="18" charset="0"/>
              </a:rPr>
              <a:t>   -- инвестиционный совет при губернаторе Свердловской области</a:t>
            </a:r>
            <a:r>
              <a:rPr lang="en-US" sz="1600" b="1" dirty="0">
                <a:latin typeface="+mj-lt"/>
                <a:ea typeface="Times New Roman" pitchFamily="18" charset="0"/>
                <a:cs typeface="Times New Roman" pitchFamily="18" charset="0"/>
              </a:rPr>
              <a:t>;</a:t>
            </a:r>
            <a:endParaRPr lang="ru-RU" sz="1600" b="1" dirty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-- правительственная комисси</a:t>
            </a:r>
            <a:r>
              <a:rPr lang="ru-RU" sz="1600" b="1" dirty="0">
                <a:latin typeface="+mj-lt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по приоритетным инвестиционным проектам на территории Свердловской области; 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600" b="1" dirty="0">
                <a:latin typeface="+mj-lt"/>
                <a:ea typeface="Times New Roman" pitchFamily="18" charset="0"/>
                <a:cs typeface="Times New Roman" pitchFamily="18" charset="0"/>
              </a:rPr>
              <a:t>  -- координационная комиссия по развитию конкуренции в Свердловской области</a:t>
            </a:r>
            <a:r>
              <a:rPr lang="en-US" sz="1600" b="1" dirty="0">
                <a:latin typeface="+mj-lt"/>
                <a:ea typeface="Times New Roman" pitchFamily="18" charset="0"/>
                <a:cs typeface="Times New Roman" pitchFamily="18" charset="0"/>
              </a:rPr>
              <a:t>;</a:t>
            </a:r>
            <a:endParaRPr lang="ru-RU" sz="1600" b="1" dirty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-- наблюдательный совет фонда технологического развития Свердловской области (распределяет средства фонда);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-- попечительский совет Свердловского областного фонда поддержки предпринимательства; 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1600" b="1" dirty="0">
                <a:latin typeface="+mj-lt"/>
                <a:ea typeface="Times New Roman" pitchFamily="18" charset="0"/>
                <a:cs typeface="Times New Roman" pitchFamily="18" charset="0"/>
              </a:rPr>
              <a:t>  -- наблюдательный совет Агентства по привлечению инвестиций в Свердловской области;</a:t>
            </a:r>
            <a:endParaRPr kumimoji="0" lang="ru-RU" sz="1600" b="1" i="0" u="none" strike="noStrike" cap="none" normalizeH="0" baseline="0" dirty="0">
              <a:ln>
                <a:noFill/>
              </a:ln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>
              <a:ln>
                <a:noFill/>
              </a:ln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-- экспертный совет по строительству .</a:t>
            </a:r>
            <a:endParaRPr kumimoji="0" lang="ru-RU" sz="1600" b="1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728" y="1143000"/>
            <a:ext cx="876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latin typeface="+mj-lt"/>
                <a:ea typeface="Times New Roman" pitchFamily="18" charset="0"/>
              </a:rPr>
              <a:t>ПРЕДСТАВИТЕЛИ СОСПП ВКЛЮЧЕНЫ В СОСТАВ РЕГИОНАЛЬНЫХ  СТРУКТУР, ОПРЕДЕЛЯЮЩИХ ПОЛУЧАТЕЛЕЙ ГОСПОДДЕРЖКИ И РЕЖИМ НАЛОГОВЫХ  ЛЬГОТ ДЛЯ БИЗНЕСА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7670800" y="527050"/>
            <a:ext cx="1130300" cy="228909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400" spc="-2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ww</a:t>
            </a:r>
            <a:r>
              <a:rPr sz="1400" spc="-9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w</a:t>
            </a:r>
            <a:r>
              <a:rPr sz="140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.sospp.ru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fld id="{0F8DABB2-81C8-4AB2-968D-8C877D4A556B}" type="slidenum">
              <a:rPr lang="ru-RU" spc="-5">
                <a:latin typeface="Arial"/>
                <a:cs typeface="Arial"/>
              </a:rPr>
              <a:pPr marL="25400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pc="-5" dirty="0">
              <a:latin typeface="Arial"/>
              <a:cs typeface="Arial"/>
            </a:endParaRP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474663" y="1152525"/>
            <a:ext cx="8194675" cy="615553"/>
          </a:xfrm>
        </p:spPr>
        <p:txBody>
          <a:bodyPr/>
          <a:lstStyle/>
          <a:p>
            <a:r>
              <a:rPr lang="ru-RU" sz="2000" cap="all" dirty="0">
                <a:solidFill>
                  <a:schemeClr val="tx1"/>
                </a:solidFill>
                <a:latin typeface="+mj-lt"/>
                <a:cs typeface="Arial" pitchFamily="34" charset="0"/>
              </a:rPr>
              <a:t>В  </a:t>
            </a:r>
            <a:r>
              <a:rPr lang="ru-RU" sz="2000" cap="all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рАМках</a:t>
            </a:r>
            <a:r>
              <a:rPr lang="ru-RU" sz="2000" cap="all" dirty="0">
                <a:solidFill>
                  <a:schemeClr val="tx1"/>
                </a:solidFill>
                <a:latin typeface="+mj-lt"/>
                <a:cs typeface="Arial" pitchFamily="34" charset="0"/>
              </a:rPr>
              <a:t> Союза работают 7 комитетов и 8 комиссий</a:t>
            </a:r>
            <a:br>
              <a:rPr lang="ru-RU" sz="2000" cap="all" dirty="0">
                <a:solidFill>
                  <a:schemeClr val="tx1"/>
                </a:solidFill>
                <a:latin typeface="+mj-lt"/>
                <a:cs typeface="Arial" pitchFamily="34" charset="0"/>
              </a:rPr>
            </a:b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990600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9950" algn="l"/>
              </a:tabLst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9950" algn="l"/>
              </a:tabLst>
            </a:pPr>
            <a:endParaRPr lang="ru-RU" sz="1200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9950" algn="l"/>
              </a:tabLst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9950" algn="l"/>
              </a:tabLst>
            </a:pPr>
            <a:endParaRPr lang="ru-RU" sz="12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9950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1.Комитет по промышленности 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9950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взаимодействию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9950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с естественными монополиями.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9950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2.Комитет по экологии 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9950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природопользованию.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9950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3.Комитет по энергетике.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9950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4.Комитет по социальному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9950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партнерству.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9950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5.Комитет по строительству.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9950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6.Комитет по профессиональному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9950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образованию и трудовым ресурсам.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9950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7.Комитет по транспорту и логистике.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9950" algn="l"/>
              </a:tabLs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09950" algn="l"/>
              </a:tabLst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91000" y="1752600"/>
            <a:ext cx="449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tabLst>
                <a:tab pos="3409950" algn="l"/>
              </a:tabLst>
            </a:pPr>
            <a:r>
              <a:rPr lang="ru-RU" b="1" dirty="0">
                <a:latin typeface="+mj-lt"/>
                <a:ea typeface="Times New Roman" pitchFamily="18" charset="0"/>
              </a:rPr>
              <a:t>1.Комиссия по развитию малого и среднего бизнеса. </a:t>
            </a:r>
          </a:p>
          <a:p>
            <a:pPr lvl="0" algn="just" eaLnBrk="0" hangingPunct="0">
              <a:tabLst>
                <a:tab pos="3409950" algn="l"/>
              </a:tabLst>
            </a:pPr>
            <a:r>
              <a:rPr lang="ru-RU" b="1" dirty="0">
                <a:latin typeface="+mj-lt"/>
                <a:ea typeface="Times New Roman" pitchFamily="18" charset="0"/>
              </a:rPr>
              <a:t>2.Комиссия по развитию системы квалификаций. </a:t>
            </a:r>
          </a:p>
          <a:p>
            <a:pPr lvl="0" algn="just" eaLnBrk="0" hangingPunct="0">
              <a:tabLst>
                <a:tab pos="3409950" algn="l"/>
              </a:tabLst>
            </a:pPr>
            <a:r>
              <a:rPr lang="ru-RU" b="1" dirty="0">
                <a:latin typeface="+mj-lt"/>
                <a:ea typeface="Times New Roman" pitchFamily="18" charset="0"/>
              </a:rPr>
              <a:t>3.Комиссия  по охране труда Комитета по социальному партнерству. </a:t>
            </a:r>
          </a:p>
          <a:p>
            <a:pPr lvl="0" algn="just" eaLnBrk="0" hangingPunct="0">
              <a:tabLst>
                <a:tab pos="3409950" algn="l"/>
              </a:tabLst>
            </a:pPr>
            <a:r>
              <a:rPr lang="ru-RU" b="1" dirty="0">
                <a:latin typeface="+mj-lt"/>
                <a:ea typeface="Times New Roman" pitchFamily="18" charset="0"/>
              </a:rPr>
              <a:t>4.Комиссия по развитию агро-промышленного комплекса. </a:t>
            </a:r>
          </a:p>
          <a:p>
            <a:pPr lvl="0" algn="just" eaLnBrk="0" hangingPunct="0">
              <a:tabLst>
                <a:tab pos="3409950" algn="l"/>
              </a:tabLst>
            </a:pPr>
            <a:r>
              <a:rPr lang="ru-RU" b="1" dirty="0">
                <a:latin typeface="+mj-lt"/>
                <a:ea typeface="Times New Roman" pitchFamily="18" charset="0"/>
              </a:rPr>
              <a:t>5.Комиссия по цифровым и информационным технологиям. </a:t>
            </a:r>
          </a:p>
          <a:p>
            <a:pPr lvl="0" algn="just" eaLnBrk="0" hangingPunct="0">
              <a:tabLst>
                <a:tab pos="3409950" algn="l"/>
              </a:tabLst>
            </a:pPr>
            <a:r>
              <a:rPr lang="ru-RU" b="1" dirty="0">
                <a:latin typeface="+mj-lt"/>
                <a:ea typeface="Times New Roman" pitchFamily="18" charset="0"/>
                <a:cs typeface="Times New Roman" pitchFamily="18" charset="0"/>
              </a:rPr>
              <a:t>6.Комиссия по безопасности предпринимательской деятельности.</a:t>
            </a:r>
            <a:endParaRPr lang="ru-RU" b="1" dirty="0">
              <a:latin typeface="+mj-lt"/>
              <a:ea typeface="Times New Roman" pitchFamily="18" charset="0"/>
            </a:endParaRPr>
          </a:p>
          <a:p>
            <a:pPr lvl="0" algn="just" eaLnBrk="0" hangingPunct="0">
              <a:tabLst>
                <a:tab pos="3409950" algn="l"/>
              </a:tabLst>
            </a:pPr>
            <a:r>
              <a:rPr lang="ru-RU" b="1" dirty="0">
                <a:latin typeface="+mj-lt"/>
                <a:ea typeface="Times New Roman" pitchFamily="18" charset="0"/>
                <a:cs typeface="Times New Roman" pitchFamily="18" charset="0"/>
              </a:rPr>
              <a:t>7.Комиссия по вопросам контрольно-надзорной деятельности</a:t>
            </a:r>
            <a:endParaRPr lang="ru-RU" b="1" dirty="0">
              <a:latin typeface="+mj-lt"/>
              <a:ea typeface="Times New Roman" pitchFamily="18" charset="0"/>
            </a:endParaRPr>
          </a:p>
          <a:p>
            <a:pPr lvl="0" algn="just" eaLnBrk="0" hangingPunct="0">
              <a:tabLst>
                <a:tab pos="3409950" algn="l"/>
              </a:tabLst>
            </a:pPr>
            <a:r>
              <a:rPr lang="ru-RU" b="1" dirty="0">
                <a:latin typeface="+mj-lt"/>
                <a:ea typeface="Times New Roman" pitchFamily="18" charset="0"/>
                <a:cs typeface="Times New Roman" pitchFamily="18" charset="0"/>
              </a:rPr>
              <a:t>8.Комиссия по налоговой и финансовой политике.</a:t>
            </a:r>
            <a:endParaRPr lang="ru-RU" b="1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2AA45-71EF-41D6-91BB-08A2D792E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1" y="818497"/>
            <a:ext cx="8593138" cy="8562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C34160-BC7D-442A-9E1E-E481DFEDE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8104" y="1011302"/>
            <a:ext cx="7861300" cy="603242"/>
          </a:xfrm>
        </p:spPr>
        <p:txBody>
          <a:bodyPr/>
          <a:lstStyle/>
          <a:p>
            <a:r>
              <a:rPr lang="ru-RU" sz="2000" dirty="0"/>
              <a:t>                        «</a:t>
            </a:r>
            <a:r>
              <a:rPr lang="ru-RU" sz="2000" dirty="0">
                <a:latin typeface="+mj-lt"/>
              </a:rPr>
              <a:t>ДНИ УРАЛЬСКОГО БИЗНЕСА -2021»</a:t>
            </a:r>
          </a:p>
          <a:p>
            <a:r>
              <a:rPr lang="ru-RU" dirty="0">
                <a:latin typeface="+mj-lt"/>
              </a:rPr>
              <a:t>                                                             (график мероприятий)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F59DE4-F315-4269-B453-01D2452B8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7B19-220C-472C-A576-01B118E810C6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2742C0-CC2F-4A47-BCE5-98DC8EC930E2}"/>
              </a:ext>
            </a:extLst>
          </p:cNvPr>
          <p:cNvSpPr txBox="1"/>
          <p:nvPr/>
        </p:nvSpPr>
        <p:spPr>
          <a:xfrm>
            <a:off x="203615" y="1714608"/>
            <a:ext cx="59832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февраля – </a:t>
            </a:r>
            <a:r>
              <a:rPr lang="ru-RU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«Охрана труда в период пандемии»</a:t>
            </a:r>
            <a:endParaRPr lang="ru-RU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1CF5C0-9D99-4C5E-AD97-0F06FEADCFA6}"/>
              </a:ext>
            </a:extLst>
          </p:cNvPr>
          <p:cNvSpPr txBox="1"/>
          <p:nvPr/>
        </p:nvSpPr>
        <p:spPr>
          <a:xfrm>
            <a:off x="215489" y="2160861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февраля 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--«Механизм ГЧП. Актуальность и практика применения»</a:t>
            </a:r>
            <a:endParaRPr lang="ru-RU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BD0B45-828F-4E35-819A-F84385DAAC8B}"/>
              </a:ext>
            </a:extLst>
          </p:cNvPr>
          <p:cNvSpPr txBox="1"/>
          <p:nvPr/>
        </p:nvSpPr>
        <p:spPr>
          <a:xfrm>
            <a:off x="203615" y="2757364"/>
            <a:ext cx="3810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марта 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--«Организация  целевого  обучения  в Свердловской области и реализация партнерских проектов бизнеса и образования . Итоги, перспективы»  </a:t>
            </a:r>
            <a:endParaRPr lang="ru-RU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8DCA93-AE8B-4ACC-86CA-03F0B0ED3FE1}"/>
              </a:ext>
            </a:extLst>
          </p:cNvPr>
          <p:cNvSpPr txBox="1"/>
          <p:nvPr/>
        </p:nvSpPr>
        <p:spPr>
          <a:xfrm>
            <a:off x="290170" y="4456846"/>
            <a:ext cx="39623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марта -- 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 итогов соцопроса СОСПП. «Экономика в эпоху </a:t>
            </a:r>
            <a:r>
              <a:rPr lang="ru-RU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ковид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от выживания к развитию».</a:t>
            </a:r>
            <a:endParaRPr lang="ru-RU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11EB00-4F6D-48D0-B17B-60E8DD672A57}"/>
              </a:ext>
            </a:extLst>
          </p:cNvPr>
          <p:cNvSpPr txBox="1"/>
          <p:nvPr/>
        </p:nvSpPr>
        <p:spPr>
          <a:xfrm>
            <a:off x="215489" y="378571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марта -- 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«Налоговая повестка – тормоз или драйвер </a:t>
            </a:r>
          </a:p>
          <a:p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 </a:t>
            </a:r>
            <a:r>
              <a:rPr lang="ru-RU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постковидной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экономики?»</a:t>
            </a:r>
            <a:endParaRPr lang="ru-RU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155046-2F7F-4F2F-9056-6562E2330EAF}"/>
              </a:ext>
            </a:extLst>
          </p:cNvPr>
          <p:cNvSpPr txBox="1"/>
          <p:nvPr/>
        </p:nvSpPr>
        <p:spPr>
          <a:xfrm>
            <a:off x="235368" y="617297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31 марта – «</a:t>
            </a:r>
            <a:r>
              <a:rPr lang="ru-RU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Углеродное регулирование – риски и возможности»</a:t>
            </a:r>
            <a:endParaRPr lang="ru-RU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234095-F448-400B-9C63-F39225F2B1B6}"/>
              </a:ext>
            </a:extLst>
          </p:cNvPr>
          <p:cNvSpPr txBox="1"/>
          <p:nvPr/>
        </p:nvSpPr>
        <p:spPr>
          <a:xfrm>
            <a:off x="4475233" y="1915439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15 апреля--  Годовое общее собрание СОСПП</a:t>
            </a:r>
            <a:endParaRPr lang="ru-RU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13090F-D3EE-454C-A8BB-5FE06B11A93E}"/>
              </a:ext>
            </a:extLst>
          </p:cNvPr>
          <p:cNvSpPr txBox="1"/>
          <p:nvPr/>
        </p:nvSpPr>
        <p:spPr>
          <a:xfrm>
            <a:off x="235368" y="5331929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8282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17 марта--  </a:t>
            </a:r>
            <a:r>
              <a:rPr lang="ru-RU" sz="1400" dirty="0">
                <a:solidFill>
                  <a:srgbClr val="28282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«Развитие человеческого капитала – изменение требований к работникам в условиях пандемии».</a:t>
            </a:r>
            <a:endParaRPr lang="ru-RU" sz="1400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F16A237-F24D-4DF7-B3AB-5673671F2B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233" y="2525508"/>
            <a:ext cx="4297362" cy="387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30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8077200" cy="615553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СОСПП – ИНИЦИАТОР И ОРГАНИЗАТОР  ЗНАЧИМЫХ ДЕЛОВЫХ МЕРОПРИЯТИЙ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09038" y="6577013"/>
            <a:ext cx="134937" cy="179536"/>
          </a:xfrm>
        </p:spPr>
        <p:txBody>
          <a:bodyPr/>
          <a:lstStyle/>
          <a:p>
            <a:r>
              <a:rPr lang="ru-RU" dirty="0"/>
              <a:t>7</a:t>
            </a:r>
          </a:p>
        </p:txBody>
      </p:sp>
      <p:sp>
        <p:nvSpPr>
          <p:cNvPr id="6" name="object 17"/>
          <p:cNvSpPr txBox="1"/>
          <p:nvPr/>
        </p:nvSpPr>
        <p:spPr>
          <a:xfrm>
            <a:off x="7670800" y="527050"/>
            <a:ext cx="1130300" cy="228909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400" spc="-2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ww</a:t>
            </a:r>
            <a:r>
              <a:rPr sz="1400" spc="-9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w</a:t>
            </a:r>
            <a:r>
              <a:rPr sz="140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.sospp.ru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05E9DB-703C-4936-994A-C92190A6C2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430" y="1752600"/>
            <a:ext cx="4309370" cy="367284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D6B7E63-0649-4F33-B9C2-17A742D81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01" y="5648087"/>
            <a:ext cx="5562600" cy="307777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                </a:t>
            </a:r>
            <a:r>
              <a:rPr lang="ru-RU" sz="2000" b="0" dirty="0">
                <a:solidFill>
                  <a:schemeClr val="tx1"/>
                </a:solidFill>
              </a:rPr>
              <a:t>ФОРУМ   100+ </a:t>
            </a:r>
            <a:r>
              <a:rPr lang="ru-RU" sz="18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TechnoBuild</a:t>
            </a:r>
            <a:endParaRPr lang="ru-RU" sz="2000" b="0" dirty="0">
              <a:solidFill>
                <a:schemeClr val="tx1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5DE05F4-7EAF-4981-95AA-F8E259D7C10C}"/>
              </a:ext>
            </a:extLst>
          </p:cNvPr>
          <p:cNvSpPr txBox="1">
            <a:spLocks/>
          </p:cNvSpPr>
          <p:nvPr/>
        </p:nvSpPr>
        <p:spPr bwMode="auto">
          <a:xfrm>
            <a:off x="685800" y="1659368"/>
            <a:ext cx="32004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 i="0">
                <a:solidFill>
                  <a:srgbClr val="0064AF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ru-RU" sz="2000" b="0" kern="0" dirty="0">
                <a:solidFill>
                  <a:schemeClr val="tx1"/>
                </a:solidFill>
              </a:rPr>
              <a:t>МЕЖДУНАРОДНЫЙ ФОРУМ ИННОПРОМ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122D72-CFDB-4C5D-B844-250E71B0E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19399"/>
            <a:ext cx="4648200" cy="312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65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8408" y="1066800"/>
            <a:ext cx="7306408" cy="760414"/>
          </a:xfrm>
        </p:spPr>
        <p:txBody>
          <a:bodyPr tIns="120903">
            <a:no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sz="2000" b="1" dirty="0">
                <a:solidFill>
                  <a:schemeClr val="tx1"/>
                </a:solidFill>
                <a:cs typeface="Arial" charset="0"/>
              </a:rPr>
              <a:t>ЕЖЕГОДНЫЙ СОЦИОЛОГИЧЕСКИЙ ОПРОС ЧЛЕНОВ СОСПП</a:t>
            </a:r>
          </a:p>
        </p:txBody>
      </p:sp>
      <p:sp>
        <p:nvSpPr>
          <p:cNvPr id="13326" name="object 19"/>
          <p:cNvSpPr txBox="1">
            <a:spLocks noChangeArrowheads="1"/>
          </p:cNvSpPr>
          <p:nvPr/>
        </p:nvSpPr>
        <p:spPr bwMode="auto">
          <a:xfrm>
            <a:off x="8688388" y="6553201"/>
            <a:ext cx="257175" cy="17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5400">
              <a:lnSpc>
                <a:spcPts val="1425"/>
              </a:lnSpc>
            </a:pPr>
            <a:r>
              <a:rPr lang="ru-RU" sz="1200" dirty="0"/>
              <a:t>8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74664" y="1559170"/>
            <a:ext cx="5164136" cy="757643"/>
          </a:xfrm>
          <a:prstGeom prst="rect">
            <a:avLst/>
          </a:prstGeom>
        </p:spPr>
        <p:txBody>
          <a:bodyPr wrap="square" lIns="0" tIns="119380" rIns="0" bIns="0">
            <a:spAutoFit/>
          </a:bodyPr>
          <a:lstStyle/>
          <a:p>
            <a:pPr marL="12700">
              <a:spcBef>
                <a:spcPts val="938"/>
              </a:spcBef>
            </a:pPr>
            <a:r>
              <a:rPr lang="ru-RU" b="1" dirty="0">
                <a:solidFill>
                  <a:srgbClr val="0064AF"/>
                </a:solidFill>
                <a:latin typeface="+mj-lt"/>
              </a:rPr>
              <a:t>Сроки: </a:t>
            </a:r>
            <a:r>
              <a:rPr lang="ru-RU" b="1" dirty="0">
                <a:latin typeface="+mj-lt"/>
              </a:rPr>
              <a:t>декабрь 2020 г. - январь 2021 г.</a:t>
            </a:r>
            <a:endParaRPr lang="ru-RU" dirty="0">
              <a:latin typeface="+mj-lt"/>
            </a:endParaRPr>
          </a:p>
          <a:p>
            <a:pPr marL="12700">
              <a:lnSpc>
                <a:spcPct val="144000"/>
              </a:lnSpc>
            </a:pPr>
            <a:r>
              <a:rPr lang="ru-RU" b="1" dirty="0">
                <a:solidFill>
                  <a:srgbClr val="0064AF"/>
                </a:solidFill>
                <a:latin typeface="+mj-lt"/>
              </a:rPr>
              <a:t>Метод: </a:t>
            </a:r>
            <a:r>
              <a:rPr lang="ru-RU" b="1" dirty="0">
                <a:latin typeface="+mj-lt"/>
              </a:rPr>
              <a:t>формализованное анкетирование</a:t>
            </a:r>
            <a:endParaRPr lang="ru-RU" dirty="0">
              <a:latin typeface="+mj-l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8438" y="2661139"/>
            <a:ext cx="4813300" cy="843180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355600" indent="-342900">
              <a:spcBef>
                <a:spcPts val="100"/>
              </a:spcBef>
              <a:tabLst>
                <a:tab pos="354013" algn="l"/>
              </a:tabLst>
            </a:pPr>
            <a:r>
              <a:rPr lang="ru-RU" sz="1600" b="1" dirty="0">
                <a:solidFill>
                  <a:srgbClr val="404040"/>
                </a:solidFill>
              </a:rPr>
              <a:t>1.	</a:t>
            </a:r>
            <a:r>
              <a:rPr lang="ru-RU" b="1" dirty="0">
                <a:solidFill>
                  <a:srgbClr val="404040"/>
                </a:solidFill>
                <a:latin typeface="+mj-lt"/>
              </a:rPr>
              <a:t>Опрос выявляет наиболее серьезные  факторы воздействия на экономическую  и политическую ситуацию в регионе.</a:t>
            </a:r>
            <a:endParaRPr lang="ru-RU" dirty="0">
              <a:latin typeface="+mj-l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8438" y="3810000"/>
            <a:ext cx="5419848" cy="2812950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355600" indent="-342900">
              <a:spcBef>
                <a:spcPts val="100"/>
              </a:spcBef>
              <a:buFontTx/>
              <a:buAutoNum type="arabicPeriod" startAt="2"/>
              <a:tabLst>
                <a:tab pos="354013" algn="l"/>
                <a:tab pos="355600" algn="l"/>
              </a:tabLst>
            </a:pPr>
            <a:r>
              <a:rPr lang="ru-RU" b="1" dirty="0">
                <a:solidFill>
                  <a:srgbClr val="404040"/>
                </a:solidFill>
                <a:latin typeface="+mj-lt"/>
              </a:rPr>
              <a:t>Исследование позволяет четко разделить тактические и стратегические  приоритеты бизнеса в краткосрочной и долгосрочной перспективе.</a:t>
            </a:r>
            <a:endParaRPr lang="ru-RU" dirty="0">
              <a:latin typeface="+mj-lt"/>
            </a:endParaRPr>
          </a:p>
          <a:p>
            <a:pPr marL="355600" indent="-342900">
              <a:spcBef>
                <a:spcPts val="25"/>
              </a:spcBef>
              <a:buClr>
                <a:srgbClr val="404040"/>
              </a:buClr>
              <a:buFont typeface="Arial" charset="0"/>
              <a:buAutoNum type="arabicPeriod" startAt="2"/>
              <a:tabLst>
                <a:tab pos="354013" algn="l"/>
                <a:tab pos="355600" algn="l"/>
              </a:tabLst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buFontTx/>
              <a:buAutoNum type="arabicPeriod" startAt="2"/>
              <a:tabLst>
                <a:tab pos="354013" algn="l"/>
                <a:tab pos="355600" algn="l"/>
              </a:tabLst>
            </a:pPr>
            <a:r>
              <a:rPr lang="ru-RU" b="1" dirty="0">
                <a:solidFill>
                  <a:srgbClr val="404040"/>
                </a:solidFill>
                <a:latin typeface="+mj-lt"/>
              </a:rPr>
              <a:t>Срез общественного мнения вносит коррективы в план работы СОСПП с учетом предложенной расстановки приоритетов региональной  экономической политики и актуальных направлений деятельности</a:t>
            </a:r>
            <a:r>
              <a:rPr lang="ru-RU" b="1" dirty="0">
                <a:solidFill>
                  <a:srgbClr val="404040"/>
                </a:solidFill>
              </a:rPr>
              <a:t>.</a:t>
            </a:r>
            <a:endParaRPr lang="ru-RU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8458201" y="6094415"/>
            <a:ext cx="257175" cy="179387"/>
          </a:xfrm>
        </p:spPr>
        <p:txBody>
          <a:bodyPr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5" dirty="0">
                <a:latin typeface="Arial"/>
                <a:cs typeface="Arial"/>
              </a:rPr>
              <a:t>     </a:t>
            </a:r>
          </a:p>
        </p:txBody>
      </p:sp>
      <p:sp>
        <p:nvSpPr>
          <p:cNvPr id="10" name="object 17"/>
          <p:cNvSpPr txBox="1"/>
          <p:nvPr/>
        </p:nvSpPr>
        <p:spPr>
          <a:xfrm>
            <a:off x="7670800" y="527050"/>
            <a:ext cx="1130300" cy="228909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400" spc="-2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ww</a:t>
            </a:r>
            <a:r>
              <a:rPr sz="1400" spc="-9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w</a:t>
            </a:r>
            <a:r>
              <a:rPr sz="140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.sospp.ru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91E0EE59-3C9A-4534-AF4D-0F3BF4463D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7934816"/>
              </p:ext>
            </p:extLst>
          </p:nvPr>
        </p:nvGraphicFramePr>
        <p:xfrm>
          <a:off x="3581400" y="1895186"/>
          <a:ext cx="6400800" cy="4435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5256762D-D31A-43AB-BCF3-8CBA8141B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3863174"/>
              </p:ext>
            </p:extLst>
          </p:nvPr>
        </p:nvGraphicFramePr>
        <p:xfrm>
          <a:off x="3657600" y="1417190"/>
          <a:ext cx="6400800" cy="4267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80755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3" name="Rectangle 47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2" name="object 19"/>
          <p:cNvSpPr txBox="1">
            <a:spLocks noChangeArrowheads="1"/>
          </p:cNvSpPr>
          <p:nvPr/>
        </p:nvSpPr>
        <p:spPr bwMode="auto">
          <a:xfrm>
            <a:off x="8839200" y="6576646"/>
            <a:ext cx="304799" cy="17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5400">
              <a:lnSpc>
                <a:spcPts val="1425"/>
              </a:lnSpc>
            </a:pPr>
            <a:r>
              <a:rPr lang="ru-RU" sz="1200" dirty="0"/>
              <a:t>9</a:t>
            </a:r>
          </a:p>
        </p:txBody>
      </p:sp>
      <p:sp>
        <p:nvSpPr>
          <p:cNvPr id="5" name="object 17"/>
          <p:cNvSpPr txBox="1"/>
          <p:nvPr/>
        </p:nvSpPr>
        <p:spPr>
          <a:xfrm>
            <a:off x="7670800" y="527050"/>
            <a:ext cx="1130300" cy="228909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400" spc="-20" dirty="0">
                <a:solidFill>
                  <a:srgbClr val="4F81BC"/>
                </a:solidFill>
                <a:latin typeface="Arial"/>
                <a:cs typeface="Arial"/>
                <a:hlinkClick r:id="rId3"/>
              </a:rPr>
              <a:t>ww</a:t>
            </a:r>
            <a:r>
              <a:rPr sz="1400" spc="-90" dirty="0">
                <a:solidFill>
                  <a:srgbClr val="4F81BC"/>
                </a:solidFill>
                <a:latin typeface="Arial"/>
                <a:cs typeface="Arial"/>
                <a:hlinkClick r:id="rId3"/>
              </a:rPr>
              <a:t>w</a:t>
            </a:r>
            <a:r>
              <a:rPr sz="1400" dirty="0">
                <a:solidFill>
                  <a:srgbClr val="4F81BC"/>
                </a:solidFill>
                <a:latin typeface="Arial"/>
                <a:cs typeface="Arial"/>
                <a:hlinkClick r:id="rId3"/>
              </a:rPr>
              <a:t>.sospp.ru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AC296CCA-A325-4E4F-9E67-1727FD9ABD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5017485"/>
              </p:ext>
            </p:extLst>
          </p:nvPr>
        </p:nvGraphicFramePr>
        <p:xfrm>
          <a:off x="381000" y="1066800"/>
          <a:ext cx="8458199" cy="526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1284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</TotalTime>
  <Words>1933</Words>
  <Application>Microsoft Office PowerPoint</Application>
  <PresentationFormat>Экран (4:3)</PresentationFormat>
  <Paragraphs>320</Paragraphs>
  <Slides>27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Liberation Serif</vt:lpstr>
      <vt:lpstr>Segoe UI Light</vt:lpstr>
      <vt:lpstr>Segoe UI Semibold</vt:lpstr>
      <vt:lpstr>Times New Roman</vt:lpstr>
      <vt:lpstr>Verdana</vt:lpstr>
      <vt:lpstr>Wingdings</vt:lpstr>
      <vt:lpstr>Office Theme</vt:lpstr>
      <vt:lpstr>Презентация PowerPoint</vt:lpstr>
      <vt:lpstr>Презентация PowerPoint</vt:lpstr>
      <vt:lpstr>СВЕРДЛОВСКАЯ ОБЛАСТЬ—ТОЧКА РОСТА В САМОМ СЕРДЦЕ РОССИИ  </vt:lpstr>
      <vt:lpstr>Презентация PowerPoint</vt:lpstr>
      <vt:lpstr>В  рАМках Союза работают 7 комитетов и 8 комиссий </vt:lpstr>
      <vt:lpstr>Презентация PowerPoint</vt:lpstr>
      <vt:lpstr>СОСПП – ИНИЦИАТОР И ОРГАНИЗАТОР  ЗНАЧИМЫХ ДЕЛОВЫХ МЕРОПРИЯТИЙ </vt:lpstr>
      <vt:lpstr>ЕЖЕГОДНЫЙ СОЦИОЛОГИЧЕСКИЙ ОПРОС ЧЛЕНОВ СОСПП</vt:lpstr>
      <vt:lpstr>Презентация PowerPoint</vt:lpstr>
      <vt:lpstr>                </vt:lpstr>
      <vt:lpstr>КООРДИНАЦИОННЫЙ  СОВЕТ СОСПП ПО ПРОТИВОДЕЙСТВИЮ КОРОНАВИРУСНОЙ ИНФЕКЦИИ  (создан в марте 2020 года. Руководитель – президент СОСПП Пумпянский Д.А.)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ВНЕСЕНИЕ ИЗМЕНЕНИЙ В ЗАКОНЫ СВЕРДЛОВСКОЙ ОБЛАСТИ В  2020 ГОДУ  </vt:lpstr>
      <vt:lpstr>Презентация PowerPoint</vt:lpstr>
      <vt:lpstr>Презентация PowerPoint</vt:lpstr>
      <vt:lpstr>РАЗВИТИЕ МЕХАНИЗМОВ И ИНСТРУМЕНТОВ ПОДДЕРЖКИ ИНВЕСТОРА В СВЕРДЛОВСКОЙ ОБЛАСТИ </vt:lpstr>
      <vt:lpstr> УЧАСТИЕ СВЕРДЛОВСКОЙ ОБЛАСТИ В РЕАЛИЗАЦИИ  НАЦИОНАЛЬНЫХ ПРОЕКТОВ </vt:lpstr>
      <vt:lpstr>ОЦЕНКА ИЗМЕНЕНИЙ В СВЯЗИ С РЕФОРМОЙ  контрольно-надзорной деятельности</vt:lpstr>
      <vt:lpstr>ВЗАИМОДЕЙСТВИЕ с органами государственной власти</vt:lpstr>
      <vt:lpstr>СОСТОЯНИЕ РЫНКА ТРУДА  и обеспечение квалифицированными кадрами</vt:lpstr>
      <vt:lpstr>КАДРОВЫЕ ПРОБЛЕМЫ И ИХ РЕШЕНИЕ</vt:lpstr>
      <vt:lpstr>ТРЕХСТОРОНЕЕ СОГЛАШЕНИЕ МЕЖДУ ФЕДЕРАЦИЕЙ ПРОФСОЮЗОВ СВЕРДЛОВСКОЙ ОБЛАСТИ, СОСПП И ПРАВИТЕЛЬСТВОМ  СВЕРДЛОВСКОЙ ОБЛАСТИ </vt:lpstr>
      <vt:lpstr>БЛАГОТВОРИТЕЛЬНЫЙ ПРОЕКТ «ЕКАТЕРИНИНСКАЯ АССАМБЛЕЯ»                                                  Миссия: возрождение и укрепление традиций                                                 благотворительности и меценатства                                                предпринимательского сообщества                      Свердловской области  </vt:lpstr>
      <vt:lpstr>                                                                   Спасибо за внимание !                                                                                                                                   Контакты:                                                                                 Адрес: г.Екатеринбург, ул.Пушкина,6                                                                                  Телефон +7(343) 371-29-25, 371-28-85                                                                                  E-mail: sospp@sospp.ru                                                                                      www.sospp.ru, www.соспп.рф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Борисова Александра Борисовна.</dc:creator>
  <cp:lastModifiedBy>Евгений Харламов</cp:lastModifiedBy>
  <cp:revision>287</cp:revision>
  <cp:lastPrinted>2021-03-01T08:06:07Z</cp:lastPrinted>
  <dcterms:created xsi:type="dcterms:W3CDTF">2018-01-22T04:44:55Z</dcterms:created>
  <dcterms:modified xsi:type="dcterms:W3CDTF">2021-03-03T07:47:27Z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2018-01-15T00:00:00Z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2018-01-22T00:00:00Z</vt:filetime>
  </property>
</Properties>
</file>