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8" r:id="rId3"/>
    <p:sldId id="289" r:id="rId4"/>
    <p:sldId id="292" r:id="rId5"/>
    <p:sldId id="273" r:id="rId6"/>
    <p:sldId id="293" r:id="rId7"/>
    <p:sldId id="263" r:id="rId8"/>
    <p:sldId id="259" r:id="rId9"/>
    <p:sldId id="269" r:id="rId10"/>
    <p:sldId id="260" r:id="rId11"/>
    <p:sldId id="291" r:id="rId12"/>
    <p:sldId id="261" r:id="rId13"/>
    <p:sldId id="262" r:id="rId14"/>
    <p:sldId id="282" r:id="rId15"/>
    <p:sldId id="288" r:id="rId16"/>
    <p:sldId id="258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82"/>
    <a:srgbClr val="21386F"/>
    <a:srgbClr val="1C2A5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5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F57F8-90C6-4E56-9FFD-4AAE169BEC2F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E8E8D-02B0-4B90-AF24-FBF109A694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582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3/19/2021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3/19/2021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3/19/2021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3/19/2021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3/19/2021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3/19/2021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13645" y="1845363"/>
            <a:ext cx="5120694" cy="199511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Бизнес и власть в России: История и современность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13644" y="4332850"/>
            <a:ext cx="8578663" cy="1392702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0066"/>
                </a:solidFill>
                <a:latin typeface="Arial" pitchFamily="34" charset="0"/>
                <a:ea typeface="ＭＳ Ｐゴシック"/>
                <a:cs typeface="Arial" pitchFamily="34" charset="0"/>
              </a:rPr>
              <a:t>Орлов Игорь Борисович, д.и.н., проф.</a:t>
            </a:r>
          </a:p>
          <a:p>
            <a:pPr eaLnBrk="1" hangingPunct="1"/>
            <a:r>
              <a:rPr kumimoji="1" lang="ru-RU" sz="1400" b="1" dirty="0">
                <a:solidFill>
                  <a:srgbClr val="000066"/>
                </a:solidFill>
                <a:latin typeface="Arial" pitchFamily="34" charset="0"/>
                <a:ea typeface="ＭＳ Ｐゴシック"/>
                <a:cs typeface="Arial" pitchFamily="34" charset="0"/>
              </a:rPr>
              <a:t>з</a:t>
            </a:r>
            <a:r>
              <a:rPr kumimoji="1" lang="ru-RU" sz="1400" b="1" dirty="0" smtClean="0">
                <a:solidFill>
                  <a:srgbClr val="000066"/>
                </a:solidFill>
                <a:latin typeface="Arial" pitchFamily="34" charset="0"/>
                <a:ea typeface="ＭＳ Ｐゴシック"/>
                <a:cs typeface="Arial" pitchFamily="34" charset="0"/>
              </a:rPr>
              <a:t>ам. руководителя департамента  политики и управления  факультета социальных наук</a:t>
            </a:r>
            <a:r>
              <a:rPr kumimoji="1" lang="ru-RU" sz="1400" b="1" dirty="0">
                <a:solidFill>
                  <a:srgbClr val="000066"/>
                </a:solidFill>
                <a:latin typeface="Arial" pitchFamily="34" charset="0"/>
                <a:ea typeface="ＭＳ Ｐゴシック"/>
                <a:cs typeface="Arial" pitchFamily="34" charset="0"/>
              </a:rPr>
              <a:t>;</a:t>
            </a:r>
            <a:endParaRPr kumimoji="1" lang="en-US" sz="1400" b="1" dirty="0" smtClean="0">
              <a:solidFill>
                <a:srgbClr val="000066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eaLnBrk="1" hangingPunct="1"/>
            <a:r>
              <a:rPr kumimoji="1" lang="ru-RU" sz="1400" b="1" dirty="0">
                <a:solidFill>
                  <a:srgbClr val="000066"/>
                </a:solidFill>
                <a:latin typeface="Arial" pitchFamily="34" charset="0"/>
                <a:ea typeface="ＭＳ Ｐゴシック"/>
                <a:cs typeface="Arial" pitchFamily="34" charset="0"/>
              </a:rPr>
              <a:t>з</a:t>
            </a:r>
            <a:r>
              <a:rPr kumimoji="1" lang="ru-RU" sz="1400" b="1" dirty="0" smtClean="0">
                <a:solidFill>
                  <a:srgbClr val="000066"/>
                </a:solidFill>
                <a:latin typeface="Arial" pitchFamily="34" charset="0"/>
                <a:ea typeface="ＭＳ Ｐゴシック"/>
                <a:cs typeface="Arial" pitchFamily="34" charset="0"/>
              </a:rPr>
              <a:t>ам. руководителя научно-учебной лаборатории  исследований в области бизнес-коммуникаций</a:t>
            </a:r>
          </a:p>
          <a:p>
            <a:pPr eaLnBrk="1" hangingPunct="1"/>
            <a:r>
              <a:rPr kumimoji="1" lang="ru-RU" sz="1400" b="1" dirty="0" smtClean="0">
                <a:solidFill>
                  <a:srgbClr val="000066"/>
                </a:solidFill>
                <a:latin typeface="Arial" pitchFamily="34" charset="0"/>
                <a:ea typeface="ＭＳ Ｐゴシック"/>
                <a:cs typeface="Arial" pitchFamily="34" charset="0"/>
              </a:rPr>
              <a:t>Национального исследовательского университета – Высшая школа экономики</a:t>
            </a:r>
          </a:p>
          <a:p>
            <a:pPr eaLnBrk="1" hangingPunct="1"/>
            <a:endParaRPr kumimoji="1" lang="ru-RU" sz="14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/>
              <a:cs typeface="Arial" pitchFamily="34" charset="0"/>
            </a:endParaRPr>
          </a:p>
          <a:p>
            <a:pPr eaLnBrk="1" hangingPunct="1"/>
            <a:r>
              <a:rPr kumimoji="1" lang="ru-RU" sz="1400" b="1" dirty="0" smtClean="0">
                <a:solidFill>
                  <a:srgbClr val="000066"/>
                </a:solidFill>
                <a:latin typeface="Arial" pitchFamily="34" charset="0"/>
                <a:ea typeface="ＭＳ Ｐゴシック"/>
                <a:cs typeface="Arial" pitchFamily="34" charset="0"/>
              </a:rPr>
              <a:t>Москва – </a:t>
            </a:r>
            <a:r>
              <a:rPr kumimoji="1" lang="en-US" sz="1400" b="1" dirty="0" smtClean="0">
                <a:solidFill>
                  <a:srgbClr val="000066"/>
                </a:solidFill>
                <a:latin typeface="Arial" pitchFamily="34" charset="0"/>
                <a:ea typeface="ＭＳ Ｐゴシック"/>
                <a:cs typeface="Arial" pitchFamily="34" charset="0"/>
              </a:rPr>
              <a:t>20</a:t>
            </a:r>
            <a:r>
              <a:rPr kumimoji="1" lang="ru-RU" sz="1400" b="1" dirty="0" smtClean="0">
                <a:solidFill>
                  <a:srgbClr val="000066"/>
                </a:solidFill>
                <a:latin typeface="Arial" pitchFamily="34" charset="0"/>
                <a:ea typeface="ＭＳ Ｐゴシック"/>
                <a:cs typeface="Arial" pitchFamily="34" charset="0"/>
              </a:rPr>
              <a:t>21</a:t>
            </a: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en-US" sz="800">
                <a:solidFill>
                  <a:schemeClr val="bg1"/>
                </a:solidFill>
              </a:rPr>
              <a:t>9</a:t>
            </a:r>
            <a:endParaRPr lang="en-US" sz="800" dirty="0" smtClean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800" dirty="0" smtClean="0">
                <a:solidFill>
                  <a:schemeClr val="bg1"/>
                </a:solidFill>
              </a:rPr>
              <a:t>www.hse.ru</a:t>
            </a:r>
            <a:r>
              <a:rPr lang="ru-RU" sz="800" dirty="0" smtClean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1026" name="Picture 2" descr="http://2.bp.blogspot.com/-qTSJYhBmswM/Ur9la0yXtEI/AAAAAAAAFw8/i8mRjezI6Kc/s1600/Ivan+los+Oprichnikide+Nikolai+Nevr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6665" y="1845362"/>
            <a:ext cx="3430719" cy="231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9462"/>
            <a:ext cx="8229600" cy="452927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</a:rPr>
              <a:t>Образ предпринимателя в </a:t>
            </a:r>
            <a:r>
              <a:rPr lang="ru-RU" sz="2400" b="1" dirty="0" smtClean="0">
                <a:solidFill>
                  <a:srgbClr val="FF0000"/>
                </a:solidFill>
              </a:rPr>
              <a:t>мемуаристике и воспоминаниях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099" y="717847"/>
            <a:ext cx="8699619" cy="5922235"/>
          </a:xfrm>
        </p:spPr>
        <p:txBody>
          <a:bodyPr/>
          <a:lstStyle/>
          <a:p>
            <a:pPr algn="just"/>
            <a:r>
              <a:rPr lang="ru-RU" sz="1800" b="1" dirty="0" smtClean="0"/>
              <a:t>наличие необходимых знаний; трудолюбие и честность; скромность и умение красиво говорить; опытность и осмотрительность; набожность; признание в качестве результата деятельности общественной пользы; чувство хозяина дела и собственного достоинства;</a:t>
            </a:r>
          </a:p>
          <a:p>
            <a:pPr algn="just"/>
            <a:r>
              <a:rPr lang="ru-RU" sz="1800" b="1" dirty="0" smtClean="0"/>
              <a:t>«На все вопросы хозяева смотрели, конечно, с точки зрения интересов своего дела, но вместе с тем … могли гораздо легче и шире идти навстречу таким мероприятиям, которые не были финансово выгодны, как, например, в области оборудования фабричных больниц и школ»  (П.А. </a:t>
            </a:r>
            <a:r>
              <a:rPr lang="ru-RU" sz="1800" b="1" dirty="0" err="1" smtClean="0"/>
              <a:t>Бурышкин</a:t>
            </a:r>
            <a:r>
              <a:rPr lang="ru-RU" sz="1800" b="1" dirty="0" smtClean="0"/>
              <a:t>);</a:t>
            </a:r>
          </a:p>
          <a:p>
            <a:pPr algn="just"/>
            <a:r>
              <a:rPr lang="ru-RU" sz="1800" b="1" dirty="0" smtClean="0"/>
              <a:t>«Родовые фабрики были для нас то же самое, что родовые замки для средневековых рыцарей» (В.П. Рябушинский);</a:t>
            </a:r>
          </a:p>
          <a:p>
            <a:pPr algn="just"/>
            <a:r>
              <a:rPr lang="ru-RU" sz="1800" b="1" dirty="0" smtClean="0"/>
              <a:t>«Нашей главной целью была не нажива, а само дело, его развитие и результат …» (М.П. Рябушинский);</a:t>
            </a:r>
          </a:p>
          <a:p>
            <a:pPr algn="just"/>
            <a:r>
              <a:rPr lang="ru-RU" sz="1800" b="1" dirty="0" smtClean="0"/>
              <a:t>« … считалось недопустимым принимать на званых вечерах выскочек, то есть быстро разбогатевших на удачных спекуляциях купцов ...» (Ю.А. Бахрушин);</a:t>
            </a:r>
          </a:p>
          <a:p>
            <a:pPr algn="just"/>
            <a:r>
              <a:rPr lang="ru-RU" sz="1800" b="1" dirty="0" smtClean="0"/>
              <a:t>«Тяжелые, тупые самодуры превратились в дельцов, осознававших свою материальную силу уже на другой манер ...» (П.Д. Боборыкин, «Письма о Москве»); </a:t>
            </a:r>
          </a:p>
          <a:p>
            <a:pPr algn="just"/>
            <a:r>
              <a:rPr lang="ru-RU" sz="1800" b="1" dirty="0" smtClean="0"/>
              <a:t>о С.Т</a:t>
            </a:r>
            <a:r>
              <a:rPr lang="ru-RU" sz="1800" b="1" dirty="0"/>
              <a:t>. </a:t>
            </a:r>
            <a:r>
              <a:rPr lang="ru-RU" sz="1800" b="1" dirty="0" smtClean="0"/>
              <a:t>Морозове: «Большой </a:t>
            </a:r>
            <a:r>
              <a:rPr lang="ru-RU" sz="1800" b="1" dirty="0"/>
              <a:t>энергии и большой воли</a:t>
            </a:r>
            <a:r>
              <a:rPr lang="ru-RU" sz="1800" b="1" dirty="0" smtClean="0"/>
              <a:t>.  </a:t>
            </a:r>
            <a:r>
              <a:rPr lang="ru-RU" sz="1800" b="1" dirty="0"/>
              <a:t>... Силу капитализма понимал в широком государственном </a:t>
            </a:r>
            <a:r>
              <a:rPr lang="ru-RU" sz="1800" b="1" dirty="0" smtClean="0"/>
              <a:t>масштабе» (</a:t>
            </a:r>
            <a:r>
              <a:rPr lang="ru-RU" sz="1800" b="1" dirty="0"/>
              <a:t>В.И. </a:t>
            </a:r>
            <a:r>
              <a:rPr lang="ru-RU" sz="1800" b="1" dirty="0" smtClean="0"/>
              <a:t>Немирович-Данченко,  «Из </a:t>
            </a:r>
            <a:r>
              <a:rPr lang="ru-RU" sz="1800" b="1" dirty="0"/>
              <a:t>прошлого </a:t>
            </a:r>
            <a:r>
              <a:rPr lang="ru-RU" sz="1800" b="1" dirty="0" smtClean="0"/>
              <a:t>Москвы»)</a:t>
            </a:r>
          </a:p>
        </p:txBody>
      </p:sp>
    </p:spTree>
    <p:extLst>
      <p:ext uri="{BB962C8B-B14F-4D97-AF65-F5344CB8AC3E}">
        <p14:creationId xmlns:p14="http://schemas.microsoft.com/office/powerpoint/2010/main" xmlns="" val="1641962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9463"/>
            <a:ext cx="8229600" cy="30764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Самоидентификация российского предпринимателя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3464" y="899160"/>
            <a:ext cx="8626696" cy="5562600"/>
          </a:xfrm>
        </p:spPr>
        <p:txBody>
          <a:bodyPr/>
          <a:lstStyle/>
          <a:p>
            <a:pPr algn="just"/>
            <a:r>
              <a:rPr lang="ru-RU" sz="2200" b="1" i="1" dirty="0" smtClean="0"/>
              <a:t>сословная гордость</a:t>
            </a:r>
            <a:r>
              <a:rPr lang="ru-RU" sz="2200" b="1" dirty="0" smtClean="0"/>
              <a:t>: </a:t>
            </a:r>
            <a:r>
              <a:rPr lang="ru-RU" sz="2200" b="1" dirty="0" smtClean="0"/>
              <a:t>«Я </a:t>
            </a:r>
            <a:r>
              <a:rPr lang="ru-RU" sz="2200" b="1" dirty="0"/>
              <a:t>купец, и горжусь тем, что принадлежу к сему почтенному сословию, которое, уступая, быть может, другим в образовании, никому не </a:t>
            </a:r>
            <a:r>
              <a:rPr lang="ru-RU" sz="2200" b="1" dirty="0" smtClean="0"/>
              <a:t>уступит </a:t>
            </a:r>
            <a:r>
              <a:rPr lang="ru-RU" sz="2200" b="1" dirty="0"/>
              <a:t>в желании добра Отечеству, в деятельной ревности </a:t>
            </a:r>
            <a:r>
              <a:rPr lang="ru-RU" sz="2200" b="1" dirty="0" smtClean="0"/>
              <a:t>просвещению» (Н.А. Полевой);</a:t>
            </a:r>
            <a:endParaRPr lang="ru-RU" sz="2200" b="1" dirty="0" smtClean="0"/>
          </a:p>
          <a:p>
            <a:pPr algn="just"/>
            <a:r>
              <a:rPr lang="ru-RU" sz="2200" b="1" i="1" dirty="0" smtClean="0"/>
              <a:t>крестьянское происхождение</a:t>
            </a:r>
            <a:r>
              <a:rPr lang="ru-RU" sz="2200" b="1" dirty="0" smtClean="0"/>
              <a:t>:  «... </a:t>
            </a:r>
            <a:r>
              <a:rPr lang="ru-RU" sz="2200" b="1" dirty="0"/>
              <a:t>я не только сын купца, но и внук </a:t>
            </a:r>
            <a:r>
              <a:rPr lang="ru-RU" sz="2200" b="1" dirty="0" smtClean="0"/>
              <a:t>крестьянина … В </a:t>
            </a:r>
            <a:r>
              <a:rPr lang="ru-RU" sz="2200" b="1" dirty="0"/>
              <a:t>моем </a:t>
            </a:r>
            <a:r>
              <a:rPr lang="ru-RU" sz="2200" b="1" dirty="0" smtClean="0"/>
              <a:t>«хлопчатобумаж­ном патриотизме» </a:t>
            </a:r>
            <a:r>
              <a:rPr lang="ru-RU" sz="2200" b="1" dirty="0"/>
              <a:t>вы, может быть, найдете отзвук другого патрио­тизма, патриотизма черноземного, мужицкого, который знает цену таким барчукам, как </a:t>
            </a:r>
            <a:r>
              <a:rPr lang="ru-RU" sz="2200" b="1" dirty="0" smtClean="0"/>
              <a:t>вы» (А.И. Гучков);</a:t>
            </a:r>
          </a:p>
          <a:p>
            <a:pPr algn="just"/>
            <a:r>
              <a:rPr lang="ru-RU" sz="2200" b="1" i="1" dirty="0" smtClean="0"/>
              <a:t>купеческое самосознание</a:t>
            </a:r>
            <a:r>
              <a:rPr lang="ru-RU" sz="2200" b="1" dirty="0" smtClean="0"/>
              <a:t>: </a:t>
            </a:r>
            <a:r>
              <a:rPr lang="ru-RU" sz="2200" b="1" dirty="0" smtClean="0"/>
              <a:t>«</a:t>
            </a:r>
            <a:r>
              <a:rPr lang="ru-RU" sz="2200" b="1" dirty="0" smtClean="0"/>
              <a:t>На моей памяти купеческое самосознание очень повысилось - дворянства почти никто не домогался, говорили: лучше быть первым среди купцов, чем последним между дворян» (В.П. Рябушинский</a:t>
            </a:r>
            <a:r>
              <a:rPr lang="ru-RU" sz="2200" b="1" dirty="0" smtClean="0"/>
              <a:t>);  </a:t>
            </a:r>
            <a:r>
              <a:rPr lang="ru-RU" sz="2200" b="1" dirty="0" smtClean="0"/>
              <a:t>председатель </a:t>
            </a:r>
            <a:r>
              <a:rPr lang="ru-RU" sz="2200" b="1" dirty="0"/>
              <a:t>Московского биржевого комитета Н.А</a:t>
            </a:r>
            <a:r>
              <a:rPr lang="ru-RU" sz="2200" b="1" dirty="0" smtClean="0"/>
              <a:t>. Найденов отверг </a:t>
            </a:r>
            <a:r>
              <a:rPr lang="ru-RU" sz="2200" b="1" dirty="0" smtClean="0"/>
              <a:t>предложенное дворянство, </a:t>
            </a:r>
            <a:r>
              <a:rPr lang="ru-RU" sz="2200" b="1" dirty="0"/>
              <a:t>заявив, что </a:t>
            </a:r>
            <a:r>
              <a:rPr lang="ru-RU" sz="2200" b="1" dirty="0" smtClean="0"/>
              <a:t>«купцом </a:t>
            </a:r>
            <a:r>
              <a:rPr lang="ru-RU" sz="2200" b="1" dirty="0"/>
              <a:t>родился, купцом и </a:t>
            </a:r>
            <a:r>
              <a:rPr lang="ru-RU" sz="2200" b="1" dirty="0" smtClean="0"/>
              <a:t>умрет</a:t>
            </a:r>
            <a:r>
              <a:rPr lang="ru-RU" sz="2200" b="1" dirty="0" smtClean="0"/>
              <a:t>»</a:t>
            </a:r>
            <a:endParaRPr lang="ru-RU" sz="22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456994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6554"/>
            <a:ext cx="8229600" cy="41874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Торгово-промышленная элита </a:t>
            </a:r>
            <a:r>
              <a:rPr lang="ru-RU" sz="2400" b="1" dirty="0">
                <a:solidFill>
                  <a:srgbClr val="FF0000"/>
                </a:solidFill>
              </a:rPr>
              <a:t>в научной </a:t>
            </a:r>
            <a:r>
              <a:rPr lang="ru-RU" sz="2400" b="1" dirty="0" smtClean="0">
                <a:solidFill>
                  <a:srgbClr val="FF0000"/>
                </a:solidFill>
              </a:rPr>
              <a:t>литературе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558" y="760576"/>
            <a:ext cx="8670562" cy="5870960"/>
          </a:xfrm>
        </p:spPr>
        <p:txBody>
          <a:bodyPr/>
          <a:lstStyle/>
          <a:p>
            <a:pPr algn="just"/>
            <a:r>
              <a:rPr lang="ru-RU" sz="1800" b="1" dirty="0" smtClean="0"/>
              <a:t>отсутствие </a:t>
            </a:r>
            <a:r>
              <a:rPr lang="ru-RU" sz="1800" b="1" dirty="0"/>
              <a:t>в купеческой среде  жесткого противостояния представителей ортодоксальной церкви и </a:t>
            </a:r>
            <a:r>
              <a:rPr lang="ru-RU" sz="1800" b="1" dirty="0" smtClean="0"/>
              <a:t>староверов;</a:t>
            </a:r>
            <a:endParaRPr lang="ru-RU" sz="1800" b="1" dirty="0"/>
          </a:p>
          <a:p>
            <a:pPr algn="just"/>
            <a:r>
              <a:rPr lang="ru-RU" sz="1800" b="1" dirty="0" smtClean="0"/>
              <a:t>связь </a:t>
            </a:r>
            <a:r>
              <a:rPr lang="ru-RU" sz="1800" b="1" dirty="0"/>
              <a:t>православного мировосприятия с благотворительностью и </a:t>
            </a:r>
            <a:r>
              <a:rPr lang="ru-RU" sz="1800" b="1" dirty="0" smtClean="0"/>
              <a:t>храмосозиданием в </a:t>
            </a:r>
            <a:r>
              <a:rPr lang="ru-RU" sz="1800" b="1" dirty="0"/>
              <a:t>начале ХХ в. </a:t>
            </a:r>
            <a:r>
              <a:rPr lang="ru-RU" sz="1800" b="1" dirty="0" smtClean="0"/>
              <a:t>уступает позиции меценатству;</a:t>
            </a:r>
            <a:endParaRPr lang="ru-RU" sz="1800" b="1" dirty="0"/>
          </a:p>
          <a:p>
            <a:pPr algn="just"/>
            <a:r>
              <a:rPr lang="ru-RU" sz="1800" b="1" dirty="0" smtClean="0"/>
              <a:t>если </a:t>
            </a:r>
            <a:r>
              <a:rPr lang="ru-RU" sz="1800" b="1" dirty="0"/>
              <a:t>до 1850-х </a:t>
            </a:r>
            <a:r>
              <a:rPr lang="ru-RU" sz="1800" b="1" dirty="0" smtClean="0"/>
              <a:t>гг.  в </a:t>
            </a:r>
            <a:r>
              <a:rPr lang="ru-RU" sz="1800" b="1" dirty="0"/>
              <a:t>среде купечества </a:t>
            </a:r>
            <a:r>
              <a:rPr lang="ru-RU" sz="1800" b="1" dirty="0" smtClean="0"/>
              <a:t>господствовало негативное </a:t>
            </a:r>
            <a:r>
              <a:rPr lang="ru-RU" sz="1800" b="1" dirty="0"/>
              <a:t>отношение к </a:t>
            </a:r>
            <a:r>
              <a:rPr lang="ru-RU" sz="1800" b="1" dirty="0" smtClean="0"/>
              <a:t> науке,  то </a:t>
            </a:r>
            <a:r>
              <a:rPr lang="ru-RU" sz="1800" b="1" dirty="0"/>
              <a:t>с 1870-х </a:t>
            </a:r>
            <a:r>
              <a:rPr lang="ru-RU" sz="1800" b="1" dirty="0" smtClean="0"/>
              <a:t>гг. купцы </a:t>
            </a:r>
            <a:r>
              <a:rPr lang="ru-RU" sz="1800" b="1" dirty="0"/>
              <a:t>стремились дать своим детям </a:t>
            </a:r>
            <a:r>
              <a:rPr lang="ru-RU" sz="1800" b="1" dirty="0" smtClean="0"/>
              <a:t>не только прикладное образование, но и классическое;</a:t>
            </a:r>
          </a:p>
          <a:p>
            <a:pPr algn="just"/>
            <a:r>
              <a:rPr lang="ru-RU" sz="1800" b="1" dirty="0"/>
              <a:t>проявление интереса  к технической литературе, участие в деятельности Общества любителей коммерческих знаний</a:t>
            </a:r>
            <a:r>
              <a:rPr lang="ru-RU" sz="1800" b="1" dirty="0" smtClean="0"/>
              <a:t>, </a:t>
            </a:r>
            <a:r>
              <a:rPr lang="ru-RU" sz="1800" b="1" dirty="0"/>
              <a:t>создание в 1907 г. Леденцовского общества  в целях «возможно большего и полного приближение рая на земле путем усвоения всеми научных знаний</a:t>
            </a:r>
            <a:r>
              <a:rPr lang="ru-RU" sz="1800" b="1" dirty="0" smtClean="0"/>
              <a:t>»;</a:t>
            </a:r>
            <a:endParaRPr lang="ru-RU" sz="1800" b="1" dirty="0"/>
          </a:p>
          <a:p>
            <a:pPr algn="just"/>
            <a:r>
              <a:rPr lang="ru-RU" sz="1800" b="1" dirty="0" smtClean="0"/>
              <a:t>сочетание </a:t>
            </a:r>
            <a:r>
              <a:rPr lang="ru-RU" sz="1800" b="1" dirty="0"/>
              <a:t>передового предпринимательского опыта и консерватизма </a:t>
            </a:r>
            <a:r>
              <a:rPr lang="ru-RU" sz="1800" b="1" dirty="0" smtClean="0"/>
              <a:t>нравов;</a:t>
            </a:r>
          </a:p>
          <a:p>
            <a:pPr algn="just"/>
            <a:r>
              <a:rPr lang="ru-RU" sz="1800" b="1" dirty="0" smtClean="0"/>
              <a:t>филантропическая </a:t>
            </a:r>
            <a:r>
              <a:rPr lang="ru-RU" sz="1800" b="1" dirty="0"/>
              <a:t>деятельность носила </a:t>
            </a:r>
            <a:r>
              <a:rPr lang="ru-RU" sz="1800" b="1" dirty="0" smtClean="0"/>
              <a:t>личностный характер (семью </a:t>
            </a:r>
            <a:r>
              <a:rPr lang="ru-RU" sz="1800" b="1" dirty="0"/>
              <a:t>Бахрушиных в Москве называли </a:t>
            </a:r>
            <a:r>
              <a:rPr lang="ru-RU" sz="1800" b="1" dirty="0" smtClean="0"/>
              <a:t>«профессиональными благотворителями»);</a:t>
            </a:r>
            <a:endParaRPr lang="ru-RU" sz="1800" b="1" dirty="0"/>
          </a:p>
          <a:p>
            <a:pPr algn="just"/>
            <a:r>
              <a:rPr lang="ru-RU" sz="1800" b="1" dirty="0" smtClean="0"/>
              <a:t>Москва - «Мекка </a:t>
            </a:r>
            <a:r>
              <a:rPr lang="ru-RU" sz="1800" b="1" dirty="0"/>
              <a:t>финансовых </a:t>
            </a:r>
            <a:r>
              <a:rPr lang="ru-RU" sz="1800" b="1" dirty="0" smtClean="0"/>
              <a:t>магнатов»:  Г.Г. Солодовников завещал 20 млн руб.  на строительство </a:t>
            </a:r>
            <a:r>
              <a:rPr lang="ru-RU" sz="1800" b="1" dirty="0"/>
              <a:t>школ, училищ и домов дешевых </a:t>
            </a:r>
            <a:r>
              <a:rPr lang="ru-RU" sz="1800" b="1" dirty="0" smtClean="0"/>
              <a:t>квартир. Более </a:t>
            </a:r>
            <a:r>
              <a:rPr lang="ru-RU" sz="1800" b="1" dirty="0"/>
              <a:t>1 </a:t>
            </a:r>
            <a:r>
              <a:rPr lang="ru-RU" sz="1800" b="1" dirty="0" smtClean="0"/>
              <a:t>млн  руб. Московскому </a:t>
            </a:r>
            <a:r>
              <a:rPr lang="ru-RU" sz="1800" b="1" dirty="0"/>
              <a:t>купеческому обществу </a:t>
            </a:r>
            <a:r>
              <a:rPr lang="ru-RU" sz="1800" b="1" dirty="0" smtClean="0"/>
              <a:t> пожертвовали трое, а Московскому городскому </a:t>
            </a:r>
            <a:r>
              <a:rPr lang="ru-RU" sz="1800" b="1" dirty="0"/>
              <a:t>общественному управлению </a:t>
            </a:r>
            <a:r>
              <a:rPr lang="ru-RU" sz="1800" b="1" dirty="0" smtClean="0"/>
              <a:t>11 чел., что говорило о расширении участия бизнеса в </a:t>
            </a:r>
            <a:r>
              <a:rPr lang="ru-RU" sz="1800" b="1" dirty="0"/>
              <a:t>муниципальной </a:t>
            </a:r>
            <a:r>
              <a:rPr lang="ru-RU" sz="1800" b="1" dirty="0" smtClean="0"/>
              <a:t>деятельности (более 50%  гласных в  Московской </a:t>
            </a:r>
            <a:r>
              <a:rPr lang="ru-RU" sz="1800" b="1" dirty="0"/>
              <a:t>городской </a:t>
            </a:r>
            <a:r>
              <a:rPr lang="ru-RU" sz="1800" b="1" dirty="0" smtClean="0"/>
              <a:t>думе)</a:t>
            </a:r>
          </a:p>
        </p:txBody>
      </p:sp>
    </p:spTree>
    <p:extLst>
      <p:ext uri="{BB962C8B-B14F-4D97-AF65-F5344CB8AC3E}">
        <p14:creationId xmlns:p14="http://schemas.microsoft.com/office/powerpoint/2010/main" xmlns="" val="1457810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916"/>
            <a:ext cx="8229600" cy="350377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Купечество </a:t>
            </a:r>
            <a:r>
              <a:rPr lang="en-US" sz="2800" b="1" dirty="0" smtClean="0">
                <a:solidFill>
                  <a:srgbClr val="FF0000"/>
                </a:solidFill>
              </a:rPr>
              <a:t>versus </a:t>
            </a:r>
            <a:r>
              <a:rPr lang="ru-RU" sz="2800" b="1" dirty="0" smtClean="0">
                <a:solidFill>
                  <a:srgbClr val="FF0000"/>
                </a:solidFill>
              </a:rPr>
              <a:t>власть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827" y="762000"/>
            <a:ext cx="8742349" cy="5821680"/>
          </a:xfrm>
        </p:spPr>
        <p:txBody>
          <a:bodyPr/>
          <a:lstStyle/>
          <a:p>
            <a:pPr algn="just"/>
            <a:r>
              <a:rPr lang="ru-RU" sz="1600" b="1" dirty="0" smtClean="0"/>
              <a:t>к </a:t>
            </a:r>
            <a:r>
              <a:rPr lang="ru-RU" sz="1600" b="1" dirty="0"/>
              <a:t>концу XIX в. роль главных представительных организаций </a:t>
            </a:r>
            <a:r>
              <a:rPr lang="ru-RU" sz="1600" b="1" dirty="0" smtClean="0"/>
              <a:t>крупных </a:t>
            </a:r>
            <a:r>
              <a:rPr lang="ru-RU" sz="1600" b="1" dirty="0"/>
              <a:t>предпринимателей перешла к биржевым обществам и </a:t>
            </a:r>
            <a:r>
              <a:rPr lang="ru-RU" sz="1600" b="1" dirty="0" smtClean="0"/>
              <a:t>съездам </a:t>
            </a:r>
            <a:r>
              <a:rPr lang="ru-RU" sz="1600" b="1" dirty="0"/>
              <a:t>промышленников и </a:t>
            </a:r>
            <a:r>
              <a:rPr lang="ru-RU" sz="1600" b="1" dirty="0" smtClean="0"/>
              <a:t>торговцев (органы </a:t>
            </a:r>
            <a:r>
              <a:rPr lang="ru-RU" sz="1600" b="1" dirty="0"/>
              <a:t>сословного купеческого управления представляли </a:t>
            </a:r>
            <a:r>
              <a:rPr lang="ru-RU" sz="1600" b="1" dirty="0" smtClean="0"/>
              <a:t>интересы </a:t>
            </a:r>
            <a:r>
              <a:rPr lang="ru-RU" sz="1600" b="1" dirty="0"/>
              <a:t>средних и мелких торговцев и </a:t>
            </a:r>
            <a:r>
              <a:rPr lang="ru-RU" sz="1600" b="1" dirty="0" smtClean="0"/>
              <a:t>промышленников</a:t>
            </a:r>
            <a:r>
              <a:rPr lang="ru-RU" sz="1600" b="1" dirty="0" smtClean="0"/>
              <a:t>;)</a:t>
            </a:r>
            <a:endParaRPr lang="ru-RU" sz="1600" b="1" dirty="0" smtClean="0"/>
          </a:p>
          <a:p>
            <a:pPr algn="just"/>
            <a:r>
              <a:rPr lang="ru-RU" sz="1600" b="1" dirty="0" smtClean="0"/>
              <a:t>до </a:t>
            </a:r>
            <a:r>
              <a:rPr lang="ru-RU" sz="1600" b="1" dirty="0"/>
              <a:t>конца </a:t>
            </a:r>
            <a:r>
              <a:rPr lang="en-US" sz="1600" b="1" dirty="0" smtClean="0"/>
              <a:t>XIX </a:t>
            </a:r>
            <a:r>
              <a:rPr lang="ru-RU" sz="1600" b="1" dirty="0" smtClean="0"/>
              <a:t>в. деловой </a:t>
            </a:r>
            <a:r>
              <a:rPr lang="ru-RU" sz="1600" b="1" dirty="0"/>
              <a:t>мир пребывал в состоянии политической статичности, </a:t>
            </a:r>
            <a:r>
              <a:rPr lang="ru-RU" sz="1600" b="1" dirty="0" smtClean="0"/>
              <a:t>уверенный  </a:t>
            </a:r>
            <a:r>
              <a:rPr lang="ru-RU" sz="1600" b="1" dirty="0"/>
              <a:t>в огромном созидательном потенциале </a:t>
            </a:r>
            <a:r>
              <a:rPr lang="ru-RU" sz="1600" b="1" dirty="0" smtClean="0"/>
              <a:t>самодержавия (1880-1890-е гг. - </a:t>
            </a:r>
            <a:r>
              <a:rPr lang="ru-RU" sz="1600" b="1" dirty="0"/>
              <a:t>период </a:t>
            </a:r>
            <a:r>
              <a:rPr lang="ru-RU" sz="1600" b="1" dirty="0" smtClean="0"/>
              <a:t>политического </a:t>
            </a:r>
            <a:r>
              <a:rPr lang="ru-RU" sz="1600" b="1" dirty="0"/>
              <a:t>консенсуса между бизнесом и </a:t>
            </a:r>
            <a:r>
              <a:rPr lang="ru-RU" sz="1600" b="1" dirty="0" smtClean="0"/>
              <a:t>властью): </a:t>
            </a:r>
            <a:r>
              <a:rPr lang="ru-RU" sz="1600" b="1" dirty="0" smtClean="0"/>
              <a:t>биржевые </a:t>
            </a:r>
            <a:r>
              <a:rPr lang="ru-RU" sz="1600" b="1" dirty="0"/>
              <a:t>комитеты и союзы </a:t>
            </a:r>
            <a:r>
              <a:rPr lang="ru-RU" sz="1600" b="1" dirty="0" smtClean="0"/>
              <a:t>работодателей </a:t>
            </a:r>
            <a:r>
              <a:rPr lang="ru-RU" sz="1600" b="1" dirty="0"/>
              <a:t>не выходили </a:t>
            </a:r>
            <a:r>
              <a:rPr lang="ru-RU" sz="1600" b="1" dirty="0" smtClean="0"/>
              <a:t>за рамки экспертной деятельности;</a:t>
            </a:r>
            <a:endParaRPr lang="ru-RU" sz="1600" b="1" dirty="0" smtClean="0"/>
          </a:p>
          <a:p>
            <a:pPr algn="just"/>
            <a:r>
              <a:rPr lang="ru-RU" sz="1600" b="1" dirty="0" smtClean="0"/>
              <a:t>торгово-промышленный </a:t>
            </a:r>
            <a:r>
              <a:rPr lang="ru-RU" sz="1600" b="1" dirty="0"/>
              <a:t>класс заявил о себе </a:t>
            </a:r>
            <a:r>
              <a:rPr lang="ru-RU" sz="1600" b="1" dirty="0" smtClean="0"/>
              <a:t>на </a:t>
            </a:r>
            <a:r>
              <a:rPr lang="ru-RU" sz="1600" b="1" dirty="0"/>
              <a:t>Нижегородском торгово-промышленном съезде 1896 г., </a:t>
            </a:r>
            <a:r>
              <a:rPr lang="ru-RU" sz="1600" b="1" dirty="0" smtClean="0"/>
              <a:t>но идея </a:t>
            </a:r>
            <a:r>
              <a:rPr lang="ru-RU" sz="1600" b="1" dirty="0"/>
              <a:t>создания центральной организации осталась без </a:t>
            </a:r>
            <a:r>
              <a:rPr lang="ru-RU" sz="1600" b="1" dirty="0" smtClean="0"/>
              <a:t>движения;</a:t>
            </a:r>
          </a:p>
          <a:p>
            <a:pPr algn="just"/>
            <a:r>
              <a:rPr lang="ru-RU" sz="1600" b="1" dirty="0" smtClean="0"/>
              <a:t>даже </a:t>
            </a:r>
            <a:r>
              <a:rPr lang="ru-RU" sz="1600" b="1" dirty="0"/>
              <a:t>в начале ХХ </a:t>
            </a:r>
            <a:r>
              <a:rPr lang="ru-RU" sz="1600" b="1" dirty="0" smtClean="0"/>
              <a:t>в. </a:t>
            </a:r>
            <a:r>
              <a:rPr lang="ru-RU" sz="1600" b="1" dirty="0"/>
              <a:t>контакты предпринимателей с </a:t>
            </a:r>
            <a:r>
              <a:rPr lang="ru-RU" sz="1600" b="1" dirty="0" smtClean="0"/>
              <a:t>либералами </a:t>
            </a:r>
            <a:r>
              <a:rPr lang="ru-RU" sz="1600" b="1" dirty="0"/>
              <a:t>были </a:t>
            </a:r>
            <a:r>
              <a:rPr lang="ru-RU" sz="1600" b="1" dirty="0" smtClean="0"/>
              <a:t>слабыми и инициировались </a:t>
            </a:r>
            <a:r>
              <a:rPr lang="ru-RU" sz="1600" b="1" dirty="0" smtClean="0"/>
              <a:t>группой «молодых» </a:t>
            </a:r>
            <a:r>
              <a:rPr lang="ru-RU" sz="1600" b="1" dirty="0"/>
              <a:t>московских капиталистов </a:t>
            </a:r>
            <a:r>
              <a:rPr lang="ru-RU" sz="1600" b="1" dirty="0" smtClean="0"/>
              <a:t> (Н.И. Гучков и М.В. Челноков в кружке  «Беседа»);</a:t>
            </a:r>
          </a:p>
          <a:p>
            <a:pPr algn="just"/>
            <a:r>
              <a:rPr lang="ru-RU" sz="1600" b="1" dirty="0" smtClean="0"/>
              <a:t>потрясения </a:t>
            </a:r>
            <a:r>
              <a:rPr lang="ru-RU" sz="1600" b="1" dirty="0"/>
              <a:t>1905-1907 </a:t>
            </a:r>
            <a:r>
              <a:rPr lang="ru-RU" sz="1600" b="1" dirty="0" smtClean="0"/>
              <a:t>гг., </a:t>
            </a:r>
            <a:r>
              <a:rPr lang="ru-RU" sz="1600" b="1" dirty="0"/>
              <a:t>подорвав веру в самодержавие, заставили деловую элиту </a:t>
            </a:r>
            <a:r>
              <a:rPr lang="ru-RU" sz="1600" b="1" dirty="0" smtClean="0"/>
              <a:t>консолидироваться, что обострило </a:t>
            </a:r>
            <a:r>
              <a:rPr lang="ru-RU" sz="1600" b="1" dirty="0"/>
              <a:t>политическую дихотомию поколений российских </a:t>
            </a:r>
            <a:r>
              <a:rPr lang="ru-RU" sz="1600" b="1" dirty="0" smtClean="0"/>
              <a:t>предпринимателей по прежде «неприкасаемому»  вопросу </a:t>
            </a:r>
            <a:r>
              <a:rPr lang="ru-RU" sz="1600" b="1" dirty="0"/>
              <a:t>о политическом строе </a:t>
            </a:r>
            <a:r>
              <a:rPr lang="ru-RU" sz="1600" b="1" dirty="0" smtClean="0"/>
              <a:t>страны: «не </a:t>
            </a:r>
            <a:r>
              <a:rPr lang="ru-RU" sz="1600" b="1" dirty="0"/>
              <a:t>видя в существующем </a:t>
            </a:r>
            <a:r>
              <a:rPr lang="ru-RU" sz="1600" b="1" dirty="0" smtClean="0"/>
              <a:t>государственном </a:t>
            </a:r>
            <a:r>
              <a:rPr lang="ru-RU" sz="1600" b="1" dirty="0"/>
              <a:t>порядке должной гарантии для своего имущества, для своей нормальной деятельности и даже для своей жизни, не могут не объединиться на политической программе с целью содействовать ус­тановлению в России прочного правопорядка и спокойного течения гражданской и экономической </a:t>
            </a:r>
            <a:r>
              <a:rPr lang="ru-RU" sz="1600" b="1" dirty="0" smtClean="0"/>
              <a:t>жизни» (из резолюции совещания </a:t>
            </a:r>
            <a:r>
              <a:rPr lang="ru-RU" sz="1600" b="1" dirty="0"/>
              <a:t>инициативной </a:t>
            </a:r>
            <a:r>
              <a:rPr lang="ru-RU" sz="1600" b="1" dirty="0" smtClean="0"/>
              <a:t>группы </a:t>
            </a:r>
            <a:r>
              <a:rPr lang="ru-RU" sz="1600" b="1" dirty="0" smtClean="0"/>
              <a:t>петербургских </a:t>
            </a:r>
            <a:r>
              <a:rPr lang="ru-RU" sz="1600" b="1" dirty="0"/>
              <a:t>и московских </a:t>
            </a:r>
            <a:r>
              <a:rPr lang="ru-RU" sz="1600" b="1" dirty="0" smtClean="0"/>
              <a:t>предпринимателей в июне 1905 г</a:t>
            </a:r>
            <a:r>
              <a:rPr lang="ru-RU" sz="1600" b="1" dirty="0" smtClean="0"/>
              <a:t>.)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3837488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79462"/>
            <a:ext cx="8404789" cy="324741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Экономический интерес и </a:t>
            </a:r>
            <a:r>
              <a:rPr lang="en-US" sz="2400" b="1" dirty="0" smtClean="0">
                <a:solidFill>
                  <a:srgbClr val="FF0000"/>
                </a:solidFill>
              </a:rPr>
              <a:t>/ </a:t>
            </a:r>
            <a:r>
              <a:rPr lang="ru-RU" sz="2400" b="1" dirty="0" smtClean="0">
                <a:solidFill>
                  <a:srgbClr val="FF0000"/>
                </a:solidFill>
              </a:rPr>
              <a:t>или политические свободы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666571"/>
            <a:ext cx="8404789" cy="5879507"/>
          </a:xfrm>
        </p:spPr>
        <p:txBody>
          <a:bodyPr/>
          <a:lstStyle/>
          <a:p>
            <a:pPr algn="just"/>
            <a:r>
              <a:rPr lang="ru-RU" sz="1600" b="1" dirty="0" smtClean="0"/>
              <a:t>после </a:t>
            </a:r>
            <a:r>
              <a:rPr lang="ru-RU" sz="1600" b="1" dirty="0"/>
              <a:t>создания в 1905 г. </a:t>
            </a:r>
            <a:r>
              <a:rPr lang="ru-RU" sz="1600" b="1" dirty="0" smtClean="0"/>
              <a:t>министерства </a:t>
            </a:r>
            <a:r>
              <a:rPr lang="ru-RU" sz="1600" b="1" dirty="0"/>
              <a:t>промышленности и торговли </a:t>
            </a:r>
            <a:r>
              <a:rPr lang="ru-RU" sz="1600" b="1" dirty="0" smtClean="0"/>
              <a:t>предприниматели стали </a:t>
            </a:r>
            <a:r>
              <a:rPr lang="ru-RU" sz="1600" b="1" dirty="0"/>
              <a:t>активно выступать </a:t>
            </a:r>
            <a:r>
              <a:rPr lang="ru-RU" sz="1600" b="1" dirty="0" smtClean="0"/>
              <a:t>против </a:t>
            </a:r>
            <a:r>
              <a:rPr lang="ru-RU" sz="1600" b="1" dirty="0"/>
              <a:t>мелочной регламентации частного </a:t>
            </a:r>
            <a:r>
              <a:rPr lang="ru-RU" sz="1600" b="1" dirty="0" smtClean="0"/>
              <a:t>бизнеса </a:t>
            </a:r>
            <a:r>
              <a:rPr lang="ru-RU" sz="1600" b="1" dirty="0" smtClean="0"/>
              <a:t>(до </a:t>
            </a:r>
            <a:r>
              <a:rPr lang="ru-RU" sz="1600" b="1" dirty="0" smtClean="0"/>
              <a:t>1917 г. в России не были введены торгово-промышленные палаты, не решен вопрос о явочной системе  регистрации акционерных </a:t>
            </a:r>
            <a:r>
              <a:rPr lang="ru-RU" sz="1600" b="1" dirty="0" smtClean="0"/>
              <a:t>обществ);</a:t>
            </a:r>
            <a:endParaRPr lang="ru-RU" sz="1600" b="1" dirty="0" smtClean="0"/>
          </a:p>
          <a:p>
            <a:pPr algn="just"/>
            <a:r>
              <a:rPr lang="ru-RU" sz="1600" b="1" dirty="0" smtClean="0"/>
              <a:t>Совет съездов представителей промышленности и торговли в своем докладе «Устои и стремления русской промышленности и торговли» (1910 г.) критиковал правительство за отсутствие </a:t>
            </a:r>
            <a:r>
              <a:rPr lang="ru-RU" sz="1600" b="1" dirty="0" smtClean="0"/>
              <a:t>стратегии экономического </a:t>
            </a:r>
            <a:r>
              <a:rPr lang="ru-RU" sz="1600" b="1" dirty="0" smtClean="0"/>
              <a:t>развития,  непредсказуемость </a:t>
            </a:r>
            <a:r>
              <a:rPr lang="ru-RU" sz="1600" b="1" dirty="0" smtClean="0"/>
              <a:t>политики</a:t>
            </a:r>
            <a:r>
              <a:rPr lang="ru-RU" sz="1600" b="1" dirty="0" smtClean="0"/>
              <a:t>,  </a:t>
            </a:r>
            <a:r>
              <a:rPr lang="ru-RU" sz="1600" b="1" dirty="0" smtClean="0"/>
              <a:t>административный </a:t>
            </a:r>
            <a:r>
              <a:rPr lang="ru-RU" sz="1600" b="1" dirty="0" smtClean="0"/>
              <a:t>произвол </a:t>
            </a:r>
            <a:r>
              <a:rPr lang="ru-RU" sz="1600" b="1" dirty="0" smtClean="0"/>
              <a:t>и раздутый </a:t>
            </a:r>
            <a:r>
              <a:rPr lang="ru-RU" sz="1600" b="1" dirty="0" smtClean="0"/>
              <a:t>государственный сектор экономики;</a:t>
            </a:r>
          </a:p>
          <a:p>
            <a:pPr algn="just"/>
            <a:r>
              <a:rPr lang="ru-RU" sz="1600" b="1" dirty="0" smtClean="0"/>
              <a:t>отведение </a:t>
            </a:r>
            <a:r>
              <a:rPr lang="ru-RU" sz="1600" b="1" dirty="0" smtClean="0"/>
              <a:t>государству роли соавтора </a:t>
            </a:r>
            <a:r>
              <a:rPr lang="ru-RU" sz="1600" b="1" dirty="0"/>
              <a:t>экономической политики  и  гаранта социально-политической  стабильности в </a:t>
            </a:r>
            <a:r>
              <a:rPr lang="ru-RU" sz="1600" b="1" dirty="0" smtClean="0"/>
              <a:t>стране: « …  русская </a:t>
            </a:r>
            <a:r>
              <a:rPr lang="ru-RU" sz="1600" b="1" dirty="0"/>
              <a:t>история, да и всемирная, не знает </a:t>
            </a:r>
            <a:r>
              <a:rPr lang="ru-RU" sz="1600" b="1" dirty="0" smtClean="0"/>
              <a:t>примеров</a:t>
            </a:r>
            <a:r>
              <a:rPr lang="ru-RU" sz="1600" b="1" dirty="0"/>
              <a:t>, когда бы казенное хозяйство в области экономики превосходило </a:t>
            </a:r>
            <a:r>
              <a:rPr lang="ru-RU" sz="1600" b="1" dirty="0" smtClean="0"/>
              <a:t>частное» (из речи П.П. Рябушинского в Государственной Думе</a:t>
            </a:r>
            <a:r>
              <a:rPr lang="ru-RU" sz="1600" b="1" dirty="0" smtClean="0"/>
              <a:t>);</a:t>
            </a:r>
          </a:p>
          <a:p>
            <a:pPr algn="just"/>
            <a:r>
              <a:rPr lang="ru-RU" sz="1600" b="1" dirty="0" smtClean="0"/>
              <a:t>с конца 1908 г. в Москве А.И. Коноваловым и П.П. Рябушинским были организованы «экономичес­кие беседы», лейтмотивом которых стал афоризм П.Б. Струве: «Признаем нашу некультурность и пойдем на выучку к </a:t>
            </a:r>
            <a:r>
              <a:rPr lang="ru-RU" sz="1600" b="1" dirty="0" smtClean="0"/>
              <a:t>капитализму»;</a:t>
            </a:r>
          </a:p>
          <a:p>
            <a:pPr algn="just"/>
            <a:r>
              <a:rPr lang="ru-RU" sz="1600" b="1" dirty="0" smtClean="0"/>
              <a:t>политическим кредо нового поколения предпринимателей стала идея П.П. Рябушинского: «Буржуазия представляет собой в такой мере развитую экономическую силу, что не только может, но и должна обладать соответствующим политическим влиянием» («Купец грядет</a:t>
            </a:r>
            <a:r>
              <a:rPr lang="ru-RU" sz="1600" b="1" dirty="0" smtClean="0"/>
              <a:t>!»);</a:t>
            </a:r>
          </a:p>
          <a:p>
            <a:pPr algn="just"/>
            <a:r>
              <a:rPr lang="ru-RU" sz="1600" b="1" dirty="0" smtClean="0"/>
              <a:t>газета «Утро России» (1907 г., П.П. Рябушинский) - отход от «октябризма» к идеологии «прогрессизма», призывающей к закреплению конституционных начал («Возвратите полностью 17 октября»)</a:t>
            </a:r>
          </a:p>
          <a:p>
            <a:pPr algn="just"/>
            <a:endParaRPr lang="ru-RU" sz="1700" b="1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007"/>
            <a:ext cx="8229600" cy="33328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Выводы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3824" y="649480"/>
            <a:ext cx="8793623" cy="5939327"/>
          </a:xfrm>
        </p:spPr>
        <p:txBody>
          <a:bodyPr/>
          <a:lstStyle/>
          <a:p>
            <a:pPr algn="just"/>
            <a:r>
              <a:rPr lang="ru-RU" sz="2100" b="1" dirty="0" smtClean="0"/>
              <a:t>в условиях модернизации поисками путей дальнейшего развития страны занялось не только правительство, но и деловая </a:t>
            </a:r>
            <a:r>
              <a:rPr lang="ru-RU" sz="2100" b="1" dirty="0" smtClean="0"/>
              <a:t>элита;</a:t>
            </a:r>
          </a:p>
          <a:p>
            <a:pPr algn="just"/>
            <a:r>
              <a:rPr lang="ru-RU" sz="2100" b="1" dirty="0" smtClean="0"/>
              <a:t>расширение </a:t>
            </a:r>
            <a:r>
              <a:rPr lang="ru-RU" sz="2100" b="1" dirty="0" smtClean="0"/>
              <a:t>масштабов торгово-промышленной деятельности заставляло правительство идти на диалог с деловыми кругами, которые не хотели довольствоваться пассивной ролью</a:t>
            </a:r>
            <a:r>
              <a:rPr lang="ru-RU" sz="2100" b="1" dirty="0" smtClean="0"/>
              <a:t>;</a:t>
            </a:r>
          </a:p>
          <a:p>
            <a:pPr algn="just"/>
            <a:r>
              <a:rPr lang="ru-RU" sz="2100" b="1" dirty="0" smtClean="0"/>
              <a:t>самоидентификация деловой элиты строилась на сословной гордости и на кодексе корпоративной чести, а механизмами социальной идентификации оставались благотворительность и меценатство;</a:t>
            </a:r>
          </a:p>
          <a:p>
            <a:pPr algn="just"/>
            <a:r>
              <a:rPr lang="ru-RU" sz="2100" b="1" dirty="0" smtClean="0"/>
              <a:t>знакомство </a:t>
            </a:r>
            <a:r>
              <a:rPr lang="ru-RU" sz="2100" b="1" dirty="0" smtClean="0"/>
              <a:t>с жизнью за рубежом порождало недовольство своим социальным положением и амбиции, опережавшие реальный социально-экономический и культурный потенциал деловой </a:t>
            </a:r>
            <a:r>
              <a:rPr lang="ru-RU" sz="2100" b="1" dirty="0" smtClean="0"/>
              <a:t>элиты;</a:t>
            </a:r>
            <a:endParaRPr lang="ru-RU" sz="2100" b="1" dirty="0" smtClean="0"/>
          </a:p>
          <a:p>
            <a:pPr algn="just"/>
            <a:r>
              <a:rPr lang="ru-RU" sz="2100" b="1" dirty="0" smtClean="0"/>
              <a:t>размывание </a:t>
            </a:r>
            <a:r>
              <a:rPr lang="ru-RU" sz="2100" b="1" dirty="0" smtClean="0"/>
              <a:t>купеческих кланов вело к доминированию императива выживания и интересов в противовес ценностям</a:t>
            </a:r>
            <a:r>
              <a:rPr lang="ru-RU" sz="2100" b="1" dirty="0"/>
              <a:t>;</a:t>
            </a:r>
            <a:endParaRPr lang="ru-RU" sz="2100" b="1" dirty="0" smtClean="0"/>
          </a:p>
          <a:p>
            <a:pPr algn="just"/>
            <a:r>
              <a:rPr lang="ru-RU" sz="2100" b="1" dirty="0" smtClean="0"/>
              <a:t>попытка восприятия новых технологий при сохранении старых ценностей </a:t>
            </a:r>
            <a:r>
              <a:rPr lang="ru-RU" sz="2100" b="1" dirty="0"/>
              <a:t>не удалась: конфликт поколений </a:t>
            </a:r>
            <a:r>
              <a:rPr lang="ru-RU" sz="2100" b="1" dirty="0" smtClean="0"/>
              <a:t>постепенно разрушал семью как эффективный механизм </a:t>
            </a:r>
            <a:r>
              <a:rPr lang="ru-RU" sz="2100" b="1" dirty="0"/>
              <a:t>трансляции традиций и культурных </a:t>
            </a:r>
            <a:r>
              <a:rPr lang="ru-RU" sz="2100" b="1" dirty="0" smtClean="0"/>
              <a:t>ценностей</a:t>
            </a:r>
            <a:endParaRPr lang="ru-RU" sz="2100" b="1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1371600" y="4468813"/>
            <a:ext cx="6400800" cy="908050"/>
          </a:xfrm>
        </p:spPr>
        <p:txBody>
          <a:bodyPr/>
          <a:lstStyle/>
          <a:p>
            <a:r>
              <a:rPr lang="ru-RU" sz="120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101000, Россия, Москва, Мясницкая ул., д. 20</a:t>
            </a:r>
          </a:p>
          <a:p>
            <a:r>
              <a:rPr lang="ru-RU" sz="120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Тел.: (495) 621-7983, факс: (495) 628-7931</a:t>
            </a:r>
            <a:endParaRPr lang="en-US" sz="1200" smtClean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  <a:p>
            <a:r>
              <a:rPr lang="en-US" sz="120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www.hse.ru</a:t>
            </a:r>
            <a:endParaRPr lang="ru-RU" sz="1200" smtClean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3692769" cy="1143000"/>
          </a:xfrm>
        </p:spPr>
        <p:txBody>
          <a:bodyPr/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Препятствия успешному взаимодействию бизнеса и органов государственной власти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875649" cy="4971516"/>
          </a:xfrm>
        </p:spPr>
        <p:txBody>
          <a:bodyPr/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недостаточный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уровень отраслевых и управленческих компетенций;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неготовность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органов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власти к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признанию позиции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бизнес-сообщества;</a:t>
            </a:r>
          </a:p>
          <a:p>
            <a:pPr algn="just"/>
            <a:r>
              <a:rPr lang="x-none" sz="2000" b="1" smtClean="0">
                <a:latin typeface="Arial" pitchFamily="34" charset="0"/>
                <a:cs typeface="Arial" pitchFamily="34" charset="0"/>
              </a:rPr>
              <a:t>трудности </a:t>
            </a:r>
            <a:r>
              <a:rPr lang="x-none" sz="2000" b="1">
                <a:latin typeface="Arial" pitchFamily="34" charset="0"/>
                <a:cs typeface="Arial" pitchFamily="34" charset="0"/>
              </a:rPr>
              <a:t>коммуникаци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силу </a:t>
            </a:r>
            <a:r>
              <a:rPr lang="x-none" sz="2000" b="1" smtClean="0">
                <a:latin typeface="Arial" pitchFamily="34" charset="0"/>
                <a:cs typeface="Arial" pitchFamily="34" charset="0"/>
              </a:rPr>
              <a:t>отсутствие </a:t>
            </a:r>
            <a:r>
              <a:rPr lang="x-none" sz="2000" b="1">
                <a:latin typeface="Arial" pitchFamily="34" charset="0"/>
                <a:cs typeface="Arial" pitchFamily="34" charset="0"/>
              </a:rPr>
              <a:t>понимания встречных интересов;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непрозрачность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процедур принятия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решений;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коррупция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43865" y="1600200"/>
            <a:ext cx="440318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 наличие целей взаимодействия;</a:t>
            </a:r>
          </a:p>
          <a:p>
            <a:pPr algn="just">
              <a:buFont typeface="Arial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 готовность к их реализации</a:t>
            </a:r>
            <a:r>
              <a:rPr lang="ru-RU" sz="2000" b="1" i="1" dirty="0" smtClean="0">
                <a:solidFill>
                  <a:srgbClr val="FF0000"/>
                </a:solidFill>
              </a:rPr>
              <a:t>; </a:t>
            </a:r>
          </a:p>
          <a:p>
            <a:pPr algn="just">
              <a:buFont typeface="Arial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 свободный и открытый диалог сторон;</a:t>
            </a:r>
          </a:p>
          <a:p>
            <a:pPr algn="just">
              <a:buFont typeface="Arial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 законодательно оформленные правила «игры»;</a:t>
            </a:r>
          </a:p>
          <a:p>
            <a:pPr algn="just">
              <a:buFont typeface="Arial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общий интерес;</a:t>
            </a:r>
          </a:p>
          <a:p>
            <a:pPr algn="just">
              <a:buFont typeface="Arial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 общественная выгода и, как следствие экономическая целесообразность;</a:t>
            </a:r>
          </a:p>
          <a:p>
            <a:pPr algn="just">
              <a:buFont typeface="Arial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 равенство партнеров и взаимное доверие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43865" y="274638"/>
            <a:ext cx="3749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Факторы формирования взаимодействия бизнес-структур и органов власти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2055292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500" y="170916"/>
            <a:ext cx="6699902" cy="72639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Типология моделей взаимодействия бизнеса и власти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9151" y="984738"/>
            <a:ext cx="8707901" cy="5373859"/>
          </a:xfrm>
        </p:spPr>
        <p:txBody>
          <a:bodyPr/>
          <a:lstStyle/>
          <a:p>
            <a:pPr algn="just"/>
            <a:r>
              <a:rPr lang="ru-RU" sz="2400" b="1" i="1" dirty="0" smtClean="0"/>
              <a:t>по роли государства</a:t>
            </a:r>
            <a:r>
              <a:rPr lang="ru-RU" sz="2400" b="1" dirty="0" smtClean="0"/>
              <a:t>: «государство порядка», «государство наказания» ,  «государство-спасатель» (И. Ивасаки);</a:t>
            </a:r>
          </a:p>
          <a:p>
            <a:pPr algn="just"/>
            <a:r>
              <a:rPr lang="ru-RU" sz="2400" b="1" i="1" dirty="0" smtClean="0"/>
              <a:t>по роли бизнеса</a:t>
            </a:r>
            <a:r>
              <a:rPr lang="ru-RU" sz="2400" b="1" dirty="0" smtClean="0"/>
              <a:t>:  «подавления и принуждения», «патронажа», «невмешательства» власти, «партнерства», «доминирования», «игнорирования», «конкуренции», «конфронтации», «приватизации власти»  (Н.Ю. Лапина и А.Е. Чирикова);</a:t>
            </a:r>
          </a:p>
          <a:p>
            <a:pPr algn="just"/>
            <a:r>
              <a:rPr lang="ru-RU" sz="2400" b="1" i="1" dirty="0" smtClean="0"/>
              <a:t>по степени конфликта интересов</a:t>
            </a:r>
            <a:r>
              <a:rPr lang="ru-RU" sz="2400" b="1" dirty="0" smtClean="0"/>
              <a:t>: функциональная, партнерская, модель государственного патронажа, симбиотическая и конфликтная (Р.Ф. Туровский); </a:t>
            </a:r>
          </a:p>
          <a:p>
            <a:pPr algn="just"/>
            <a:r>
              <a:rPr lang="ru-RU" sz="2400" b="1" i="1" dirty="0"/>
              <a:t>п</a:t>
            </a:r>
            <a:r>
              <a:rPr lang="ru-RU" sz="2400" b="1" i="1" dirty="0" smtClean="0"/>
              <a:t>о комбинации параметров </a:t>
            </a:r>
            <a:r>
              <a:rPr lang="ru-RU" sz="2400" b="1" dirty="0" smtClean="0"/>
              <a:t>«сильная / слабая власть» и «сильный / слабый бизнес»: государство «хищник», политика невмешательства, взаимные заложники, поиск ренты и «захват государства» (В.Я. Гельман и О.В. Бычкова)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916"/>
            <a:ext cx="8229600" cy="43583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Современные модели взаимодействия власти и бизнеса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920" y="606751"/>
            <a:ext cx="8639798" cy="5990601"/>
          </a:xfrm>
        </p:spPr>
        <p:txBody>
          <a:bodyPr/>
          <a:lstStyle/>
          <a:p>
            <a:pPr algn="just"/>
            <a:r>
              <a:rPr lang="ru-RU" sz="1800" b="1" i="1" dirty="0" smtClean="0"/>
              <a:t>партнерская</a:t>
            </a:r>
            <a:r>
              <a:rPr lang="ru-RU" sz="1800" b="1" dirty="0" smtClean="0"/>
              <a:t> – взаимодействие</a:t>
            </a:r>
            <a:r>
              <a:rPr lang="ru-RU" sz="1800" b="1" dirty="0"/>
              <a:t>, </a:t>
            </a:r>
            <a:r>
              <a:rPr lang="ru-RU" sz="1800" b="1" dirty="0" smtClean="0"/>
              <a:t>но с </a:t>
            </a:r>
            <a:r>
              <a:rPr lang="ru-RU" sz="1800" b="1" dirty="0"/>
              <a:t>преобладающим влиянием </a:t>
            </a:r>
            <a:r>
              <a:rPr lang="ru-RU" sz="1800" b="1" dirty="0" smtClean="0"/>
              <a:t>государства;</a:t>
            </a:r>
            <a:endParaRPr lang="ru-RU" sz="1800" b="1" dirty="0"/>
          </a:p>
          <a:p>
            <a:pPr algn="just"/>
            <a:r>
              <a:rPr lang="ru-RU" sz="1800" b="1" i="1" dirty="0" smtClean="0"/>
              <a:t>принуждения</a:t>
            </a:r>
            <a:r>
              <a:rPr lang="ru-RU" sz="1800" b="1" dirty="0" smtClean="0"/>
              <a:t> </a:t>
            </a:r>
            <a:r>
              <a:rPr lang="ru-RU" sz="1800" b="1" dirty="0"/>
              <a:t>- </a:t>
            </a:r>
            <a:r>
              <a:rPr lang="ru-RU" sz="1800" b="1" dirty="0" smtClean="0"/>
              <a:t>административное давление с целью определенных </a:t>
            </a:r>
            <a:r>
              <a:rPr lang="ru-RU" sz="1800" b="1" dirty="0"/>
              <a:t>вложений </a:t>
            </a:r>
            <a:r>
              <a:rPr lang="ru-RU" sz="1800" b="1" dirty="0" smtClean="0"/>
              <a:t>бизнеса в </a:t>
            </a:r>
            <a:r>
              <a:rPr lang="ru-RU" sz="1800" b="1" dirty="0"/>
              <a:t>реализацию </a:t>
            </a:r>
            <a:r>
              <a:rPr lang="ru-RU" sz="1800" b="1" dirty="0" smtClean="0"/>
              <a:t>социальных </a:t>
            </a:r>
            <a:r>
              <a:rPr lang="ru-RU" sz="1800" b="1" dirty="0"/>
              <a:t>программ и </a:t>
            </a:r>
            <a:r>
              <a:rPr lang="ru-RU" sz="1800" b="1" dirty="0" smtClean="0"/>
              <a:t>проектов;</a:t>
            </a:r>
            <a:endParaRPr lang="ru-RU" sz="1800" b="1" dirty="0"/>
          </a:p>
          <a:p>
            <a:pPr algn="just"/>
            <a:r>
              <a:rPr lang="ru-RU" sz="1800" b="1" i="1" dirty="0" smtClean="0"/>
              <a:t>ангажированная</a:t>
            </a:r>
            <a:r>
              <a:rPr lang="ru-RU" sz="1800" b="1" dirty="0" smtClean="0"/>
              <a:t> </a:t>
            </a:r>
            <a:r>
              <a:rPr lang="ru-RU" sz="1800" b="1" dirty="0"/>
              <a:t>(</a:t>
            </a:r>
            <a:r>
              <a:rPr lang="ru-RU" sz="1800" b="1" dirty="0" smtClean="0"/>
              <a:t>симбиотическая), предполагающая сращивание </a:t>
            </a:r>
            <a:r>
              <a:rPr lang="ru-RU" sz="1800" b="1" dirty="0"/>
              <a:t>власти и </a:t>
            </a:r>
            <a:r>
              <a:rPr lang="ru-RU" sz="1800" b="1" dirty="0" smtClean="0"/>
              <a:t>бизнеса;</a:t>
            </a:r>
            <a:endParaRPr lang="ru-RU" sz="1800" b="1" dirty="0"/>
          </a:p>
          <a:p>
            <a:pPr algn="just"/>
            <a:r>
              <a:rPr lang="ru-RU" sz="1800" b="1" i="1" dirty="0" smtClean="0"/>
              <a:t>цивилизованная</a:t>
            </a:r>
            <a:r>
              <a:rPr lang="ru-RU" sz="1800" b="1" dirty="0" smtClean="0"/>
              <a:t> </a:t>
            </a:r>
            <a:r>
              <a:rPr lang="ru-RU" sz="1800" b="1" dirty="0"/>
              <a:t>– </a:t>
            </a:r>
            <a:r>
              <a:rPr lang="ru-RU" sz="1800" b="1" dirty="0" smtClean="0"/>
              <a:t>возможность для иностранных компаний на рынке России осуществлять зарубежные </a:t>
            </a:r>
            <a:r>
              <a:rPr lang="ru-RU" sz="1800" b="1" dirty="0"/>
              <a:t>принципы </a:t>
            </a:r>
            <a:r>
              <a:rPr lang="ru-RU" sz="1800" b="1" dirty="0" smtClean="0"/>
              <a:t>деятельности</a:t>
            </a:r>
            <a:r>
              <a:rPr lang="ru-RU" sz="1800" b="1" dirty="0"/>
              <a:t>;</a:t>
            </a:r>
          </a:p>
          <a:p>
            <a:pPr algn="just"/>
            <a:r>
              <a:rPr lang="ru-RU" sz="1800" b="1" i="1" dirty="0" smtClean="0"/>
              <a:t>системная</a:t>
            </a:r>
            <a:r>
              <a:rPr lang="ru-RU" sz="1800" b="1" dirty="0" smtClean="0"/>
              <a:t> - </a:t>
            </a:r>
            <a:r>
              <a:rPr lang="ru-RU" sz="1800" b="1" dirty="0"/>
              <a:t>институционализированные отношения </a:t>
            </a:r>
            <a:r>
              <a:rPr lang="ru-RU" sz="1800" b="1" dirty="0" smtClean="0"/>
              <a:t>по </a:t>
            </a:r>
            <a:r>
              <a:rPr lang="ru-RU" sz="1800" b="1" dirty="0"/>
              <a:t>общим для предпринимательского сообщества </a:t>
            </a:r>
            <a:r>
              <a:rPr lang="ru-RU" sz="1800" b="1" dirty="0" smtClean="0"/>
              <a:t>проблемам </a:t>
            </a:r>
            <a:r>
              <a:rPr lang="ru-RU" sz="1800" b="1" dirty="0"/>
              <a:t>через участие в </a:t>
            </a:r>
            <a:r>
              <a:rPr lang="ru-RU" sz="1800" b="1" dirty="0" smtClean="0"/>
              <a:t>разных форматах </a:t>
            </a:r>
            <a:r>
              <a:rPr lang="ru-RU" sz="1800" b="1" dirty="0"/>
              <a:t>экспертизы проектов стратегических и нормативных правовых актов, членство в консультативных, экспертных и рабочих </a:t>
            </a:r>
            <a:r>
              <a:rPr lang="ru-RU" sz="1800" b="1" dirty="0" smtClean="0"/>
              <a:t>органах </a:t>
            </a:r>
            <a:r>
              <a:rPr lang="ru-RU" sz="1800" b="1" dirty="0"/>
              <a:t>при </a:t>
            </a:r>
            <a:r>
              <a:rPr lang="ru-RU" sz="1800" b="1" dirty="0" smtClean="0"/>
              <a:t> институтах власти и т.п.; </a:t>
            </a:r>
          </a:p>
          <a:p>
            <a:pPr algn="just"/>
            <a:r>
              <a:rPr lang="ru-RU" sz="1800" b="1" i="1" dirty="0" smtClean="0"/>
              <a:t>карманная</a:t>
            </a:r>
            <a:r>
              <a:rPr lang="ru-RU" sz="1800" b="1" dirty="0" smtClean="0"/>
              <a:t> </a:t>
            </a:r>
            <a:r>
              <a:rPr lang="ru-RU" sz="1800" b="1" dirty="0"/>
              <a:t>– взаимодействие через «карманные» объединения бизнеса, созданные для защиты одной </a:t>
            </a:r>
            <a:r>
              <a:rPr lang="ru-RU" sz="1800" b="1" dirty="0" smtClean="0"/>
              <a:t>компании</a:t>
            </a:r>
            <a:r>
              <a:rPr lang="ru-RU" sz="1800" b="1" dirty="0"/>
              <a:t>;</a:t>
            </a:r>
          </a:p>
          <a:p>
            <a:pPr algn="just"/>
            <a:r>
              <a:rPr lang="ru-RU" sz="1800" b="1" i="1" dirty="0" smtClean="0"/>
              <a:t>диалоговая</a:t>
            </a:r>
            <a:r>
              <a:rPr lang="ru-RU" sz="1800" b="1" dirty="0" smtClean="0"/>
              <a:t> – </a:t>
            </a:r>
            <a:r>
              <a:rPr lang="ru-RU" sz="1800" b="1" dirty="0"/>
              <a:t>взаимодействие через форумы, семинары, </a:t>
            </a:r>
            <a:r>
              <a:rPr lang="ru-RU" sz="1800" b="1" dirty="0" smtClean="0"/>
              <a:t>конференции в </a:t>
            </a:r>
            <a:r>
              <a:rPr lang="ru-RU" sz="1800" b="1" dirty="0"/>
              <a:t>рамках публичной открытой </a:t>
            </a:r>
            <a:r>
              <a:rPr lang="ru-RU" sz="1800" b="1" dirty="0" smtClean="0"/>
              <a:t>дискуссии;</a:t>
            </a:r>
            <a:endParaRPr lang="ru-RU" sz="1800" b="1" dirty="0"/>
          </a:p>
          <a:p>
            <a:pPr algn="just"/>
            <a:r>
              <a:rPr lang="ru-RU" sz="1800" b="1" dirty="0" smtClean="0"/>
              <a:t>к</a:t>
            </a:r>
            <a:r>
              <a:rPr lang="ru-RU" sz="1800" b="1" i="1" dirty="0" smtClean="0"/>
              <a:t>онфликтная</a:t>
            </a:r>
            <a:r>
              <a:rPr lang="ru-RU" sz="1800" b="1" dirty="0" smtClean="0"/>
              <a:t>  </a:t>
            </a:r>
            <a:r>
              <a:rPr lang="ru-RU" sz="1800" b="1" dirty="0"/>
              <a:t>– взаимодействие с оппозиционными бизнес-структурами, которые находятся в конфликте с </a:t>
            </a:r>
            <a:r>
              <a:rPr lang="ru-RU" sz="1800" b="1" dirty="0" smtClean="0"/>
              <a:t>властью;</a:t>
            </a:r>
            <a:endParaRPr lang="ru-RU" sz="1800" b="1" dirty="0"/>
          </a:p>
          <a:p>
            <a:pPr algn="just"/>
            <a:r>
              <a:rPr lang="en-US" sz="1800" b="1" i="1" dirty="0" smtClean="0"/>
              <a:t>point</a:t>
            </a:r>
            <a:r>
              <a:rPr lang="ru-RU" sz="1800" b="1" i="1" dirty="0"/>
              <a:t>-</a:t>
            </a:r>
            <a:r>
              <a:rPr lang="en-US" sz="1800" b="1" i="1" dirty="0"/>
              <a:t>to</a:t>
            </a:r>
            <a:r>
              <a:rPr lang="ru-RU" sz="1800" b="1" i="1" dirty="0"/>
              <a:t>-</a:t>
            </a:r>
            <a:r>
              <a:rPr lang="en-US" sz="1800" b="1" i="1" dirty="0"/>
              <a:t>point</a:t>
            </a:r>
            <a:r>
              <a:rPr lang="ru-RU" sz="1800" b="1" dirty="0"/>
              <a:t> </a:t>
            </a:r>
            <a:r>
              <a:rPr lang="ru-RU" sz="1800" b="1" dirty="0" smtClean="0"/>
              <a:t>– лоббирование интересов конкретного бизнес-объединения в министерствах и ведомствах</a:t>
            </a:r>
            <a:endParaRPr lang="ru-RU" sz="1800" b="1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59964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25876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Проблемные вопросы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015" y="762000"/>
            <a:ext cx="8736037" cy="5963540"/>
          </a:xfrm>
        </p:spPr>
        <p:txBody>
          <a:bodyPr/>
          <a:lstStyle/>
          <a:p>
            <a:pPr algn="just"/>
            <a:r>
              <a:rPr lang="ru-RU" sz="2000" b="1" dirty="0">
                <a:latin typeface="Arial" pitchFamily="34" charset="0"/>
                <a:cs typeface="Arial" pitchFamily="34" charset="0"/>
              </a:rPr>
              <a:t>Верна ли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формула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, что в России, в противоположность западной цивилизации, не богатство определяет власть, а, наоборот, власть ведет к богатству? </a:t>
            </a:r>
          </a:p>
          <a:p>
            <a:pPr algn="just"/>
            <a:r>
              <a:rPr lang="ru-RU" sz="2000" b="1" dirty="0">
                <a:latin typeface="Arial" pitchFamily="34" charset="0"/>
                <a:cs typeface="Arial" pitchFamily="34" charset="0"/>
              </a:rPr>
              <a:t>Что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из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себя представляло дореволюционное бизнес-сообщество, которое, сохраняя устоявшееся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наименование «купечество», теряло сословную «чистоту»? 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Чем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было вызвано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сознательное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невмешательство предпринимателей в политику?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Почему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революция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1905-1907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гг. стала временем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политической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активности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бизнеса? 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Было ли купечество надежной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опорой самодержавной власти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чем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причина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оппозиционности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предпринимателей царскому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правительству в начале ХХ ст.? 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Кто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определял ценности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предпринимательского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слоя: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старообрядцы или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активно проникающие в купечество с начала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XIX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в.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крестьяне?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чем похожи и в чем различны отношения бизнеса и власти в имперской и современной России?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17540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644" y="335423"/>
            <a:ext cx="8534116" cy="2544937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/>
              <a:t>«Россия </a:t>
            </a:r>
            <a:r>
              <a:rPr lang="ru-RU" sz="2000" b="1" dirty="0"/>
              <a:t>пропустила случай создать буржуазию, когда это было возможно, то есть на основе мануфактуры и частного капитализма; поздно было делать это в век механизированной промышленности, в которой господствовали акционерные общества и банки. Не имея опыта в более простых формах капиталистических финансов и производства, русский средний класс был не в состоянии участвовать в экономической деятельности, связанной с куда более сложными их </a:t>
            </a:r>
            <a:r>
              <a:rPr lang="ru-RU" sz="2000" b="1" dirty="0" smtClean="0"/>
              <a:t>формами»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(Р. Пайпс «Россия при старом режиме»)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9911" y="3276600"/>
            <a:ext cx="4803160" cy="313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88730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3824"/>
            <a:ext cx="8229600" cy="333287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Проблемы дефиниции предпринимательского слоя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463" y="709301"/>
            <a:ext cx="8819258" cy="5999148"/>
          </a:xfrm>
        </p:spPr>
        <p:txBody>
          <a:bodyPr/>
          <a:lstStyle/>
          <a:p>
            <a:pPr algn="just"/>
            <a:r>
              <a:rPr lang="ru-RU" sz="1700" b="1" dirty="0" smtClean="0"/>
              <a:t>если первоначально понятие «купец» обозначало почти исключительно предпринимателя-торговца, то 1860-1880-е гг. стали временем выработки универсального типа деятеля, причастного к акционерному предпринимательству, в котором «российский купец» породнился с прежде невиданными в России типами «европейского спекулянта» и «биржевого игрока», «железнодорожного короля», «сиятельного» сахарозаводчика, владельца успешно перестраивающегося на рыночный лад имения и т.п.</a:t>
            </a:r>
          </a:p>
          <a:p>
            <a:pPr algn="just"/>
            <a:r>
              <a:rPr lang="ru-RU" sz="1700" b="1" dirty="0" smtClean="0"/>
              <a:t>купечество - деловая элита без сословной принадлежности, определяемая по социально-имущественному статусу: более 500 руб. капитала; почетные звания -  мануфактур- и коммерции  советники, личные и потомственные почетные граждане (с 1832 г.);</a:t>
            </a:r>
          </a:p>
          <a:p>
            <a:pPr algn="just"/>
            <a:r>
              <a:rPr lang="ru-RU" sz="1700" b="1" dirty="0"/>
              <a:t>н</a:t>
            </a:r>
            <a:r>
              <a:rPr lang="ru-RU" sz="1700" b="1" dirty="0" smtClean="0"/>
              <a:t>еустойчивость (2-3 поколения) и размывание предпринимательской страты за счет представителей других сословий: если </a:t>
            </a:r>
            <a:r>
              <a:rPr lang="ru-RU" sz="1700" b="1" dirty="0"/>
              <a:t>в </a:t>
            </a:r>
            <a:r>
              <a:rPr lang="ru-RU" sz="1700" b="1" dirty="0" smtClean="0"/>
              <a:t>сер. </a:t>
            </a:r>
            <a:r>
              <a:rPr lang="ru-RU" sz="1700" b="1" dirty="0"/>
              <a:t>XIX в. купечество представляло подавляющее большинство предпринимателей, то в конце века - не более </a:t>
            </a:r>
            <a:r>
              <a:rPr lang="ru-RU" sz="1700" b="1" dirty="0" smtClean="0"/>
              <a:t>50%;</a:t>
            </a:r>
            <a:endParaRPr lang="ru-RU" sz="1700" b="1" dirty="0"/>
          </a:p>
          <a:p>
            <a:pPr algn="just"/>
            <a:r>
              <a:rPr lang="ru-RU" sz="1700" b="1" dirty="0" smtClean="0"/>
              <a:t>когда закон </a:t>
            </a:r>
            <a:r>
              <a:rPr lang="ru-RU" sz="1700" b="1" dirty="0"/>
              <a:t>1898 г. о промысловом </a:t>
            </a:r>
            <a:r>
              <a:rPr lang="ru-RU" sz="1700" b="1" dirty="0" smtClean="0"/>
              <a:t>налоге ликвидировал обязательную запись </a:t>
            </a:r>
            <a:r>
              <a:rPr lang="ru-RU" sz="1700" b="1" dirty="0"/>
              <a:t>в купеческую </a:t>
            </a:r>
            <a:r>
              <a:rPr lang="ru-RU" sz="1700" b="1" dirty="0" smtClean="0"/>
              <a:t>гильдию, через год количество купцов уменьшилось </a:t>
            </a:r>
            <a:r>
              <a:rPr lang="ru-RU" sz="1700" b="1" dirty="0"/>
              <a:t>почти </a:t>
            </a:r>
            <a:r>
              <a:rPr lang="ru-RU" sz="1700" b="1" dirty="0" smtClean="0"/>
              <a:t>наполовину;</a:t>
            </a:r>
          </a:p>
          <a:p>
            <a:pPr algn="just"/>
            <a:r>
              <a:rPr lang="ru-RU" sz="1700" b="1" dirty="0" smtClean="0"/>
              <a:t>сравнение </a:t>
            </a:r>
            <a:r>
              <a:rPr lang="ru-RU" sz="1700" b="1" dirty="0"/>
              <a:t>данных переписи 1897 г. с материалами последующих городских переписей </a:t>
            </a:r>
            <a:r>
              <a:rPr lang="ru-RU" sz="1700" b="1" dirty="0" smtClean="0"/>
              <a:t>показывает значительное уменьшение </a:t>
            </a:r>
            <a:r>
              <a:rPr lang="ru-RU" sz="1700" b="1" dirty="0"/>
              <a:t>числа купцов в крупнейших городских </a:t>
            </a:r>
            <a:r>
              <a:rPr lang="ru-RU" sz="1700" b="1" dirty="0" smtClean="0"/>
              <a:t>центрах и особенно резкое сокращение (более, чем вдвое) первогильдейского купечества;</a:t>
            </a:r>
          </a:p>
          <a:p>
            <a:pPr algn="just"/>
            <a:r>
              <a:rPr lang="ru-RU" sz="1700" b="1" dirty="0" smtClean="0"/>
              <a:t> к </a:t>
            </a:r>
            <a:r>
              <a:rPr lang="ru-RU" sz="1700" b="1" dirty="0"/>
              <a:t>началу ХХ в. купеческая </a:t>
            </a:r>
            <a:r>
              <a:rPr lang="ru-RU" sz="1700" b="1" dirty="0" smtClean="0"/>
              <a:t>корпорация объединяла </a:t>
            </a:r>
            <a:r>
              <a:rPr lang="ru-RU" sz="1700" b="1" dirty="0"/>
              <a:t>узкий слой людей, многие из которых не были даже связаны с </a:t>
            </a:r>
            <a:r>
              <a:rPr lang="ru-RU" sz="1700" b="1" dirty="0" smtClean="0"/>
              <a:t>предпринимательством.</a:t>
            </a:r>
          </a:p>
        </p:txBody>
      </p:sp>
    </p:spTree>
    <p:extLst>
      <p:ext uri="{BB962C8B-B14F-4D97-AF65-F5344CB8AC3E}">
        <p14:creationId xmlns:p14="http://schemas.microsoft.com/office/powerpoint/2010/main" xmlns="" val="36115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370"/>
            <a:ext cx="8229600" cy="358923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</a:rPr>
              <a:t>Образ купца в художественной </a:t>
            </a:r>
            <a:r>
              <a:rPr lang="ru-RU" sz="2400" b="1" dirty="0" smtClean="0">
                <a:solidFill>
                  <a:srgbClr val="FF0000"/>
                </a:solidFill>
              </a:rPr>
              <a:t>литературе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104" y="709302"/>
            <a:ext cx="8626978" cy="5819686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i="1" dirty="0" smtClean="0"/>
              <a:t>I</a:t>
            </a:r>
            <a:r>
              <a:rPr lang="ru-RU" sz="2000" b="1" i="1" dirty="0" smtClean="0"/>
              <a:t>. «Темное купеческое царство» </a:t>
            </a:r>
            <a:r>
              <a:rPr lang="ru-RU" sz="2000" b="1" dirty="0"/>
              <a:t>(Н.А. Добролюбов</a:t>
            </a:r>
            <a:r>
              <a:rPr lang="ru-RU" sz="2000" b="1" dirty="0" smtClean="0"/>
              <a:t>)</a:t>
            </a:r>
          </a:p>
          <a:p>
            <a:pPr algn="just"/>
            <a:r>
              <a:rPr lang="ru-RU" sz="1800" b="1" i="1" dirty="0" smtClean="0"/>
              <a:t>тщеславие</a:t>
            </a:r>
            <a:r>
              <a:rPr lang="ru-RU" sz="1800" b="1" dirty="0" smtClean="0"/>
              <a:t>: в </a:t>
            </a:r>
            <a:r>
              <a:rPr lang="ru-RU" sz="1800" b="1" dirty="0"/>
              <a:t>рассказе А.П. Чехова «Лев и солнце» </a:t>
            </a:r>
            <a:r>
              <a:rPr lang="ru-RU" sz="1800" b="1" dirty="0" smtClean="0"/>
              <a:t>объятый </a:t>
            </a:r>
            <a:r>
              <a:rPr lang="ru-RU" sz="1800" b="1" dirty="0"/>
              <a:t>тщеславием городской голова купец </a:t>
            </a:r>
            <a:r>
              <a:rPr lang="ru-RU" sz="1800" b="1" dirty="0" smtClean="0"/>
              <a:t>Куцын </a:t>
            </a:r>
            <a:r>
              <a:rPr lang="ru-RU" sz="1800" b="1" dirty="0"/>
              <a:t>нагло </a:t>
            </a:r>
            <a:r>
              <a:rPr lang="ru-RU" sz="1800" b="1" dirty="0" smtClean="0"/>
              <a:t>вымогает у </a:t>
            </a:r>
            <a:r>
              <a:rPr lang="ru-RU" sz="1800" b="1" dirty="0"/>
              <a:t>приезжего персидского сановника иностранный </a:t>
            </a:r>
            <a:r>
              <a:rPr lang="ru-RU" sz="1800" b="1" dirty="0" smtClean="0"/>
              <a:t>орден;</a:t>
            </a:r>
            <a:endParaRPr lang="ru-RU" sz="1800" b="1" dirty="0"/>
          </a:p>
          <a:p>
            <a:pPr algn="just"/>
            <a:r>
              <a:rPr lang="ru-RU" sz="1800" b="1" i="1" dirty="0"/>
              <a:t>о</a:t>
            </a:r>
            <a:r>
              <a:rPr lang="ru-RU" sz="1800" b="1" i="1" dirty="0" smtClean="0"/>
              <a:t>бман</a:t>
            </a:r>
            <a:r>
              <a:rPr lang="ru-RU" sz="1800" b="1" dirty="0" smtClean="0"/>
              <a:t>: в комедии А.Н. </a:t>
            </a:r>
            <a:r>
              <a:rPr lang="ru-RU" sz="1800" b="1" dirty="0"/>
              <a:t>Островского «Свои люди — сочтемся!» </a:t>
            </a:r>
            <a:r>
              <a:rPr lang="ru-RU" sz="1800" b="1" dirty="0" smtClean="0"/>
              <a:t> зять купца Большова Подхолюзин обманывает тестя, ложно объявившего себя банкротом;</a:t>
            </a:r>
          </a:p>
          <a:p>
            <a:pPr algn="just"/>
            <a:r>
              <a:rPr lang="ru-RU" sz="1800" b="1" i="1" dirty="0" smtClean="0"/>
              <a:t>самодурство</a:t>
            </a:r>
            <a:r>
              <a:rPr lang="ru-RU" sz="1800" b="1" dirty="0" smtClean="0"/>
              <a:t>: </a:t>
            </a:r>
            <a:r>
              <a:rPr lang="ru-RU" sz="1800" b="1" dirty="0"/>
              <a:t>хам и самодур фабрикант Пятигоров </a:t>
            </a:r>
            <a:r>
              <a:rPr lang="ru-RU" sz="1800" b="1" dirty="0" smtClean="0"/>
              <a:t>в рассказе А.П. Чехова;</a:t>
            </a:r>
          </a:p>
          <a:p>
            <a:pPr algn="just"/>
            <a:r>
              <a:rPr lang="ru-RU" sz="1800" b="1" i="1" dirty="0" smtClean="0"/>
              <a:t>жадность</a:t>
            </a:r>
            <a:r>
              <a:rPr lang="ru-RU" sz="1800" b="1" dirty="0" smtClean="0"/>
              <a:t>: образ </a:t>
            </a:r>
            <a:r>
              <a:rPr lang="ru-RU" sz="1800" b="1" dirty="0"/>
              <a:t>откупщика в басне И.А. Крылова «Откупщик и сапожник</a:t>
            </a:r>
            <a:r>
              <a:rPr lang="ru-RU" sz="1800" b="1" dirty="0" smtClean="0"/>
              <a:t>» или прасола у Н.А. Некрасова: 		</a:t>
            </a:r>
          </a:p>
          <a:p>
            <a:pPr marL="0" indent="0" algn="just">
              <a:buNone/>
            </a:pPr>
            <a:r>
              <a:rPr lang="ru-RU" sz="1800" b="1" dirty="0" smtClean="0"/>
              <a:t>	Еремин</a:t>
            </a:r>
            <a:r>
              <a:rPr lang="ru-RU" sz="1800" b="1" dirty="0"/>
              <a:t>, брат </a:t>
            </a:r>
            <a:r>
              <a:rPr lang="ru-RU" sz="1800" b="1" dirty="0" smtClean="0"/>
              <a:t>купеческий,</a:t>
            </a:r>
          </a:p>
          <a:p>
            <a:pPr marL="0" indent="0" algn="just">
              <a:buNone/>
            </a:pPr>
            <a:r>
              <a:rPr lang="ru-RU" sz="1800" b="1" dirty="0" smtClean="0"/>
              <a:t>	Скупавший </a:t>
            </a:r>
            <a:r>
              <a:rPr lang="ru-RU" sz="1800" b="1" dirty="0"/>
              <a:t>у </a:t>
            </a:r>
            <a:r>
              <a:rPr lang="ru-RU" sz="1800" b="1" dirty="0" smtClean="0"/>
              <a:t>крестьян</a:t>
            </a:r>
          </a:p>
          <a:p>
            <a:pPr marL="0" indent="0" algn="just">
              <a:buNone/>
            </a:pPr>
            <a:r>
              <a:rPr lang="ru-RU" sz="1800" b="1" dirty="0" smtClean="0"/>
              <a:t>	Что </a:t>
            </a:r>
            <a:r>
              <a:rPr lang="ru-RU" sz="1800" b="1" dirty="0"/>
              <a:t>ни попало, лапти </a:t>
            </a:r>
            <a:r>
              <a:rPr lang="ru-RU" sz="1800" b="1" dirty="0" smtClean="0"/>
              <a:t>ли,</a:t>
            </a:r>
          </a:p>
          <a:p>
            <a:pPr marL="0" indent="0" algn="just">
              <a:buNone/>
            </a:pPr>
            <a:r>
              <a:rPr lang="ru-RU" sz="1800" b="1" dirty="0" smtClean="0"/>
              <a:t>	Теленка </a:t>
            </a:r>
            <a:r>
              <a:rPr lang="ru-RU" sz="1800" b="1" dirty="0"/>
              <a:t>ли, бруснику </a:t>
            </a:r>
            <a:r>
              <a:rPr lang="ru-RU" sz="1800" b="1" dirty="0" smtClean="0"/>
              <a:t>ли,</a:t>
            </a:r>
          </a:p>
          <a:p>
            <a:pPr marL="0" indent="0" algn="just">
              <a:buNone/>
            </a:pPr>
            <a:r>
              <a:rPr lang="ru-RU" sz="1800" b="1" dirty="0" smtClean="0"/>
              <a:t>	А </a:t>
            </a:r>
            <a:r>
              <a:rPr lang="ru-RU" sz="1800" b="1" dirty="0"/>
              <a:t>главное — </a:t>
            </a:r>
            <a:r>
              <a:rPr lang="ru-RU" sz="1800" b="1" dirty="0" smtClean="0"/>
              <a:t>мастак</a:t>
            </a:r>
          </a:p>
          <a:p>
            <a:pPr marL="0" indent="0" algn="just">
              <a:buNone/>
            </a:pPr>
            <a:r>
              <a:rPr lang="ru-RU" sz="1800" b="1" dirty="0" smtClean="0"/>
              <a:t>	Подстерегать оказии,</a:t>
            </a:r>
          </a:p>
          <a:p>
            <a:pPr marL="0" indent="0" algn="just">
              <a:buNone/>
            </a:pPr>
            <a:r>
              <a:rPr lang="ru-RU" sz="1800" b="1" dirty="0" smtClean="0"/>
              <a:t>	Когда </a:t>
            </a:r>
            <a:r>
              <a:rPr lang="ru-RU" sz="1800" b="1" dirty="0"/>
              <a:t>сбирались </a:t>
            </a:r>
            <a:r>
              <a:rPr lang="ru-RU" sz="1800" b="1" dirty="0" smtClean="0"/>
              <a:t>подати</a:t>
            </a:r>
          </a:p>
          <a:p>
            <a:pPr marL="0" indent="0" algn="just">
              <a:buNone/>
            </a:pPr>
            <a:r>
              <a:rPr lang="ru-RU" sz="1800" b="1" dirty="0" smtClean="0"/>
              <a:t>	И </a:t>
            </a:r>
            <a:r>
              <a:rPr lang="ru-RU" sz="1800" b="1" dirty="0"/>
              <a:t>собственность </a:t>
            </a:r>
            <a:r>
              <a:rPr lang="ru-RU" sz="1800" b="1" dirty="0" smtClean="0"/>
              <a:t>вахлацкая</a:t>
            </a:r>
          </a:p>
          <a:p>
            <a:pPr marL="0" indent="0" algn="just">
              <a:buNone/>
            </a:pPr>
            <a:r>
              <a:rPr lang="ru-RU" sz="1800" b="1" dirty="0" smtClean="0"/>
              <a:t>	Пускалась </a:t>
            </a:r>
            <a:r>
              <a:rPr lang="ru-RU" sz="1800" b="1" dirty="0"/>
              <a:t>с </a:t>
            </a:r>
            <a:r>
              <a:rPr lang="ru-RU" sz="1800" b="1" dirty="0" smtClean="0"/>
              <a:t>молотка</a:t>
            </a:r>
            <a:endParaRPr lang="ru-RU" sz="1800" b="1" dirty="0"/>
          </a:p>
        </p:txBody>
      </p:sp>
      <p:pic>
        <p:nvPicPr>
          <p:cNvPr id="7" name="Рисунок 6" descr="http://ucare.timepad.ru/a25b1a03-242d-4580-b179-1d09c601c43b/poster_event_15346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2277" y="3429000"/>
            <a:ext cx="2440403" cy="29568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202680" y="3429000"/>
            <a:ext cx="248412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«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Прасол — мужик, торгующий всяко, сам определяя себе род торговли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»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(из записной книжки  Н.В. Гоголя)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288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9462"/>
            <a:ext cx="8229600" cy="401653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Образ купца в художественной литературе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736" y="700755"/>
            <a:ext cx="5895744" cy="5928645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i="1" dirty="0" smtClean="0"/>
              <a:t>II</a:t>
            </a:r>
            <a:r>
              <a:rPr lang="ru-RU" sz="2000" b="1" i="1" dirty="0" smtClean="0"/>
              <a:t>. «Луч света»</a:t>
            </a:r>
          </a:p>
          <a:p>
            <a:pPr algn="just"/>
            <a:r>
              <a:rPr lang="ru-RU" sz="1800" b="1" dirty="0"/>
              <a:t>«Что за имя такое - Савва?» - «так всегда называют миллионщиков» (А.Н. Островский «Бешеные деньги</a:t>
            </a:r>
            <a:r>
              <a:rPr lang="ru-RU" sz="1800" b="1" dirty="0" smtClean="0"/>
              <a:t>»); властная </a:t>
            </a:r>
            <a:r>
              <a:rPr lang="ru-RU" sz="1800" b="1" dirty="0"/>
              <a:t>и умная Васса Железнова у А.М. Горького</a:t>
            </a:r>
            <a:r>
              <a:rPr lang="ru-RU" sz="1800" b="1" dirty="0" smtClean="0"/>
              <a:t>;</a:t>
            </a:r>
          </a:p>
          <a:p>
            <a:pPr algn="just"/>
            <a:r>
              <a:rPr lang="ru-RU" sz="1800" b="1" dirty="0"/>
              <a:t>«"Капиталист", "Пролетарий" в России проекция мужика; а мужик есть явление очень странное даже: лаборатория, претворяющая ароматы навоза в цветы; под Горшковым, Барановым, Мамонтовым ... - русский мужик» (</a:t>
            </a:r>
            <a:r>
              <a:rPr lang="ru-RU" sz="1800" b="1" dirty="0" smtClean="0"/>
              <a:t>А. Белый, «</a:t>
            </a:r>
            <a:r>
              <a:rPr lang="ru-RU" sz="1800" b="1" dirty="0"/>
              <a:t>Арбат»); </a:t>
            </a:r>
          </a:p>
          <a:p>
            <a:pPr algn="just"/>
            <a:r>
              <a:rPr lang="ru-RU" sz="1800" b="1" dirty="0" smtClean="0"/>
              <a:t>в комедии А.Н. Островского </a:t>
            </a:r>
            <a:r>
              <a:rPr lang="ru-RU" sz="1800" b="1" dirty="0"/>
              <a:t>«Горячее сердце» </a:t>
            </a:r>
            <a:r>
              <a:rPr lang="ru-RU" sz="1800" b="1" dirty="0" smtClean="0"/>
              <a:t> купец </a:t>
            </a:r>
            <a:r>
              <a:rPr lang="ru-RU" sz="1800" b="1" dirty="0"/>
              <a:t>Хлынов — </a:t>
            </a:r>
            <a:r>
              <a:rPr lang="ru-RU" sz="1800" b="1" dirty="0" smtClean="0"/>
              <a:t>хозяин </a:t>
            </a:r>
            <a:r>
              <a:rPr lang="ru-RU" sz="1800" b="1" dirty="0"/>
              <a:t>уездного города, </a:t>
            </a:r>
            <a:r>
              <a:rPr lang="ru-RU" sz="1800" b="1" dirty="0" smtClean="0"/>
              <a:t>а не городничий;</a:t>
            </a:r>
          </a:p>
          <a:p>
            <a:pPr algn="just"/>
            <a:r>
              <a:rPr lang="ru-RU" sz="1800" b="1" dirty="0" smtClean="0"/>
              <a:t>полны достоинства </a:t>
            </a:r>
            <a:r>
              <a:rPr lang="ru-RU" sz="1800" b="1" dirty="0"/>
              <a:t>«отцы города» — </a:t>
            </a:r>
            <a:r>
              <a:rPr lang="ru-RU" sz="1800" b="1" dirty="0" smtClean="0"/>
              <a:t>купцы </a:t>
            </a:r>
            <a:r>
              <a:rPr lang="ru-RU" sz="1800" b="1" dirty="0"/>
              <a:t>в романах </a:t>
            </a:r>
            <a:r>
              <a:rPr lang="ru-RU" sz="1800" b="1" dirty="0" smtClean="0"/>
              <a:t>А.М. Горького </a:t>
            </a:r>
            <a:r>
              <a:rPr lang="ru-RU" sz="1800" b="1" dirty="0"/>
              <a:t>«Фома Гордеев» и «Дело Артамоновых</a:t>
            </a:r>
            <a:r>
              <a:rPr lang="ru-RU" sz="1800" b="1" dirty="0" smtClean="0"/>
              <a:t>»;</a:t>
            </a:r>
          </a:p>
          <a:p>
            <a:pPr algn="just"/>
            <a:r>
              <a:rPr lang="ru-RU" sz="1800" b="1" dirty="0" smtClean="0"/>
              <a:t>«полированный» купец  Лопахин, покупающий  </a:t>
            </a:r>
            <a:r>
              <a:rPr lang="ru-RU" sz="1800" b="1" dirty="0"/>
              <a:t>дворянское имение («Вишневый сад</a:t>
            </a:r>
            <a:r>
              <a:rPr lang="ru-RU" sz="1800" b="1" dirty="0" smtClean="0"/>
              <a:t>» А.П. Чехова);</a:t>
            </a:r>
          </a:p>
          <a:p>
            <a:pPr algn="just"/>
            <a:r>
              <a:rPr lang="ru-RU" sz="1800" b="1" dirty="0" smtClean="0"/>
              <a:t>уважительное </a:t>
            </a:r>
            <a:r>
              <a:rPr lang="ru-RU" sz="1800" b="1" dirty="0"/>
              <a:t>отношение к труду: купцы в художественной </a:t>
            </a:r>
            <a:r>
              <a:rPr lang="ru-RU" sz="1800" b="1" dirty="0" smtClean="0"/>
              <a:t>литературе </a:t>
            </a:r>
            <a:r>
              <a:rPr lang="ru-RU" sz="1800" b="1" dirty="0"/>
              <a:t>любят повторять, что нажили свое богатство «трудом и потом</a:t>
            </a:r>
            <a:r>
              <a:rPr lang="ru-RU" sz="1800" b="1" dirty="0" smtClean="0"/>
              <a:t>»</a:t>
            </a:r>
            <a:endParaRPr lang="ru-RU" sz="1800" b="1" dirty="0"/>
          </a:p>
        </p:txBody>
      </p:sp>
      <p:pic>
        <p:nvPicPr>
          <p:cNvPr id="4102" name="Picture 6" descr="http://www.lem56.it/files/Mamont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4314" y="1858995"/>
            <a:ext cx="2349059" cy="328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9055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2354</Words>
  <Application>Microsoft Office PowerPoint</Application>
  <PresentationFormat>Экран (4:3)</PresentationFormat>
  <Paragraphs>124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Бизнес и власть в России: История и современность</vt:lpstr>
      <vt:lpstr>Препятствия успешному взаимодействию бизнеса и органов государственной власти</vt:lpstr>
      <vt:lpstr> Типология моделей взаимодействия бизнеса и власти</vt:lpstr>
      <vt:lpstr>Современные модели взаимодействия власти и бизнеса</vt:lpstr>
      <vt:lpstr>Проблемные вопросы</vt:lpstr>
      <vt:lpstr>Слайд 6</vt:lpstr>
      <vt:lpstr>Проблемы дефиниции предпринимательского слоя</vt:lpstr>
      <vt:lpstr>Образ купца в художественной литературе</vt:lpstr>
      <vt:lpstr>Образ купца в художественной литературе</vt:lpstr>
      <vt:lpstr>Образ предпринимателя в мемуаристике и воспоминаниях</vt:lpstr>
      <vt:lpstr>Самоидентификация российского предпринимателя</vt:lpstr>
      <vt:lpstr>Торгово-промышленная элита в научной литературе</vt:lpstr>
      <vt:lpstr>Купечество versus власть</vt:lpstr>
      <vt:lpstr>Экономический интерес и / или политические свободы</vt:lpstr>
      <vt:lpstr>Выводы</vt:lpstr>
      <vt:lpstr>Слайд 16</vt:lpstr>
    </vt:vector>
  </TitlesOfParts>
  <Company>hse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Игорь Орлов</cp:lastModifiedBy>
  <cp:revision>113</cp:revision>
  <dcterms:created xsi:type="dcterms:W3CDTF">2010-09-30T06:45:29Z</dcterms:created>
  <dcterms:modified xsi:type="dcterms:W3CDTF">2021-03-19T14:12:20Z</dcterms:modified>
</cp:coreProperties>
</file>