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60" r:id="rId8"/>
    <p:sldId id="271" r:id="rId9"/>
    <p:sldId id="261" r:id="rId10"/>
    <p:sldId id="272" r:id="rId11"/>
    <p:sldId id="262" r:id="rId12"/>
    <p:sldId id="265" r:id="rId13"/>
    <p:sldId id="263" r:id="rId14"/>
    <p:sldId id="264" r:id="rId15"/>
    <p:sldId id="274" r:id="rId16"/>
    <p:sldId id="273" r:id="rId17"/>
    <p:sldId id="276" r:id="rId18"/>
    <p:sldId id="275" r:id="rId19"/>
    <p:sldId id="277" r:id="rId20"/>
    <p:sldId id="278" r:id="rId21"/>
    <p:sldId id="279" r:id="rId22"/>
    <p:sldId id="281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3" r:id="rId32"/>
    <p:sldId id="292" r:id="rId33"/>
    <p:sldId id="294" r:id="rId34"/>
    <p:sldId id="296" r:id="rId35"/>
    <p:sldId id="295" r:id="rId36"/>
    <p:sldId id="297" r:id="rId37"/>
    <p:sldId id="29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CED2D-09AB-4DCE-8A35-D1A42733CD5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EDE071-6EAD-449F-B57D-F1F9FF5C3575}">
      <dgm:prSet phldrT="[Текст]"/>
      <dgm:spPr/>
      <dgm:t>
        <a:bodyPr/>
        <a:lstStyle/>
        <a:p>
          <a:r>
            <a:rPr lang="ru-RU" dirty="0" smtClean="0"/>
            <a:t>США</a:t>
          </a:r>
          <a:endParaRPr lang="ru-RU" dirty="0"/>
        </a:p>
      </dgm:t>
    </dgm:pt>
    <dgm:pt modelId="{CF9D6B6E-6B43-4076-8E0C-431F4CFF5183}" type="parTrans" cxnId="{7AA7891F-2E73-4029-BE46-3DF352B3B492}">
      <dgm:prSet/>
      <dgm:spPr/>
      <dgm:t>
        <a:bodyPr/>
        <a:lstStyle/>
        <a:p>
          <a:endParaRPr lang="ru-RU"/>
        </a:p>
      </dgm:t>
    </dgm:pt>
    <dgm:pt modelId="{05147AF6-C7A8-4124-88DC-D1114E7BCA9D}" type="sibTrans" cxnId="{7AA7891F-2E73-4029-BE46-3DF352B3B492}">
      <dgm:prSet/>
      <dgm:spPr/>
      <dgm:t>
        <a:bodyPr/>
        <a:lstStyle/>
        <a:p>
          <a:endParaRPr lang="ru-RU"/>
        </a:p>
      </dgm:t>
    </dgm:pt>
    <dgm:pt modelId="{9A2E2B83-ED8E-49C1-8838-9DED5679E04A}">
      <dgm:prSet phldrT="[Текст]"/>
      <dgm:spPr/>
      <dgm:t>
        <a:bodyPr/>
        <a:lstStyle/>
        <a:p>
          <a:r>
            <a:rPr lang="ru-RU" dirty="0" smtClean="0"/>
            <a:t>Китай</a:t>
          </a:r>
          <a:endParaRPr lang="ru-RU" dirty="0"/>
        </a:p>
      </dgm:t>
    </dgm:pt>
    <dgm:pt modelId="{B0A21B67-3804-4126-9241-6E6AE0276FF1}" type="parTrans" cxnId="{A80A9167-566E-492F-A0D1-7D6B1782FAA1}">
      <dgm:prSet/>
      <dgm:spPr/>
      <dgm:t>
        <a:bodyPr/>
        <a:lstStyle/>
        <a:p>
          <a:endParaRPr lang="ru-RU"/>
        </a:p>
      </dgm:t>
    </dgm:pt>
    <dgm:pt modelId="{79F28F5F-7A70-45C4-8D2D-A0FC49ADFF0F}" type="sibTrans" cxnId="{A80A9167-566E-492F-A0D1-7D6B1782FAA1}">
      <dgm:prSet/>
      <dgm:spPr/>
      <dgm:t>
        <a:bodyPr/>
        <a:lstStyle/>
        <a:p>
          <a:endParaRPr lang="ru-RU"/>
        </a:p>
      </dgm:t>
    </dgm:pt>
    <dgm:pt modelId="{79054E76-2457-4D88-A1FF-994336005EAA}">
      <dgm:prSet phldrT="[Текст]"/>
      <dgm:spPr/>
      <dgm:t>
        <a:bodyPr/>
        <a:lstStyle/>
        <a:p>
          <a:r>
            <a:rPr lang="ru-RU" dirty="0" smtClean="0"/>
            <a:t>Евросоюз</a:t>
          </a:r>
          <a:endParaRPr lang="ru-RU" dirty="0"/>
        </a:p>
      </dgm:t>
    </dgm:pt>
    <dgm:pt modelId="{8712D532-3CA2-4DDB-9656-767359E0A10D}" type="parTrans" cxnId="{3E1F05FC-5FF3-4D92-BB3F-F88AD9F90DD6}">
      <dgm:prSet/>
      <dgm:spPr/>
      <dgm:t>
        <a:bodyPr/>
        <a:lstStyle/>
        <a:p>
          <a:endParaRPr lang="ru-RU"/>
        </a:p>
      </dgm:t>
    </dgm:pt>
    <dgm:pt modelId="{C6D9B02C-88FF-426A-8AEB-6EFF894DAB47}" type="sibTrans" cxnId="{3E1F05FC-5FF3-4D92-BB3F-F88AD9F90DD6}">
      <dgm:prSet/>
      <dgm:spPr/>
      <dgm:t>
        <a:bodyPr/>
        <a:lstStyle/>
        <a:p>
          <a:endParaRPr lang="ru-RU"/>
        </a:p>
      </dgm:t>
    </dgm:pt>
    <dgm:pt modelId="{961688E8-67E7-4765-841B-FF3327D6B06F}" type="pres">
      <dgm:prSet presAssocID="{802CED2D-09AB-4DCE-8A35-D1A42733CD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DBD4E5-7C6F-435F-9787-9E61BD67D223}" type="pres">
      <dgm:prSet presAssocID="{802CED2D-09AB-4DCE-8A35-D1A42733CD5A}" presName="bkgdShp" presStyleLbl="alignAccFollowNode1" presStyleIdx="0" presStyleCnt="1"/>
      <dgm:spPr/>
    </dgm:pt>
    <dgm:pt modelId="{FD391718-18F0-4164-A960-D8777AF43BFD}" type="pres">
      <dgm:prSet presAssocID="{802CED2D-09AB-4DCE-8A35-D1A42733CD5A}" presName="linComp" presStyleCnt="0"/>
      <dgm:spPr/>
    </dgm:pt>
    <dgm:pt modelId="{20D9DDD5-7692-4332-8486-34FA639E5351}" type="pres">
      <dgm:prSet presAssocID="{C5EDE071-6EAD-449F-B57D-F1F9FF5C3575}" presName="compNode" presStyleCnt="0"/>
      <dgm:spPr/>
    </dgm:pt>
    <dgm:pt modelId="{4402D075-7B8E-444D-B47B-E961642BB65B}" type="pres">
      <dgm:prSet presAssocID="{C5EDE071-6EAD-449F-B57D-F1F9FF5C3575}" presName="node" presStyleLbl="node1" presStyleIdx="0" presStyleCnt="3" custScaleY="32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C0F72-00BA-4461-92DE-982D6F33F214}" type="pres">
      <dgm:prSet presAssocID="{C5EDE071-6EAD-449F-B57D-F1F9FF5C3575}" presName="invisiNode" presStyleLbl="node1" presStyleIdx="0" presStyleCnt="3"/>
      <dgm:spPr/>
    </dgm:pt>
    <dgm:pt modelId="{DA32D809-4D13-4AD1-BE2E-45AC531E1D4D}" type="pres">
      <dgm:prSet presAssocID="{C5EDE071-6EAD-449F-B57D-F1F9FF5C3575}" presName="imagNode" presStyleLbl="fgImgPlace1" presStyleIdx="0" presStyleCnt="3" custScaleY="144473" custLinFactNeighborX="-668" custLinFactNeighborY="144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D222D6D-8042-4E72-9E95-9706FFF97F81}" type="pres">
      <dgm:prSet presAssocID="{05147AF6-C7A8-4124-88DC-D1114E7BCA9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1DD0D3-20D6-4927-95DB-842BD21053B1}" type="pres">
      <dgm:prSet presAssocID="{9A2E2B83-ED8E-49C1-8838-9DED5679E04A}" presName="compNode" presStyleCnt="0"/>
      <dgm:spPr/>
    </dgm:pt>
    <dgm:pt modelId="{4E75F566-6876-46C4-8C3D-7539D1887630}" type="pres">
      <dgm:prSet presAssocID="{9A2E2B83-ED8E-49C1-8838-9DED5679E04A}" presName="node" presStyleLbl="node1" presStyleIdx="1" presStyleCnt="3" custScaleY="37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CBFA0-D559-4BBC-8F95-514AEC540B4B}" type="pres">
      <dgm:prSet presAssocID="{9A2E2B83-ED8E-49C1-8838-9DED5679E04A}" presName="invisiNode" presStyleLbl="node1" presStyleIdx="1" presStyleCnt="3"/>
      <dgm:spPr/>
    </dgm:pt>
    <dgm:pt modelId="{135216BD-F267-4FDF-A346-8B4E101B9F3D}" type="pres">
      <dgm:prSet presAssocID="{9A2E2B83-ED8E-49C1-8838-9DED5679E04A}" presName="imagNode" presStyleLbl="fgImgPlace1" presStyleIdx="1" presStyleCnt="3" custScaleY="144230" custLinFactNeighborX="-2496" custLinFactNeighborY="162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F2213F8-315B-4346-9FA6-20B04808A40E}" type="pres">
      <dgm:prSet presAssocID="{79F28F5F-7A70-45C4-8D2D-A0FC49ADFF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2DD6B72-6C62-471E-B93B-C359DA3039F3}" type="pres">
      <dgm:prSet presAssocID="{79054E76-2457-4D88-A1FF-994336005EAA}" presName="compNode" presStyleCnt="0"/>
      <dgm:spPr/>
    </dgm:pt>
    <dgm:pt modelId="{71B7095A-B97B-43CF-8F88-FAC54F541AB4}" type="pres">
      <dgm:prSet presAssocID="{79054E76-2457-4D88-A1FF-994336005EAA}" presName="node" presStyleLbl="node1" presStyleIdx="2" presStyleCnt="3" custScaleY="34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303C2-37FA-4570-BDDA-55B2917B1E18}" type="pres">
      <dgm:prSet presAssocID="{79054E76-2457-4D88-A1FF-994336005EAA}" presName="invisiNode" presStyleLbl="node1" presStyleIdx="2" presStyleCnt="3"/>
      <dgm:spPr/>
    </dgm:pt>
    <dgm:pt modelId="{150840F2-51D7-4771-A989-D63EB36A67D7}" type="pres">
      <dgm:prSet presAssocID="{79054E76-2457-4D88-A1FF-994336005EAA}" presName="imagNode" presStyleLbl="fgImgPlace1" presStyleIdx="2" presStyleCnt="3" custScaleY="143777" custLinFactNeighborX="2040" custLinFactNeighborY="139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AA7891F-2E73-4029-BE46-3DF352B3B492}" srcId="{802CED2D-09AB-4DCE-8A35-D1A42733CD5A}" destId="{C5EDE071-6EAD-449F-B57D-F1F9FF5C3575}" srcOrd="0" destOrd="0" parTransId="{CF9D6B6E-6B43-4076-8E0C-431F4CFF5183}" sibTransId="{05147AF6-C7A8-4124-88DC-D1114E7BCA9D}"/>
    <dgm:cxn modelId="{BBCDBA19-C881-4AE1-A6E4-F5440F0659ED}" type="presOf" srcId="{802CED2D-09AB-4DCE-8A35-D1A42733CD5A}" destId="{961688E8-67E7-4765-841B-FF3327D6B06F}" srcOrd="0" destOrd="0" presId="urn:microsoft.com/office/officeart/2005/8/layout/pList2"/>
    <dgm:cxn modelId="{A80A9167-566E-492F-A0D1-7D6B1782FAA1}" srcId="{802CED2D-09AB-4DCE-8A35-D1A42733CD5A}" destId="{9A2E2B83-ED8E-49C1-8838-9DED5679E04A}" srcOrd="1" destOrd="0" parTransId="{B0A21B67-3804-4126-9241-6E6AE0276FF1}" sibTransId="{79F28F5F-7A70-45C4-8D2D-A0FC49ADFF0F}"/>
    <dgm:cxn modelId="{CE960B38-CF3A-484F-BA9B-BD335A75F284}" type="presOf" srcId="{79054E76-2457-4D88-A1FF-994336005EAA}" destId="{71B7095A-B97B-43CF-8F88-FAC54F541AB4}" srcOrd="0" destOrd="0" presId="urn:microsoft.com/office/officeart/2005/8/layout/pList2"/>
    <dgm:cxn modelId="{A8343691-9083-4705-8BCE-963BE1EA220C}" type="presOf" srcId="{79F28F5F-7A70-45C4-8D2D-A0FC49ADFF0F}" destId="{2F2213F8-315B-4346-9FA6-20B04808A40E}" srcOrd="0" destOrd="0" presId="urn:microsoft.com/office/officeart/2005/8/layout/pList2"/>
    <dgm:cxn modelId="{28F247FE-05F3-4E59-AE80-159148A83D4A}" type="presOf" srcId="{C5EDE071-6EAD-449F-B57D-F1F9FF5C3575}" destId="{4402D075-7B8E-444D-B47B-E961642BB65B}" srcOrd="0" destOrd="0" presId="urn:microsoft.com/office/officeart/2005/8/layout/pList2"/>
    <dgm:cxn modelId="{BF2A12B5-2401-4985-B45D-9C8916FF4DAA}" type="presOf" srcId="{05147AF6-C7A8-4124-88DC-D1114E7BCA9D}" destId="{ED222D6D-8042-4E72-9E95-9706FFF97F81}" srcOrd="0" destOrd="0" presId="urn:microsoft.com/office/officeart/2005/8/layout/pList2"/>
    <dgm:cxn modelId="{DC754CBB-F07D-4329-AF80-B09E62063BF9}" type="presOf" srcId="{9A2E2B83-ED8E-49C1-8838-9DED5679E04A}" destId="{4E75F566-6876-46C4-8C3D-7539D1887630}" srcOrd="0" destOrd="0" presId="urn:microsoft.com/office/officeart/2005/8/layout/pList2"/>
    <dgm:cxn modelId="{3E1F05FC-5FF3-4D92-BB3F-F88AD9F90DD6}" srcId="{802CED2D-09AB-4DCE-8A35-D1A42733CD5A}" destId="{79054E76-2457-4D88-A1FF-994336005EAA}" srcOrd="2" destOrd="0" parTransId="{8712D532-3CA2-4DDB-9656-767359E0A10D}" sibTransId="{C6D9B02C-88FF-426A-8AEB-6EFF894DAB47}"/>
    <dgm:cxn modelId="{2EB34F6F-CAEB-438D-BEBA-28F6C9192343}" type="presParOf" srcId="{961688E8-67E7-4765-841B-FF3327D6B06F}" destId="{D4DBD4E5-7C6F-435F-9787-9E61BD67D223}" srcOrd="0" destOrd="0" presId="urn:microsoft.com/office/officeart/2005/8/layout/pList2"/>
    <dgm:cxn modelId="{8EACAF5A-32BB-4242-B591-F1731A65DA90}" type="presParOf" srcId="{961688E8-67E7-4765-841B-FF3327D6B06F}" destId="{FD391718-18F0-4164-A960-D8777AF43BFD}" srcOrd="1" destOrd="0" presId="urn:microsoft.com/office/officeart/2005/8/layout/pList2"/>
    <dgm:cxn modelId="{CDC04533-7613-41A0-A4FE-D0D35536582B}" type="presParOf" srcId="{FD391718-18F0-4164-A960-D8777AF43BFD}" destId="{20D9DDD5-7692-4332-8486-34FA639E5351}" srcOrd="0" destOrd="0" presId="urn:microsoft.com/office/officeart/2005/8/layout/pList2"/>
    <dgm:cxn modelId="{8590BDB4-B130-448D-ABF9-A97768043912}" type="presParOf" srcId="{20D9DDD5-7692-4332-8486-34FA639E5351}" destId="{4402D075-7B8E-444D-B47B-E961642BB65B}" srcOrd="0" destOrd="0" presId="urn:microsoft.com/office/officeart/2005/8/layout/pList2"/>
    <dgm:cxn modelId="{8B0CB48A-68F1-4D33-BDE7-177BE9E9C56B}" type="presParOf" srcId="{20D9DDD5-7692-4332-8486-34FA639E5351}" destId="{8C2C0F72-00BA-4461-92DE-982D6F33F214}" srcOrd="1" destOrd="0" presId="urn:microsoft.com/office/officeart/2005/8/layout/pList2"/>
    <dgm:cxn modelId="{A58E2B2E-A858-4884-9BE0-B1F85012B309}" type="presParOf" srcId="{20D9DDD5-7692-4332-8486-34FA639E5351}" destId="{DA32D809-4D13-4AD1-BE2E-45AC531E1D4D}" srcOrd="2" destOrd="0" presId="urn:microsoft.com/office/officeart/2005/8/layout/pList2"/>
    <dgm:cxn modelId="{1F4D063D-3E79-4B06-A650-F4336B84F97E}" type="presParOf" srcId="{FD391718-18F0-4164-A960-D8777AF43BFD}" destId="{ED222D6D-8042-4E72-9E95-9706FFF97F81}" srcOrd="1" destOrd="0" presId="urn:microsoft.com/office/officeart/2005/8/layout/pList2"/>
    <dgm:cxn modelId="{C2E5B2C2-DAA2-491A-BEDD-141DC7A4480F}" type="presParOf" srcId="{FD391718-18F0-4164-A960-D8777AF43BFD}" destId="{C01DD0D3-20D6-4927-95DB-842BD21053B1}" srcOrd="2" destOrd="0" presId="urn:microsoft.com/office/officeart/2005/8/layout/pList2"/>
    <dgm:cxn modelId="{9794CB1B-16E7-47EA-8345-A1B0485136CE}" type="presParOf" srcId="{C01DD0D3-20D6-4927-95DB-842BD21053B1}" destId="{4E75F566-6876-46C4-8C3D-7539D1887630}" srcOrd="0" destOrd="0" presId="urn:microsoft.com/office/officeart/2005/8/layout/pList2"/>
    <dgm:cxn modelId="{BE86956C-8449-40FD-9347-51732854BB3E}" type="presParOf" srcId="{C01DD0D3-20D6-4927-95DB-842BD21053B1}" destId="{A9ACBFA0-D559-4BBC-8F95-514AEC540B4B}" srcOrd="1" destOrd="0" presId="urn:microsoft.com/office/officeart/2005/8/layout/pList2"/>
    <dgm:cxn modelId="{93B52C81-8E70-49C7-9FCC-5F7ED62DDF47}" type="presParOf" srcId="{C01DD0D3-20D6-4927-95DB-842BD21053B1}" destId="{135216BD-F267-4FDF-A346-8B4E101B9F3D}" srcOrd="2" destOrd="0" presId="urn:microsoft.com/office/officeart/2005/8/layout/pList2"/>
    <dgm:cxn modelId="{9B4C8615-52A7-4F05-82CA-4BCBC9E26DA3}" type="presParOf" srcId="{FD391718-18F0-4164-A960-D8777AF43BFD}" destId="{2F2213F8-315B-4346-9FA6-20B04808A40E}" srcOrd="3" destOrd="0" presId="urn:microsoft.com/office/officeart/2005/8/layout/pList2"/>
    <dgm:cxn modelId="{E93367C8-B81F-406D-93A2-FEF61DCC3881}" type="presParOf" srcId="{FD391718-18F0-4164-A960-D8777AF43BFD}" destId="{72DD6B72-6C62-471E-B93B-C359DA3039F3}" srcOrd="4" destOrd="0" presId="urn:microsoft.com/office/officeart/2005/8/layout/pList2"/>
    <dgm:cxn modelId="{18654846-010F-446B-B876-B02955F6704A}" type="presParOf" srcId="{72DD6B72-6C62-471E-B93B-C359DA3039F3}" destId="{71B7095A-B97B-43CF-8F88-FAC54F541AB4}" srcOrd="0" destOrd="0" presId="urn:microsoft.com/office/officeart/2005/8/layout/pList2"/>
    <dgm:cxn modelId="{E9E30CD7-4533-4383-8EE9-5B781B11E1D7}" type="presParOf" srcId="{72DD6B72-6C62-471E-B93B-C359DA3039F3}" destId="{12C303C2-37FA-4570-BDDA-55B2917B1E18}" srcOrd="1" destOrd="0" presId="urn:microsoft.com/office/officeart/2005/8/layout/pList2"/>
    <dgm:cxn modelId="{049AA84A-ED5C-4756-86F6-671A5C2048DD}" type="presParOf" srcId="{72DD6B72-6C62-471E-B93B-C359DA3039F3}" destId="{150840F2-51D7-4771-A989-D63EB36A67D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63992-12DF-42FD-93DD-B63EE720F886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8F24C6-F54D-4C04-A80A-79FA25B13514}">
      <dgm:prSet phldrT="[Текст]" custT="1"/>
      <dgm:spPr/>
      <dgm:t>
        <a:bodyPr/>
        <a:lstStyle/>
        <a:p>
          <a:r>
            <a:rPr lang="ru-RU" sz="2000" dirty="0" smtClean="0"/>
            <a:t>Четвертая</a:t>
          </a:r>
          <a:endParaRPr lang="ru-RU" sz="1200" dirty="0"/>
        </a:p>
      </dgm:t>
    </dgm:pt>
    <dgm:pt modelId="{08A30FC3-F95C-4549-9E03-B4516CFEBC6A}" type="parTrans" cxnId="{40226794-57CA-49F5-9CF1-5BB0F2759A3F}">
      <dgm:prSet/>
      <dgm:spPr/>
      <dgm:t>
        <a:bodyPr/>
        <a:lstStyle/>
        <a:p>
          <a:endParaRPr lang="ru-RU"/>
        </a:p>
      </dgm:t>
    </dgm:pt>
    <dgm:pt modelId="{A425353C-62B7-4C7F-9D9D-CD968477A13D}" type="sibTrans" cxnId="{40226794-57CA-49F5-9CF1-5BB0F2759A3F}">
      <dgm:prSet/>
      <dgm:spPr/>
      <dgm:t>
        <a:bodyPr/>
        <a:lstStyle/>
        <a:p>
          <a:endParaRPr lang="ru-RU"/>
        </a:p>
      </dgm:t>
    </dgm:pt>
    <dgm:pt modelId="{F99EA2F7-5669-4B91-A09B-1EE9B1D026F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US" sz="2000" dirty="0" smtClean="0"/>
            <a:t>AUKUS</a:t>
          </a:r>
          <a:r>
            <a:rPr lang="ru-RU" sz="2000" dirty="0" smtClean="0"/>
            <a:t>+Япония</a:t>
          </a:r>
          <a:endParaRPr lang="ru-RU" sz="2000" dirty="0"/>
        </a:p>
      </dgm:t>
    </dgm:pt>
    <dgm:pt modelId="{C9610F87-97DC-4290-87BE-D03804B26352}" type="parTrans" cxnId="{4C784929-E79C-44A2-B1D2-FFA5821DBCA5}">
      <dgm:prSet/>
      <dgm:spPr/>
      <dgm:t>
        <a:bodyPr/>
        <a:lstStyle/>
        <a:p>
          <a:endParaRPr lang="ru-RU"/>
        </a:p>
      </dgm:t>
    </dgm:pt>
    <dgm:pt modelId="{7D6E103E-A870-4BEF-9B4A-0AB5D4D1E1A1}" type="sibTrans" cxnId="{4C784929-E79C-44A2-B1D2-FFA5821DBCA5}">
      <dgm:prSet/>
      <dgm:spPr/>
      <dgm:t>
        <a:bodyPr/>
        <a:lstStyle/>
        <a:p>
          <a:endParaRPr lang="ru-RU"/>
        </a:p>
      </dgm:t>
    </dgm:pt>
    <dgm:pt modelId="{FBDAB658-4777-43DD-8AFD-1A331BA3E496}">
      <dgm:prSet phldrT="[Текст]" custT="1"/>
      <dgm:spPr/>
      <dgm:t>
        <a:bodyPr/>
        <a:lstStyle/>
        <a:p>
          <a:r>
            <a:rPr lang="ru-RU" sz="1800" b="1" dirty="0" smtClean="0"/>
            <a:t>Промышленная</a:t>
          </a:r>
          <a:r>
            <a:rPr lang="ru-RU" sz="1200" dirty="0" smtClean="0"/>
            <a:t> </a:t>
          </a:r>
          <a:endParaRPr lang="ru-RU" sz="1200" dirty="0"/>
        </a:p>
      </dgm:t>
    </dgm:pt>
    <dgm:pt modelId="{C0DEDE81-82BC-4398-A2B3-FD20EE320514}" type="parTrans" cxnId="{2AED4A41-C0AF-4641-BEED-3CC2C6615102}">
      <dgm:prSet/>
      <dgm:spPr/>
      <dgm:t>
        <a:bodyPr/>
        <a:lstStyle/>
        <a:p>
          <a:endParaRPr lang="ru-RU"/>
        </a:p>
      </dgm:t>
    </dgm:pt>
    <dgm:pt modelId="{6763D75E-AAD5-4A01-9607-E1C670C2206A}" type="sibTrans" cxnId="{2AED4A41-C0AF-4641-BEED-3CC2C6615102}">
      <dgm:prSet/>
      <dgm:spPr/>
      <dgm:t>
        <a:bodyPr/>
        <a:lstStyle/>
        <a:p>
          <a:endParaRPr lang="ru-RU"/>
        </a:p>
      </dgm:t>
    </dgm:pt>
    <dgm:pt modelId="{65A7A598-DF70-4728-BA1D-4C79A21AC6F4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Европейский Союз</a:t>
          </a:r>
          <a:endParaRPr lang="ru-RU" sz="2000" dirty="0"/>
        </a:p>
      </dgm:t>
    </dgm:pt>
    <dgm:pt modelId="{3698E74D-9FF5-4629-AAB4-51766DB3087C}" type="parTrans" cxnId="{3ABDF48B-FE15-4336-BB33-D8729681C7B1}">
      <dgm:prSet/>
      <dgm:spPr/>
      <dgm:t>
        <a:bodyPr/>
        <a:lstStyle/>
        <a:p>
          <a:endParaRPr lang="ru-RU"/>
        </a:p>
      </dgm:t>
    </dgm:pt>
    <dgm:pt modelId="{C16347FD-ECB3-48F7-9973-29E16A7AEC91}" type="sibTrans" cxnId="{3ABDF48B-FE15-4336-BB33-D8729681C7B1}">
      <dgm:prSet/>
      <dgm:spPr/>
      <dgm:t>
        <a:bodyPr/>
        <a:lstStyle/>
        <a:p>
          <a:endParaRPr lang="ru-RU"/>
        </a:p>
      </dgm:t>
    </dgm:pt>
    <dgm:pt modelId="{EA666854-4CB3-499B-9C50-7A4DDC7221D5}">
      <dgm:prSet phldrT="[Текст]"/>
      <dgm:spPr/>
      <dgm:t>
        <a:bodyPr/>
        <a:lstStyle/>
        <a:p>
          <a:r>
            <a:rPr lang="ru-RU" dirty="0" smtClean="0"/>
            <a:t>???</a:t>
          </a:r>
          <a:endParaRPr lang="ru-RU" dirty="0"/>
        </a:p>
      </dgm:t>
    </dgm:pt>
    <dgm:pt modelId="{C56AD6C4-3E04-464C-A472-5057DCD33D9A}" type="parTrans" cxnId="{1FED78D2-2290-4CB8-958D-1C442CC020BB}">
      <dgm:prSet/>
      <dgm:spPr/>
      <dgm:t>
        <a:bodyPr/>
        <a:lstStyle/>
        <a:p>
          <a:endParaRPr lang="ru-RU"/>
        </a:p>
      </dgm:t>
    </dgm:pt>
    <dgm:pt modelId="{6CCD2F6C-EF49-4D9B-B21E-90E6B050C7CF}" type="sibTrans" cxnId="{1FED78D2-2290-4CB8-958D-1C442CC020BB}">
      <dgm:prSet/>
      <dgm:spPr/>
      <dgm:t>
        <a:bodyPr/>
        <a:lstStyle/>
        <a:p>
          <a:endParaRPr lang="ru-RU"/>
        </a:p>
      </dgm:t>
    </dgm:pt>
    <dgm:pt modelId="{90FD8218-6E0B-4901-B10A-E6749473A4F2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400" dirty="0" smtClean="0"/>
            <a:t>Россия</a:t>
          </a:r>
          <a:endParaRPr lang="ru-RU" sz="2400" dirty="0"/>
        </a:p>
      </dgm:t>
    </dgm:pt>
    <dgm:pt modelId="{67CD03C8-B70E-4806-85CD-B78509DF29DF}" type="parTrans" cxnId="{F4C20631-7CA5-4656-B878-1E433C7CC5A2}">
      <dgm:prSet/>
      <dgm:spPr/>
      <dgm:t>
        <a:bodyPr/>
        <a:lstStyle/>
        <a:p>
          <a:endParaRPr lang="ru-RU"/>
        </a:p>
      </dgm:t>
    </dgm:pt>
    <dgm:pt modelId="{FF5BA443-3E30-4413-AD7A-0EA263E163E7}" type="sibTrans" cxnId="{F4C20631-7CA5-4656-B878-1E433C7CC5A2}">
      <dgm:prSet/>
      <dgm:spPr/>
      <dgm:t>
        <a:bodyPr/>
        <a:lstStyle/>
        <a:p>
          <a:endParaRPr lang="ru-RU"/>
        </a:p>
      </dgm:t>
    </dgm:pt>
    <dgm:pt modelId="{7259E497-5BFF-456D-9F2F-8124366E4A24}">
      <dgm:prSet phldrT="[Текст]" custT="1"/>
      <dgm:spPr/>
      <dgm:t>
        <a:bodyPr/>
        <a:lstStyle/>
        <a:p>
          <a:r>
            <a:rPr lang="ru-RU" sz="2400" dirty="0" smtClean="0"/>
            <a:t>революция</a:t>
          </a:r>
          <a:endParaRPr lang="ru-RU" sz="2400" dirty="0"/>
        </a:p>
      </dgm:t>
    </dgm:pt>
    <dgm:pt modelId="{EB88F367-CFF1-43AF-A199-792238E97809}" type="parTrans" cxnId="{A0E6DA95-F406-43EE-A870-D77211C351F7}">
      <dgm:prSet/>
      <dgm:spPr/>
      <dgm:t>
        <a:bodyPr/>
        <a:lstStyle/>
        <a:p>
          <a:endParaRPr lang="ru-RU"/>
        </a:p>
      </dgm:t>
    </dgm:pt>
    <dgm:pt modelId="{C9E4F951-56A8-48A8-A43D-F698EA6882C9}" type="sibTrans" cxnId="{A0E6DA95-F406-43EE-A870-D77211C351F7}">
      <dgm:prSet/>
      <dgm:spPr/>
      <dgm:t>
        <a:bodyPr/>
        <a:lstStyle/>
        <a:p>
          <a:endParaRPr lang="ru-RU"/>
        </a:p>
      </dgm:t>
    </dgm:pt>
    <dgm:pt modelId="{C6389CDF-EBA6-45DD-ABE2-9D95355C6A5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ru-RU" dirty="0" smtClean="0"/>
            <a:t>КИТАЙ</a:t>
          </a:r>
          <a:endParaRPr lang="ru-RU" dirty="0"/>
        </a:p>
      </dgm:t>
    </dgm:pt>
    <dgm:pt modelId="{5ABBD8CA-C5B4-47FA-BAAD-3A39E23DF771}" type="parTrans" cxnId="{57755988-4C23-41E9-8D67-E0AEFB76FA73}">
      <dgm:prSet/>
      <dgm:spPr/>
      <dgm:t>
        <a:bodyPr/>
        <a:lstStyle/>
        <a:p>
          <a:endParaRPr lang="ru-RU"/>
        </a:p>
      </dgm:t>
    </dgm:pt>
    <dgm:pt modelId="{5846FD14-3ACB-4138-8951-8CD49C12060E}" type="sibTrans" cxnId="{57755988-4C23-41E9-8D67-E0AEFB76FA73}">
      <dgm:prSet/>
      <dgm:spPr/>
      <dgm:t>
        <a:bodyPr/>
        <a:lstStyle/>
        <a:p>
          <a:endParaRPr lang="ru-RU"/>
        </a:p>
      </dgm:t>
    </dgm:pt>
    <dgm:pt modelId="{145C569E-08D0-4619-AE7E-282D34B47771}" type="pres">
      <dgm:prSet presAssocID="{95463992-12DF-42FD-93DD-B63EE720F88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BE58FB-7604-4A24-9115-9B404F55C1CE}" type="pres">
      <dgm:prSet presAssocID="{95463992-12DF-42FD-93DD-B63EE720F886}" presName="children" presStyleCnt="0"/>
      <dgm:spPr/>
    </dgm:pt>
    <dgm:pt modelId="{9CD9DF3B-689E-44A1-9892-71231576E5C6}" type="pres">
      <dgm:prSet presAssocID="{95463992-12DF-42FD-93DD-B63EE720F886}" presName="child1group" presStyleCnt="0"/>
      <dgm:spPr/>
    </dgm:pt>
    <dgm:pt modelId="{3907A1A9-1712-437C-8A93-C0BF820E38FD}" type="pres">
      <dgm:prSet presAssocID="{95463992-12DF-42FD-93DD-B63EE720F886}" presName="child1" presStyleLbl="bgAcc1" presStyleIdx="0" presStyleCnt="4" custLinFactNeighborX="-4717" custLinFactNeighborY="6750"/>
      <dgm:spPr/>
      <dgm:t>
        <a:bodyPr/>
        <a:lstStyle/>
        <a:p>
          <a:endParaRPr lang="ru-RU"/>
        </a:p>
      </dgm:t>
    </dgm:pt>
    <dgm:pt modelId="{A7B73751-4E50-41DC-A5CC-3BD7DD55CFBE}" type="pres">
      <dgm:prSet presAssocID="{95463992-12DF-42FD-93DD-B63EE720F88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669D5-A059-4489-9AD0-CAADD608C56C}" type="pres">
      <dgm:prSet presAssocID="{95463992-12DF-42FD-93DD-B63EE720F886}" presName="child2group" presStyleCnt="0"/>
      <dgm:spPr/>
    </dgm:pt>
    <dgm:pt modelId="{D2E7865A-765B-4FF6-84BE-118A8F97FA57}" type="pres">
      <dgm:prSet presAssocID="{95463992-12DF-42FD-93DD-B63EE720F886}" presName="child2" presStyleLbl="bgAcc1" presStyleIdx="1" presStyleCnt="4"/>
      <dgm:spPr/>
      <dgm:t>
        <a:bodyPr/>
        <a:lstStyle/>
        <a:p>
          <a:endParaRPr lang="ru-RU"/>
        </a:p>
      </dgm:t>
    </dgm:pt>
    <dgm:pt modelId="{42A429DA-4950-459C-B141-2697C6389DE0}" type="pres">
      <dgm:prSet presAssocID="{95463992-12DF-42FD-93DD-B63EE720F88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156E3-68AD-47D9-80B5-420ABA331C3D}" type="pres">
      <dgm:prSet presAssocID="{95463992-12DF-42FD-93DD-B63EE720F886}" presName="child3group" presStyleCnt="0"/>
      <dgm:spPr/>
    </dgm:pt>
    <dgm:pt modelId="{08A2067D-24C6-497C-B52C-12406EB14641}" type="pres">
      <dgm:prSet presAssocID="{95463992-12DF-42FD-93DD-B63EE720F886}" presName="child3" presStyleLbl="bgAcc1" presStyleIdx="2" presStyleCnt="4"/>
      <dgm:spPr/>
      <dgm:t>
        <a:bodyPr/>
        <a:lstStyle/>
        <a:p>
          <a:endParaRPr lang="ru-RU"/>
        </a:p>
      </dgm:t>
    </dgm:pt>
    <dgm:pt modelId="{4E50DC91-9B3A-4868-A972-1E4B74CD7865}" type="pres">
      <dgm:prSet presAssocID="{95463992-12DF-42FD-93DD-B63EE720F88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3D6C7-38AB-4A41-B5E2-418411A2D6C8}" type="pres">
      <dgm:prSet presAssocID="{95463992-12DF-42FD-93DD-B63EE720F886}" presName="child4group" presStyleCnt="0"/>
      <dgm:spPr/>
    </dgm:pt>
    <dgm:pt modelId="{E2432E6D-EA8C-46EA-9974-CED869F79DB8}" type="pres">
      <dgm:prSet presAssocID="{95463992-12DF-42FD-93DD-B63EE720F886}" presName="child4" presStyleLbl="bgAcc1" presStyleIdx="3" presStyleCnt="4"/>
      <dgm:spPr/>
      <dgm:t>
        <a:bodyPr/>
        <a:lstStyle/>
        <a:p>
          <a:endParaRPr lang="ru-RU"/>
        </a:p>
      </dgm:t>
    </dgm:pt>
    <dgm:pt modelId="{F854ECF2-E511-4771-BA93-8143D855E809}" type="pres">
      <dgm:prSet presAssocID="{95463992-12DF-42FD-93DD-B63EE720F88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8157C-F010-4E21-B84D-CE848614A9AC}" type="pres">
      <dgm:prSet presAssocID="{95463992-12DF-42FD-93DD-B63EE720F886}" presName="childPlaceholder" presStyleCnt="0"/>
      <dgm:spPr/>
    </dgm:pt>
    <dgm:pt modelId="{F97A655B-B62D-447E-A92D-4AF68CEBEB6B}" type="pres">
      <dgm:prSet presAssocID="{95463992-12DF-42FD-93DD-B63EE720F886}" presName="circle" presStyleCnt="0"/>
      <dgm:spPr/>
    </dgm:pt>
    <dgm:pt modelId="{55A4C89E-B87B-4E09-9D18-6B98922ADA48}" type="pres">
      <dgm:prSet presAssocID="{95463992-12DF-42FD-93DD-B63EE720F88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FC23F-070C-4BB4-8680-CB3330631285}" type="pres">
      <dgm:prSet presAssocID="{95463992-12DF-42FD-93DD-B63EE720F886}" presName="quadrant2" presStyleLbl="node1" presStyleIdx="1" presStyleCnt="4" custLinFactNeighborX="-2309" custLinFactNeighborY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E28FD-873E-42A4-84F5-50D5740B5FD2}" type="pres">
      <dgm:prSet presAssocID="{95463992-12DF-42FD-93DD-B63EE720F88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D6D7D-C6E9-4D7F-8E28-D98CE708F371}" type="pres">
      <dgm:prSet presAssocID="{95463992-12DF-42FD-93DD-B63EE720F886}" presName="quadrant4" presStyleLbl="node1" presStyleIdx="3" presStyleCnt="4" custScaleX="91798" custLinFactNeighborX="0" custLinFactNeighborY="17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D839E-1E97-47F9-9A44-69326F06E038}" type="pres">
      <dgm:prSet presAssocID="{95463992-12DF-42FD-93DD-B63EE720F886}" presName="quadrantPlaceholder" presStyleCnt="0"/>
      <dgm:spPr/>
    </dgm:pt>
    <dgm:pt modelId="{D7D9561A-B910-4D68-923B-8E1C7B075432}" type="pres">
      <dgm:prSet presAssocID="{95463992-12DF-42FD-93DD-B63EE720F886}" presName="center1" presStyleLbl="fgShp" presStyleIdx="0" presStyleCnt="2"/>
      <dgm:spPr/>
    </dgm:pt>
    <dgm:pt modelId="{C4E65A4E-5E0A-4DC0-BB0F-F7F6F2F93A4F}" type="pres">
      <dgm:prSet presAssocID="{95463992-12DF-42FD-93DD-B63EE720F886}" presName="center2" presStyleLbl="fgShp" presStyleIdx="1" presStyleCnt="2"/>
      <dgm:spPr/>
    </dgm:pt>
  </dgm:ptLst>
  <dgm:cxnLst>
    <dgm:cxn modelId="{2AED4A41-C0AF-4641-BEED-3CC2C6615102}" srcId="{95463992-12DF-42FD-93DD-B63EE720F886}" destId="{FBDAB658-4777-43DD-8AFD-1A331BA3E496}" srcOrd="1" destOrd="0" parTransId="{C0DEDE81-82BC-4398-A2B3-FD20EE320514}" sibTransId="{6763D75E-AAD5-4A01-9607-E1C670C2206A}"/>
    <dgm:cxn modelId="{3ABDF48B-FE15-4336-BB33-D8729681C7B1}" srcId="{FBDAB658-4777-43DD-8AFD-1A331BA3E496}" destId="{65A7A598-DF70-4728-BA1D-4C79A21AC6F4}" srcOrd="0" destOrd="0" parTransId="{3698E74D-9FF5-4629-AAB4-51766DB3087C}" sibTransId="{C16347FD-ECB3-48F7-9973-29E16A7AEC91}"/>
    <dgm:cxn modelId="{B2A1BA5A-8006-4BCC-976F-4875DD0E3DD2}" type="presOf" srcId="{C6389CDF-EBA6-45DD-ABE2-9D95355C6A5E}" destId="{E2432E6D-EA8C-46EA-9974-CED869F79DB8}" srcOrd="0" destOrd="0" presId="urn:microsoft.com/office/officeart/2005/8/layout/cycle4"/>
    <dgm:cxn modelId="{40226794-57CA-49F5-9CF1-5BB0F2759A3F}" srcId="{95463992-12DF-42FD-93DD-B63EE720F886}" destId="{088F24C6-F54D-4C04-A80A-79FA25B13514}" srcOrd="0" destOrd="0" parTransId="{08A30FC3-F95C-4549-9E03-B4516CFEBC6A}" sibTransId="{A425353C-62B7-4C7F-9D9D-CD968477A13D}"/>
    <dgm:cxn modelId="{33632F3F-701A-4382-8206-4C2F32EE77A5}" type="presOf" srcId="{C6389CDF-EBA6-45DD-ABE2-9D95355C6A5E}" destId="{F854ECF2-E511-4771-BA93-8143D855E809}" srcOrd="1" destOrd="0" presId="urn:microsoft.com/office/officeart/2005/8/layout/cycle4"/>
    <dgm:cxn modelId="{06083278-DA3A-42C9-B787-9BAAE5CA058C}" type="presOf" srcId="{EA666854-4CB3-499B-9C50-7A4DDC7221D5}" destId="{B6DE28FD-873E-42A4-84F5-50D5740B5FD2}" srcOrd="0" destOrd="0" presId="urn:microsoft.com/office/officeart/2005/8/layout/cycle4"/>
    <dgm:cxn modelId="{D46B1A7F-504F-4140-9D88-D988D09F8626}" type="presOf" srcId="{F99EA2F7-5669-4B91-A09B-1EE9B1D026F1}" destId="{A7B73751-4E50-41DC-A5CC-3BD7DD55CFBE}" srcOrd="1" destOrd="0" presId="urn:microsoft.com/office/officeart/2005/8/layout/cycle4"/>
    <dgm:cxn modelId="{71AA85A3-3307-4180-A240-AD306C68FD19}" type="presOf" srcId="{65A7A598-DF70-4728-BA1D-4C79A21AC6F4}" destId="{42A429DA-4950-459C-B141-2697C6389DE0}" srcOrd="1" destOrd="0" presId="urn:microsoft.com/office/officeart/2005/8/layout/cycle4"/>
    <dgm:cxn modelId="{B38BC6AD-409F-41CC-BF88-A433E3DDF0F5}" type="presOf" srcId="{95463992-12DF-42FD-93DD-B63EE720F886}" destId="{145C569E-08D0-4619-AE7E-282D34B47771}" srcOrd="0" destOrd="0" presId="urn:microsoft.com/office/officeart/2005/8/layout/cycle4"/>
    <dgm:cxn modelId="{1E3B1BE2-E0ED-4895-B168-289A318D171F}" type="presOf" srcId="{088F24C6-F54D-4C04-A80A-79FA25B13514}" destId="{55A4C89E-B87B-4E09-9D18-6B98922ADA48}" srcOrd="0" destOrd="0" presId="urn:microsoft.com/office/officeart/2005/8/layout/cycle4"/>
    <dgm:cxn modelId="{A0E6DA95-F406-43EE-A870-D77211C351F7}" srcId="{95463992-12DF-42FD-93DD-B63EE720F886}" destId="{7259E497-5BFF-456D-9F2F-8124366E4A24}" srcOrd="3" destOrd="0" parTransId="{EB88F367-CFF1-43AF-A199-792238E97809}" sibTransId="{C9E4F951-56A8-48A8-A43D-F698EA6882C9}"/>
    <dgm:cxn modelId="{84E66E63-3421-46C3-8082-A7C0E4EC0A3F}" type="presOf" srcId="{FBDAB658-4777-43DD-8AFD-1A331BA3E496}" destId="{1FAFC23F-070C-4BB4-8680-CB3330631285}" srcOrd="0" destOrd="0" presId="urn:microsoft.com/office/officeart/2005/8/layout/cycle4"/>
    <dgm:cxn modelId="{D10003D9-44B4-470C-AA48-A273CE4EFA32}" type="presOf" srcId="{90FD8218-6E0B-4901-B10A-E6749473A4F2}" destId="{4E50DC91-9B3A-4868-A972-1E4B74CD7865}" srcOrd="1" destOrd="0" presId="urn:microsoft.com/office/officeart/2005/8/layout/cycle4"/>
    <dgm:cxn modelId="{21A4E5D9-D100-44C4-9D4C-005CC9BC123D}" type="presOf" srcId="{F99EA2F7-5669-4B91-A09B-1EE9B1D026F1}" destId="{3907A1A9-1712-437C-8A93-C0BF820E38FD}" srcOrd="0" destOrd="0" presId="urn:microsoft.com/office/officeart/2005/8/layout/cycle4"/>
    <dgm:cxn modelId="{FD14C4B1-BCC3-46FA-9EFB-6E602E5F3988}" type="presOf" srcId="{90FD8218-6E0B-4901-B10A-E6749473A4F2}" destId="{08A2067D-24C6-497C-B52C-12406EB14641}" srcOrd="0" destOrd="0" presId="urn:microsoft.com/office/officeart/2005/8/layout/cycle4"/>
    <dgm:cxn modelId="{E3518679-114D-42B4-9A0B-F64B33FBCE1B}" type="presOf" srcId="{7259E497-5BFF-456D-9F2F-8124366E4A24}" destId="{314D6D7D-C6E9-4D7F-8E28-D98CE708F371}" srcOrd="0" destOrd="0" presId="urn:microsoft.com/office/officeart/2005/8/layout/cycle4"/>
    <dgm:cxn modelId="{57755988-4C23-41E9-8D67-E0AEFB76FA73}" srcId="{7259E497-5BFF-456D-9F2F-8124366E4A24}" destId="{C6389CDF-EBA6-45DD-ABE2-9D95355C6A5E}" srcOrd="0" destOrd="0" parTransId="{5ABBD8CA-C5B4-47FA-BAAD-3A39E23DF771}" sibTransId="{5846FD14-3ACB-4138-8951-8CD49C12060E}"/>
    <dgm:cxn modelId="{F4C20631-7CA5-4656-B878-1E433C7CC5A2}" srcId="{EA666854-4CB3-499B-9C50-7A4DDC7221D5}" destId="{90FD8218-6E0B-4901-B10A-E6749473A4F2}" srcOrd="0" destOrd="0" parTransId="{67CD03C8-B70E-4806-85CD-B78509DF29DF}" sibTransId="{FF5BA443-3E30-4413-AD7A-0EA263E163E7}"/>
    <dgm:cxn modelId="{0BDF3375-DA8D-4608-9B52-0D68C270709B}" type="presOf" srcId="{65A7A598-DF70-4728-BA1D-4C79A21AC6F4}" destId="{D2E7865A-765B-4FF6-84BE-118A8F97FA57}" srcOrd="0" destOrd="0" presId="urn:microsoft.com/office/officeart/2005/8/layout/cycle4"/>
    <dgm:cxn modelId="{4C784929-E79C-44A2-B1D2-FFA5821DBCA5}" srcId="{088F24C6-F54D-4C04-A80A-79FA25B13514}" destId="{F99EA2F7-5669-4B91-A09B-1EE9B1D026F1}" srcOrd="0" destOrd="0" parTransId="{C9610F87-97DC-4290-87BE-D03804B26352}" sibTransId="{7D6E103E-A870-4BEF-9B4A-0AB5D4D1E1A1}"/>
    <dgm:cxn modelId="{1FED78D2-2290-4CB8-958D-1C442CC020BB}" srcId="{95463992-12DF-42FD-93DD-B63EE720F886}" destId="{EA666854-4CB3-499B-9C50-7A4DDC7221D5}" srcOrd="2" destOrd="0" parTransId="{C56AD6C4-3E04-464C-A472-5057DCD33D9A}" sibTransId="{6CCD2F6C-EF49-4D9B-B21E-90E6B050C7CF}"/>
    <dgm:cxn modelId="{EB9FCC48-9CB3-4451-9572-7A0FA6EFB1B5}" type="presParOf" srcId="{145C569E-08D0-4619-AE7E-282D34B47771}" destId="{93BE58FB-7604-4A24-9115-9B404F55C1CE}" srcOrd="0" destOrd="0" presId="urn:microsoft.com/office/officeart/2005/8/layout/cycle4"/>
    <dgm:cxn modelId="{BB9E1083-99AC-45C4-AF0C-B125520E7B7F}" type="presParOf" srcId="{93BE58FB-7604-4A24-9115-9B404F55C1CE}" destId="{9CD9DF3B-689E-44A1-9892-71231576E5C6}" srcOrd="0" destOrd="0" presId="urn:microsoft.com/office/officeart/2005/8/layout/cycle4"/>
    <dgm:cxn modelId="{F756D907-7548-4602-A776-2DEA7AAF21D1}" type="presParOf" srcId="{9CD9DF3B-689E-44A1-9892-71231576E5C6}" destId="{3907A1A9-1712-437C-8A93-C0BF820E38FD}" srcOrd="0" destOrd="0" presId="urn:microsoft.com/office/officeart/2005/8/layout/cycle4"/>
    <dgm:cxn modelId="{9C3654C7-CC43-408C-A3BB-FF6649C67506}" type="presParOf" srcId="{9CD9DF3B-689E-44A1-9892-71231576E5C6}" destId="{A7B73751-4E50-41DC-A5CC-3BD7DD55CFBE}" srcOrd="1" destOrd="0" presId="urn:microsoft.com/office/officeart/2005/8/layout/cycle4"/>
    <dgm:cxn modelId="{33B0D72D-E07F-436F-BFAE-EFA00FF9C2E9}" type="presParOf" srcId="{93BE58FB-7604-4A24-9115-9B404F55C1CE}" destId="{851669D5-A059-4489-9AD0-CAADD608C56C}" srcOrd="1" destOrd="0" presId="urn:microsoft.com/office/officeart/2005/8/layout/cycle4"/>
    <dgm:cxn modelId="{03032A6F-FA9A-45C4-8359-2C0D22169151}" type="presParOf" srcId="{851669D5-A059-4489-9AD0-CAADD608C56C}" destId="{D2E7865A-765B-4FF6-84BE-118A8F97FA57}" srcOrd="0" destOrd="0" presId="urn:microsoft.com/office/officeart/2005/8/layout/cycle4"/>
    <dgm:cxn modelId="{33934BAA-FD19-45F0-B225-10D65AE0EDFD}" type="presParOf" srcId="{851669D5-A059-4489-9AD0-CAADD608C56C}" destId="{42A429DA-4950-459C-B141-2697C6389DE0}" srcOrd="1" destOrd="0" presId="urn:microsoft.com/office/officeart/2005/8/layout/cycle4"/>
    <dgm:cxn modelId="{BF50BB2B-3F1B-4F74-A8D4-B8A7D41392B1}" type="presParOf" srcId="{93BE58FB-7604-4A24-9115-9B404F55C1CE}" destId="{F28156E3-68AD-47D9-80B5-420ABA331C3D}" srcOrd="2" destOrd="0" presId="urn:microsoft.com/office/officeart/2005/8/layout/cycle4"/>
    <dgm:cxn modelId="{88F665AB-CAC9-4889-B4E3-3E073395FA80}" type="presParOf" srcId="{F28156E3-68AD-47D9-80B5-420ABA331C3D}" destId="{08A2067D-24C6-497C-B52C-12406EB14641}" srcOrd="0" destOrd="0" presId="urn:microsoft.com/office/officeart/2005/8/layout/cycle4"/>
    <dgm:cxn modelId="{96DE6FAF-32BE-46E9-AC1F-5E10785F2E61}" type="presParOf" srcId="{F28156E3-68AD-47D9-80B5-420ABA331C3D}" destId="{4E50DC91-9B3A-4868-A972-1E4B74CD7865}" srcOrd="1" destOrd="0" presId="urn:microsoft.com/office/officeart/2005/8/layout/cycle4"/>
    <dgm:cxn modelId="{0ED6384F-41CE-438C-9E41-A7812BAC0768}" type="presParOf" srcId="{93BE58FB-7604-4A24-9115-9B404F55C1CE}" destId="{C983D6C7-38AB-4A41-B5E2-418411A2D6C8}" srcOrd="3" destOrd="0" presId="urn:microsoft.com/office/officeart/2005/8/layout/cycle4"/>
    <dgm:cxn modelId="{E3D1C572-2C32-4D30-9255-1064977AD006}" type="presParOf" srcId="{C983D6C7-38AB-4A41-B5E2-418411A2D6C8}" destId="{E2432E6D-EA8C-46EA-9974-CED869F79DB8}" srcOrd="0" destOrd="0" presId="urn:microsoft.com/office/officeart/2005/8/layout/cycle4"/>
    <dgm:cxn modelId="{BC69DFD0-01E5-4F64-9EF7-9F8DBF8547B8}" type="presParOf" srcId="{C983D6C7-38AB-4A41-B5E2-418411A2D6C8}" destId="{F854ECF2-E511-4771-BA93-8143D855E809}" srcOrd="1" destOrd="0" presId="urn:microsoft.com/office/officeart/2005/8/layout/cycle4"/>
    <dgm:cxn modelId="{FF678792-3BC3-4AA5-9B5F-99BB1D681CDE}" type="presParOf" srcId="{93BE58FB-7604-4A24-9115-9B404F55C1CE}" destId="{66C8157C-F010-4E21-B84D-CE848614A9AC}" srcOrd="4" destOrd="0" presId="urn:microsoft.com/office/officeart/2005/8/layout/cycle4"/>
    <dgm:cxn modelId="{4E5B6BCB-DF82-4FCF-91AC-8E3CA69C9079}" type="presParOf" srcId="{145C569E-08D0-4619-AE7E-282D34B47771}" destId="{F97A655B-B62D-447E-A92D-4AF68CEBEB6B}" srcOrd="1" destOrd="0" presId="urn:microsoft.com/office/officeart/2005/8/layout/cycle4"/>
    <dgm:cxn modelId="{FB71FB5C-8683-430D-9443-B92827C685BB}" type="presParOf" srcId="{F97A655B-B62D-447E-A92D-4AF68CEBEB6B}" destId="{55A4C89E-B87B-4E09-9D18-6B98922ADA48}" srcOrd="0" destOrd="0" presId="urn:microsoft.com/office/officeart/2005/8/layout/cycle4"/>
    <dgm:cxn modelId="{18C0616E-FFC5-4ECF-BEBB-906637CA2797}" type="presParOf" srcId="{F97A655B-B62D-447E-A92D-4AF68CEBEB6B}" destId="{1FAFC23F-070C-4BB4-8680-CB3330631285}" srcOrd="1" destOrd="0" presId="urn:microsoft.com/office/officeart/2005/8/layout/cycle4"/>
    <dgm:cxn modelId="{960CB303-BA6A-4227-A114-88666CABD10C}" type="presParOf" srcId="{F97A655B-B62D-447E-A92D-4AF68CEBEB6B}" destId="{B6DE28FD-873E-42A4-84F5-50D5740B5FD2}" srcOrd="2" destOrd="0" presId="urn:microsoft.com/office/officeart/2005/8/layout/cycle4"/>
    <dgm:cxn modelId="{FFF4E6DD-7E47-4E49-9A7D-EA6ACD5BDA57}" type="presParOf" srcId="{F97A655B-B62D-447E-A92D-4AF68CEBEB6B}" destId="{314D6D7D-C6E9-4D7F-8E28-D98CE708F371}" srcOrd="3" destOrd="0" presId="urn:microsoft.com/office/officeart/2005/8/layout/cycle4"/>
    <dgm:cxn modelId="{7D7469AE-B923-4A53-B15E-E24C0ACF7B5B}" type="presParOf" srcId="{F97A655B-B62D-447E-A92D-4AF68CEBEB6B}" destId="{42FD839E-1E97-47F9-9A44-69326F06E038}" srcOrd="4" destOrd="0" presId="urn:microsoft.com/office/officeart/2005/8/layout/cycle4"/>
    <dgm:cxn modelId="{4C1C033A-1CA9-41F4-AFA9-5D86814A9F14}" type="presParOf" srcId="{145C569E-08D0-4619-AE7E-282D34B47771}" destId="{D7D9561A-B910-4D68-923B-8E1C7B075432}" srcOrd="2" destOrd="0" presId="urn:microsoft.com/office/officeart/2005/8/layout/cycle4"/>
    <dgm:cxn modelId="{14599889-B831-47E0-A0C9-2C1C83CA5F81}" type="presParOf" srcId="{145C569E-08D0-4619-AE7E-282D34B47771}" destId="{C4E65A4E-5E0A-4DC0-BB0F-F7F6F2F93A4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CE8E08-298D-49E3-811F-8BFB2A68D96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CE1D6-43C3-4A43-8634-29AE6A066A3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</a:rPr>
            <a:t>Океания</a:t>
          </a:r>
          <a:endParaRPr lang="ru-RU" b="1" dirty="0">
            <a:solidFill>
              <a:schemeClr val="accent1"/>
            </a:solidFill>
          </a:endParaRPr>
        </a:p>
      </dgm:t>
    </dgm:pt>
    <dgm:pt modelId="{335A345B-D591-41C9-9091-FF2F7FB9AA3C}" type="parTrans" cxnId="{3DA0DC1B-7117-42F4-A4E5-658F1C6795B4}">
      <dgm:prSet/>
      <dgm:spPr/>
      <dgm:t>
        <a:bodyPr/>
        <a:lstStyle/>
        <a:p>
          <a:endParaRPr lang="ru-RU"/>
        </a:p>
      </dgm:t>
    </dgm:pt>
    <dgm:pt modelId="{0D565ACE-FDAF-4DF6-8EA3-121B09746D14}" type="sibTrans" cxnId="{3DA0DC1B-7117-42F4-A4E5-658F1C6795B4}">
      <dgm:prSet/>
      <dgm:spPr/>
      <dgm:t>
        <a:bodyPr/>
        <a:lstStyle/>
        <a:p>
          <a:endParaRPr lang="ru-RU"/>
        </a:p>
      </dgm:t>
    </dgm:pt>
    <dgm:pt modelId="{52121FB3-055A-47DB-88D3-27FC13358066}">
      <dgm:prSet phldrT="[Текст]"/>
      <dgm:spPr/>
      <dgm:t>
        <a:bodyPr/>
        <a:lstStyle/>
        <a:p>
          <a:r>
            <a:rPr lang="en-US" b="1" dirty="0" err="1" smtClean="0">
              <a:solidFill>
                <a:schemeClr val="accent1"/>
              </a:solidFill>
            </a:rPr>
            <a:t>AUKUS+Japan</a:t>
          </a:r>
          <a:endParaRPr lang="ru-RU" b="1" dirty="0">
            <a:solidFill>
              <a:schemeClr val="accent1"/>
            </a:solidFill>
          </a:endParaRPr>
        </a:p>
      </dgm:t>
    </dgm:pt>
    <dgm:pt modelId="{5705770A-3D60-4525-820E-DC4F5577AFCB}" type="parTrans" cxnId="{B0742B78-FCE9-4947-B552-7E7C51DE9EE3}">
      <dgm:prSet/>
      <dgm:spPr/>
      <dgm:t>
        <a:bodyPr/>
        <a:lstStyle/>
        <a:p>
          <a:endParaRPr lang="ru-RU"/>
        </a:p>
      </dgm:t>
    </dgm:pt>
    <dgm:pt modelId="{D7B7F175-3135-4806-ADC0-BDB957E14EC6}" type="sibTrans" cxnId="{B0742B78-FCE9-4947-B552-7E7C51DE9EE3}">
      <dgm:prSet/>
      <dgm:spPr/>
      <dgm:t>
        <a:bodyPr/>
        <a:lstStyle/>
        <a:p>
          <a:endParaRPr lang="ru-RU"/>
        </a:p>
      </dgm:t>
    </dgm:pt>
    <dgm:pt modelId="{1BD696C2-91EF-42F5-A2CF-4DA55F8186F4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Евразия</a:t>
          </a:r>
          <a:endParaRPr lang="ru-RU" b="1" dirty="0">
            <a:solidFill>
              <a:srgbClr val="FFC000"/>
            </a:solidFill>
          </a:endParaRPr>
        </a:p>
      </dgm:t>
    </dgm:pt>
    <dgm:pt modelId="{6D75DEFB-0CB3-45FA-B351-98F4B16B1AD7}" type="parTrans" cxnId="{8015629D-3423-43EF-82BB-39C1EF1D1BA0}">
      <dgm:prSet/>
      <dgm:spPr/>
      <dgm:t>
        <a:bodyPr/>
        <a:lstStyle/>
        <a:p>
          <a:endParaRPr lang="ru-RU"/>
        </a:p>
      </dgm:t>
    </dgm:pt>
    <dgm:pt modelId="{33CAFC08-F191-490F-94AA-E6DAAC341460}" type="sibTrans" cxnId="{8015629D-3423-43EF-82BB-39C1EF1D1BA0}">
      <dgm:prSet/>
      <dgm:spPr/>
      <dgm:t>
        <a:bodyPr/>
        <a:lstStyle/>
        <a:p>
          <a:endParaRPr lang="ru-RU"/>
        </a:p>
      </dgm:t>
    </dgm:pt>
    <dgm:pt modelId="{4098EB35-869C-42D5-B60B-69D860A62B51}">
      <dgm:prSet phldrT="[Текст]"/>
      <dgm:spPr/>
      <dgm:t>
        <a:bodyPr/>
        <a:lstStyle/>
        <a:p>
          <a:r>
            <a:rPr lang="en-US" b="1" dirty="0" smtClean="0">
              <a:solidFill>
                <a:srgbClr val="FFC000"/>
              </a:solidFill>
            </a:rPr>
            <a:t>European Union</a:t>
          </a:r>
          <a:r>
            <a:rPr lang="ru-RU" b="1" dirty="0" smtClean="0">
              <a:solidFill>
                <a:srgbClr val="FFC000"/>
              </a:solidFill>
            </a:rPr>
            <a:t> (+) </a:t>
          </a:r>
          <a:r>
            <a:rPr lang="en-US" b="1" dirty="0" smtClean="0">
              <a:solidFill>
                <a:srgbClr val="FFC000"/>
              </a:solidFill>
            </a:rPr>
            <a:t>Russia</a:t>
          </a:r>
          <a:endParaRPr lang="ru-RU" b="1" dirty="0">
            <a:solidFill>
              <a:srgbClr val="FFC000"/>
            </a:solidFill>
          </a:endParaRPr>
        </a:p>
      </dgm:t>
    </dgm:pt>
    <dgm:pt modelId="{78BACD55-9626-4105-B256-6910F2A45EFD}" type="parTrans" cxnId="{64827B07-7287-4C8D-B4E5-EEDE550DECEF}">
      <dgm:prSet/>
      <dgm:spPr/>
      <dgm:t>
        <a:bodyPr/>
        <a:lstStyle/>
        <a:p>
          <a:endParaRPr lang="ru-RU"/>
        </a:p>
      </dgm:t>
    </dgm:pt>
    <dgm:pt modelId="{D9925076-4B41-45BE-8012-880F57B776C6}" type="sibTrans" cxnId="{64827B07-7287-4C8D-B4E5-EEDE550DECEF}">
      <dgm:prSet/>
      <dgm:spPr/>
      <dgm:t>
        <a:bodyPr/>
        <a:lstStyle/>
        <a:p>
          <a:endParaRPr lang="ru-RU"/>
        </a:p>
      </dgm:t>
    </dgm:pt>
    <dgm:pt modelId="{94FF743B-F8C0-4AA1-ADBB-65068B9CEB50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0000"/>
              </a:solidFill>
            </a:rPr>
            <a:t>Остазия</a:t>
          </a:r>
          <a:endParaRPr lang="ru-RU" b="1" dirty="0">
            <a:solidFill>
              <a:srgbClr val="FF0000"/>
            </a:solidFill>
          </a:endParaRPr>
        </a:p>
      </dgm:t>
    </dgm:pt>
    <dgm:pt modelId="{EDB71DE2-4E34-44EF-BF0F-67982E583ADC}" type="parTrans" cxnId="{5E65C354-9BCE-4441-A4D0-8350FC84857D}">
      <dgm:prSet/>
      <dgm:spPr/>
      <dgm:t>
        <a:bodyPr/>
        <a:lstStyle/>
        <a:p>
          <a:endParaRPr lang="ru-RU"/>
        </a:p>
      </dgm:t>
    </dgm:pt>
    <dgm:pt modelId="{33FC2B6C-3F06-4C66-885C-D140F9E8A927}" type="sibTrans" cxnId="{5E65C354-9BCE-4441-A4D0-8350FC84857D}">
      <dgm:prSet/>
      <dgm:spPr/>
      <dgm:t>
        <a:bodyPr/>
        <a:lstStyle/>
        <a:p>
          <a:endParaRPr lang="ru-RU"/>
        </a:p>
      </dgm:t>
    </dgm:pt>
    <dgm:pt modelId="{925430FC-FB56-4310-93BB-14C607571D82}">
      <dgm:prSet phldrT="[Текст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People’s Republic of China </a:t>
          </a:r>
          <a:endParaRPr lang="ru-RU" b="1" dirty="0">
            <a:solidFill>
              <a:srgbClr val="FF0000"/>
            </a:solidFill>
          </a:endParaRPr>
        </a:p>
      </dgm:t>
    </dgm:pt>
    <dgm:pt modelId="{36182F71-964B-49EC-9953-22F6E7FCEDBD}" type="parTrans" cxnId="{93040F76-D92E-4490-A8F4-8141BCF986A9}">
      <dgm:prSet/>
      <dgm:spPr/>
      <dgm:t>
        <a:bodyPr/>
        <a:lstStyle/>
        <a:p>
          <a:endParaRPr lang="ru-RU"/>
        </a:p>
      </dgm:t>
    </dgm:pt>
    <dgm:pt modelId="{A40C3DC0-2162-4143-B630-6C19E869CA9F}" type="sibTrans" cxnId="{93040F76-D92E-4490-A8F4-8141BCF986A9}">
      <dgm:prSet/>
      <dgm:spPr/>
      <dgm:t>
        <a:bodyPr/>
        <a:lstStyle/>
        <a:p>
          <a:endParaRPr lang="ru-RU"/>
        </a:p>
      </dgm:t>
    </dgm:pt>
    <dgm:pt modelId="{F57410F3-E975-4152-A92E-DB7D3E9775FF}" type="pres">
      <dgm:prSet presAssocID="{DCCE8E08-298D-49E3-811F-8BFB2A68D96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C5813-D598-4903-BEF5-913C8F4AFF8B}" type="pres">
      <dgm:prSet presAssocID="{706CE1D6-43C3-4A43-8634-29AE6A066A35}" presName="circle1" presStyleLbl="node1" presStyleIdx="0" presStyleCnt="3"/>
      <dgm:spPr/>
    </dgm:pt>
    <dgm:pt modelId="{66E9D69D-B08E-45F9-A05F-81F2C3285A79}" type="pres">
      <dgm:prSet presAssocID="{706CE1D6-43C3-4A43-8634-29AE6A066A35}" presName="space" presStyleCnt="0"/>
      <dgm:spPr/>
    </dgm:pt>
    <dgm:pt modelId="{3ECE55DE-9449-4CC4-B430-83A643312788}" type="pres">
      <dgm:prSet presAssocID="{706CE1D6-43C3-4A43-8634-29AE6A066A35}" presName="rect1" presStyleLbl="alignAcc1" presStyleIdx="0" presStyleCnt="3"/>
      <dgm:spPr/>
      <dgm:t>
        <a:bodyPr/>
        <a:lstStyle/>
        <a:p>
          <a:endParaRPr lang="ru-RU"/>
        </a:p>
      </dgm:t>
    </dgm:pt>
    <dgm:pt modelId="{6450AC0C-D868-4CA4-94F7-423FD0D6F570}" type="pres">
      <dgm:prSet presAssocID="{1BD696C2-91EF-42F5-A2CF-4DA55F8186F4}" presName="vertSpace2" presStyleLbl="node1" presStyleIdx="0" presStyleCnt="3"/>
      <dgm:spPr/>
    </dgm:pt>
    <dgm:pt modelId="{27902F8A-6A34-483D-AA15-B09524D99B5C}" type="pres">
      <dgm:prSet presAssocID="{1BD696C2-91EF-42F5-A2CF-4DA55F8186F4}" presName="circle2" presStyleLbl="node1" presStyleIdx="1" presStyleCnt="3"/>
      <dgm:spPr/>
    </dgm:pt>
    <dgm:pt modelId="{34DD327B-41AB-4524-A799-C9BF9BC1652D}" type="pres">
      <dgm:prSet presAssocID="{1BD696C2-91EF-42F5-A2CF-4DA55F8186F4}" presName="rect2" presStyleLbl="alignAcc1" presStyleIdx="1" presStyleCnt="3"/>
      <dgm:spPr/>
      <dgm:t>
        <a:bodyPr/>
        <a:lstStyle/>
        <a:p>
          <a:endParaRPr lang="ru-RU"/>
        </a:p>
      </dgm:t>
    </dgm:pt>
    <dgm:pt modelId="{E744DB7E-7A41-4C02-8332-F7B952F836FF}" type="pres">
      <dgm:prSet presAssocID="{94FF743B-F8C0-4AA1-ADBB-65068B9CEB50}" presName="vertSpace3" presStyleLbl="node1" presStyleIdx="1" presStyleCnt="3"/>
      <dgm:spPr/>
    </dgm:pt>
    <dgm:pt modelId="{F448B554-642B-481D-AF1B-5C93F01DD63A}" type="pres">
      <dgm:prSet presAssocID="{94FF743B-F8C0-4AA1-ADBB-65068B9CEB50}" presName="circle3" presStyleLbl="node1" presStyleIdx="2" presStyleCnt="3"/>
      <dgm:spPr/>
    </dgm:pt>
    <dgm:pt modelId="{6C3C4FED-90D4-4843-95B5-F4C5691D367A}" type="pres">
      <dgm:prSet presAssocID="{94FF743B-F8C0-4AA1-ADBB-65068B9CEB50}" presName="rect3" presStyleLbl="alignAcc1" presStyleIdx="2" presStyleCnt="3"/>
      <dgm:spPr/>
      <dgm:t>
        <a:bodyPr/>
        <a:lstStyle/>
        <a:p>
          <a:endParaRPr lang="ru-RU"/>
        </a:p>
      </dgm:t>
    </dgm:pt>
    <dgm:pt modelId="{D6C4AFE1-E686-43BF-B9D8-35F4A7DDA1C2}" type="pres">
      <dgm:prSet presAssocID="{706CE1D6-43C3-4A43-8634-29AE6A066A3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95EBE-AA99-4AAB-801F-46D9943BBFA8}" type="pres">
      <dgm:prSet presAssocID="{706CE1D6-43C3-4A43-8634-29AE6A066A3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04958-EC9F-4E81-B864-D32E49AD46B2}" type="pres">
      <dgm:prSet presAssocID="{1BD696C2-91EF-42F5-A2CF-4DA55F8186F4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D51E7-7313-41CA-A5F5-F8C069F0D00B}" type="pres">
      <dgm:prSet presAssocID="{1BD696C2-91EF-42F5-A2CF-4DA55F8186F4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6D30B-5ADB-44BD-A6B6-6AABEF8A91F5}" type="pres">
      <dgm:prSet presAssocID="{94FF743B-F8C0-4AA1-ADBB-65068B9CEB5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857F0-6F3E-4FFA-A680-497BF2BD05EF}" type="pres">
      <dgm:prSet presAssocID="{94FF743B-F8C0-4AA1-ADBB-65068B9CEB5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9B56E7-01BA-4C9E-B352-03512E9C7D6F}" type="presOf" srcId="{94FF743B-F8C0-4AA1-ADBB-65068B9CEB50}" destId="{AF76D30B-5ADB-44BD-A6B6-6AABEF8A91F5}" srcOrd="1" destOrd="0" presId="urn:microsoft.com/office/officeart/2005/8/layout/target3"/>
    <dgm:cxn modelId="{93040F76-D92E-4490-A8F4-8141BCF986A9}" srcId="{94FF743B-F8C0-4AA1-ADBB-65068B9CEB50}" destId="{925430FC-FB56-4310-93BB-14C607571D82}" srcOrd="0" destOrd="0" parTransId="{36182F71-964B-49EC-9953-22F6E7FCEDBD}" sibTransId="{A40C3DC0-2162-4143-B630-6C19E869CA9F}"/>
    <dgm:cxn modelId="{FF4D05C6-C0F6-4087-B57F-A96FC84EB036}" type="presOf" srcId="{1BD696C2-91EF-42F5-A2CF-4DA55F8186F4}" destId="{34DD327B-41AB-4524-A799-C9BF9BC1652D}" srcOrd="0" destOrd="0" presId="urn:microsoft.com/office/officeart/2005/8/layout/target3"/>
    <dgm:cxn modelId="{09648447-1E7F-4DE9-8DEB-14FDB9682479}" type="presOf" srcId="{1BD696C2-91EF-42F5-A2CF-4DA55F8186F4}" destId="{77504958-EC9F-4E81-B864-D32E49AD46B2}" srcOrd="1" destOrd="0" presId="urn:microsoft.com/office/officeart/2005/8/layout/target3"/>
    <dgm:cxn modelId="{8015629D-3423-43EF-82BB-39C1EF1D1BA0}" srcId="{DCCE8E08-298D-49E3-811F-8BFB2A68D964}" destId="{1BD696C2-91EF-42F5-A2CF-4DA55F8186F4}" srcOrd="1" destOrd="0" parTransId="{6D75DEFB-0CB3-45FA-B351-98F4B16B1AD7}" sibTransId="{33CAFC08-F191-490F-94AA-E6DAAC341460}"/>
    <dgm:cxn modelId="{CD4C1E4E-363E-4C2C-8E10-C98BBD4EC6E5}" type="presOf" srcId="{DCCE8E08-298D-49E3-811F-8BFB2A68D964}" destId="{F57410F3-E975-4152-A92E-DB7D3E9775FF}" srcOrd="0" destOrd="0" presId="urn:microsoft.com/office/officeart/2005/8/layout/target3"/>
    <dgm:cxn modelId="{E28EA426-E3F6-4EF2-A717-E66500E89F5A}" type="presOf" srcId="{925430FC-FB56-4310-93BB-14C607571D82}" destId="{F6A857F0-6F3E-4FFA-A680-497BF2BD05EF}" srcOrd="0" destOrd="0" presId="urn:microsoft.com/office/officeart/2005/8/layout/target3"/>
    <dgm:cxn modelId="{23F5CDCC-7780-435B-9B7C-A1F1DE8F5C9F}" type="presOf" srcId="{4098EB35-869C-42D5-B60B-69D860A62B51}" destId="{D0ED51E7-7313-41CA-A5F5-F8C069F0D00B}" srcOrd="0" destOrd="0" presId="urn:microsoft.com/office/officeart/2005/8/layout/target3"/>
    <dgm:cxn modelId="{01F008CC-4570-4574-8D42-8F07530907FE}" type="presOf" srcId="{94FF743B-F8C0-4AA1-ADBB-65068B9CEB50}" destId="{6C3C4FED-90D4-4843-95B5-F4C5691D367A}" srcOrd="0" destOrd="0" presId="urn:microsoft.com/office/officeart/2005/8/layout/target3"/>
    <dgm:cxn modelId="{37A10A67-0DB7-49F6-BD77-86DA30B8154B}" type="presOf" srcId="{706CE1D6-43C3-4A43-8634-29AE6A066A35}" destId="{3ECE55DE-9449-4CC4-B430-83A643312788}" srcOrd="0" destOrd="0" presId="urn:microsoft.com/office/officeart/2005/8/layout/target3"/>
    <dgm:cxn modelId="{5E65C354-9BCE-4441-A4D0-8350FC84857D}" srcId="{DCCE8E08-298D-49E3-811F-8BFB2A68D964}" destId="{94FF743B-F8C0-4AA1-ADBB-65068B9CEB50}" srcOrd="2" destOrd="0" parTransId="{EDB71DE2-4E34-44EF-BF0F-67982E583ADC}" sibTransId="{33FC2B6C-3F06-4C66-885C-D140F9E8A927}"/>
    <dgm:cxn modelId="{A4D9DE3F-ED5C-47D4-9A32-B3B68C01039D}" type="presOf" srcId="{706CE1D6-43C3-4A43-8634-29AE6A066A35}" destId="{D6C4AFE1-E686-43BF-B9D8-35F4A7DDA1C2}" srcOrd="1" destOrd="0" presId="urn:microsoft.com/office/officeart/2005/8/layout/target3"/>
    <dgm:cxn modelId="{B0742B78-FCE9-4947-B552-7E7C51DE9EE3}" srcId="{706CE1D6-43C3-4A43-8634-29AE6A066A35}" destId="{52121FB3-055A-47DB-88D3-27FC13358066}" srcOrd="0" destOrd="0" parTransId="{5705770A-3D60-4525-820E-DC4F5577AFCB}" sibTransId="{D7B7F175-3135-4806-ADC0-BDB957E14EC6}"/>
    <dgm:cxn modelId="{3DA0DC1B-7117-42F4-A4E5-658F1C6795B4}" srcId="{DCCE8E08-298D-49E3-811F-8BFB2A68D964}" destId="{706CE1D6-43C3-4A43-8634-29AE6A066A35}" srcOrd="0" destOrd="0" parTransId="{335A345B-D591-41C9-9091-FF2F7FB9AA3C}" sibTransId="{0D565ACE-FDAF-4DF6-8EA3-121B09746D14}"/>
    <dgm:cxn modelId="{64827B07-7287-4C8D-B4E5-EEDE550DECEF}" srcId="{1BD696C2-91EF-42F5-A2CF-4DA55F8186F4}" destId="{4098EB35-869C-42D5-B60B-69D860A62B51}" srcOrd="0" destOrd="0" parTransId="{78BACD55-9626-4105-B256-6910F2A45EFD}" sibTransId="{D9925076-4B41-45BE-8012-880F57B776C6}"/>
    <dgm:cxn modelId="{FE304F3C-E6A1-43D7-A848-C1BBBB5CD137}" type="presOf" srcId="{52121FB3-055A-47DB-88D3-27FC13358066}" destId="{F6195EBE-AA99-4AAB-801F-46D9943BBFA8}" srcOrd="0" destOrd="0" presId="urn:microsoft.com/office/officeart/2005/8/layout/target3"/>
    <dgm:cxn modelId="{FA39B92A-DAC8-4DCE-AA50-00A9A23331F2}" type="presParOf" srcId="{F57410F3-E975-4152-A92E-DB7D3E9775FF}" destId="{473C5813-D598-4903-BEF5-913C8F4AFF8B}" srcOrd="0" destOrd="0" presId="urn:microsoft.com/office/officeart/2005/8/layout/target3"/>
    <dgm:cxn modelId="{CBC567F3-B17D-4566-B297-F33F60A0869A}" type="presParOf" srcId="{F57410F3-E975-4152-A92E-DB7D3E9775FF}" destId="{66E9D69D-B08E-45F9-A05F-81F2C3285A79}" srcOrd="1" destOrd="0" presId="urn:microsoft.com/office/officeart/2005/8/layout/target3"/>
    <dgm:cxn modelId="{167B3033-C807-4F8D-935D-20568E27C4B7}" type="presParOf" srcId="{F57410F3-E975-4152-A92E-DB7D3E9775FF}" destId="{3ECE55DE-9449-4CC4-B430-83A643312788}" srcOrd="2" destOrd="0" presId="urn:microsoft.com/office/officeart/2005/8/layout/target3"/>
    <dgm:cxn modelId="{177C8C2C-0199-4254-AD34-33BF40F30370}" type="presParOf" srcId="{F57410F3-E975-4152-A92E-DB7D3E9775FF}" destId="{6450AC0C-D868-4CA4-94F7-423FD0D6F570}" srcOrd="3" destOrd="0" presId="urn:microsoft.com/office/officeart/2005/8/layout/target3"/>
    <dgm:cxn modelId="{387DE9BA-58EF-4686-8D80-B0E3B48F94B4}" type="presParOf" srcId="{F57410F3-E975-4152-A92E-DB7D3E9775FF}" destId="{27902F8A-6A34-483D-AA15-B09524D99B5C}" srcOrd="4" destOrd="0" presId="urn:microsoft.com/office/officeart/2005/8/layout/target3"/>
    <dgm:cxn modelId="{E8BCD860-E45B-4C38-B929-8D2539398042}" type="presParOf" srcId="{F57410F3-E975-4152-A92E-DB7D3E9775FF}" destId="{34DD327B-41AB-4524-A799-C9BF9BC1652D}" srcOrd="5" destOrd="0" presId="urn:microsoft.com/office/officeart/2005/8/layout/target3"/>
    <dgm:cxn modelId="{0D075BAA-0891-4555-9CEB-64566C30A864}" type="presParOf" srcId="{F57410F3-E975-4152-A92E-DB7D3E9775FF}" destId="{E744DB7E-7A41-4C02-8332-F7B952F836FF}" srcOrd="6" destOrd="0" presId="urn:microsoft.com/office/officeart/2005/8/layout/target3"/>
    <dgm:cxn modelId="{B6C3DBBE-02B8-44ED-8647-5EDC47361F08}" type="presParOf" srcId="{F57410F3-E975-4152-A92E-DB7D3E9775FF}" destId="{F448B554-642B-481D-AF1B-5C93F01DD63A}" srcOrd="7" destOrd="0" presId="urn:microsoft.com/office/officeart/2005/8/layout/target3"/>
    <dgm:cxn modelId="{22765C03-F675-44FB-8324-83067D7C285D}" type="presParOf" srcId="{F57410F3-E975-4152-A92E-DB7D3E9775FF}" destId="{6C3C4FED-90D4-4843-95B5-F4C5691D367A}" srcOrd="8" destOrd="0" presId="urn:microsoft.com/office/officeart/2005/8/layout/target3"/>
    <dgm:cxn modelId="{9F6ECB52-70E4-401D-87B3-8E110FA72983}" type="presParOf" srcId="{F57410F3-E975-4152-A92E-DB7D3E9775FF}" destId="{D6C4AFE1-E686-43BF-B9D8-35F4A7DDA1C2}" srcOrd="9" destOrd="0" presId="urn:microsoft.com/office/officeart/2005/8/layout/target3"/>
    <dgm:cxn modelId="{237D67B8-550F-4681-953A-CA96E11734A6}" type="presParOf" srcId="{F57410F3-E975-4152-A92E-DB7D3E9775FF}" destId="{F6195EBE-AA99-4AAB-801F-46D9943BBFA8}" srcOrd="10" destOrd="0" presId="urn:microsoft.com/office/officeart/2005/8/layout/target3"/>
    <dgm:cxn modelId="{8E50FBE9-C111-4953-A965-792791A31415}" type="presParOf" srcId="{F57410F3-E975-4152-A92E-DB7D3E9775FF}" destId="{77504958-EC9F-4E81-B864-D32E49AD46B2}" srcOrd="11" destOrd="0" presId="urn:microsoft.com/office/officeart/2005/8/layout/target3"/>
    <dgm:cxn modelId="{84242D8E-E8D4-40A1-AADD-7EC88FBFE19B}" type="presParOf" srcId="{F57410F3-E975-4152-A92E-DB7D3E9775FF}" destId="{D0ED51E7-7313-41CA-A5F5-F8C069F0D00B}" srcOrd="12" destOrd="0" presId="urn:microsoft.com/office/officeart/2005/8/layout/target3"/>
    <dgm:cxn modelId="{A5B5FEF6-6BCF-474B-8274-B76BF78E60E9}" type="presParOf" srcId="{F57410F3-E975-4152-A92E-DB7D3E9775FF}" destId="{AF76D30B-5ADB-44BD-A6B6-6AABEF8A91F5}" srcOrd="13" destOrd="0" presId="urn:microsoft.com/office/officeart/2005/8/layout/target3"/>
    <dgm:cxn modelId="{B8E3EF53-895D-434E-A449-919BAF18AFE1}" type="presParOf" srcId="{F57410F3-E975-4152-A92E-DB7D3E9775FF}" destId="{F6A857F0-6F3E-4FFA-A680-497BF2BD05E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B475-3E1F-4130-86B6-5BB2C5C7DE9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D34-EC69-4919-8E1B-A0630A57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9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B475-3E1F-4130-86B6-5BB2C5C7DE9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D34-EC69-4919-8E1B-A0630A57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B475-3E1F-4130-86B6-5BB2C5C7DE9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D34-EC69-4919-8E1B-A0630A57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3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B475-3E1F-4130-86B6-5BB2C5C7DE9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D34-EC69-4919-8E1B-A0630A57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B475-3E1F-4130-86B6-5BB2C5C7DE9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D34-EC69-4919-8E1B-A0630A57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5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B475-3E1F-4130-86B6-5BB2C5C7DE9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D34-EC69-4919-8E1B-A0630A57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1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B475-3E1F-4130-86B6-5BB2C5C7DE9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D34-EC69-4919-8E1B-A0630A57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B475-3E1F-4130-86B6-5BB2C5C7DE9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D34-EC69-4919-8E1B-A0630A57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8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B475-3E1F-4130-86B6-5BB2C5C7DE9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D34-EC69-4919-8E1B-A0630A57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5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B475-3E1F-4130-86B6-5BB2C5C7DE9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D34-EC69-4919-8E1B-A0630A57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5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B475-3E1F-4130-86B6-5BB2C5C7DE9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D34-EC69-4919-8E1B-A0630A57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0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8B475-3E1F-4130-86B6-5BB2C5C7DE9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9D34-EC69-4919-8E1B-A0630A57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1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Age_of_Surveillance_Capitalis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rbs.partners/#7" TargetMode="External"/><Relationship Id="rId13" Type="http://schemas.openxmlformats.org/officeDocument/2006/relationships/hyperlink" Target="https://www.weforum.org/agenda/authors/ziyang-fan" TargetMode="External"/><Relationship Id="rId3" Type="http://schemas.openxmlformats.org/officeDocument/2006/relationships/hyperlink" Target="https://rbs.partners/#2" TargetMode="External"/><Relationship Id="rId7" Type="http://schemas.openxmlformats.org/officeDocument/2006/relationships/hyperlink" Target="https://rbs.partners/#6" TargetMode="External"/><Relationship Id="rId12" Type="http://schemas.openxmlformats.org/officeDocument/2006/relationships/hyperlink" Target="https://www.weforum.org/agenda/authors/yan-xiao" TargetMode="External"/><Relationship Id="rId2" Type="http://schemas.openxmlformats.org/officeDocument/2006/relationships/hyperlink" Target="https://rbs.partners/#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bs.partners/#5" TargetMode="External"/><Relationship Id="rId11" Type="http://schemas.openxmlformats.org/officeDocument/2006/relationships/hyperlink" Target="https://rbs.partners/#10" TargetMode="External"/><Relationship Id="rId5" Type="http://schemas.openxmlformats.org/officeDocument/2006/relationships/hyperlink" Target="https://rbs.partners/#4" TargetMode="External"/><Relationship Id="rId10" Type="http://schemas.openxmlformats.org/officeDocument/2006/relationships/hyperlink" Target="https://rbs.partners/#9" TargetMode="External"/><Relationship Id="rId4" Type="http://schemas.openxmlformats.org/officeDocument/2006/relationships/hyperlink" Target="https://rbs.partners/#3" TargetMode="External"/><Relationship Id="rId9" Type="http://schemas.openxmlformats.org/officeDocument/2006/relationships/hyperlink" Target="https://rbs.partners/#8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Власть</a:t>
            </a:r>
            <a:r>
              <a:rPr lang="ru-RU" sz="4800" smtClean="0">
                <a:solidFill>
                  <a:srgbClr val="002060"/>
                </a:solidFill>
              </a:rPr>
              <a:t>, бизнес и </a:t>
            </a:r>
            <a:r>
              <a:rPr lang="ru-RU" sz="4800" dirty="0" smtClean="0">
                <a:solidFill>
                  <a:srgbClr val="002060"/>
                </a:solidFill>
              </a:rPr>
              <a:t>гражданское общество в </a:t>
            </a:r>
            <a:r>
              <a:rPr lang="ru-RU" sz="4800" dirty="0" err="1" smtClean="0">
                <a:solidFill>
                  <a:srgbClr val="002060"/>
                </a:solidFill>
              </a:rPr>
              <a:t>ковидно</a:t>
            </a:r>
            <a:r>
              <a:rPr lang="ru-RU" sz="4800" dirty="0" smtClean="0">
                <a:solidFill>
                  <a:srgbClr val="002060"/>
                </a:solidFill>
              </a:rPr>
              <a:t>-цифровую эпоху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>
            <a:normAutofit fontScale="77500" lnSpcReduction="20000"/>
          </a:bodyPr>
          <a:lstStyle/>
          <a:p>
            <a:r>
              <a:rPr lang="ru-RU" sz="4200" b="1" i="1" dirty="0" smtClean="0">
                <a:solidFill>
                  <a:srgbClr val="FF0000"/>
                </a:solidFill>
              </a:rPr>
              <a:t>К теории большого цивилизационного «взрыва».</a:t>
            </a:r>
          </a:p>
          <a:p>
            <a:pPr algn="r"/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Д.ф.н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, профессор Л.В.ПОЛЯКОВ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0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-891480"/>
            <a:ext cx="7920880" cy="649408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sz="2400" dirty="0" smtClean="0"/>
              <a:t>Тезис </a:t>
            </a:r>
            <a:r>
              <a:rPr lang="ru-RU" sz="2400" dirty="0"/>
              <a:t>3</a:t>
            </a:r>
            <a:r>
              <a:rPr lang="ru-RU" sz="2400" dirty="0" smtClean="0"/>
              <a:t>. БРАТСТВО – ГРАЖДАНСКОЕ ОБЩЕСТВО </a:t>
            </a:r>
          </a:p>
          <a:p>
            <a:pPr algn="just"/>
            <a:endParaRPr lang="ru-RU" sz="2400" dirty="0"/>
          </a:p>
          <a:p>
            <a:pPr algn="just"/>
            <a:r>
              <a:rPr lang="ru-RU" sz="2000" dirty="0"/>
              <a:t>Третья промышленная революция  коррелирует с попытками воплотить в жизнь последнюю составляющую триединого лозунга Просвещения – </a:t>
            </a:r>
            <a:r>
              <a:rPr lang="ru-RU" sz="2000" b="1" i="1" dirty="0">
                <a:solidFill>
                  <a:srgbClr val="FF0000"/>
                </a:solidFill>
              </a:rPr>
              <a:t>БРАТСТВО</a:t>
            </a:r>
            <a:r>
              <a:rPr lang="ru-RU" sz="2000" dirty="0"/>
              <a:t>. </a:t>
            </a:r>
            <a:r>
              <a:rPr lang="ru-RU" sz="2000" dirty="0" smtClean="0"/>
              <a:t>Инициаторы </a:t>
            </a:r>
            <a:r>
              <a:rPr lang="ru-RU" sz="2000" dirty="0"/>
              <a:t>этой попытки – молодёжь: американские университетские кампусы, Парижская весна, частично Пражская весна. Третья промышленная революция использует электронику и информационные технологии для </a:t>
            </a:r>
            <a:r>
              <a:rPr lang="ru-RU" sz="2000" dirty="0" smtClean="0"/>
              <a:t>автоматизации </a:t>
            </a:r>
            <a:r>
              <a:rPr lang="ru-RU" sz="2000" dirty="0"/>
              <a:t>производства, «высвобождая» человека из сферы конвейерно-рутинного </a:t>
            </a:r>
            <a:r>
              <a:rPr lang="ru-RU" sz="2000" dirty="0" smtClean="0"/>
              <a:t>труда. «</a:t>
            </a:r>
            <a:r>
              <a:rPr lang="ru-RU" sz="2000" dirty="0"/>
              <a:t>О</a:t>
            </a:r>
            <a:r>
              <a:rPr lang="ru-RU" sz="2000" dirty="0" smtClean="0"/>
              <a:t>свобождённый</a:t>
            </a:r>
            <a:r>
              <a:rPr lang="ru-RU" sz="2000" dirty="0"/>
              <a:t>» человек уходит в свободную от всех морально-цивилизационных ограничений жизнь в «братских общинах»: хиппи - рок, секс, наркотики. </a:t>
            </a:r>
            <a:r>
              <a:rPr lang="ru-RU" sz="2000" dirty="0" smtClean="0"/>
              <a:t>Он </a:t>
            </a:r>
            <a:r>
              <a:rPr lang="ru-RU" sz="2000" dirty="0"/>
              <a:t>одинаково отрицает и буржуазное, и коммунистическое государство, возвращаясь, по сути, к </a:t>
            </a:r>
            <a:r>
              <a:rPr lang="ru-RU" sz="2000" dirty="0" err="1"/>
              <a:t>бакунинскому</a:t>
            </a:r>
            <a:r>
              <a:rPr lang="ru-RU" sz="2000" dirty="0"/>
              <a:t> анархизму. И это – попытка реализации идеала, который можно определить как </a:t>
            </a:r>
            <a:r>
              <a:rPr lang="ru-RU" sz="2000" b="1" i="1" dirty="0">
                <a:solidFill>
                  <a:srgbClr val="FF0000"/>
                </a:solidFill>
              </a:rPr>
              <a:t>«ГРАЖДАНСКОЕ ОБЩЕСТВО»</a:t>
            </a:r>
            <a:r>
              <a:rPr lang="ru-RU" sz="2000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33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/>
              <a:t>Промышленные революции и социально-политические «сдвиги»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1969 г. – идеал </a:t>
            </a:r>
            <a:r>
              <a:rPr lang="ru-RU" b="1" dirty="0">
                <a:solidFill>
                  <a:srgbClr val="FF0000"/>
                </a:solidFill>
              </a:rPr>
              <a:t>БРАТСТВО</a:t>
            </a:r>
            <a:r>
              <a:rPr lang="ru-RU" dirty="0"/>
              <a:t> – «хиппи</a:t>
            </a:r>
            <a:r>
              <a:rPr lang="ru-RU" dirty="0" smtClean="0"/>
              <a:t>» в </a:t>
            </a:r>
            <a:r>
              <a:rPr lang="ru-RU" dirty="0"/>
              <a:t>США (</a:t>
            </a:r>
            <a:r>
              <a:rPr lang="ru-RU" dirty="0" err="1" smtClean="0"/>
              <a:t>Г.Маркузе</a:t>
            </a:r>
            <a:r>
              <a:rPr lang="ru-RU" dirty="0" smtClean="0"/>
              <a:t>), </a:t>
            </a:r>
            <a:r>
              <a:rPr lang="ru-RU" dirty="0"/>
              <a:t>Парижская весна </a:t>
            </a:r>
            <a:r>
              <a:rPr lang="ru-RU" dirty="0" smtClean="0"/>
              <a:t>1968 г. (Ж.-</a:t>
            </a:r>
            <a:r>
              <a:rPr lang="ru-RU" dirty="0" err="1" smtClean="0"/>
              <a:t>П.Сартр</a:t>
            </a:r>
            <a:r>
              <a:rPr lang="ru-RU" dirty="0" smtClean="0"/>
              <a:t>: «</a:t>
            </a:r>
            <a:r>
              <a:rPr lang="ru-RU" dirty="0"/>
              <a:t>Б</a:t>
            </a:r>
            <a:r>
              <a:rPr lang="ru-RU" dirty="0" smtClean="0"/>
              <a:t>удьте </a:t>
            </a:r>
            <a:r>
              <a:rPr lang="ru-RU" dirty="0"/>
              <a:t>реалистами – требуйте невозможного!»); </a:t>
            </a:r>
            <a:endParaRPr lang="ru-RU" dirty="0" smtClean="0"/>
          </a:p>
          <a:p>
            <a:r>
              <a:rPr lang="ru-RU" dirty="0" smtClean="0"/>
              <a:t>запрос </a:t>
            </a:r>
            <a:r>
              <a:rPr lang="ru-RU" dirty="0"/>
              <a:t>на «государство всеобщего благоденствия» (скандинавская модель</a:t>
            </a:r>
            <a:r>
              <a:rPr lang="ru-RU" dirty="0" smtClean="0"/>
              <a:t>);</a:t>
            </a:r>
          </a:p>
          <a:p>
            <a:r>
              <a:rPr lang="ru-RU" dirty="0" smtClean="0"/>
              <a:t>«</a:t>
            </a:r>
            <a:r>
              <a:rPr lang="ru-RU" dirty="0"/>
              <a:t>теория конвергенции» (</a:t>
            </a:r>
            <a:r>
              <a:rPr lang="ru-RU" dirty="0" err="1"/>
              <a:t>А.Д.Сахаров</a:t>
            </a:r>
            <a:r>
              <a:rPr lang="ru-RU" dirty="0"/>
              <a:t> – </a:t>
            </a:r>
            <a:r>
              <a:rPr lang="ru-RU" dirty="0" err="1"/>
              <a:t>М.С.Горбачёв</a:t>
            </a:r>
            <a:r>
              <a:rPr lang="ru-RU" dirty="0" smtClean="0"/>
              <a:t>);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третья </a:t>
            </a:r>
            <a:r>
              <a:rPr lang="ru-RU" b="1" dirty="0">
                <a:solidFill>
                  <a:srgbClr val="FF0000"/>
                </a:solidFill>
              </a:rPr>
              <a:t>промышленная революция</a:t>
            </a:r>
            <a:r>
              <a:rPr lang="ru-RU" dirty="0"/>
              <a:t>: атомная энергия и электроника, биотехнологии, компьютеры и роботы.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84400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16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Гегель прав?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Гегелевская диалектическая триада или отрицание отрицания.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Первоначальная свобода ничем не ограниченного капитализма первой промышленной революции обернулась рабством для наёмного труда. 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антитеза выступила идея равенства – права на свои интересы, с которыми господствующий класс должен считаться. Особенно в ситуации, когда новые источники энергии и новые технологии получают массовое распространение, и стандарты жизни повышаются.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Наконец синтез – третья промышленная революция расширяет энергетический потенциал человечества и вместе с этим возникает запрос на особый тип государства, реализующий идею братства.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419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Survailance</a:t>
            </a:r>
            <a:r>
              <a:rPr lang="en-US" dirty="0" smtClean="0"/>
              <a:t> Capitalism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2000 г. – начало четвёртой промышленной революции, снова ключевое понятие – </a:t>
            </a:r>
            <a:r>
              <a:rPr lang="ru-RU" b="1" i="1" dirty="0">
                <a:solidFill>
                  <a:srgbClr val="FF0000"/>
                </a:solidFill>
              </a:rPr>
              <a:t>СВОБОДА</a:t>
            </a:r>
            <a:r>
              <a:rPr lang="ru-RU" dirty="0"/>
              <a:t>. Интернет, информационно-коммуникационные технологии, виртуальный мир, в котором «всё позволено» даже если Бог есть. Новый – информационный капитализм, господство тех, кто собирает и продаёт информацию о поведении пользователей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Soshana</a:t>
            </a:r>
            <a:r>
              <a:rPr lang="en-US" dirty="0" smtClean="0"/>
              <a:t> </a:t>
            </a:r>
            <a:r>
              <a:rPr lang="en-US" dirty="0" err="1" smtClean="0"/>
              <a:t>Zuboff</a:t>
            </a:r>
            <a:r>
              <a:rPr lang="en-US" dirty="0" smtClean="0"/>
              <a:t>. The Age of </a:t>
            </a:r>
            <a:r>
              <a:rPr lang="en-US" dirty="0" err="1" smtClean="0"/>
              <a:t>Survailanse</a:t>
            </a:r>
            <a:r>
              <a:rPr lang="en-US" dirty="0" smtClean="0"/>
              <a:t> Capitalism. 2019.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35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Цифровая трансформация капитализма. </a:t>
            </a:r>
            <a:r>
              <a:rPr lang="ru-RU" dirty="0" err="1" smtClean="0"/>
              <a:t>Шошанна</a:t>
            </a:r>
            <a:r>
              <a:rPr lang="ru-RU" dirty="0" smtClean="0"/>
              <a:t> </a:t>
            </a:r>
            <a:r>
              <a:rPr lang="ru-RU" dirty="0" err="1" smtClean="0"/>
              <a:t>Зубофф</a:t>
            </a:r>
            <a:r>
              <a:rPr lang="ru-RU" dirty="0" smtClean="0"/>
              <a:t> (2018)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/>
              <a:t>«“</a:t>
            </a:r>
            <a:r>
              <a:rPr lang="en-US" sz="2400" b="1" i="1" dirty="0">
                <a:solidFill>
                  <a:schemeClr val="tx1"/>
                </a:solidFill>
              </a:rPr>
              <a:t>Surveillance capitalism</a:t>
            </a:r>
            <a:r>
              <a:rPr lang="ru-RU" sz="1800" dirty="0">
                <a:solidFill>
                  <a:schemeClr val="tx1"/>
                </a:solidFill>
              </a:rPr>
              <a:t>” </a:t>
            </a:r>
            <a:r>
              <a:rPr lang="ru-RU" sz="1800" dirty="0"/>
              <a:t>– </a:t>
            </a:r>
            <a:r>
              <a:rPr lang="ru-RU" sz="1800" b="1" i="1" dirty="0"/>
              <a:t>Надзирающий капитализм</a:t>
            </a:r>
            <a:r>
              <a:rPr lang="ru-RU" sz="1800" dirty="0"/>
              <a:t> односторонне утверждает, что </a:t>
            </a:r>
            <a:r>
              <a:rPr lang="ru-RU" sz="1800" b="1" dirty="0"/>
              <a:t>человеческий опыт – это бесхозное сырьё для превращения в поведенческие данные.</a:t>
            </a:r>
            <a:r>
              <a:rPr lang="ru-RU" sz="1800" dirty="0"/>
              <a:t> Хотя некоторые из этих данных используются для улучшения качества продукта и его обслуживания, остальные присваиваются в качестве поведенческой прибавочной стоимости, которая поступает в продвинутый производственный процесс, известный как «машинный разум» и превращается в «предсказательные продукты», которые предугадывают, что вы сделаете сейчас, скоро или попозже</a:t>
            </a:r>
            <a:r>
              <a:rPr lang="ru-RU" sz="1800" dirty="0" smtClean="0"/>
              <a:t>.</a:t>
            </a:r>
            <a:r>
              <a:rPr lang="ru-RU" sz="1800" dirty="0"/>
              <a:t> В конечном итоге эти предсказательные продукты торгуются на новой разновидности рыночной площадки для поведенческих предсказаний, которую я называю </a:t>
            </a:r>
            <a:r>
              <a:rPr lang="ru-RU" sz="1800" b="1" i="1" dirty="0">
                <a:solidFill>
                  <a:schemeClr val="tx1"/>
                </a:solidFill>
              </a:rPr>
              <a:t>«рынками поведенческих фьючерсов».</a:t>
            </a:r>
            <a:r>
              <a:rPr lang="ru-RU" sz="1800" b="1" i="1" dirty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(</a:t>
            </a:r>
            <a:r>
              <a:rPr lang="ru-RU" sz="1800" dirty="0"/>
              <a:t>сс.7-8) </a:t>
            </a:r>
          </a:p>
          <a:p>
            <a:pPr algn="just"/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1" y="1484784"/>
            <a:ext cx="2952328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298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Надзирающий капитализм как способ «автоматизации»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Постепенно </a:t>
            </a:r>
            <a:r>
              <a:rPr lang="ru-RU" sz="2000" b="1" dirty="0">
                <a:solidFill>
                  <a:srgbClr val="002060"/>
                </a:solidFill>
              </a:rPr>
              <a:t>капиталисты-надзиратели осознают, что можно увеличить прибыль, если не просто предугадывать наше поведение, но </a:t>
            </a:r>
            <a:r>
              <a:rPr lang="ru-RU" sz="2000" b="1" dirty="0">
                <a:solidFill>
                  <a:srgbClr val="FF0000"/>
                </a:solidFill>
              </a:rPr>
              <a:t>подталкивать, уговаривать нас действовать стадным образом.</a:t>
            </a:r>
            <a:r>
              <a:rPr lang="ru-RU" sz="2000" b="1" dirty="0">
                <a:solidFill>
                  <a:srgbClr val="002060"/>
                </a:solidFill>
              </a:rPr>
              <a:t> Автоматизированные машинные процессы не только производят знание о нашем поведении, но и до определённой степени формируют его.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Отсюда </a:t>
            </a:r>
            <a:r>
              <a:rPr lang="ru-RU" sz="2000" b="1" dirty="0">
                <a:solidFill>
                  <a:srgbClr val="FF0000"/>
                </a:solidFill>
              </a:rPr>
              <a:t>– новая цель</a:t>
            </a:r>
            <a:r>
              <a:rPr lang="ru-RU" sz="2000" b="1" dirty="0">
                <a:solidFill>
                  <a:srgbClr val="002060"/>
                </a:solidFill>
              </a:rPr>
              <a:t>: не просто автоматизировать потоки знания о нас, но </a:t>
            </a:r>
            <a:r>
              <a:rPr lang="ru-RU" sz="2000" b="1" dirty="0">
                <a:solidFill>
                  <a:srgbClr val="FF0000"/>
                </a:solidFill>
              </a:rPr>
              <a:t>автоматизировать нас самих</a:t>
            </a:r>
            <a:r>
              <a:rPr lang="ru-RU" sz="2000" b="1" dirty="0">
                <a:solidFill>
                  <a:srgbClr val="002060"/>
                </a:solidFill>
              </a:rPr>
              <a:t>. На этой стадии эволюции капитализма средства производства подчиняются всё более сложным и всеохватным «средствам поведенческой модификации».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1" y="1556792"/>
            <a:ext cx="2952000" cy="458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501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Новый вид господства, которым располагают капиталисты-надзиратели  - ИНСТРУМЕНТАРИЗМ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Так </a:t>
            </a:r>
            <a:r>
              <a:rPr lang="ru-RU" dirty="0">
                <a:solidFill>
                  <a:srgbClr val="FFFF00"/>
                </a:solidFill>
              </a:rPr>
              <a:t>надзирательный капитализм порождает новый вид господства (</a:t>
            </a:r>
            <a:r>
              <a:rPr lang="en-US" dirty="0">
                <a:solidFill>
                  <a:srgbClr val="FFFF00"/>
                </a:solidFill>
              </a:rPr>
              <a:t>power</a:t>
            </a:r>
            <a:r>
              <a:rPr lang="ru-RU" dirty="0">
                <a:solidFill>
                  <a:srgbClr val="FFFF00"/>
                </a:solidFill>
              </a:rPr>
              <a:t>)  - </a:t>
            </a:r>
            <a:r>
              <a:rPr lang="en-US" i="1" dirty="0" err="1">
                <a:solidFill>
                  <a:srgbClr val="FF0000"/>
                </a:solidFill>
              </a:rPr>
              <a:t>instrumentarianism</a:t>
            </a:r>
            <a:r>
              <a:rPr lang="ru-RU" i="1" dirty="0">
                <a:solidFill>
                  <a:srgbClr val="FFFF00"/>
                </a:solidFill>
              </a:rPr>
              <a:t>. «</a:t>
            </a:r>
            <a:r>
              <a:rPr lang="ru-RU" dirty="0">
                <a:solidFill>
                  <a:srgbClr val="FFFF00"/>
                </a:solidFill>
              </a:rPr>
              <a:t>Инструментальное господство знает и форматирует человеческое поведение так, чтобы оно служило чужим </a:t>
            </a:r>
            <a:r>
              <a:rPr lang="ru-RU" dirty="0" smtClean="0">
                <a:solidFill>
                  <a:srgbClr val="FFFF00"/>
                </a:solidFill>
              </a:rPr>
              <a:t>целям.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Не </a:t>
            </a:r>
            <a:r>
              <a:rPr lang="ru-RU" dirty="0">
                <a:solidFill>
                  <a:srgbClr val="FFFF00"/>
                </a:solidFill>
              </a:rPr>
              <a:t>используя вооружения и армий, оно навязывает свою волю через автоматизированного посредника – беспрерывно множащейся вычислительной архитектуры  «умных» подключённых к сетям девайсов, вещей и пространств» (с.8)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63922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4" y="1556792"/>
            <a:ext cx="273232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324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Информационная цивилизация при господстве надзирающего капитализма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sz="3300" i="1" dirty="0"/>
              <a:t>«Как индустриальная цивилизация процветала за счёт Природы и сегодня это угрожает нам потерей Земли, так и информационная цивилизация, отформатированная надзирающим капитализмом и его новая инструментальная мощь будет процветать за счёт человеческой природы и будет угрожать потерей нашей человечности» (с.11).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9520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730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1600" i="1" dirty="0" smtClean="0"/>
              <a:t>Вампиры эпохи</a:t>
            </a:r>
            <a:r>
              <a:rPr lang="en-US" sz="1600" i="1" dirty="0" smtClean="0"/>
              <a:t> </a:t>
            </a:r>
            <a:r>
              <a:rPr lang="ru-RU" sz="1600" i="1" dirty="0" smtClean="0"/>
              <a:t>надзирающего капитализма: </a:t>
            </a:r>
            <a:r>
              <a:rPr lang="en-US" sz="2200" i="1" dirty="0" smtClean="0"/>
              <a:t>Google, Amazon, Facebook, Apple, Microsoft</a:t>
            </a:r>
            <a:endParaRPr lang="ru-RU" sz="2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70000" lnSpcReduction="2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>
                <a:solidFill>
                  <a:srgbClr val="C00000"/>
                </a:solidFill>
              </a:rPr>
              <a:t>Цифровизация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en-US" dirty="0">
                <a:solidFill>
                  <a:srgbClr val="C00000"/>
                </a:solidFill>
              </a:rPr>
              <a:t>digital connection</a:t>
            </a:r>
            <a:r>
              <a:rPr lang="ru-RU" dirty="0">
                <a:solidFill>
                  <a:srgbClr val="C00000"/>
                </a:solidFill>
              </a:rPr>
              <a:t>) становится отныне средством для чужих коммерческих целей. По своей сути надзирающий капитализм </a:t>
            </a:r>
            <a:r>
              <a:rPr lang="ru-RU" dirty="0" err="1">
                <a:solidFill>
                  <a:srgbClr val="C00000"/>
                </a:solidFill>
              </a:rPr>
              <a:t>паразитичен</a:t>
            </a:r>
            <a:r>
              <a:rPr lang="ru-RU" dirty="0">
                <a:solidFill>
                  <a:srgbClr val="C00000"/>
                </a:solidFill>
              </a:rPr>
              <a:t> и замкнут в самом себе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Он возрождает старый </a:t>
            </a:r>
            <a:r>
              <a:rPr lang="ru-RU" dirty="0" err="1">
                <a:solidFill>
                  <a:srgbClr val="C00000"/>
                </a:solidFill>
              </a:rPr>
              <a:t>марксов</a:t>
            </a:r>
            <a:r>
              <a:rPr lang="ru-RU" dirty="0">
                <a:solidFill>
                  <a:srgbClr val="C00000"/>
                </a:solidFill>
              </a:rPr>
              <a:t> образ капитализма как вампира, который высасывает кровь из труда, но в неожиданном ракурсе.  </a:t>
            </a:r>
            <a:endParaRPr lang="ru-RU" dirty="0" smtClean="0">
              <a:solidFill>
                <a:srgbClr val="C00000"/>
              </a:solidFill>
            </a:endParaRPr>
          </a:p>
          <a:p>
            <a:pPr algn="just"/>
            <a:r>
              <a:rPr lang="ru-RU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Уже </a:t>
            </a:r>
            <a:r>
              <a:rPr lang="ru-RU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из труда, а из каждого аспекта </a:t>
            </a:r>
            <a:r>
              <a:rPr lang="ru-RU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человеческого </a:t>
            </a:r>
            <a:r>
              <a:rPr lang="ru-RU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опыта </a:t>
            </a:r>
            <a:r>
              <a:rPr lang="ru-RU" sz="4600" dirty="0" smtClean="0">
                <a:solidFill>
                  <a:srgbClr val="FF0000"/>
                </a:solidFill>
              </a:rPr>
              <a:t>высасывает </a:t>
            </a:r>
            <a:r>
              <a:rPr lang="ru-RU" sz="4600" dirty="0">
                <a:solidFill>
                  <a:srgbClr val="FF0000"/>
                </a:solidFill>
              </a:rPr>
              <a:t>кровь </a:t>
            </a:r>
            <a:r>
              <a:rPr lang="ru-RU" sz="4600" dirty="0"/>
              <a:t>над</a:t>
            </a:r>
            <a:r>
              <a:rPr lang="ru-RU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зирающий капитализм» (с.8).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88032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Денис\Desktop\97a7080fa9919c4156abd719fba1e5ff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7112"/>
            <a:ext cx="2794540" cy="19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68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Два капитализма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Капитализм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/>
              <a:t>Необходимо различать капитализм и надзирающий капитализм. Если фирма собирает данные о нашем поведении с нашего согласия для улучшения продукта и его обслуживания – это просто капитализм.  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Надзирающий капитализм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/>
              <a:t>Надзирающий капитализм и технология – не одно и тоже. Надзирающий капитализм – это </a:t>
            </a:r>
            <a:r>
              <a:rPr lang="ru-RU" b="1" dirty="0">
                <a:solidFill>
                  <a:srgbClr val="C00000"/>
                </a:solidFill>
              </a:rPr>
              <a:t>логика, пронизывающая технологию</a:t>
            </a:r>
            <a:r>
              <a:rPr lang="ru-RU" dirty="0"/>
              <a:t> и направляющая её к определённому действию. «Капиталисты-надзиратели хотят, чтобы мы думали, будто их практики – это неизбежное выражение технологий, которые они используют» (с.14).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3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solidFill>
                  <a:schemeClr val="accent2"/>
                </a:solidFill>
              </a:rPr>
              <a:t/>
            </a:r>
            <a:br>
              <a:rPr lang="ru-RU" sz="1600" dirty="0" smtClean="0">
                <a:solidFill>
                  <a:schemeClr val="accent2"/>
                </a:solidFill>
              </a:rPr>
            </a:br>
            <a:r>
              <a:rPr lang="ru-RU" sz="1600" dirty="0">
                <a:solidFill>
                  <a:schemeClr val="accent2"/>
                </a:solidFill>
              </a:rPr>
              <a:t/>
            </a:r>
            <a:br>
              <a:rPr lang="ru-RU" sz="1600" dirty="0">
                <a:solidFill>
                  <a:schemeClr val="accent2"/>
                </a:solidFill>
              </a:rPr>
            </a:br>
            <a:r>
              <a:rPr lang="ru-RU" sz="1600" dirty="0" smtClean="0">
                <a:solidFill>
                  <a:schemeClr val="accent2"/>
                </a:solidFill>
              </a:rPr>
              <a:t/>
            </a:r>
            <a:br>
              <a:rPr lang="ru-RU" sz="1600" dirty="0" smtClean="0">
                <a:solidFill>
                  <a:schemeClr val="accent2"/>
                </a:solidFill>
              </a:rPr>
            </a:br>
            <a:r>
              <a:rPr lang="ru-RU" sz="1600" dirty="0">
                <a:solidFill>
                  <a:schemeClr val="accent2"/>
                </a:solidFill>
              </a:rPr>
              <a:t/>
            </a:r>
            <a:br>
              <a:rPr lang="ru-RU" sz="1600" dirty="0">
                <a:solidFill>
                  <a:schemeClr val="accent2"/>
                </a:solidFill>
              </a:rPr>
            </a:br>
            <a:r>
              <a:rPr lang="ru-RU" sz="1600" dirty="0" smtClean="0">
                <a:solidFill>
                  <a:schemeClr val="accent2"/>
                </a:solidFill>
              </a:rPr>
              <a:t/>
            </a:r>
            <a:br>
              <a:rPr lang="ru-RU" sz="1600" dirty="0" smtClean="0">
                <a:solidFill>
                  <a:schemeClr val="accent2"/>
                </a:solidFill>
              </a:rPr>
            </a:br>
            <a:r>
              <a:rPr lang="ru-RU" sz="1600" dirty="0">
                <a:solidFill>
                  <a:schemeClr val="accent2"/>
                </a:solidFill>
              </a:rPr>
              <a:t/>
            </a:r>
            <a:br>
              <a:rPr lang="ru-RU" sz="1600" dirty="0">
                <a:solidFill>
                  <a:schemeClr val="accent2"/>
                </a:solidFill>
              </a:rPr>
            </a:br>
            <a:r>
              <a:rPr lang="ru-RU" sz="1600" dirty="0" smtClean="0">
                <a:solidFill>
                  <a:schemeClr val="accent2"/>
                </a:solidFill>
              </a:rPr>
              <a:t/>
            </a:r>
            <a:br>
              <a:rPr lang="ru-RU" sz="1600" dirty="0" smtClean="0">
                <a:solidFill>
                  <a:schemeClr val="accent2"/>
                </a:solidFill>
              </a:rPr>
            </a:br>
            <a:r>
              <a:rPr lang="en-US" sz="2200" dirty="0" smtClean="0">
                <a:solidFill>
                  <a:schemeClr val="accent2"/>
                </a:solidFill>
              </a:rPr>
              <a:t>Klaus </a:t>
            </a:r>
            <a:r>
              <a:rPr lang="en-US" sz="2200" dirty="0">
                <a:solidFill>
                  <a:schemeClr val="accent2"/>
                </a:solidFill>
              </a:rPr>
              <a:t>Schwab</a:t>
            </a:r>
            <a:r>
              <a:rPr lang="en-US" sz="1800" dirty="0">
                <a:solidFill>
                  <a:schemeClr val="accent2"/>
                </a:solidFill>
              </a:rPr>
              <a:t>. </a:t>
            </a:r>
            <a:r>
              <a:rPr lang="en-US" sz="1800" dirty="0" smtClean="0">
                <a:solidFill>
                  <a:schemeClr val="accent2"/>
                </a:solidFill>
              </a:rPr>
              <a:t>The </a:t>
            </a:r>
            <a:r>
              <a:rPr lang="en-US" sz="1800" dirty="0">
                <a:solidFill>
                  <a:schemeClr val="accent2"/>
                </a:solidFill>
              </a:rPr>
              <a:t>Fourth Industrial Revolution. WEF</a:t>
            </a:r>
            <a:r>
              <a:rPr lang="ru-RU" sz="1800" dirty="0">
                <a:solidFill>
                  <a:schemeClr val="accent2"/>
                </a:solidFill>
              </a:rPr>
              <a:t>. 2016.</a:t>
            </a:r>
            <a:br>
              <a:rPr lang="ru-RU" sz="1800" dirty="0">
                <a:solidFill>
                  <a:schemeClr val="accent2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 algn="just" eaLnBrk="0" hangingPunct="0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множества очень разных и восхитительных вызовов, перед которыми мы стоим сегодня, самый интенсивный и самый важный таков: как понять (и как это понимание оформить) новую технологическую революцию, последствием которой будет ни много, ни мало - трансформация человечества. Мы находимся в начале революции, которая фундаментально изменяет наш образ жизни, нашу работу, наше общение. По своему размаху, объёму и сложности то, что я считаю четвёртой промышленной революцией, никогда ещё не случалось в истории человечества».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243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822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err="1" smtClean="0"/>
              <a:t>Нетократия</a:t>
            </a:r>
            <a:r>
              <a:rPr lang="ru-RU" sz="4000" dirty="0" smtClean="0">
                <a:solidFill>
                  <a:srgbClr val="C00000"/>
                </a:solidFill>
              </a:rPr>
              <a:t> и Надзирающий капитализм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/>
              <a:t>Александр Бард, Ян </a:t>
            </a:r>
            <a:r>
              <a:rPr lang="ru-RU" sz="1600" dirty="0" err="1" smtClean="0"/>
              <a:t>Зодерквист</a:t>
            </a:r>
            <a:r>
              <a:rPr lang="ru-RU" sz="1600" dirty="0" smtClean="0"/>
              <a:t>. НЕТОКРАТИЯ. </a:t>
            </a:r>
            <a:r>
              <a:rPr lang="ru-RU" sz="1600" i="1" dirty="0" smtClean="0"/>
              <a:t>Новая правящая элита и жизнь после </a:t>
            </a:r>
            <a:r>
              <a:rPr lang="ru-RU" sz="1600" i="1" dirty="0" err="1" smtClean="0"/>
              <a:t>капитализма.СПб</a:t>
            </a:r>
            <a:r>
              <a:rPr lang="ru-RU" sz="1600" i="1" dirty="0" smtClean="0"/>
              <a:t>. 2004</a:t>
            </a:r>
            <a:endParaRPr lang="ru-RU" sz="1600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«</a:t>
            </a:r>
            <a:r>
              <a:rPr lang="ru-RU" sz="1600" b="1" dirty="0" smtClean="0">
                <a:solidFill>
                  <a:srgbClr val="C00000"/>
                </a:solidFill>
              </a:rPr>
              <a:t>При капиталистической парадигме верховное положение буржуазии базировалось на её власти при определении работы для рабочего класса. При новой парадигме </a:t>
            </a:r>
            <a:r>
              <a:rPr lang="ru-RU" sz="1600" b="1" dirty="0" err="1" smtClean="0">
                <a:solidFill>
                  <a:srgbClr val="C00000"/>
                </a:solidFill>
              </a:rPr>
              <a:t>нетократия</a:t>
            </a:r>
            <a:r>
              <a:rPr lang="ru-RU" sz="1600" b="1" dirty="0" smtClean="0">
                <a:solidFill>
                  <a:srgbClr val="C00000"/>
                </a:solidFill>
              </a:rPr>
              <a:t> управляет низшим классом, манипулируя тем, что можно назвать потребляющей деятельностью </a:t>
            </a:r>
            <a:r>
              <a:rPr lang="ru-RU" sz="1600" b="1" dirty="0" err="1" smtClean="0">
                <a:solidFill>
                  <a:srgbClr val="C00000"/>
                </a:solidFill>
              </a:rPr>
              <a:t>консъюмтариата</a:t>
            </a:r>
            <a:r>
              <a:rPr lang="ru-RU" sz="1600" b="1" dirty="0" smtClean="0">
                <a:solidFill>
                  <a:srgbClr val="C00000"/>
                </a:solidFill>
              </a:rPr>
              <a:t>, деятельностью, вызванной желаниями.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Фундаментальная разница между </a:t>
            </a:r>
            <a:r>
              <a:rPr lang="ru-RU" sz="1600" b="1" dirty="0" err="1" smtClean="0">
                <a:solidFill>
                  <a:srgbClr val="C00000"/>
                </a:solidFill>
              </a:rPr>
              <a:t>нетократией</a:t>
            </a:r>
            <a:r>
              <a:rPr lang="ru-RU" sz="1600" b="1" dirty="0" smtClean="0">
                <a:solidFill>
                  <a:srgbClr val="C00000"/>
                </a:solidFill>
              </a:rPr>
              <a:t> и </a:t>
            </a:r>
            <a:r>
              <a:rPr lang="ru-RU" sz="1600" b="1" dirty="0" err="1" smtClean="0">
                <a:solidFill>
                  <a:srgbClr val="C00000"/>
                </a:solidFill>
              </a:rPr>
              <a:t>консъюмтариатом</a:t>
            </a:r>
            <a:r>
              <a:rPr lang="ru-RU" sz="1600" b="1" dirty="0" smtClean="0">
                <a:solidFill>
                  <a:srgbClr val="C00000"/>
                </a:solidFill>
              </a:rPr>
              <a:t> состоит в том, что первая контролирует производство собственных желаний, в то время как второй подчиняется указаниям первой» (147)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792088"/>
          </a:xfr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Shoshana </a:t>
            </a:r>
            <a:r>
              <a:rPr lang="en-US" sz="1800" dirty="0" err="1" smtClean="0"/>
              <a:t>Zuboff</a:t>
            </a:r>
            <a:r>
              <a:rPr lang="ru-RU" sz="1800" dirty="0" smtClean="0"/>
              <a:t>. </a:t>
            </a:r>
            <a:r>
              <a:rPr lang="en-US" sz="1800" i="1" dirty="0">
                <a:hlinkClick r:id="rId3" tooltip="The Age of Surveillance Capitalism"/>
              </a:rPr>
              <a:t>The Age of Surveillance Capitalism</a:t>
            </a:r>
            <a:r>
              <a:rPr lang="en-US" sz="1800" i="1" dirty="0"/>
              <a:t>: The Fight for a Human Future at the New Frontier of </a:t>
            </a:r>
            <a:r>
              <a:rPr lang="en-US" sz="1800" i="1" dirty="0" smtClean="0"/>
              <a:t>Power</a:t>
            </a:r>
            <a:r>
              <a:rPr lang="ru-RU" sz="1800" dirty="0" smtClean="0"/>
              <a:t>. 2019.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«Сочетание знания и свободы работает на то, чтобы у увеличить </a:t>
            </a:r>
            <a:r>
              <a:rPr lang="ru-RU" dirty="0" err="1" smtClean="0"/>
              <a:t>ассиметрию</a:t>
            </a:r>
            <a:r>
              <a:rPr lang="ru-RU" dirty="0" smtClean="0"/>
              <a:t> власти между надзирающими капиталистами и обществами, в которых они действуют. Этот цикл будет разорван только тогда, когда мы признаем как граждане, как общества и даже как цивилизация, что надзирающие капиталисты знают слишком много, чтобы иметь отношение к </a:t>
            </a:r>
            <a:r>
              <a:rPr lang="ru-RU" sz="3300" dirty="0" smtClean="0">
                <a:solidFill>
                  <a:srgbClr val="FF0000"/>
                </a:solidFill>
              </a:rPr>
              <a:t>свободе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85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Схема движения истории за последние 250 лет</a:t>
            </a:r>
            <a:endParaRPr lang="ru-RU" dirty="0"/>
          </a:p>
        </p:txBody>
      </p:sp>
      <p:pic>
        <p:nvPicPr>
          <p:cNvPr id="1026" name="Picture 2" descr="C:\Users\Денис\Desktop\4 промреволюция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041648" cy="43204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59946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Рост «надзирателей».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704181"/>
            <a:ext cx="76708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51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Надзиратели перед КОВИД-19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0567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928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Кто здесь власть?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241" y="1600200"/>
            <a:ext cx="5409517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55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Новые горизонты «цивилизации удовольствия».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endParaRPr lang="ru-RU" sz="2000" dirty="0" smtClean="0">
              <a:hlinkClick r:id="rId2"/>
            </a:endParaRPr>
          </a:p>
          <a:p>
            <a:r>
              <a:rPr lang="ru-RU" sz="2000" dirty="0" smtClean="0">
                <a:hlinkClick r:id="rId2"/>
              </a:rPr>
              <a:t>1</a:t>
            </a:r>
            <a:r>
              <a:rPr lang="ru-RU" sz="2000" dirty="0">
                <a:hlinkClick r:id="rId2"/>
              </a:rPr>
              <a:t>. Онлайн-торговля и роботизированная </a:t>
            </a:r>
            <a:r>
              <a:rPr lang="ru-RU" sz="2000" dirty="0" smtClean="0">
                <a:hlinkClick r:id="rId2"/>
              </a:rPr>
              <a:t>доставка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hlinkClick r:id="rId3"/>
              </a:rPr>
              <a:t>2. Электронные и бесконтактные </a:t>
            </a:r>
            <a:r>
              <a:rPr lang="ru-RU" sz="2000" dirty="0" smtClean="0">
                <a:hlinkClick r:id="rId3"/>
              </a:rPr>
              <a:t>платежи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hlinkClick r:id="rId4"/>
              </a:rPr>
              <a:t>3. Удаленная работа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hlinkClick r:id="rId5"/>
              </a:rPr>
              <a:t>4. Дистанционное обучение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hlinkClick r:id="rId6"/>
              </a:rPr>
              <a:t>5. Телемедицина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hlinkClick r:id="rId7"/>
              </a:rPr>
              <a:t>6. Онлайн-развлечения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hlinkClick r:id="rId8"/>
              </a:rPr>
              <a:t>7. Цепь поставок 4.0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hlinkClick r:id="rId9"/>
              </a:rPr>
              <a:t>8. 3D-печать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hlinkClick r:id="rId10"/>
              </a:rPr>
              <a:t>9. Роботизация и </a:t>
            </a:r>
            <a:r>
              <a:rPr lang="ru-RU" sz="2000" dirty="0" err="1">
                <a:hlinkClick r:id="rId10"/>
              </a:rPr>
              <a:t>дроны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hlinkClick r:id="rId11"/>
              </a:rPr>
              <a:t>10. 5G и информационно-коммуникационные технологии (ICT)</a:t>
            </a:r>
            <a:endParaRPr lang="ru-RU" sz="2000" dirty="0"/>
          </a:p>
          <a:p>
            <a:r>
              <a:rPr lang="en-US" sz="2600" dirty="0">
                <a:solidFill>
                  <a:srgbClr val="C00000"/>
                </a:solidFill>
                <a:hlinkClick r:id="rId12"/>
              </a:rPr>
              <a:t>Yan Xiao</a:t>
            </a:r>
            <a:r>
              <a:rPr lang="en-US" sz="2600" dirty="0">
                <a:solidFill>
                  <a:srgbClr val="C00000"/>
                </a:solidFill>
              </a:rPr>
              <a:t> Project Lead, Digital Trade, World Economic Forum </a:t>
            </a:r>
          </a:p>
          <a:p>
            <a:r>
              <a:rPr lang="en-US" sz="2600" dirty="0" err="1">
                <a:solidFill>
                  <a:srgbClr val="C00000"/>
                </a:solidFill>
                <a:hlinkClick r:id="rId13"/>
              </a:rPr>
              <a:t>Ziyang</a:t>
            </a:r>
            <a:r>
              <a:rPr lang="en-US" sz="2600" dirty="0">
                <a:solidFill>
                  <a:srgbClr val="C00000"/>
                </a:solidFill>
                <a:hlinkClick r:id="rId13"/>
              </a:rPr>
              <a:t> Fan</a:t>
            </a:r>
            <a:r>
              <a:rPr lang="en-US" sz="2600" dirty="0">
                <a:solidFill>
                  <a:srgbClr val="C00000"/>
                </a:solidFill>
              </a:rPr>
              <a:t> Head of Digital Trade, World Economic Forum LLC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06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Power to the People?</a:t>
            </a:r>
            <a:endParaRPr lang="ru-RU" dirty="0"/>
          </a:p>
        </p:txBody>
      </p:sp>
      <p:pic>
        <p:nvPicPr>
          <p:cNvPr id="1026" name="Picture 2" descr="C:\Users\Денис\Desktop\Industrial-Revolution-4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5681"/>
            <a:ext cx="7956000" cy="447525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89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Три дороги 4-й промышленной революции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7" y="1859340"/>
            <a:ext cx="7131401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/>
            <a:r>
              <a:rPr lang="ru-RU" sz="2400" dirty="0"/>
              <a:t>Четвёртая промышленная революция открывает ли новые перспективы для развития народовластия?</a:t>
            </a:r>
          </a:p>
          <a:p>
            <a:pPr algn="just" eaLnBrk="0" hangingPunct="0"/>
            <a:r>
              <a:rPr lang="ru-RU" sz="2400" dirty="0"/>
              <a:t>На самом деле она предоставляет выбор из трёх путей:</a:t>
            </a:r>
          </a:p>
          <a:p>
            <a:pPr algn="just" eaLnBrk="0" hangingPunct="0"/>
            <a:r>
              <a:rPr lang="ru-RU" sz="2400" dirty="0"/>
              <a:t>- путь </a:t>
            </a:r>
            <a:r>
              <a:rPr lang="ru-RU" sz="2400" dirty="0">
                <a:solidFill>
                  <a:srgbClr val="FF0000"/>
                </a:solidFill>
              </a:rPr>
              <a:t>Свободы</a:t>
            </a:r>
            <a:r>
              <a:rPr lang="ru-RU" sz="2400" dirty="0"/>
              <a:t> (для цифрового ) </a:t>
            </a:r>
            <a:r>
              <a:rPr lang="ru-RU" sz="2400" b="1" dirty="0">
                <a:solidFill>
                  <a:srgbClr val="FF0000"/>
                </a:solidFill>
              </a:rPr>
              <a:t>Бизнеса</a:t>
            </a:r>
            <a:r>
              <a:rPr lang="ru-RU" sz="2400" dirty="0"/>
              <a:t>;</a:t>
            </a:r>
          </a:p>
          <a:p>
            <a:pPr algn="just" eaLnBrk="0" hangingPunct="0"/>
            <a:r>
              <a:rPr lang="ru-RU" sz="2400" dirty="0"/>
              <a:t>- путь </a:t>
            </a:r>
            <a:r>
              <a:rPr lang="ru-RU" sz="2400" dirty="0">
                <a:solidFill>
                  <a:srgbClr val="FF0000"/>
                </a:solidFill>
              </a:rPr>
              <a:t>Равенства</a:t>
            </a:r>
            <a:r>
              <a:rPr lang="ru-RU" sz="2400" dirty="0"/>
              <a:t> с усилением </a:t>
            </a:r>
            <a:r>
              <a:rPr lang="ru-RU" sz="2400" b="1" dirty="0">
                <a:solidFill>
                  <a:srgbClr val="FF0000"/>
                </a:solidFill>
              </a:rPr>
              <a:t>Государства</a:t>
            </a:r>
            <a:r>
              <a:rPr lang="ru-RU" sz="2400" dirty="0"/>
              <a:t>;</a:t>
            </a:r>
          </a:p>
          <a:p>
            <a:pPr algn="just" eaLnBrk="0" hangingPunct="0"/>
            <a:r>
              <a:rPr lang="ru-RU" sz="2400" dirty="0" smtClean="0"/>
              <a:t>-путь </a:t>
            </a:r>
            <a:r>
              <a:rPr lang="ru-RU" sz="2400" dirty="0" smtClean="0">
                <a:solidFill>
                  <a:srgbClr val="FF0000"/>
                </a:solidFill>
              </a:rPr>
              <a:t>Братства</a:t>
            </a:r>
            <a:r>
              <a:rPr lang="ru-RU" sz="2400" dirty="0" smtClean="0"/>
              <a:t> </a:t>
            </a:r>
            <a:r>
              <a:rPr lang="ru-RU" sz="2400" dirty="0"/>
              <a:t>с предоставлением новых возможностей для укрепления </a:t>
            </a:r>
            <a:r>
              <a:rPr lang="ru-RU" sz="2400" b="1" dirty="0">
                <a:solidFill>
                  <a:srgbClr val="FF0000"/>
                </a:solidFill>
              </a:rPr>
              <a:t>гражданского общества.</a:t>
            </a:r>
          </a:p>
          <a:p>
            <a:pPr eaLnBrk="0" hangingPunct="0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51471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Выбор для России: 3 д (</a:t>
            </a:r>
            <a:r>
              <a:rPr lang="ru-RU" dirty="0" err="1" smtClean="0"/>
              <a:t>ороги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80378496"/>
              </p:ext>
            </p:extLst>
          </p:nvPr>
        </p:nvGraphicFramePr>
        <p:xfrm>
          <a:off x="899592" y="1397000"/>
          <a:ext cx="770485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630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Выбор России в контексте пандемии </a:t>
            </a:r>
            <a:r>
              <a:rPr lang="ru-RU" dirty="0" err="1" smtClean="0"/>
              <a:t>коронавируса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Путь США </a:t>
            </a:r>
            <a:r>
              <a:rPr lang="ru-RU" dirty="0"/>
              <a:t>– минимальное регулирование с приоритетом свободы Бизнеса (цифрового </a:t>
            </a:r>
            <a:r>
              <a:rPr lang="ru-RU" dirty="0" smtClean="0"/>
              <a:t>преимущественно).</a:t>
            </a:r>
          </a:p>
          <a:p>
            <a:r>
              <a:rPr lang="ru-RU" b="1" dirty="0">
                <a:solidFill>
                  <a:srgbClr val="FF0000"/>
                </a:solidFill>
              </a:rPr>
              <a:t>Путь Китая</a:t>
            </a:r>
            <a:r>
              <a:rPr lang="ru-RU" dirty="0"/>
              <a:t> – усиление государственного контроля, </a:t>
            </a:r>
            <a:r>
              <a:rPr lang="ru-RU" dirty="0" err="1"/>
              <a:t>чипирование</a:t>
            </a:r>
            <a:r>
              <a:rPr lang="ru-RU" dirty="0"/>
              <a:t> одежды школьников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00B050"/>
                </a:solidFill>
              </a:rPr>
              <a:t>Путь Евросоюза</a:t>
            </a:r>
            <a:r>
              <a:rPr lang="ru-RU" dirty="0"/>
              <a:t> – вариации от Швеции (полная свобода и никаких ограничений) до </a:t>
            </a:r>
            <a:r>
              <a:rPr lang="ru-RU" dirty="0" smtClean="0"/>
              <a:t>Франции, Италии </a:t>
            </a:r>
            <a:r>
              <a:rPr lang="ru-RU" dirty="0"/>
              <a:t>(</a:t>
            </a:r>
            <a:r>
              <a:rPr lang="ru-RU" dirty="0" err="1"/>
              <a:t>ковидные</a:t>
            </a:r>
            <a:r>
              <a:rPr lang="ru-RU" dirty="0"/>
              <a:t> паспорта).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59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620688"/>
            <a:ext cx="8229600" cy="1930226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Что такое четвёртая промышленная революция?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690336"/>
            <a:ext cx="7920880" cy="39703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«Искусственный интеллект, роботизация, интернет вещей, 3</a:t>
            </a:r>
            <a:r>
              <a:rPr lang="en-US" sz="3600" dirty="0" smtClean="0"/>
              <a:t>D </a:t>
            </a:r>
            <a:r>
              <a:rPr lang="ru-RU" sz="3600" dirty="0" smtClean="0"/>
              <a:t>принтер, автомобиль без водителя, </a:t>
            </a:r>
            <a:r>
              <a:rPr lang="ru-RU" sz="3600" dirty="0" err="1" smtClean="0"/>
              <a:t>нанотехнология</a:t>
            </a:r>
            <a:r>
              <a:rPr lang="ru-RU" sz="3600" dirty="0" smtClean="0"/>
              <a:t>, биотехнологии, наука материалов, складирование энергии, </a:t>
            </a:r>
            <a:r>
              <a:rPr lang="ru-RU" sz="3600" dirty="0" err="1" smtClean="0"/>
              <a:t>квантумный</a:t>
            </a:r>
            <a:r>
              <a:rPr lang="ru-RU" sz="3600" dirty="0" smtClean="0"/>
              <a:t> компьютер (</a:t>
            </a:r>
            <a:r>
              <a:rPr lang="en-US" sz="3600" dirty="0" smtClean="0"/>
              <a:t>7)</a:t>
            </a:r>
            <a:endParaRPr lang="ru-RU" sz="3600" dirty="0" smtClean="0"/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4382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4 цивилизационные платформы </a:t>
            </a:r>
            <a:r>
              <a:rPr lang="ru-RU" dirty="0" err="1" smtClean="0"/>
              <a:t>ковидно</a:t>
            </a:r>
            <a:r>
              <a:rPr lang="ru-RU" dirty="0" smtClean="0"/>
              <a:t>-цифровой эпохи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67496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879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Джордж Оруэлл о будущих войнах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350757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140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Последний выбор: 1984 или ….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СТАРШИЙ БРАТ СМОТРИТ НА ТЕБЯ!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ВОЙНА </a:t>
            </a:r>
            <a:r>
              <a:rPr lang="ru-RU" b="1" dirty="0">
                <a:solidFill>
                  <a:srgbClr val="7030A0"/>
                </a:solidFill>
              </a:rPr>
              <a:t>— ЭТО </a:t>
            </a:r>
            <a:r>
              <a:rPr lang="ru-RU" b="1" dirty="0" smtClean="0">
                <a:solidFill>
                  <a:srgbClr val="7030A0"/>
                </a:solidFill>
              </a:rPr>
              <a:t>МИР!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СВОБОДА — ЭТО </a:t>
            </a:r>
            <a:r>
              <a:rPr lang="ru-RU" b="1" dirty="0" smtClean="0">
                <a:solidFill>
                  <a:srgbClr val="00B050"/>
                </a:solidFill>
              </a:rPr>
              <a:t>РАБСТВО!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НЕЗНАНИЕ —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СИЛА!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2х2 = 5!</a:t>
            </a:r>
          </a:p>
          <a:p>
            <a:r>
              <a:rPr lang="ru-RU" sz="3200" b="1" i="1" dirty="0"/>
              <a:t>БОГ — ЭТО </a:t>
            </a:r>
            <a:r>
              <a:rPr lang="ru-RU" sz="3200" b="1" i="1" dirty="0" smtClean="0"/>
              <a:t>ВЛАСТЬ!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FFFF00"/>
                </a:solidFill>
              </a:rPr>
              <a:t>Свобода — это возможность сказать, что дважды два — четыре. Если дозволено это, все остальное отсюда </a:t>
            </a:r>
            <a:r>
              <a:rPr lang="ru-RU" sz="3200" i="1" dirty="0" smtClean="0">
                <a:solidFill>
                  <a:srgbClr val="FFFF00"/>
                </a:solidFill>
              </a:rPr>
              <a:t>следует</a:t>
            </a:r>
            <a:r>
              <a:rPr lang="ru-RU" sz="3200" i="1" dirty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008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Бердяев (1948 </a:t>
            </a:r>
            <a:r>
              <a:rPr lang="en-US" dirty="0" smtClean="0">
                <a:latin typeface="Calibri"/>
              </a:rPr>
              <a:t>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400" dirty="0" smtClean="0"/>
              <a:t>«САМОЕ СТРАШНОЕ В УТОПИЯХ ТО, ЧТО ОНИ СБЫВАЮТСЯ».</a:t>
            </a:r>
          </a:p>
          <a:p>
            <a:r>
              <a:rPr lang="ru-RU" sz="2400" dirty="0" smtClean="0"/>
              <a:t>«УТОПИИ ВЫГЛЯДЯТ ГОРАЗДО БОЛЕЕ ОСУЩЕСТВИМЫМИ, ЧЕМ В ЭТО ВЕРИЛИ ПРЕЖДЕ. И НЫНЕ ПЕРЕД НАМИ СТОИТ ВОПРОС, ТЕРЗАЮЩИЙ НАС СОВСЕМ ИНАЧЕ: КАК ИЗБЕЖАТЬ ИХ ОКОНЧАТЕЛЬНОГО ОСУЩЕСТВЛЕНИЯ?»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6" y="1600200"/>
            <a:ext cx="34057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479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Немножко Кафки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628800"/>
            <a:ext cx="6894058" cy="480131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Правительственная комиссия по цифровому развитию под руководством Заместителя Председателя Правительства </a:t>
            </a:r>
            <a:r>
              <a:rPr lang="ru-RU" b="1" dirty="0" err="1">
                <a:solidFill>
                  <a:srgbClr val="C00000"/>
                </a:solidFill>
              </a:rPr>
              <a:t>Д.Чернышенко</a:t>
            </a:r>
            <a:r>
              <a:rPr lang="ru-RU" b="1" dirty="0">
                <a:solidFill>
                  <a:srgbClr val="C00000"/>
                </a:solidFill>
              </a:rPr>
              <a:t> утвердила разработанную Минэкономразвития России Концепцию развития технологий машиночитаемого права.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  <a:p>
            <a:r>
              <a:rPr lang="ru-RU" dirty="0" smtClean="0"/>
              <a:t>Автоматизация юридической сферы </a:t>
            </a:r>
            <a:r>
              <a:rPr lang="ru-RU" dirty="0"/>
              <a:t>продолжается. </a:t>
            </a:r>
            <a:br>
              <a:rPr lang="ru-RU" dirty="0"/>
            </a:br>
            <a:r>
              <a:rPr lang="ru-RU" dirty="0"/>
              <a:t>Появились новые категории: </a:t>
            </a:r>
            <a:br>
              <a:rPr lang="ru-RU" dirty="0"/>
            </a:br>
            <a:r>
              <a:rPr lang="ru-RU" dirty="0"/>
              <a:t>- "</a:t>
            </a:r>
            <a:r>
              <a:rPr lang="ru-RU" b="1" dirty="0"/>
              <a:t>машиночитаемое право</a:t>
            </a:r>
            <a:r>
              <a:rPr lang="ru-RU" dirty="0"/>
              <a:t>" - право (изложенное специальным языком), </a:t>
            </a:r>
            <a:r>
              <a:rPr lang="ru-RU" dirty="0" smtClean="0"/>
              <a:t>которое может </a:t>
            </a:r>
            <a:r>
              <a:rPr lang="ru-RU" dirty="0"/>
              <a:t>быть понятно машинам (в </a:t>
            </a:r>
            <a:r>
              <a:rPr lang="ru-RU" dirty="0" err="1" smtClean="0"/>
              <a:t>т.ч</a:t>
            </a:r>
            <a:r>
              <a:rPr lang="ru-RU" dirty="0" smtClean="0"/>
              <a:t>. искусственному </a:t>
            </a:r>
            <a:r>
              <a:rPr lang="ru-RU" dirty="0"/>
              <a:t>интеллекту (ИИ)); </a:t>
            </a:r>
            <a:br>
              <a:rPr lang="ru-RU" dirty="0"/>
            </a:br>
            <a:r>
              <a:rPr lang="ru-RU" dirty="0"/>
              <a:t>- "</a:t>
            </a:r>
            <a:r>
              <a:rPr lang="ru-RU" b="1" dirty="0" err="1"/>
              <a:t>машиноисполнимое</a:t>
            </a:r>
            <a:r>
              <a:rPr lang="ru-RU" b="1" dirty="0"/>
              <a:t> право</a:t>
            </a:r>
            <a:r>
              <a:rPr lang="ru-RU" dirty="0"/>
              <a:t>" - право, которое может машинами исполняться (</a:t>
            </a:r>
            <a:r>
              <a:rPr lang="ru-RU" dirty="0" smtClean="0"/>
              <a:t>его частный </a:t>
            </a:r>
            <a:r>
              <a:rPr lang="ru-RU" dirty="0"/>
              <a:t>случай - "</a:t>
            </a:r>
            <a:r>
              <a:rPr lang="ru-RU" dirty="0" err="1"/>
              <a:t>киберправосудие</a:t>
            </a:r>
            <a:r>
              <a:rPr lang="ru-RU" dirty="0"/>
              <a:t>"); </a:t>
            </a:r>
            <a:br>
              <a:rPr lang="ru-RU" dirty="0"/>
            </a:br>
            <a:r>
              <a:rPr lang="ru-RU" dirty="0"/>
              <a:t>- "</a:t>
            </a:r>
            <a:r>
              <a:rPr lang="ru-RU" b="1" dirty="0" err="1"/>
              <a:t>машинопроектируемое</a:t>
            </a:r>
            <a:r>
              <a:rPr lang="ru-RU" b="1" dirty="0"/>
              <a:t> право</a:t>
            </a:r>
            <a:r>
              <a:rPr lang="ru-RU" dirty="0"/>
              <a:t>" - в узком смысле (нормы права, </a:t>
            </a:r>
            <a:r>
              <a:rPr lang="ru-RU" dirty="0" smtClean="0"/>
              <a:t>создаваемые человеком </a:t>
            </a:r>
            <a:r>
              <a:rPr lang="ru-RU" dirty="0"/>
              <a:t>с помощью машин), в широком смысле (</a:t>
            </a:r>
            <a:r>
              <a:rPr lang="ru-RU" b="1" i="1" dirty="0"/>
              <a:t>нормы права, </a:t>
            </a:r>
            <a:r>
              <a:rPr lang="ru-RU" b="1" i="1" dirty="0" smtClean="0"/>
              <a:t>создаваемые машинами </a:t>
            </a:r>
            <a:r>
              <a:rPr lang="ru-RU" b="1" i="1" dirty="0"/>
              <a:t>- без участия человека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11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THE LAST JUDGMENT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dirty="0" smtClean="0"/>
              <a:t>Концепция развития технологий машиночитаемого права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3849291"/>
          </a:xfrm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sz="2600" b="1" i="1" dirty="0"/>
              <a:t>«ОДНИ МАШИНЫ (ИИ) ПИШУТ НОРМУ, ДРУГИЕ - ИСПОЛНЯЮТ ЕЁ, ТРЕТЬИ – НАКАЗЫВАЮТ ЛЮДЕЙ-НАРУШИТЕЛЕЙ ЗА НЕИСПОЛНЕНИЕ (АВТОМАТИЧЕСКИ ВЫПИСЫВАЕМЫЕ ШТРАФЫ И</a:t>
            </a:r>
            <a:br>
              <a:rPr lang="ru-RU" sz="2600" b="1" i="1" dirty="0"/>
            </a:br>
            <a:r>
              <a:rPr lang="ru-RU" sz="2600" b="1" i="1" dirty="0"/>
              <a:t>ПРИМЕНЯЮТ ПРОЧИЕ МЕРЫ ВОЗДЕЙСТВИЯ; НАРУШЕНИЯ ФИКСИРУЮТСЯ КАМЕРАМИ, GPS И ИНЫМ ОБРАЗОМ).</a:t>
            </a:r>
          </a:p>
          <a:p>
            <a:endParaRPr lang="ru-RU" b="1" i="1" dirty="0"/>
          </a:p>
          <a:p>
            <a:r>
              <a:rPr lang="ru-RU" b="1" i="1" dirty="0"/>
              <a:t> И ОБЖАЛОВАТЬ РЕШЕНИЯ ОДНОЙ МАШИНЫ (ИИ) ВОЗМОЖНО, ЛИШЬ ОБРАТИВШИСЬ К ДРУГОЙ "ВЫШЕСТОЯЩЕЙ" -  МАШИНЕ (ИИ). </a:t>
            </a:r>
            <a:br>
              <a:rPr lang="ru-RU" b="1" i="1" dirty="0"/>
            </a:br>
            <a:r>
              <a:rPr lang="ru-RU" b="1" i="1" dirty="0"/>
              <a:t>ПОЛНЫЙ ЦИКЛ НОРМОТВОРЧЕСТВА И ПРАВОПРИМЕНЕНИЯ. БЕЗ УЧАСТИЯ ЧЕЛОВЕКА (!)» 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dirty="0" smtClean="0"/>
              <a:t>Микеланджело </a:t>
            </a:r>
            <a:r>
              <a:rPr lang="ru-RU" dirty="0" err="1" smtClean="0"/>
              <a:t>Буонаротти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2403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255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7839" y="332656"/>
            <a:ext cx="2882033" cy="158417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EIU’s top ten </a:t>
            </a:r>
            <a:r>
              <a:rPr lang="en-US" sz="2400" dirty="0"/>
              <a:t>global risk</a:t>
            </a:r>
            <a:r>
              <a:rPr lang="en-US" sz="2400" dirty="0">
                <a:solidFill>
                  <a:srgbClr val="FF0000"/>
                </a:solidFill>
              </a:rPr>
              <a:t> scenarios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419872" y="332656"/>
            <a:ext cx="5266928" cy="579350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57201" y="1916832"/>
            <a:ext cx="2962672" cy="4209331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612845"/>
            <a:ext cx="4968552" cy="52014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: Worsening US-China ties force a full decoupling in the global economy</a:t>
            </a:r>
          </a:p>
          <a:p>
            <a:r>
              <a:rPr lang="en-US" b="1" dirty="0"/>
              <a:t>2: An unexpectedly fast monetary tightening leads to a US </a:t>
            </a:r>
            <a:r>
              <a:rPr lang="en-US" b="1" dirty="0" err="1"/>
              <a:t>stockmarket</a:t>
            </a:r>
            <a:r>
              <a:rPr lang="en-US" b="1" dirty="0"/>
              <a:t> crash</a:t>
            </a:r>
          </a:p>
          <a:p>
            <a:r>
              <a:rPr lang="en-US" b="1" dirty="0"/>
              <a:t>3: A property crash in China leads to a sharp economic slowdown</a:t>
            </a:r>
          </a:p>
          <a:p>
            <a:r>
              <a:rPr lang="en-US" b="1" dirty="0"/>
              <a:t>4: Tighter domestic and global financial conditions derail the recovery in emerging markets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5: New Covid-19 variants emerge that prove resistant to vaccines</a:t>
            </a:r>
          </a:p>
          <a:p>
            <a:r>
              <a:rPr lang="en-US" b="1" dirty="0"/>
              <a:t>6: Widespread social unrest weighs on the global recovery</a:t>
            </a:r>
          </a:p>
          <a:p>
            <a:r>
              <a:rPr lang="en-US" b="1" dirty="0"/>
              <a:t>7: Conflict erupts between China and Taiwan, forcing the US to intervene</a:t>
            </a:r>
          </a:p>
          <a:p>
            <a:r>
              <a:rPr lang="en-US" b="1" dirty="0"/>
              <a:t>8: EU-China ties worsen significantly</a:t>
            </a:r>
          </a:p>
          <a:p>
            <a:r>
              <a:rPr lang="en-US" b="1" dirty="0"/>
              <a:t>9: Severe droughts prompt a famine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10: An inter-state cyberwar cripples state infrastructure in major economies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808312" cy="380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755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Оптимистический консерватизм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7848872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8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Почему это 4-я промышленная революция, а не продолжение третьей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</a:rPr>
              <a:t>Три основания для того, чтобы считать, что разворачивается именно четвёртая и особая революция: </a:t>
            </a:r>
          </a:p>
          <a:p>
            <a:pPr algn="just"/>
            <a:r>
              <a:rPr lang="ru-RU" sz="2000" b="1" i="1" u="sng" dirty="0" smtClean="0">
                <a:solidFill>
                  <a:srgbClr val="FF0000"/>
                </a:solidFill>
              </a:rPr>
              <a:t>Быстрота</a:t>
            </a:r>
            <a:r>
              <a:rPr lang="ru-RU" sz="1800" b="1" u="sng" dirty="0" smtClean="0"/>
              <a:t>.</a:t>
            </a:r>
            <a:r>
              <a:rPr lang="ru-RU" sz="1800" b="1" dirty="0" smtClean="0"/>
              <a:t> В отличие от предыдущих революций эта разворачивается по экспоненте, а не линейно. Это происходит от того, что мы живём в многогранном и глубоко взаимосвязанном мире, и фактом является то, что новая технология порождает более новую и обладающую большими возможностями технологию.</a:t>
            </a:r>
          </a:p>
          <a:p>
            <a:pPr algn="just"/>
            <a:r>
              <a:rPr lang="ru-RU" sz="2000" b="1" i="1" u="sng" dirty="0" smtClean="0">
                <a:solidFill>
                  <a:srgbClr val="FF0000"/>
                </a:solidFill>
              </a:rPr>
              <a:t>Широта и глубина</a:t>
            </a:r>
            <a:r>
              <a:rPr lang="ru-RU" sz="1800" b="1" i="1" u="sng" dirty="0" smtClean="0"/>
              <a:t>.</a:t>
            </a:r>
            <a:r>
              <a:rPr lang="ru-RU" sz="1800" b="1" dirty="0" smtClean="0"/>
              <a:t> Она строится на цифровой революции и соединяет множество технологий, которые ведут к беспрецедентному  </a:t>
            </a:r>
            <a:r>
              <a:rPr lang="ru-RU" sz="1800" b="1" dirty="0" err="1" smtClean="0"/>
              <a:t>парадигмальному</a:t>
            </a:r>
            <a:r>
              <a:rPr lang="ru-RU" sz="1800" b="1" dirty="0" smtClean="0"/>
              <a:t> сдвигу в экономике, бизнесе, обществе, в самой человеческой личности. Она меняет не только «что» и «как» в нашей деятельности, но так же и то, «кто» мы есть.</a:t>
            </a:r>
          </a:p>
          <a:p>
            <a:pPr algn="just"/>
            <a:r>
              <a:rPr lang="ru-RU" sz="2000" b="1" i="1" u="sng" dirty="0" smtClean="0">
                <a:solidFill>
                  <a:srgbClr val="FF0000"/>
                </a:solidFill>
              </a:rPr>
              <a:t>Системный эффект</a:t>
            </a:r>
            <a:r>
              <a:rPr lang="ru-RU" sz="1800" b="1" i="1" u="sng" dirty="0" smtClean="0"/>
              <a:t>.</a:t>
            </a:r>
            <a:r>
              <a:rPr lang="ru-RU" sz="1800" b="1" dirty="0" smtClean="0"/>
              <a:t> Она включает трансформацию всех систем в каждой из стран и в отношениях между странами, компаний отраслей промышленности и общества в целом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96507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Базовые тезисы к теории большого цивилизационного «взрыва»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859340"/>
            <a:ext cx="6840760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Гипотеза 1.</a:t>
            </a:r>
          </a:p>
          <a:p>
            <a:pPr algn="just"/>
            <a:r>
              <a:rPr lang="ru-RU" sz="2800" dirty="0" smtClean="0"/>
              <a:t>Первые </a:t>
            </a:r>
            <a:r>
              <a:rPr lang="ru-RU" sz="2800" dirty="0"/>
              <a:t>три промышленные революции совершаются в определённом социально-политическом контексте, а именно – в контексте Просвещения. Триединый лозунг Французской </a:t>
            </a:r>
            <a:r>
              <a:rPr lang="ru-RU" sz="2800" dirty="0" smtClean="0"/>
              <a:t>Революции: «Свобода-Равенство-Братство» </a:t>
            </a:r>
            <a:r>
              <a:rPr lang="ru-RU" sz="2800" dirty="0"/>
              <a:t>есть содержательная формула Просвещения, реализуемая поэтапно в ходе исторической эволюции Запада. </a:t>
            </a:r>
          </a:p>
        </p:txBody>
      </p:sp>
    </p:spTree>
    <p:extLst>
      <p:ext uri="{BB962C8B-B14F-4D97-AF65-F5344CB8AC3E}">
        <p14:creationId xmlns:p14="http://schemas.microsoft.com/office/powerpoint/2010/main" val="87567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028343"/>
            <a:ext cx="68407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/>
              <a:t>Тезис 1</a:t>
            </a:r>
            <a:r>
              <a:rPr lang="ru-RU" sz="4000" b="1" dirty="0" smtClean="0"/>
              <a:t>. СВОБОДА – БИЗНЕС</a:t>
            </a:r>
          </a:p>
          <a:p>
            <a:pPr algn="just"/>
            <a:r>
              <a:rPr lang="ru-RU" sz="2800" dirty="0" smtClean="0"/>
              <a:t>Этап </a:t>
            </a:r>
            <a:r>
              <a:rPr lang="ru-RU" sz="2800" dirty="0"/>
              <a:t>первый – требование </a:t>
            </a:r>
            <a:r>
              <a:rPr lang="ru-RU" sz="2800" b="1" dirty="0">
                <a:solidFill>
                  <a:srgbClr val="FF0000"/>
                </a:solidFill>
              </a:rPr>
              <a:t>политической свободы</a:t>
            </a:r>
            <a:r>
              <a:rPr lang="ru-RU" sz="2800" dirty="0"/>
              <a:t> для «третьего сословия» - буржуазии, которая в конечном итоге, реализуется как  </a:t>
            </a:r>
            <a:r>
              <a:rPr lang="ru-RU" sz="2800" b="1" dirty="0">
                <a:solidFill>
                  <a:srgbClr val="FF0000"/>
                </a:solidFill>
              </a:rPr>
              <a:t>СВОБОДА</a:t>
            </a:r>
            <a:r>
              <a:rPr lang="ru-RU" sz="2800" dirty="0"/>
              <a:t> предпринимательства, то есть -  </a:t>
            </a:r>
            <a:r>
              <a:rPr lang="ru-RU" sz="2800" b="1" dirty="0">
                <a:solidFill>
                  <a:srgbClr val="FF0000"/>
                </a:solidFill>
              </a:rPr>
              <a:t>БИЗНЕСА</a:t>
            </a:r>
            <a:r>
              <a:rPr lang="ru-RU" sz="2800" dirty="0"/>
              <a:t>. Этот этап соответствует первой промышленной революции, которая использовала в качестве энергии воду и пар (1765 – 1870).</a:t>
            </a:r>
          </a:p>
        </p:txBody>
      </p:sp>
    </p:spTree>
    <p:extLst>
      <p:ext uri="{BB962C8B-B14F-4D97-AF65-F5344CB8AC3E}">
        <p14:creationId xmlns:p14="http://schemas.microsoft.com/office/powerpoint/2010/main" val="169134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3106688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Промышленные революции и социально-политические «сдвиги»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5359" y="332656"/>
            <a:ext cx="5122912" cy="590465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ru-RU" dirty="0"/>
              <a:t>Старт – 1765 г.: Шотландская школа (</a:t>
            </a:r>
            <a:r>
              <a:rPr lang="ru-RU" dirty="0" err="1"/>
              <a:t>А.Смит</a:t>
            </a:r>
            <a:r>
              <a:rPr lang="ru-RU" dirty="0"/>
              <a:t>, </a:t>
            </a:r>
            <a:r>
              <a:rPr lang="ru-RU" dirty="0" err="1"/>
              <a:t>А.Фергюссон</a:t>
            </a:r>
            <a:r>
              <a:rPr lang="ru-RU" dirty="0"/>
              <a:t>) – </a:t>
            </a:r>
            <a:r>
              <a:rPr lang="ru-RU" b="1" dirty="0">
                <a:solidFill>
                  <a:srgbClr val="FF0000"/>
                </a:solidFill>
              </a:rPr>
              <a:t>СВОБОДА</a:t>
            </a:r>
            <a:r>
              <a:rPr lang="ru-RU" dirty="0"/>
              <a:t> как экономическая категория, </a:t>
            </a:r>
            <a:r>
              <a:rPr lang="ru-RU" b="1" dirty="0" smtClean="0">
                <a:solidFill>
                  <a:srgbClr val="FF0000"/>
                </a:solidFill>
              </a:rPr>
              <a:t>свобода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БИЗНЕСА </a:t>
            </a:r>
            <a:r>
              <a:rPr lang="ru-RU" dirty="0"/>
              <a:t>(</a:t>
            </a:r>
            <a:r>
              <a:rPr lang="en-US" dirty="0" smtClean="0"/>
              <a:t>laissez faire</a:t>
            </a:r>
            <a:r>
              <a:rPr lang="ru-RU" dirty="0" smtClean="0"/>
              <a:t>, </a:t>
            </a:r>
            <a:r>
              <a:rPr lang="en-US" dirty="0"/>
              <a:t>laisse </a:t>
            </a:r>
            <a:r>
              <a:rPr lang="en-US" dirty="0" smtClean="0"/>
              <a:t>passer</a:t>
            </a:r>
            <a:r>
              <a:rPr lang="ru-RU" dirty="0" smtClean="0"/>
              <a:t>). Кульминация – 1789 г. Великая Французская революция. Первая </a:t>
            </a:r>
            <a:r>
              <a:rPr lang="ru-RU" dirty="0"/>
              <a:t>промышленная революция (механизация, уголь, паровые машины). Рождение капитализма.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енис\Desktop\Screen-Shot-2019-02-26-at-10.51.17-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240000" cy="484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9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74345"/>
            <a:ext cx="70567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Тезис 2</a:t>
            </a:r>
            <a:r>
              <a:rPr lang="ru-RU" sz="2800" b="1" dirty="0" smtClean="0"/>
              <a:t>.  РАВЕНСТВО - ГОСУДАРСТВО</a:t>
            </a:r>
            <a:endParaRPr lang="ru-RU" sz="2800" b="1" dirty="0"/>
          </a:p>
          <a:p>
            <a:pPr indent="457200" algn="just"/>
            <a:r>
              <a:rPr lang="ru-RU" sz="2000" dirty="0"/>
              <a:t>Следующий этап – борьба за воплощение принципа </a:t>
            </a:r>
            <a:r>
              <a:rPr lang="ru-RU" sz="2000" b="1" i="1" dirty="0">
                <a:solidFill>
                  <a:srgbClr val="FF0000"/>
                </a:solidFill>
              </a:rPr>
              <a:t>РАВЕНСТВА</a:t>
            </a:r>
            <a:r>
              <a:rPr lang="ru-RU" sz="2000" dirty="0"/>
              <a:t>, которая реализуется в форме сначала проектирования (утопии), а затем и создания трёх моделей «</a:t>
            </a:r>
            <a:r>
              <a:rPr lang="ru-RU" sz="2000" dirty="0" smtClean="0"/>
              <a:t>идеального» </a:t>
            </a:r>
            <a:r>
              <a:rPr lang="ru-RU" sz="2000" b="1" dirty="0" smtClean="0">
                <a:solidFill>
                  <a:srgbClr val="FF0000"/>
                </a:solidFill>
              </a:rPr>
              <a:t>ГОСУДАРСТВА</a:t>
            </a:r>
            <a:r>
              <a:rPr lang="ru-RU" sz="2000" dirty="0" smtClean="0"/>
              <a:t>: </a:t>
            </a:r>
            <a:r>
              <a:rPr lang="ru-RU" sz="2000" b="1" i="1" dirty="0"/>
              <a:t>«коммунизм»</a:t>
            </a:r>
            <a:r>
              <a:rPr lang="ru-RU" sz="2000" dirty="0"/>
              <a:t> - СССР (1917 – 1991); </a:t>
            </a:r>
            <a:r>
              <a:rPr lang="ru-RU" sz="2000" b="1" i="1" dirty="0"/>
              <a:t>«фашизм»</a:t>
            </a:r>
            <a:r>
              <a:rPr lang="ru-RU" sz="2000" dirty="0"/>
              <a:t> - Италия (</a:t>
            </a:r>
            <a:r>
              <a:rPr lang="ru-RU" sz="2000" dirty="0" smtClean="0"/>
              <a:t>1922 - 1943</a:t>
            </a:r>
            <a:r>
              <a:rPr lang="ru-RU" sz="2000" dirty="0"/>
              <a:t>); </a:t>
            </a:r>
            <a:r>
              <a:rPr lang="ru-RU" sz="2000" b="1" i="1" dirty="0"/>
              <a:t>«национал-социализм»</a:t>
            </a:r>
            <a:r>
              <a:rPr lang="ru-RU" sz="2000" dirty="0"/>
              <a:t> -  Германия (1933 – 1945). </a:t>
            </a:r>
            <a:endParaRPr lang="ru-RU" sz="2000" dirty="0" smtClean="0"/>
          </a:p>
          <a:p>
            <a:pPr indent="457200" algn="just"/>
            <a:r>
              <a:rPr lang="ru-RU" sz="2000" dirty="0" smtClean="0"/>
              <a:t>Все </a:t>
            </a:r>
            <a:r>
              <a:rPr lang="ru-RU" sz="2000" dirty="0"/>
              <a:t>три модели строились как альтернативы либеральной демократии и капитализму. Этот этап соответствует второй промышленной революции (1870 – 1969), с её новым источником энергии – электричеством. И с её центральным изобретением – конвейерным производством. </a:t>
            </a:r>
            <a:endParaRPr lang="ru-RU" sz="2000" dirty="0" smtClean="0"/>
          </a:p>
          <a:p>
            <a:pPr indent="457200" algn="just"/>
            <a:r>
              <a:rPr lang="ru-RU" sz="2000" dirty="0" smtClean="0"/>
              <a:t>У </a:t>
            </a:r>
            <a:r>
              <a:rPr lang="ru-RU" sz="2000" dirty="0"/>
              <a:t>Ленина социалистическое государство прямо отождествляется с «фабрикой», а формула «идеального государства» ещё более красноречива: «Коммунизм есть советская власть + электрификация всей страны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952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/>
              <a:t>Промышленные революции и социально-политические «сдвиги»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Учет </a:t>
            </a:r>
            <a:r>
              <a:rPr lang="ru-RU" sz="2800" b="1" dirty="0">
                <a:solidFill>
                  <a:srgbClr val="FF0000"/>
                </a:solidFill>
              </a:rPr>
              <a:t>и контроль</a:t>
            </a:r>
            <a:r>
              <a:rPr lang="ru-RU" sz="2800" dirty="0"/>
              <a:t> - вот </a:t>
            </a:r>
            <a:r>
              <a:rPr lang="ru-RU" sz="2800" i="1" dirty="0"/>
              <a:t>главное,</a:t>
            </a:r>
            <a:r>
              <a:rPr lang="ru-RU" sz="2800" dirty="0"/>
              <a:t> что требуется для "</a:t>
            </a:r>
            <a:r>
              <a:rPr lang="ru-RU" sz="2800" dirty="0" err="1"/>
              <a:t>налажения</a:t>
            </a:r>
            <a:r>
              <a:rPr lang="ru-RU" sz="2800" dirty="0"/>
              <a:t>", для правильного функционирования </a:t>
            </a:r>
            <a:r>
              <a:rPr lang="ru-RU" sz="2800" i="1" dirty="0"/>
              <a:t>первой фазы</a:t>
            </a:r>
            <a:r>
              <a:rPr lang="ru-RU" sz="2800" dirty="0"/>
              <a:t> коммунистического общества. </a:t>
            </a:r>
            <a:r>
              <a:rPr lang="ru-RU" sz="2800" i="1" dirty="0"/>
              <a:t>Все</a:t>
            </a:r>
            <a:r>
              <a:rPr lang="ru-RU" sz="2800" dirty="0"/>
              <a:t> граждане превращаются здесь в служащих по найму у государства, каковым являются вооруженные рабочие. </a:t>
            </a:r>
            <a:r>
              <a:rPr lang="ru-RU" sz="2800" i="1" dirty="0"/>
              <a:t>Все</a:t>
            </a:r>
            <a:r>
              <a:rPr lang="ru-RU" sz="2800" dirty="0"/>
              <a:t> граждане становятся служащими и рабочими </a:t>
            </a:r>
            <a:r>
              <a:rPr lang="ru-RU" sz="2800" i="1" dirty="0"/>
              <a:t>одного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всенародного, государственного "</a:t>
            </a:r>
            <a:r>
              <a:rPr lang="ru-RU" sz="2800" b="1" dirty="0" smtClean="0">
                <a:solidFill>
                  <a:srgbClr val="FF0000"/>
                </a:solidFill>
              </a:rPr>
              <a:t>синдиката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Всё </a:t>
            </a:r>
            <a:r>
              <a:rPr lang="ru-RU" sz="2800" b="1" dirty="0">
                <a:solidFill>
                  <a:srgbClr val="FF0000"/>
                </a:solidFill>
              </a:rPr>
              <a:t>общество будет одной конторой и одной фабрикой</a:t>
            </a:r>
            <a:r>
              <a:rPr lang="ru-RU" sz="2400" dirty="0"/>
              <a:t> с равенством труда и равенством платы. </a:t>
            </a:r>
            <a:endParaRPr lang="ru-RU" sz="2800" dirty="0" smtClean="0"/>
          </a:p>
          <a:p>
            <a:pPr algn="r"/>
            <a:endParaRPr lang="ru-RU" sz="2800" dirty="0" smtClean="0"/>
          </a:p>
          <a:p>
            <a:pPr marL="0" indent="0" algn="r">
              <a:buNone/>
            </a:pPr>
            <a:r>
              <a:rPr lang="ru-RU" sz="2800" dirty="0" err="1" smtClean="0"/>
              <a:t>В.И.Ленин</a:t>
            </a:r>
            <a:r>
              <a:rPr lang="ru-RU" sz="2800" dirty="0" smtClean="0"/>
              <a:t>. Государство и революция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1237"/>
            <a:ext cx="2952000" cy="4617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04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4005</TotalTime>
  <Words>2155</Words>
  <Application>Microsoft Office PowerPoint</Application>
  <PresentationFormat>Экран (4:3)</PresentationFormat>
  <Paragraphs>154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Власть, бизнес и гражданское общество в ковидно-цифровую эпоху</vt:lpstr>
      <vt:lpstr>       Klaus Schwab. The Fourth Industrial Revolution. WEF. 2016.  </vt:lpstr>
      <vt:lpstr>Что такое четвёртая промышленная революция? </vt:lpstr>
      <vt:lpstr>Почему это 4-я промышленная революция, а не продолжение третьей</vt:lpstr>
      <vt:lpstr>Базовые тезисы к теории большого цивилизационного «взрыва» </vt:lpstr>
      <vt:lpstr>Презентация PowerPoint</vt:lpstr>
      <vt:lpstr>Промышленные революции и социально-политические «сдвиги» </vt:lpstr>
      <vt:lpstr>Презентация PowerPoint</vt:lpstr>
      <vt:lpstr>Промышленные революции и социально-политические «сдвиги» </vt:lpstr>
      <vt:lpstr>Презентация PowerPoint</vt:lpstr>
      <vt:lpstr>Промышленные революции и социально-политические «сдвиги» </vt:lpstr>
      <vt:lpstr>Гегель прав?</vt:lpstr>
      <vt:lpstr>Survailance Capitalism</vt:lpstr>
      <vt:lpstr>Цифровая трансформация капитализма. Шошанна Зубофф (2018)</vt:lpstr>
      <vt:lpstr>Надзирающий капитализм как способ «автоматизации» человека</vt:lpstr>
      <vt:lpstr>Новый вид господства, которым располагают капиталисты-надзиратели  - ИНСТРУМЕНТАРИЗМ</vt:lpstr>
      <vt:lpstr>Информационная цивилизация при господстве надзирающего капитализма</vt:lpstr>
      <vt:lpstr>Вампиры эпохи надзирающего капитализма: Google, Amazon, Facebook, Apple, Microsoft</vt:lpstr>
      <vt:lpstr>Два капитализма</vt:lpstr>
      <vt:lpstr> Нетократия и Надзирающий капитализм</vt:lpstr>
      <vt:lpstr>Схема движения истории за последние 250 лет</vt:lpstr>
      <vt:lpstr>Рост «надзирателей».</vt:lpstr>
      <vt:lpstr>Надзиратели перед КОВИД-19</vt:lpstr>
      <vt:lpstr>Кто здесь власть?</vt:lpstr>
      <vt:lpstr>Новые горизонты «цивилизации удовольствия». </vt:lpstr>
      <vt:lpstr>Power to the People?</vt:lpstr>
      <vt:lpstr>Три дороги 4-й промышленной революции</vt:lpstr>
      <vt:lpstr>Выбор для России: 3 д (ороги)</vt:lpstr>
      <vt:lpstr>Выбор России в контексте пандемии коронавируса</vt:lpstr>
      <vt:lpstr>4 цивилизационные платформы ковидно-цифровой эпохи</vt:lpstr>
      <vt:lpstr>Джордж Оруэлл о будущих войнах</vt:lpstr>
      <vt:lpstr>Последний выбор: 1984 или …. ?</vt:lpstr>
      <vt:lpstr>Николай Бердяев (1948 ǂ)</vt:lpstr>
      <vt:lpstr>Немножко Кафки</vt:lpstr>
      <vt:lpstr>THE LAST JUDGMENT</vt:lpstr>
      <vt:lpstr>EIU’s top ten global risk scenarios </vt:lpstr>
      <vt:lpstr>Оптимистический консерватизм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Власть, бизнес, гражданское общество в ковидно-цифровую эпоху</dc:title>
  <dc:creator>Леонид Поляков</dc:creator>
  <cp:lastModifiedBy>Леонид Поляков</cp:lastModifiedBy>
  <cp:revision>105</cp:revision>
  <dcterms:created xsi:type="dcterms:W3CDTF">2021-09-13T20:30:17Z</dcterms:created>
  <dcterms:modified xsi:type="dcterms:W3CDTF">2021-10-27T08:42:11Z</dcterms:modified>
</cp:coreProperties>
</file>