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sldIdLst>
    <p:sldId id="803" r:id="rId2"/>
    <p:sldId id="804" r:id="rId3"/>
    <p:sldId id="805" r:id="rId4"/>
    <p:sldId id="806" r:id="rId5"/>
    <p:sldId id="807" r:id="rId6"/>
    <p:sldId id="684" r:id="rId7"/>
    <p:sldId id="682" r:id="rId8"/>
    <p:sldId id="428" r:id="rId9"/>
    <p:sldId id="42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Павлова" initials="ИП" lastIdx="1" clrIdx="0">
    <p:extLst>
      <p:ext uri="{19B8F6BF-5375-455C-9EA6-DF929625EA0E}">
        <p15:presenceInfo xmlns:p15="http://schemas.microsoft.com/office/powerpoint/2012/main" userId="149ed4efeb2ac0b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98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58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9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288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92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53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432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320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438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521470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00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25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46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9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83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83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99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43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0C850-3E79-4E71-B285-E0B11789C0DB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3F06F-239C-47C6-8AD9-1C5EDD676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8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  <p:sldLayoutId id="2147483985" r:id="rId17"/>
    <p:sldLayoutId id="2147483986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Линия"/>
          <p:cNvSpPr/>
          <p:nvPr/>
        </p:nvSpPr>
        <p:spPr>
          <a:xfrm flipV="1">
            <a:off x="5185171" y="802083"/>
            <a:ext cx="1" cy="1388675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2400"/>
            </a:pPr>
            <a:endParaRPr sz="1687"/>
          </a:p>
        </p:txBody>
      </p:sp>
      <p:sp>
        <p:nvSpPr>
          <p:cNvPr id="117" name="Очень крутой…"/>
          <p:cNvSpPr txBox="1"/>
          <p:nvPr/>
        </p:nvSpPr>
        <p:spPr>
          <a:xfrm>
            <a:off x="5713570" y="1988143"/>
            <a:ext cx="4721713" cy="1812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9" tIns="35719" rIns="35719" bIns="35719" anchor="b"/>
          <a:lstStyle/>
          <a:p>
            <a:pPr>
              <a:defRPr sz="5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800" dirty="0" err="1">
                <a:solidFill>
                  <a:schemeClr val="tx2"/>
                </a:solidFill>
                <a:latin typeface="+mj-lt"/>
                <a:ea typeface="Arial Narrow" charset="0"/>
                <a:cs typeface="Arial Narrow" charset="0"/>
              </a:rPr>
              <a:t>Интерперсональные</a:t>
            </a:r>
            <a:r>
              <a:rPr lang="ru-RU" sz="2800" dirty="0">
                <a:solidFill>
                  <a:schemeClr val="tx2"/>
                </a:solidFill>
                <a:latin typeface="+mj-lt"/>
                <a:ea typeface="Arial Narrow" charset="0"/>
                <a:cs typeface="Arial Narrow" charset="0"/>
              </a:rPr>
              <a:t> коллизии в международном частном праве</a:t>
            </a:r>
            <a:endParaRPr sz="2800" dirty="0">
              <a:solidFill>
                <a:schemeClr val="tx2"/>
              </a:solidFill>
              <a:latin typeface="+mj-lt"/>
              <a:ea typeface="Arial Narrow" charset="0"/>
              <a:cs typeface="Arial Narrow" charset="0"/>
            </a:endParaRPr>
          </a:p>
        </p:txBody>
      </p:sp>
      <p:sp>
        <p:nvSpPr>
          <p:cNvPr id="118" name="Очень крутой подзаголовок презентации"/>
          <p:cNvSpPr txBox="1"/>
          <p:nvPr/>
        </p:nvSpPr>
        <p:spPr>
          <a:xfrm>
            <a:off x="6712811" y="4521344"/>
            <a:ext cx="4976426" cy="437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9" tIns="35719" rIns="35719" bIns="35719"/>
          <a:lstStyle>
            <a:lvl1pPr algn="l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en-US" sz="2109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© </a:t>
            </a:r>
            <a:r>
              <a:rPr lang="ru-RU" sz="2109" dirty="0" err="1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Гетьман</a:t>
            </a:r>
            <a:r>
              <a:rPr lang="ru-RU" sz="2109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-Павлова И.В.</a:t>
            </a:r>
            <a:endParaRPr sz="2109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19" name="Название подразделения,  лаборатории, факультета и т.д."/>
          <p:cNvSpPr txBox="1"/>
          <p:nvPr/>
        </p:nvSpPr>
        <p:spPr>
          <a:xfrm>
            <a:off x="6258251" y="610367"/>
            <a:ext cx="4721711" cy="1045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9" tIns="35719" rIns="35719" bIns="35719" anchor="ctr">
            <a:spAutoFit/>
          </a:bodyPr>
          <a:lstStyle/>
          <a:p>
            <a:pPr algn="l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109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Факультет права НИУ ВШЭ</a:t>
            </a:r>
          </a:p>
          <a:p>
            <a:pPr algn="l">
              <a:defRPr sz="30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2000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департамент правового регулирования бизнеса</a:t>
            </a:r>
            <a:endParaRPr sz="2000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0" name="Москва, 2017"/>
          <p:cNvSpPr txBox="1"/>
          <p:nvPr/>
        </p:nvSpPr>
        <p:spPr>
          <a:xfrm>
            <a:off x="6533702" y="5948191"/>
            <a:ext cx="4721712" cy="299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719" tIns="35719" rIns="35719" bIns="35719" anchor="ctr">
            <a:spAutoFit/>
          </a:bodyPr>
          <a:lstStyle>
            <a:lvl1pPr algn="l" defTabSz="457200">
              <a:defRPr sz="21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sz="1477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Москва, </a:t>
            </a:r>
            <a:r>
              <a:rPr lang="ru-RU" sz="1477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2021</a:t>
            </a:r>
            <a:endParaRPr sz="1477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21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03" y="140696"/>
            <a:ext cx="1368060" cy="13227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D532F-1FE2-4104-94A8-FDE4140DF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97964"/>
            <a:ext cx="8610600" cy="810704"/>
          </a:xfrm>
        </p:spPr>
        <p:txBody>
          <a:bodyPr>
            <a:noAutofit/>
          </a:bodyPr>
          <a:lstStyle/>
          <a:p>
            <a:r>
              <a:rPr lang="ru-RU" sz="2800" b="1" dirty="0" err="1">
                <a:effectLst/>
                <a:ea typeface="Calibri" panose="020F0502020204030204" pitchFamily="34" charset="0"/>
              </a:rPr>
              <a:t>интерперсональное</a:t>
            </a:r>
            <a:r>
              <a:rPr lang="ru-RU" sz="2800" b="1" dirty="0">
                <a:effectLst/>
                <a:ea typeface="Calibri" panose="020F0502020204030204" pitchFamily="34" charset="0"/>
              </a:rPr>
              <a:t> право </a:t>
            </a:r>
            <a:r>
              <a:rPr lang="ru-RU" sz="2800" b="1" i="1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800" b="1" i="1" spc="-5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interpersonal</a:t>
            </a:r>
            <a:r>
              <a:rPr lang="ru-RU" sz="2800" b="1" i="1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spc="-5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  <a:r>
              <a:rPr lang="ru-RU" sz="2800" b="1" i="1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2E432C-EBD9-4DBB-AB2D-A0D7D99D4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3" y="1234911"/>
            <a:ext cx="11774078" cy="5425126"/>
          </a:xfrm>
        </p:spPr>
        <p:txBody>
          <a:bodyPr>
            <a:normAutofit/>
          </a:bodyPr>
          <a:lstStyle/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b="1" i="0" dirty="0">
                <a:solidFill>
                  <a:srgbClr val="000000"/>
                </a:solidFill>
                <a:effectLst/>
              </a:rPr>
              <a:t>Статья 1188 ГК РФ. Применение права страны с множественностью правовых систем 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dirty="0">
                <a:effectLst/>
                <a:ea typeface="Calibri" panose="020F0502020204030204" pitchFamily="34" charset="0"/>
              </a:rPr>
              <a:t>Классическое МЧП </a:t>
            </a:r>
            <a:r>
              <a:rPr lang="en-US" dirty="0">
                <a:effectLst/>
                <a:ea typeface="Calibri" panose="020F0502020204030204" pitchFamily="34" charset="0"/>
              </a:rPr>
              <a:t>– </a:t>
            </a:r>
            <a:r>
              <a:rPr lang="ru-RU" b="1" dirty="0">
                <a:effectLst/>
                <a:ea typeface="Calibri" panose="020F0502020204030204" pitchFamily="34" charset="0"/>
              </a:rPr>
              <a:t>коллизии законов в пространстве</a:t>
            </a:r>
            <a:r>
              <a:rPr lang="en-US" dirty="0">
                <a:ea typeface="Calibri" panose="020F0502020204030204" pitchFamily="34" charset="0"/>
              </a:rPr>
              <a:t>, </a:t>
            </a:r>
            <a:r>
              <a:rPr lang="ru-RU" dirty="0">
                <a:effectLst/>
                <a:ea typeface="Calibri" panose="020F0502020204030204" pitchFamily="34" charset="0"/>
              </a:rPr>
              <a:t>выбор применимого правопорядка означает выбор </a:t>
            </a:r>
            <a:r>
              <a:rPr lang="ru-RU" dirty="0" err="1">
                <a:effectLst/>
                <a:ea typeface="Calibri" panose="020F0502020204030204" pitchFamily="34" charset="0"/>
              </a:rPr>
              <a:t>пространственно</a:t>
            </a:r>
            <a:r>
              <a:rPr lang="ru-RU" dirty="0">
                <a:effectLst/>
                <a:ea typeface="Calibri" panose="020F0502020204030204" pitchFamily="34" charset="0"/>
              </a:rPr>
              <a:t> лучшего закона, наиболее тесно связанного с отношением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b="1" dirty="0">
                <a:ea typeface="Calibri" panose="020F0502020204030204" pitchFamily="34" charset="0"/>
              </a:rPr>
              <a:t>Множественность правовых систем </a:t>
            </a:r>
            <a:r>
              <a:rPr lang="ru-RU" dirty="0">
                <a:ea typeface="Calibri" panose="020F0502020204030204" pitchFamily="34" charset="0"/>
              </a:rPr>
              <a:t>– наличие </a:t>
            </a:r>
            <a:r>
              <a:rPr lang="ru-RU" dirty="0" err="1">
                <a:ea typeface="Calibri" panose="020F0502020204030204" pitchFamily="34" charset="0"/>
              </a:rPr>
              <a:t>интерперсональных</a:t>
            </a:r>
            <a:r>
              <a:rPr lang="ru-RU" dirty="0">
                <a:ea typeface="Calibri" panose="020F0502020204030204" pitchFamily="34" charset="0"/>
              </a:rPr>
              <a:t> коллизий, множественность личных законов (традиционалистские общества; Азия, Африка)</a:t>
            </a:r>
            <a:r>
              <a:rPr lang="ru-RU" dirty="0">
                <a:effectLst/>
                <a:ea typeface="Calibri" panose="020F0502020204030204" pitchFamily="34" charset="0"/>
              </a:rPr>
              <a:t> 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b="1" dirty="0">
                <a:effectLst/>
                <a:ea typeface="Courier New" panose="02070309020205020404" pitchFamily="49" charset="0"/>
              </a:rPr>
              <a:t>Отсылка к иностранному правопорядку </a:t>
            </a:r>
            <a:r>
              <a:rPr lang="ru-RU" dirty="0">
                <a:effectLst/>
                <a:ea typeface="Courier New" panose="02070309020205020404" pitchFamily="49" charset="0"/>
              </a:rPr>
              <a:t>– это отсылка и к его </a:t>
            </a:r>
            <a:r>
              <a:rPr lang="ru-RU" dirty="0" err="1">
                <a:effectLst/>
                <a:ea typeface="Courier New" panose="02070309020205020404" pitchFamily="49" charset="0"/>
              </a:rPr>
              <a:t>интерперсональным</a:t>
            </a:r>
            <a:r>
              <a:rPr lang="ru-RU" dirty="0">
                <a:effectLst/>
                <a:ea typeface="Courier New" panose="02070309020205020404" pitchFamily="49" charset="0"/>
              </a:rPr>
              <a:t> коллизионным нормам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b="1" dirty="0" err="1">
                <a:effectLst/>
                <a:ea typeface="Calibri" panose="020F0502020204030204" pitchFamily="34" charset="0"/>
              </a:rPr>
              <a:t>Интерперсональное</a:t>
            </a:r>
            <a:r>
              <a:rPr lang="ru-RU" b="1" dirty="0">
                <a:effectLst/>
                <a:ea typeface="Calibri" panose="020F0502020204030204" pitchFamily="34" charset="0"/>
              </a:rPr>
              <a:t> право </a:t>
            </a:r>
            <a:r>
              <a:rPr lang="ru-RU" dirty="0">
                <a:effectLst/>
                <a:ea typeface="Calibri" panose="020F0502020204030204" pitchFamily="34" charset="0"/>
              </a:rPr>
              <a:t>– совокупность </a:t>
            </a:r>
            <a:r>
              <a:rPr lang="ru-RU" spc="-5" dirty="0">
                <a:effectLst/>
                <a:ea typeface="Calibri" panose="020F0502020204030204" pitchFamily="34" charset="0"/>
              </a:rPr>
              <a:t>пра­вовых норм, регулирующих положение различных «персональных» систем, одновременно действующих в одной и той же стране </a:t>
            </a:r>
            <a:r>
              <a:rPr lang="ru-RU" b="1" spc="-5" dirty="0">
                <a:effectLst/>
                <a:ea typeface="Calibri" panose="020F0502020204030204" pitchFamily="34" charset="0"/>
              </a:rPr>
              <a:t>(</a:t>
            </a:r>
            <a:r>
              <a:rPr lang="ru-RU" b="1" kern="1800" dirty="0">
                <a:effectLst/>
                <a:ea typeface="Calibri" panose="020F0502020204030204" pitchFamily="34" charset="0"/>
              </a:rPr>
              <a:t>Вольф М.) </a:t>
            </a:r>
          </a:p>
          <a:p>
            <a:pPr marL="36000">
              <a:lnSpc>
                <a:spcPct val="100000"/>
              </a:lnSpc>
              <a:spcBef>
                <a:spcPts val="600"/>
              </a:spcBef>
            </a:pPr>
            <a:r>
              <a:rPr lang="ru-RU" b="1" dirty="0">
                <a:effectLst/>
                <a:ea typeface="Calibri" panose="020F0502020204030204" pitchFamily="34" charset="0"/>
              </a:rPr>
              <a:t>Проблема: соотношение МЧП и </a:t>
            </a:r>
            <a:r>
              <a:rPr lang="ru-RU" b="1" dirty="0" err="1">
                <a:effectLst/>
                <a:ea typeface="Calibri" panose="020F0502020204030204" pitchFamily="34" charset="0"/>
              </a:rPr>
              <a:t>интерперсонального</a:t>
            </a:r>
            <a:r>
              <a:rPr lang="ru-RU" b="1" dirty="0">
                <a:effectLst/>
                <a:ea typeface="Calibri" panose="020F0502020204030204" pitchFamily="34" charset="0"/>
              </a:rPr>
              <a:t> права</a:t>
            </a:r>
            <a:endParaRPr lang="ru-RU" dirty="0">
              <a:effectLst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sz="2000" dirty="0">
              <a:effectLst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853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70E86-CF8E-4E4C-BC27-B7E4CCAA8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07391"/>
            <a:ext cx="8610600" cy="537327"/>
          </a:xfrm>
        </p:spPr>
        <p:txBody>
          <a:bodyPr>
            <a:normAutofit/>
          </a:bodyPr>
          <a:lstStyle/>
          <a:p>
            <a:r>
              <a:rPr lang="ru-RU" sz="3200" b="1" dirty="0"/>
              <a:t>Религиозная концепция МЧП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8824AF-93AD-4193-8CB7-0C6F871D1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3" y="867265"/>
            <a:ext cx="11774078" cy="5783344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10000"/>
              </a:lnSpc>
              <a:spcBef>
                <a:spcPts val="600"/>
              </a:spcBef>
            </a:pPr>
            <a:r>
              <a:rPr lang="ru-RU" sz="1800" dirty="0" err="1">
                <a:effectLst/>
                <a:ea typeface="Courier New" panose="02070309020205020404" pitchFamily="49" charset="0"/>
              </a:rPr>
              <a:t>Интерперсональные</a:t>
            </a:r>
            <a:r>
              <a:rPr lang="ru-RU" sz="1800" dirty="0">
                <a:effectLst/>
                <a:ea typeface="Courier New" panose="02070309020205020404" pitchFamily="49" charset="0"/>
              </a:rPr>
              <a:t> нормы = </a:t>
            </a:r>
            <a:r>
              <a:rPr lang="ru-RU" sz="1800" b="1" dirty="0">
                <a:effectLst/>
                <a:ea typeface="Calibri" panose="020F0502020204030204" pitchFamily="34" charset="0"/>
              </a:rPr>
              <a:t>межрелигиозные</a:t>
            </a:r>
            <a:r>
              <a:rPr lang="ru-RU" sz="1800" dirty="0">
                <a:effectLst/>
                <a:ea typeface="Calibri" panose="020F0502020204030204" pitchFamily="34" charset="0"/>
              </a:rPr>
              <a:t> коллизионные нормы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ourier New" panose="02070309020205020404" pitchFamily="49" charset="0"/>
              </a:rPr>
              <a:t>Нормы </a:t>
            </a:r>
            <a:r>
              <a:rPr lang="ru-RU" sz="1800" dirty="0" err="1">
                <a:effectLst/>
                <a:ea typeface="Courier New" panose="02070309020205020404" pitchFamily="49" charset="0"/>
              </a:rPr>
              <a:t>интерперсонального</a:t>
            </a:r>
            <a:r>
              <a:rPr lang="ru-RU" sz="1800" dirty="0">
                <a:effectLst/>
                <a:ea typeface="Courier New" panose="02070309020205020404" pitchFamily="49" charset="0"/>
              </a:rPr>
              <a:t> права – </a:t>
            </a:r>
            <a:r>
              <a:rPr lang="ru-RU" sz="1800" b="1" dirty="0">
                <a:effectLst/>
                <a:ea typeface="Courier New" panose="02070309020205020404" pitchFamily="49" charset="0"/>
              </a:rPr>
              <a:t>переходные</a:t>
            </a:r>
            <a:r>
              <a:rPr lang="ru-RU" sz="1800" dirty="0">
                <a:effectLst/>
                <a:ea typeface="Courier New" panose="02070309020205020404" pitchFamily="49" charset="0"/>
              </a:rPr>
              <a:t> между церковным и гражданским правом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1800" dirty="0" err="1">
                <a:effectLst/>
                <a:highlight>
                  <a:srgbClr val="00FFFF"/>
                </a:highlight>
                <a:ea typeface="Courier New" panose="02070309020205020404" pitchFamily="49" charset="0"/>
              </a:rPr>
              <a:t>Интерперсональные</a:t>
            </a:r>
            <a:r>
              <a:rPr lang="ru-RU" sz="1800" dirty="0">
                <a:effectLst/>
                <a:highlight>
                  <a:srgbClr val="00FFFF"/>
                </a:highlight>
                <a:ea typeface="Courier New" panose="02070309020205020404" pitchFamily="49" charset="0"/>
              </a:rPr>
              <a:t> коллизионные нормы входят в структуру МЧП, но в рамках особой, </a:t>
            </a:r>
            <a:r>
              <a:rPr lang="ru-RU" sz="1800" b="1" dirty="0">
                <a:effectLst/>
                <a:highlight>
                  <a:srgbClr val="00FFFF"/>
                </a:highlight>
                <a:ea typeface="Courier New" panose="02070309020205020404" pitchFamily="49" charset="0"/>
              </a:rPr>
              <a:t>религиозной концепции МЧП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</a:rPr>
              <a:t>Исходя из дифференциации правовых семей, можно гово­рить о существовании романо-германского, англосаксонского и </a:t>
            </a: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ре­</a:t>
            </a:r>
            <a:r>
              <a:rPr lang="ru-RU" sz="1800" spc="-5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лигиозного МЧП. Особенности религиозного МЧП: 1) наполнение ряда институтов религиозным содержанием (публичный порядок, императивные нормы</a:t>
            </a: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); 2) </a:t>
            </a:r>
            <a:r>
              <a:rPr lang="ru-RU" sz="1800" spc="-5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специфическое отношение к традиционным институтам коллизионного регулирования (обратная отсылка, предварительный во­</a:t>
            </a: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прос); 3) наличие оригинальных институтов и проблем (применение </a:t>
            </a:r>
            <a:r>
              <a:rPr lang="ru-RU" sz="1800" dirty="0" err="1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интерперсональных</a:t>
            </a: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 коллизионных норм</a:t>
            </a:r>
            <a:r>
              <a:rPr lang="ru-RU" sz="1800" dirty="0">
                <a:effectLst/>
                <a:ea typeface="Calibri" panose="020F0502020204030204" pitchFamily="34" charset="0"/>
              </a:rPr>
              <a:t>) </a:t>
            </a:r>
            <a:r>
              <a:rPr lang="ru-RU" sz="1800" dirty="0">
                <a:ea typeface="Calibri" panose="020F0502020204030204" pitchFamily="34" charset="0"/>
              </a:rPr>
              <a:t>(</a:t>
            </a:r>
            <a:r>
              <a:rPr lang="ru-RU" sz="1800" b="1" dirty="0">
                <a:effectLst/>
                <a:ea typeface="WenQuanYi Micro Hei"/>
              </a:rPr>
              <a:t>Толстых В.Л., 2004</a:t>
            </a:r>
            <a:r>
              <a:rPr lang="ru-RU" sz="1800" dirty="0">
                <a:effectLst/>
                <a:ea typeface="WenQuanYi Micro Hei"/>
              </a:rPr>
              <a:t>)</a:t>
            </a:r>
            <a:endParaRPr lang="ru-RU" sz="1800" dirty="0">
              <a:effectLst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1800" b="1" dirty="0">
                <a:effectLst/>
                <a:ea typeface="Calibri" panose="020F0502020204030204" pitchFamily="34" charset="0"/>
              </a:rPr>
              <a:t>Вряд ли можно говорить о существовании позитивного религиозного МЧП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800" dirty="0">
                <a:ea typeface="Calibri" panose="020F0502020204030204" pitchFamily="34" charset="0"/>
              </a:rPr>
              <a:t>Р</a:t>
            </a:r>
            <a:r>
              <a:rPr lang="ru-RU" sz="1800" dirty="0">
                <a:effectLst/>
                <a:ea typeface="Calibri" panose="020F0502020204030204" pitchFamily="34" charset="0"/>
              </a:rPr>
              <a:t>елигиозное право ничего не знает о принятых правилах международного частного права. Религиозные суды рассматривают его [право] как божественное, применимое без ограничений в пространстве или во времени (</a:t>
            </a:r>
            <a:r>
              <a:rPr lang="en-US" sz="1800" b="1" dirty="0" err="1">
                <a:effectLst/>
                <a:ea typeface="Calibri" panose="020F0502020204030204" pitchFamily="34" charset="0"/>
              </a:rPr>
              <a:t>Bentwich</a:t>
            </a:r>
            <a:r>
              <a:rPr lang="en-US" sz="1800" b="1" dirty="0">
                <a:effectLst/>
                <a:ea typeface="Calibri" panose="020F0502020204030204" pitchFamily="34" charset="0"/>
              </a:rPr>
              <a:t> N</a:t>
            </a:r>
            <a:r>
              <a:rPr lang="ru-RU" sz="1800" b="1" dirty="0">
                <a:effectLst/>
                <a:ea typeface="Calibri" panose="020F0502020204030204" pitchFamily="34" charset="0"/>
              </a:rPr>
              <a:t>., 1964</a:t>
            </a:r>
            <a:r>
              <a:rPr lang="ru-RU" sz="1800" dirty="0">
                <a:effectLst/>
                <a:ea typeface="Calibri" panose="020F0502020204030204" pitchFamily="34" charset="0"/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Для существования МЧП необходимо признание законов других стран, а личные правовые системы религиозного характера по большей части отказываются признавать все действия, совершенные в соответствии с другими законами,</a:t>
            </a:r>
            <a:r>
              <a:rPr lang="ru-RU" sz="1800" dirty="0">
                <a:effectLst/>
                <a:ea typeface="Calibri" panose="020F0502020204030204" pitchFamily="34" charset="0"/>
              </a:rPr>
              <a:t> и иногда даже исключают применение их собственного права, когда одна из сторон принадлежит другой системе (</a:t>
            </a:r>
            <a:r>
              <a:rPr lang="en-US" sz="1800" b="1" dirty="0">
                <a:effectLst/>
                <a:ea typeface="Calibri" panose="020F0502020204030204" pitchFamily="34" charset="0"/>
              </a:rPr>
              <a:t>Vitta E</a:t>
            </a:r>
            <a:r>
              <a:rPr lang="ru-RU" sz="1800" b="1" dirty="0">
                <a:effectLst/>
                <a:ea typeface="Calibri" panose="020F0502020204030204" pitchFamily="34" charset="0"/>
              </a:rPr>
              <a:t>., 1970</a:t>
            </a:r>
            <a:r>
              <a:rPr lang="ru-RU" sz="1800" dirty="0">
                <a:effectLst/>
                <a:ea typeface="Calibri" panose="020F0502020204030204" pitchFamily="34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33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0A75C-6978-482E-A282-854B54A9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22548"/>
            <a:ext cx="8610600" cy="507767"/>
          </a:xfrm>
        </p:spPr>
        <p:txBody>
          <a:bodyPr>
            <a:noAutofit/>
          </a:bodyPr>
          <a:lstStyle/>
          <a:p>
            <a:r>
              <a:rPr lang="ru-RU" sz="2400" b="1" dirty="0">
                <a:effectLst/>
                <a:latin typeface="+mn-lt"/>
                <a:ea typeface="Calibri" panose="020F0502020204030204" pitchFamily="34" charset="0"/>
              </a:rPr>
              <a:t>Соотношение МЧП и </a:t>
            </a:r>
            <a:r>
              <a:rPr lang="ru-RU" sz="2400" b="1" dirty="0" err="1">
                <a:effectLst/>
                <a:latin typeface="+mn-lt"/>
                <a:ea typeface="Calibri" panose="020F0502020204030204" pitchFamily="34" charset="0"/>
              </a:rPr>
              <a:t>интерперсонального</a:t>
            </a:r>
            <a:r>
              <a:rPr lang="ru-RU" sz="2400" b="1" dirty="0">
                <a:effectLst/>
                <a:latin typeface="+mn-lt"/>
                <a:ea typeface="Calibri" panose="020F0502020204030204" pitchFamily="34" charset="0"/>
              </a:rPr>
              <a:t> права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8190A0-84EE-4479-AE78-6DBAC6FE8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2" y="754602"/>
            <a:ext cx="11858920" cy="5980850"/>
          </a:xfrm>
        </p:spPr>
        <p:txBody>
          <a:bodyPr>
            <a:noAutofit/>
          </a:bodyPr>
          <a:lstStyle/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ru-RU" sz="1300" b="1" dirty="0">
                <a:effectLst/>
                <a:latin typeface="+mn-lt"/>
                <a:ea typeface="Calibri" panose="020F0502020204030204" pitchFamily="34" charset="0"/>
              </a:rPr>
              <a:t>Отрицание принадлежности </a:t>
            </a:r>
            <a:r>
              <a:rPr lang="ru-RU" sz="1300" b="1" dirty="0" err="1">
                <a:effectLst/>
                <a:latin typeface="+mn-lt"/>
                <a:ea typeface="Calibri" panose="020F0502020204030204" pitchFamily="34" charset="0"/>
              </a:rPr>
              <a:t>интерперсональных</a:t>
            </a:r>
            <a:r>
              <a:rPr lang="ru-RU" sz="1300" b="1" dirty="0">
                <a:effectLst/>
                <a:latin typeface="+mn-lt"/>
                <a:ea typeface="Calibri" panose="020F0502020204030204" pitchFamily="34" charset="0"/>
              </a:rPr>
              <a:t> коллизий к МЧП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300" dirty="0">
                <a:effectLst/>
                <a:ea typeface="Calibri" panose="020F0502020204030204" pitchFamily="34" charset="0"/>
              </a:rPr>
              <a:t>Расхождения между персональными правами и общим правом страны в пределах одной правовой системы не относятся к области коллизии законов, потому что они не </a:t>
            </a:r>
            <a:r>
              <a:rPr lang="ru-RU" sz="13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являются результатом применения закона в пространстве 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(</a:t>
            </a:r>
            <a:r>
              <a:rPr lang="en-US" sz="1300" b="1" dirty="0" err="1">
                <a:effectLst/>
                <a:ea typeface="Calibri" panose="020F0502020204030204" pitchFamily="34" charset="0"/>
              </a:rPr>
              <a:t>Schmitthoff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 C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.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M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., 1948)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300" dirty="0">
                <a:effectLst/>
                <a:ea typeface="Calibri" panose="020F0502020204030204" pitchFamily="34" charset="0"/>
              </a:rPr>
              <a:t>МЧП было разработано на основе существования правовых систем </a:t>
            </a:r>
            <a:r>
              <a:rPr lang="ru-RU" sz="13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территориального характера, между которыми возможен конфликт</a:t>
            </a:r>
            <a:r>
              <a:rPr lang="ru-RU" sz="1300" dirty="0">
                <a:effectLst/>
                <a:ea typeface="Calibri" panose="020F0502020204030204" pitchFamily="34" charset="0"/>
              </a:rPr>
              <a:t>, следовательно, его концепции и принципы не применимы, если правовые системы не имеют территориального характера. Межличностные конфликты следует отделять от сферы МЧП (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Bartholomew G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.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W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., 1952</a:t>
            </a:r>
            <a:r>
              <a:rPr lang="ru-RU" sz="1300" dirty="0">
                <a:effectLst/>
                <a:ea typeface="Calibri" panose="020F0502020204030204" pitchFamily="34" charset="0"/>
              </a:rPr>
              <a:t>)</a:t>
            </a:r>
          </a:p>
          <a:p>
            <a:pPr marL="36000">
              <a:lnSpc>
                <a:spcPct val="120000"/>
              </a:lnSpc>
              <a:spcBef>
                <a:spcPts val="600"/>
              </a:spcBef>
            </a:pPr>
            <a:r>
              <a:rPr lang="ru-RU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Общность МЧП и </a:t>
            </a:r>
            <a:r>
              <a:rPr lang="ru-RU" sz="13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интерперсонального</a:t>
            </a:r>
            <a:r>
              <a:rPr lang="ru-RU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права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3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МЧП и </a:t>
            </a:r>
            <a:r>
              <a:rPr lang="ru-RU" sz="1300" dirty="0" err="1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интерперсональное</a:t>
            </a:r>
            <a:r>
              <a:rPr lang="ru-RU" sz="13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право имеют одинаковую задачу 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выяснить в каждом конкретном случае компетентную правовую систему. Большинство правил МЧП могут по аналогии применяться к </a:t>
            </a:r>
            <a:r>
              <a:rPr lang="ru-RU" sz="13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интерперсональным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коллизиям, но для межличностного права следует выделить </a:t>
            </a:r>
            <a:r>
              <a:rPr lang="ru-RU" sz="1300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особую коллизионную привязку – «</a:t>
            </a:r>
            <a:r>
              <a:rPr lang="ru-RU" sz="1300" b="1" spc="-5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группа лиц, к которой данное лицо относится</a:t>
            </a:r>
            <a:r>
              <a:rPr lang="ru-RU" sz="1300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» (индус, магометанин и т.д.) (</a:t>
            </a:r>
            <a:r>
              <a:rPr lang="ru-RU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Вольф М., 1948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300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МЧП и межличностное право имеют </a:t>
            </a:r>
            <a:r>
              <a:rPr lang="ru-RU" sz="1300" spc="-5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общий источник происхождения </a:t>
            </a:r>
            <a:r>
              <a:rPr lang="ru-RU" sz="1300" spc="-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понятие «личный статут», лежавшее в основе разрешения конфликтов между разными правовыми укладами в Средние века. К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онфликты личных законов в определенной степени похожи на МЧП по своим объекту, методам и способам построения собственных правил (</a:t>
            </a:r>
            <a:r>
              <a:rPr lang="ru-RU" sz="13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интерперсональных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коллизионных норм). Наиболее важными </a:t>
            </a:r>
            <a:r>
              <a:rPr lang="ru-RU" sz="1300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коллизионными привязками для таких норм являются </a:t>
            </a:r>
            <a:r>
              <a:rPr lang="ru-RU" sz="1300" b="1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членство в этнической или религиозной группе и автономия воли сторон 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(право лиц выбирать ту или иную религию и юрисдикцию религиозного или светского суда). Общая для МЧП привязка к </a:t>
            </a:r>
            <a:r>
              <a:rPr lang="ru-RU" sz="13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праву страны гражданства обладает серьезными особенностями, имея в виду не столько </a:t>
            </a:r>
            <a:r>
              <a:rPr lang="ru-RU" sz="1300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принадлежность к гражданам такого государства, сколько принадлежность к определенной этнической или религиозной</a:t>
            </a:r>
            <a:r>
              <a:rPr lang="ru-RU" sz="13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группе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Vitta E</a:t>
            </a:r>
            <a:r>
              <a:rPr lang="ru-RU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., 1970</a:t>
            </a:r>
            <a:r>
              <a:rPr lang="ru-RU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1300" dirty="0" err="1">
                <a:effectLst/>
                <a:ea typeface="Calibri" panose="020F0502020204030204" pitchFamily="34" charset="0"/>
              </a:rPr>
              <a:t>Интерперсональное</a:t>
            </a:r>
            <a:r>
              <a:rPr lang="ru-RU" sz="1300" dirty="0">
                <a:effectLst/>
                <a:ea typeface="Calibri" panose="020F0502020204030204" pitchFamily="34" charset="0"/>
              </a:rPr>
              <a:t> право, как и МЧП, является </a:t>
            </a:r>
            <a:r>
              <a:rPr lang="ru-RU" sz="1300" dirty="0" err="1">
                <a:effectLst/>
                <a:ea typeface="Calibri" panose="020F0502020204030204" pitchFamily="34" charset="0"/>
              </a:rPr>
              <a:t>межправовым</a:t>
            </a:r>
            <a:r>
              <a:rPr lang="ru-RU" sz="1300" dirty="0">
                <a:effectLst/>
                <a:ea typeface="Calibri" panose="020F0502020204030204" pitchFamily="34" charset="0"/>
              </a:rPr>
              <a:t> образованием, чьи нормы имеют особый характер и принадлежат к категории, которую можно обозначить как 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«право о праве» </a:t>
            </a:r>
            <a:r>
              <a:rPr lang="ru-RU" sz="1300" dirty="0">
                <a:effectLst/>
                <a:ea typeface="Calibri" panose="020F0502020204030204" pitchFamily="34" charset="0"/>
              </a:rPr>
              <a:t>( </a:t>
            </a:r>
            <a:r>
              <a:rPr lang="en-US" sz="1300" dirty="0">
                <a:effectLst/>
                <a:ea typeface="Calibri" panose="020F0502020204030204" pitchFamily="34" charset="0"/>
              </a:rPr>
              <a:t>Law of Laws</a:t>
            </a:r>
            <a:r>
              <a:rPr lang="ru-RU" sz="1300" dirty="0">
                <a:effectLst/>
                <a:ea typeface="Calibri" panose="020F0502020204030204" pitchFamily="34" charset="0"/>
              </a:rPr>
              <a:t>). Применение и религиозных, и иностранных законов является лишь одним аспектом более широкого вопроса, касающегося, с одной стороны, сферы применения законов страны, а с другой – применения норм права, принадлежащих другим правовым системам. </a:t>
            </a:r>
            <a:r>
              <a:rPr lang="ru-RU" sz="1300" dirty="0">
                <a:effectLst/>
                <a:highlight>
                  <a:srgbClr val="00FF00"/>
                </a:highlight>
                <a:ea typeface="Calibri" panose="020F0502020204030204" pitchFamily="34" charset="0"/>
              </a:rPr>
              <a:t>Основой и </a:t>
            </a:r>
            <a:r>
              <a:rPr lang="ru-RU" sz="1300" dirty="0" err="1">
                <a:effectLst/>
                <a:highlight>
                  <a:srgbClr val="00FF00"/>
                </a:highlight>
                <a:ea typeface="Calibri" panose="020F0502020204030204" pitchFamily="34" charset="0"/>
              </a:rPr>
              <a:t>интерперсонального</a:t>
            </a:r>
            <a:r>
              <a:rPr lang="ru-RU" sz="1300" dirty="0">
                <a:effectLst/>
                <a:highlight>
                  <a:srgbClr val="00FF00"/>
                </a:highlight>
                <a:ea typeface="Calibri" panose="020F0502020204030204" pitchFamily="34" charset="0"/>
              </a:rPr>
              <a:t> права, и МЧП являются </a:t>
            </a:r>
            <a:r>
              <a:rPr lang="ru-RU" sz="1300" dirty="0">
                <a:effectLst/>
                <a:highlight>
                  <a:srgbClr val="00FFFF"/>
                </a:highlight>
                <a:ea typeface="Calibri" panose="020F0502020204030204" pitchFamily="34" charset="0"/>
              </a:rPr>
              <a:t>«правила выбора права», т.е. коллизионные нормы.</a:t>
            </a:r>
            <a:r>
              <a:rPr lang="ru-RU" sz="1300" dirty="0">
                <a:effectLst/>
                <a:highlight>
                  <a:srgbClr val="00FF00"/>
                </a:highlight>
                <a:ea typeface="Calibri" panose="020F0502020204030204" pitchFamily="34" charset="0"/>
              </a:rPr>
              <a:t> Эти нормы предписывают применение религиозного или иностранного частного права </a:t>
            </a:r>
            <a:r>
              <a:rPr lang="ru-RU" sz="1300" dirty="0">
                <a:effectLst/>
                <a:ea typeface="Calibri" panose="020F0502020204030204" pitchFamily="34" charset="0"/>
              </a:rPr>
              <a:t>(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Tedeschi G</a:t>
            </a:r>
            <a:r>
              <a:rPr lang="ru-RU" sz="1300" b="1" dirty="0">
                <a:effectLst/>
                <a:ea typeface="Calibri" panose="020F0502020204030204" pitchFamily="34" charset="0"/>
              </a:rPr>
              <a:t>., 1979</a:t>
            </a:r>
            <a:r>
              <a:rPr lang="ru-RU" sz="1300" dirty="0">
                <a:effectLst/>
                <a:ea typeface="Calibri" panose="020F0502020204030204" pitchFamily="34" charset="0"/>
              </a:rPr>
              <a:t>)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47639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D11E71-9D32-4357-8057-1D29C3909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84841"/>
            <a:ext cx="8610600" cy="563229"/>
          </a:xfrm>
        </p:spPr>
        <p:txBody>
          <a:bodyPr>
            <a:noAutofit/>
          </a:bodyPr>
          <a:lstStyle/>
          <a:p>
            <a:r>
              <a:rPr lang="ru-RU" sz="2400" b="1" dirty="0" err="1"/>
              <a:t>Интерперсональное</a:t>
            </a:r>
            <a:r>
              <a:rPr lang="ru-RU" sz="2400" b="1" dirty="0"/>
              <a:t> право – сфера действия МЧП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EB7587-AAA7-41BD-828C-D1AA17DE6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9" y="961534"/>
            <a:ext cx="11821213" cy="57032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tabLst>
                <a:tab pos="540385" algn="l"/>
              </a:tabLst>
            </a:pP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Общее происхождение МЧП и </a:t>
            </a:r>
            <a:r>
              <a:rPr lang="ru-RU" sz="1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интерперсонального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права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4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онятие «иностранный» 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для целей МЧП исторически – не только иную территорию, но и иную человеческую общность (межличностные коллизии). МЧП – происхождение из правил решения конфликтов между личными законами в Средние века </a:t>
            </a:r>
            <a:r>
              <a:rPr lang="ru-RU" sz="1400" dirty="0">
                <a:ea typeface="Courier New" panose="02070309020205020404" pitchFamily="49" charset="0"/>
              </a:rPr>
              <a:t>(институт </a:t>
            </a:r>
            <a:r>
              <a:rPr lang="ru-RU" sz="1400" dirty="0" err="1">
                <a:effectLst/>
                <a:ea typeface="Times New Roman" panose="02020603050405020304" pitchFamily="18" charset="0"/>
              </a:rPr>
              <a:t>professio</a:t>
            </a:r>
            <a:r>
              <a:rPr lang="ru-RU" sz="14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ea typeface="Times New Roman" panose="02020603050405020304" pitchFamily="18" charset="0"/>
              </a:rPr>
              <a:t>juris</a:t>
            </a:r>
            <a:r>
              <a:rPr lang="ru-RU" sz="14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L="36000" algn="just">
              <a:lnSpc>
                <a:spcPct val="100000"/>
              </a:lnSpc>
              <a:spcBef>
                <a:spcPts val="600"/>
              </a:spcBef>
            </a:pPr>
            <a:r>
              <a:rPr lang="ru-RU" sz="1400" dirty="0" err="1">
                <a:effectLst/>
                <a:ea typeface="Petersburg-Regular"/>
                <a:cs typeface="Times New Roman" panose="02020603050405020304" pitchFamily="18" charset="0"/>
              </a:rPr>
              <a:t>Интерперсональные</a:t>
            </a:r>
            <a:r>
              <a:rPr lang="ru-RU" sz="1400" dirty="0">
                <a:effectLst/>
                <a:ea typeface="Petersburg-Regular"/>
                <a:cs typeface="Times New Roman" panose="02020603050405020304" pitchFamily="18" charset="0"/>
              </a:rPr>
              <a:t> коллизии – </a:t>
            </a:r>
            <a:r>
              <a:rPr lang="ru-RU" sz="1400" b="1" dirty="0">
                <a:effectLst/>
                <a:ea typeface="Petersburg-Regular"/>
                <a:cs typeface="Times New Roman" panose="02020603050405020304" pitchFamily="18" charset="0"/>
              </a:rPr>
              <a:t>коллизионный вопрос </a:t>
            </a:r>
            <a:r>
              <a:rPr lang="ru-RU" sz="1400" dirty="0">
                <a:effectLst/>
                <a:ea typeface="Petersburg-Regular"/>
                <a:cs typeface="Times New Roman" panose="02020603050405020304" pitchFamily="18" charset="0"/>
              </a:rPr>
              <a:t>(основной в МЧП): право какой персональной общности подлежит применению? Какому личному закону подчиняются стороны, как установить его содержание? </a:t>
            </a:r>
          </a:p>
          <a:p>
            <a:pPr marL="36000" algn="just"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effectLst/>
                <a:ea typeface="Petersburg-Regular"/>
                <a:cs typeface="Times New Roman" panose="02020603050405020304" pitchFamily="18" charset="0"/>
              </a:rPr>
              <a:t>Коллизионный вопрос – наличие методов и способов его решения, т.е. 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собственного особого юридико-технического инструментария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коллизионных норм, не регулирующих правоотношения непосредственно и не устанавливающих прав и обязанностей сторон, а имеющих отсылочный характер, т.е. определяющих подчинение отношения тому или иному правопорядку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МЧП и </a:t>
            </a:r>
            <a:r>
              <a:rPr lang="ru-RU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интерперсональное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право – 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общая историческая функция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реализация принципа равноправия всех правовых систем, признание субъективных прав, законно приобретенных на основании иного правопорядка; цель и МЧП, и </a:t>
            </a:r>
            <a:r>
              <a:rPr lang="ru-RU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интерперсональное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право – облегчить и узаконить совместную жизнь различных человеческих общностей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Основное отличие 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наличие или отсутствие иностранного элемента, т.е. связи отношения с иным </a:t>
            </a:r>
            <a:r>
              <a:rPr lang="ru-RU" sz="1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суверенным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правопорядком. </a:t>
            </a:r>
            <a:r>
              <a:rPr lang="ru-RU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Интерперсональные</a:t>
            </a: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конфликты – это «конфликты законов без конфликта суверенитетов» 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Vitta E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., 1970)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14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Но:</a:t>
            </a:r>
            <a:r>
              <a:rPr lang="ru-RU" sz="1400" dirty="0">
                <a:effectLst/>
                <a:ea typeface="Calibri" panose="020F0502020204030204" pitchFamily="34" charset="0"/>
              </a:rPr>
              <a:t> различные персональные системы – на территорию нескольких государств. Трансграничная сфера действия персональных правовых систем – </a:t>
            </a:r>
            <a:r>
              <a:rPr lang="ru-RU" sz="1400" b="1" dirty="0">
                <a:effectLst/>
                <a:ea typeface="Calibri" panose="020F0502020204030204" pitchFamily="34" charset="0"/>
              </a:rPr>
              <a:t>иностранный элемент</a:t>
            </a:r>
            <a:endParaRPr lang="ru-RU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400" b="1" dirty="0" err="1">
                <a:effectLst/>
                <a:ea typeface="Courier New" panose="02070309020205020404" pitchFamily="49" charset="0"/>
              </a:rPr>
              <a:t>Интерперсональные</a:t>
            </a:r>
            <a:r>
              <a:rPr lang="ru-RU" sz="1400" b="1" dirty="0">
                <a:effectLst/>
                <a:ea typeface="Courier New" panose="02070309020205020404" pitchFamily="49" charset="0"/>
              </a:rPr>
              <a:t> коллизии – сфера действия МЧП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МЧП отсылка к иностранному правопорядку включает 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отсылку и к его </a:t>
            </a:r>
            <a:r>
              <a:rPr lang="ru-RU" sz="1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интерперсональным</a:t>
            </a:r>
            <a:r>
              <a:rPr lang="ru-RU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коллизионным нормам </a:t>
            </a:r>
            <a:r>
              <a:rPr lang="ru-RU" sz="1400" dirty="0">
                <a:ea typeface="Courier New" panose="02070309020205020404" pitchFamily="49" charset="0"/>
              </a:rPr>
              <a:t>М</a:t>
            </a:r>
            <a:r>
              <a:rPr lang="ru-RU" sz="1400" dirty="0">
                <a:effectLst/>
                <a:ea typeface="Courier New" panose="02070309020205020404" pitchFamily="49" charset="0"/>
              </a:rPr>
              <a:t>еханизм, аналогичный «отсылке к праву третьего государства» - отсылка коллизионной нормы страны суда (</a:t>
            </a:r>
            <a:r>
              <a:rPr lang="ru-RU" sz="1400" i="1" dirty="0">
                <a:effectLst/>
                <a:ea typeface="Courier New" panose="02070309020205020404" pitchFamily="49" charset="0"/>
              </a:rPr>
              <a:t>«внешней» коллизионной нормы</a:t>
            </a:r>
            <a:r>
              <a:rPr lang="ru-RU" sz="1400" dirty="0">
                <a:effectLst/>
                <a:ea typeface="Courier New" panose="02070309020205020404" pitchFamily="49" charset="0"/>
              </a:rPr>
              <a:t>) «попадает» на </a:t>
            </a:r>
            <a:r>
              <a:rPr lang="ru-RU" sz="1400" dirty="0" err="1">
                <a:effectLst/>
                <a:ea typeface="Courier New" panose="02070309020205020404" pitchFamily="49" charset="0"/>
              </a:rPr>
              <a:t>интерперсональную</a:t>
            </a:r>
            <a:r>
              <a:rPr lang="ru-RU" sz="1400" dirty="0">
                <a:effectLst/>
                <a:ea typeface="Courier New" panose="02070309020205020404" pitchFamily="49" charset="0"/>
              </a:rPr>
              <a:t> коллизионную норму (</a:t>
            </a:r>
            <a:r>
              <a:rPr lang="ru-RU" sz="1400" i="1" dirty="0">
                <a:effectLst/>
                <a:ea typeface="Courier New" panose="02070309020205020404" pitchFamily="49" charset="0"/>
              </a:rPr>
              <a:t>внутреннюю коллизионную норму</a:t>
            </a:r>
            <a:r>
              <a:rPr lang="ru-RU" sz="1400" dirty="0">
                <a:effectLst/>
                <a:ea typeface="Courier New" panose="02070309020205020404" pitchFamily="49" charset="0"/>
              </a:rPr>
              <a:t>) компетентного иностранного права, которая, в свою очередь, предписывает применение того или иного «личного права», действующего в пределах этой страны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sz="1400" b="1" dirty="0">
                <a:ea typeface="Courier New" panose="02070309020205020404" pitchFamily="49" charset="0"/>
              </a:rPr>
              <a:t>Классическая модель косвенной отсылки</a:t>
            </a:r>
            <a:endParaRPr lang="ru-RU" sz="1400" b="1" dirty="0">
              <a:effectLst/>
              <a:ea typeface="Courier New" panose="02070309020205020404" pitchFamily="49" charset="0"/>
            </a:endParaRPr>
          </a:p>
          <a:p>
            <a:pPr marL="0">
              <a:lnSpc>
                <a:spcPct val="120000"/>
              </a:lnSpc>
              <a:spcBef>
                <a:spcPts val="600"/>
              </a:spcBef>
            </a:pPr>
            <a:endParaRPr lang="ru-RU" sz="1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33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D8D91-619D-43BF-8286-5DBC6E87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22116"/>
            <a:ext cx="8610600" cy="759627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dirty="0">
                <a:latin typeface="Century Gothic" panose="020B0502020202020204" pitchFamily="34" charset="0"/>
              </a:rPr>
              <a:t>Внутренние </a:t>
            </a:r>
            <a:r>
              <a:rPr lang="ru-RU" sz="2800" b="1" dirty="0" err="1">
                <a:latin typeface="Century Gothic" panose="020B0502020202020204" pitchFamily="34" charset="0"/>
              </a:rPr>
              <a:t>интерперсональные</a:t>
            </a:r>
            <a:r>
              <a:rPr lang="ru-RU" sz="2800" b="1" dirty="0">
                <a:latin typeface="Century Gothic" panose="020B0502020202020204" pitchFamily="34" charset="0"/>
              </a:rPr>
              <a:t> коллизионные нормы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13045-3DFE-4E48-8043-FB39F3414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6" y="791852"/>
            <a:ext cx="11941628" cy="594403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6400" b="1" dirty="0">
                <a:ea typeface="Calibri" panose="020F0502020204030204" pitchFamily="34" charset="0"/>
                <a:cs typeface="Times New Roman" panose="02020603050405020304" pitchFamily="18" charset="0"/>
              </a:rPr>
              <a:t>Законы (кодексы) о персональном статусе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6400" dirty="0">
                <a:ea typeface="Calibri" panose="020F0502020204030204" pitchFamily="34" charset="0"/>
                <a:cs typeface="Times New Roman" panose="02020603050405020304" pitchFamily="18" charset="0"/>
              </a:rPr>
              <a:t>Тунис (1956 ред. 1981), Кувейт (1984 ред. 2007), Мавритания (2001), ОАЭ (2005)</a:t>
            </a:r>
          </a:p>
          <a:p>
            <a:pPr mar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6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Ливан </a:t>
            </a:r>
            <a:endParaRPr lang="en-US" sz="6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6400" dirty="0">
                <a:effectLst/>
                <a:ea typeface="Calibri" panose="020F0502020204030204" pitchFamily="34" charset="0"/>
              </a:rPr>
              <a:t>Закон от 23 июня 1959 года</a:t>
            </a:r>
            <a:r>
              <a:rPr lang="en-US" sz="6400" dirty="0">
                <a:effectLst/>
                <a:ea typeface="Calibri" panose="020F0502020204030204" pitchFamily="34" charset="0"/>
              </a:rPr>
              <a:t> </a:t>
            </a:r>
            <a:r>
              <a:rPr lang="ru-RU" sz="6400" dirty="0">
                <a:effectLst/>
                <a:ea typeface="Calibri" panose="020F0502020204030204" pitchFamily="34" charset="0"/>
              </a:rPr>
              <a:t>«</a:t>
            </a:r>
            <a:r>
              <a:rPr lang="ru-RU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Наследство </a:t>
            </a:r>
            <a:r>
              <a:rPr lang="ru-RU" sz="6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немусульман</a:t>
            </a:r>
            <a:r>
              <a:rPr lang="ru-RU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»,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Указ № 53 от 30 марта 1939 г.</a:t>
            </a:r>
            <a:r>
              <a:rPr lang="en-US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Ст. 1:</a:t>
            </a:r>
            <a:r>
              <a:rPr lang="en-US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Мусульмане есть и остаются исключенными из сферы применения Закона от 13 марта 1936 года о статусе религиозных общин</a:t>
            </a:r>
          </a:p>
          <a:p>
            <a:pPr mar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540385" algn="l"/>
              </a:tabLst>
            </a:pPr>
            <a:r>
              <a:rPr lang="ru-RU" sz="6400" b="1" kern="100" dirty="0">
                <a:effectLst/>
                <a:ea typeface="Times New Roman" panose="02020603050405020304" pitchFamily="18" charset="0"/>
                <a:cs typeface="Lohit Devanagari"/>
              </a:rPr>
              <a:t>Израиль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6400" kern="100" dirty="0">
                <a:effectLst/>
                <a:ea typeface="Times New Roman" panose="02020603050405020304" pitchFamily="18" charset="0"/>
                <a:cs typeface="Lohit Devanagari"/>
              </a:rPr>
              <a:t>Закон о толковании терминов (1981) (</a:t>
            </a:r>
            <a:r>
              <a:rPr lang="en-US" sz="6400" i="1" kern="100" dirty="0">
                <a:effectLst/>
                <a:ea typeface="Times New Roman" panose="02020603050405020304" pitchFamily="18" charset="0"/>
                <a:cs typeface="Lohit Devanagari"/>
              </a:rPr>
              <a:t>Interpretation Law</a:t>
            </a:r>
            <a:r>
              <a:rPr lang="ru-RU" sz="6400" kern="100" dirty="0">
                <a:effectLst/>
                <a:ea typeface="Times New Roman" panose="02020603050405020304" pitchFamily="18" charset="0"/>
                <a:cs typeface="Lohit Devanagari"/>
              </a:rPr>
              <a:t>, 5741-1981) (</a:t>
            </a:r>
            <a:r>
              <a:rPr lang="ru-RU" sz="6400" kern="100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Lohit Devanagari"/>
              </a:rPr>
              <a:t>конституционный закон, часть некодифицированной конституции)</a:t>
            </a:r>
            <a:r>
              <a:rPr lang="ru-RU" sz="6400" kern="100" dirty="0">
                <a:effectLst/>
                <a:ea typeface="Times New Roman" panose="02020603050405020304" pitchFamily="18" charset="0"/>
                <a:cs typeface="Lohit Devanagari"/>
              </a:rPr>
              <a:t>: </a:t>
            </a:r>
            <a:r>
              <a:rPr lang="ru-RU" sz="6400" kern="100" dirty="0">
                <a:effectLst/>
                <a:ea typeface="WenQuanYi Micro Hei"/>
                <a:cs typeface="Lohit Devanagari"/>
              </a:rPr>
              <a:t>«право/закон («дин») включает в себя: законодательный акт; 2. религиозные законы – как устные, так и письменные – в соответствии с тем, как они действуют в государстве</a:t>
            </a:r>
            <a:r>
              <a:rPr lang="en-US" sz="6400" kern="100" dirty="0">
                <a:effectLst/>
                <a:ea typeface="WenQuanYi Micro Hei"/>
                <a:cs typeface="Lohit Devanagari"/>
              </a:rPr>
              <a:t> </a:t>
            </a:r>
            <a:r>
              <a:rPr lang="en-US" sz="6400" kern="100" dirty="0">
                <a:effectLst/>
                <a:highlight>
                  <a:srgbClr val="FFFF00"/>
                </a:highlight>
                <a:ea typeface="WenQuanYi Micro Hei"/>
                <a:cs typeface="Lohit Devanagari"/>
              </a:rPr>
              <a:t>[</a:t>
            </a:r>
            <a:r>
              <a:rPr lang="ru-RU" sz="6400" kern="100" dirty="0">
                <a:effectLst/>
                <a:highlight>
                  <a:srgbClr val="FFFF00"/>
                </a:highlight>
                <a:ea typeface="WenQuanYi Micro Hei"/>
                <a:cs typeface="Lohit Devanagari"/>
              </a:rPr>
              <a:t>законы всех официально признанных религий</a:t>
            </a:r>
            <a:r>
              <a:rPr lang="en-US" sz="6400" kern="100" dirty="0">
                <a:effectLst/>
                <a:ea typeface="WenQuanYi Micro Hei"/>
                <a:cs typeface="Lohit Devanagari"/>
              </a:rPr>
              <a:t>]</a:t>
            </a:r>
            <a:r>
              <a:rPr lang="ru-RU" sz="6400" kern="100" dirty="0">
                <a:effectLst/>
                <a:ea typeface="WenQuanYi Micro Hei"/>
                <a:cs typeface="Lohit Devanagari"/>
              </a:rPr>
              <a:t>; 3. а) акты Британского парламента или Указ Королевского Совета … а также законы английского права и его принципы справедливости в той части, в которой они действительны в государстве Израиль; </a:t>
            </a:r>
            <a:r>
              <a:rPr lang="ru-RU" sz="6400" kern="100" dirty="0">
                <a:effectLst/>
                <a:ea typeface="WenQuanYi Micro Hei"/>
              </a:rPr>
              <a:t>б) законы Османской империи в той части, в которой они действительны в государстве Израиль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6400" dirty="0">
                <a:effectLst/>
                <a:ea typeface="Calibri" panose="020F0502020204030204" pitchFamily="34" charset="0"/>
              </a:rPr>
              <a:t>Закон № 5711 о равенстве прав женщин (1951), </a:t>
            </a:r>
            <a:r>
              <a:rPr lang="en-US" sz="6400" dirty="0">
                <a:effectLst/>
                <a:ea typeface="Calibri" panose="020F0502020204030204" pitchFamily="34" charset="0"/>
              </a:rPr>
              <a:t>Penal Law (1977)</a:t>
            </a:r>
            <a:endParaRPr lang="ru-RU" sz="6400" kern="100" dirty="0">
              <a:effectLst/>
              <a:ea typeface="WenQuanYi Micro Hei"/>
            </a:endParaRP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6400" dirty="0">
                <a:effectLst/>
                <a:ea typeface="Times New Roman" panose="02020603050405020304" pitchFamily="18" charset="0"/>
              </a:rPr>
              <a:t>Закон № 5729 по делам о прекращении брака (особые случаи и международная юрисдикция) (1969)</a:t>
            </a:r>
            <a:r>
              <a:rPr lang="ru-RU" sz="6400" dirty="0">
                <a:effectLst/>
                <a:ea typeface="Courier New" panose="02070309020205020404" pitchFamily="49" charset="0"/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6400" dirty="0">
                <a:effectLst/>
                <a:ea typeface="Courier New" panose="02070309020205020404" pitchFamily="49" charset="0"/>
              </a:rPr>
              <a:t>З</a:t>
            </a:r>
            <a:r>
              <a:rPr lang="ru-RU" sz="6400" dirty="0">
                <a:effectLst/>
                <a:ea typeface="Times New Roman" panose="02020603050405020304" pitchFamily="18" charset="0"/>
              </a:rPr>
              <a:t>акон № 5770 о гражданском союзе лиц без религиозной принадлежности (2010)</a:t>
            </a:r>
            <a:endParaRPr lang="ru-RU" sz="6400" dirty="0">
              <a:effectLst/>
              <a:ea typeface="Courier New" panose="02070309020205020404" pitchFamily="49" charset="0"/>
            </a:endParaRPr>
          </a:p>
          <a:p>
            <a:pPr marL="1270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6400" dirty="0">
                <a:effectLst/>
                <a:ea typeface="Courier New" panose="02070309020205020404" pitchFamily="49" charset="0"/>
              </a:rPr>
              <a:t>Любые иностранные решения, затрагивающие вопросы личного статуса, должны пройти процедуру признания. </a:t>
            </a:r>
            <a:r>
              <a:rPr lang="ru-RU" sz="6400" dirty="0">
                <a:effectLst/>
                <a:highlight>
                  <a:srgbClr val="FFFF00"/>
                </a:highlight>
                <a:ea typeface="Courier New" panose="02070309020205020404" pitchFamily="49" charset="0"/>
              </a:rPr>
              <a:t>Иностранное решение о разводе – пример «разделенного статуса», </a:t>
            </a:r>
            <a:r>
              <a:rPr lang="ru-RU" sz="6400" dirty="0">
                <a:effectLst/>
                <a:ea typeface="Courier New" panose="02070309020205020404" pitchFamily="49" charset="0"/>
              </a:rPr>
              <a:t>поскольку оно не имеет обязательной силы и доказательственной ценности до утверждения компетентным израильским судом</a:t>
            </a:r>
            <a:endParaRPr lang="ru-RU" sz="6400" kern="100" dirty="0">
              <a:effectLst/>
              <a:ea typeface="WenQuanYi Micro He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8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1C7BF-BA1F-410D-842B-29C2112F8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78574"/>
            <a:ext cx="8610600" cy="571876"/>
          </a:xfrm>
        </p:spPr>
        <p:txBody>
          <a:bodyPr>
            <a:noAutofit/>
          </a:bodyPr>
          <a:lstStyle/>
          <a:p>
            <a:pPr algn="r"/>
            <a:r>
              <a:rPr lang="ru-RU" sz="2400" b="1" dirty="0">
                <a:latin typeface="Century Gothic" panose="020B0502020202020204" pitchFamily="34" charset="0"/>
              </a:rPr>
              <a:t>Национальное законодательство о МЧП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85EB46-FC55-4E6A-BDB6-9159091E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20132"/>
            <a:ext cx="11821886" cy="587458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1. Если лицо является гражданином страны, где применение тех или иных правил зависит от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статуса ее граждан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правом его страны гражданства является право, определенное в соответствии с нормами этой страны, или, если их нет, право, с которым лицо наиболее тесно связано…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(ст. 40 [Право, изменяющееся в зависимости от персонально­го статуса] Закона о МЧП Японии (1898 ред. 2006))</a:t>
            </a:r>
            <a:endParaRPr lang="en-US" sz="56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Если законодательство государства, право которого подлежит применению, предусматривает многообразие религий,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применяются положения религии</a:t>
            </a:r>
            <a:r>
              <a:rPr lang="ru-RU" sz="5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выбранной законом этой страны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(ст. 34 ГК </a:t>
            </a:r>
            <a:r>
              <a:rPr lang="ru-RU" sz="5600" b="1" dirty="0">
                <a:latin typeface="Century Gothic" panose="020B0502020202020204" pitchFamily="34" charset="0"/>
              </a:rPr>
              <a:t>Афганистана (1977))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 Если компетентное законодательство образует какой-либо единый применительно к территории правовой порядок, но в нем действуют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различные системы норм для различных категорий лиц</a:t>
            </a:r>
            <a:r>
              <a:rPr lang="ru-RU" sz="5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всегда следует соблюдать установленное в этом законодательстве в том, что касается коллизии между [этими] системами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(ст. 20 ГК Португалии (1966))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 случае, когда страна включает несколько правовых систем, подлежащих применению к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различным категориям лиц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любая отсылка к праву этой страны рассматривается как отсылка к правовой системе, которая указана в действующих нормах права данного государства; при отсутствии таких норм такая отсылка является отсылкой к правовой системе, имеющей наиболее тесную связь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(ст. 3077 ГК Квебека (1991))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1. Когда в компетентном иностранном праве сосуществуют несколько различных территориальных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или персональных правовых систем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и не уточняется, какая именно правовая система подлежит применению, определение применимой системы должно основываться на критериях, используемых в этом правопорядке. 2. В случае, если невозможно определить такие критерии, будет применяться та правовая система, с которой рассматриваемое правоотношение имеет наиболее тесную связь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(ст. 18 ГК Макао (1999 ред. 2013))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000" b="1" dirty="0">
                <a:effectLst/>
                <a:ea typeface="Times New Roman" panose="02020603050405020304" pitchFamily="18" charset="0"/>
              </a:rPr>
              <a:t>Бельгия, Болгария, Нидерланды (2004-2009)</a:t>
            </a:r>
          </a:p>
          <a:p>
            <a:pPr marR="65405">
              <a:lnSpc>
                <a:spcPct val="120000"/>
              </a:lnSpc>
              <a:spcBef>
                <a:spcPts val="600"/>
              </a:spcBef>
              <a:buSzPts val="1200"/>
              <a:tabLst>
                <a:tab pos="293370" algn="l"/>
              </a:tabLst>
            </a:pP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… (2) Если в соответствии с настоящим Законом право государства, которое имеет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две или более системы права, применимые к различным категориям лиц 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 отношении любого вопроса, применимое право должно определяться на основе личных коллизионных норм этого</a:t>
            </a:r>
            <a:r>
              <a:rPr lang="ru-RU" sz="5600" spc="-3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государства. (3) В тех случаях, когда применимое законодательство не содержит никаких территориальных или личных коллизионных норм, или их содержимое не может быть идентифицировано, или эти правила не приводят к выбору применимого права, то применяется правовая система государства, которая имеет наиболее тесную связь с</a:t>
            </a:r>
            <a:r>
              <a:rPr lang="ru-RU" sz="5600" spc="-13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5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делом </a:t>
            </a:r>
            <a:r>
              <a:rPr lang="ru-RU" sz="5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(ст. 6 Закона о МЧП Венгрии (2017))</a:t>
            </a:r>
            <a:endParaRPr lang="ru-RU" sz="5600" b="1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ru-RU" dirty="0">
              <a:latin typeface="Petersberg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77302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E9B7E4-A697-4CC5-83D2-222EA87A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19744"/>
            <a:ext cx="8610600" cy="719242"/>
          </a:xfrm>
        </p:spPr>
        <p:txBody>
          <a:bodyPr>
            <a:noAutofit/>
          </a:bodyPr>
          <a:lstStyle/>
          <a:p>
            <a:r>
              <a:rPr lang="ru-RU" sz="2800" b="1" dirty="0" err="1"/>
              <a:t>Интерперсональные</a:t>
            </a:r>
            <a:r>
              <a:rPr lang="ru-RU" sz="2800" b="1" dirty="0"/>
              <a:t> коллизии в праве ЕС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0C6CE7-A562-47A1-9E73-F391D9716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122" y="838987"/>
            <a:ext cx="11934333" cy="589927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700" b="1" dirty="0">
                <a:solidFill>
                  <a:srgbClr val="00B0F0"/>
                </a:solidFill>
              </a:rPr>
              <a:t>COUNCIL REGULATION (EU) No 1259/2010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of 20 December 2010</a:t>
            </a:r>
            <a:br>
              <a:rPr lang="en-US" sz="2700" b="1" dirty="0">
                <a:solidFill>
                  <a:srgbClr val="00B0F0"/>
                </a:solidFill>
              </a:rPr>
            </a:br>
            <a:r>
              <a:rPr lang="en-US" sz="2700" b="1" dirty="0">
                <a:solidFill>
                  <a:srgbClr val="00B0F0"/>
                </a:solidFill>
              </a:rPr>
              <a:t>implementing enhanced cooperation in the area of the law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applicable to divorce and legal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separation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(ROME III)</a:t>
            </a:r>
            <a:endParaRPr lang="ru-RU" sz="2700" b="1" dirty="0">
              <a:solidFill>
                <a:srgbClr val="00B0F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b="1" dirty="0">
                <a:solidFill>
                  <a:srgbClr val="00B050"/>
                </a:solidFill>
              </a:rPr>
              <a:t>Статья 15. Государства с множественностью правовых систем – </a:t>
            </a:r>
            <a:r>
              <a:rPr lang="ru-RU" sz="2700" b="1" dirty="0" err="1">
                <a:solidFill>
                  <a:srgbClr val="00B050"/>
                </a:solidFill>
              </a:rPr>
              <a:t>интерперсональная</a:t>
            </a:r>
            <a:r>
              <a:rPr lang="ru-RU" sz="2700" b="1" dirty="0">
                <a:solidFill>
                  <a:srgbClr val="00B050"/>
                </a:solidFill>
              </a:rPr>
              <a:t> коллизия права. </a:t>
            </a:r>
            <a:r>
              <a:rPr lang="ru-RU" sz="2700" dirty="0"/>
              <a:t>По отношению к государству, которое имеет две или более правовых систем или совокупности правовых норм, применяемых к различным категориям лиц, в отношении вопросов, регулируемых настоящим Регламентом, любая ссылка на закон такого государства должно толковаться как относящаяся к правовой системе, определяемой нормами, действующими в этом государстве. В случае отсутствия таких норм, применяется правовая система или совокупность правовых норм, с которыми один супруг или оба супруга имеют наиболее тесную связь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700" b="1" dirty="0">
                <a:solidFill>
                  <a:srgbClr val="00B0F0"/>
                </a:solidFill>
              </a:rPr>
              <a:t>REGULATION (EU) No 650/2012 OF THE EUROPEAN PARLIAMENT AND OF THE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COUNCIL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of 4 July 2012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on jurisdiction, applicable law, recognition and enforcement of decisions and acceptance and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enforcement of authentic instruments in matters of succession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and on the creation of a</a:t>
            </a:r>
            <a:r>
              <a:rPr lang="ru-RU" sz="2700" b="1" dirty="0">
                <a:solidFill>
                  <a:srgbClr val="00B0F0"/>
                </a:solidFill>
              </a:rPr>
              <a:t> </a:t>
            </a:r>
            <a:r>
              <a:rPr lang="en-US" sz="2700" b="1" dirty="0">
                <a:solidFill>
                  <a:srgbClr val="00B0F0"/>
                </a:solidFill>
              </a:rPr>
              <a:t>European Certificate of Succession (ROME IV)</a:t>
            </a:r>
            <a:endParaRPr lang="ru-RU" sz="2700" b="1" dirty="0">
              <a:solidFill>
                <a:srgbClr val="00B0F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b="1" dirty="0">
                <a:solidFill>
                  <a:srgbClr val="00B050"/>
                </a:solidFill>
              </a:rPr>
              <a:t>Статья 37. Государства с более чем одной правовой системой – </a:t>
            </a:r>
            <a:r>
              <a:rPr lang="ru-RU" sz="2700" b="1" dirty="0" err="1">
                <a:solidFill>
                  <a:srgbClr val="00B050"/>
                </a:solidFill>
              </a:rPr>
              <a:t>интерперсональные</a:t>
            </a:r>
            <a:r>
              <a:rPr lang="ru-RU" sz="2700" b="1" dirty="0">
                <a:solidFill>
                  <a:srgbClr val="00B050"/>
                </a:solidFill>
              </a:rPr>
              <a:t> коллизии правовых норм. </a:t>
            </a:r>
            <a:r>
              <a:rPr lang="ru-RU" sz="2700" dirty="0"/>
              <a:t> Что касается государства, имеющего две или более правовые системы или совокупности норм, применимые к разным категориям лиц в отношении наследования, то любое обращение к праву того государства истолковывается как обращение к той правовой системе или совокупности норм, которая определяется действующими законами того государства. При отсутствии таких законов, применяется та правовая система или совокупность норм, с которой покойной был наиболее тесно связан.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700" b="1" i="0" dirty="0">
                <a:solidFill>
                  <a:srgbClr val="00B0F0"/>
                </a:solidFill>
                <a:effectLst/>
              </a:rPr>
              <a:t>COUNCIL REGULATION (EU) 2016/1103</a:t>
            </a:r>
            <a:r>
              <a:rPr lang="ru-RU" sz="2700" b="1" i="0" dirty="0">
                <a:solidFill>
                  <a:srgbClr val="00B0F0"/>
                </a:solidFill>
                <a:effectLst/>
              </a:rPr>
              <a:t> </a:t>
            </a:r>
            <a:r>
              <a:rPr lang="en-US" sz="2700" b="1" i="0" dirty="0">
                <a:solidFill>
                  <a:srgbClr val="00B0F0"/>
                </a:solidFill>
                <a:effectLst/>
              </a:rPr>
              <a:t>of 24 June 2016</a:t>
            </a:r>
            <a:r>
              <a:rPr lang="ru-RU" sz="2700" b="1" i="0" dirty="0">
                <a:solidFill>
                  <a:srgbClr val="00B0F0"/>
                </a:solidFill>
                <a:effectLst/>
              </a:rPr>
              <a:t> </a:t>
            </a:r>
            <a:r>
              <a:rPr lang="en-US" sz="2700" b="1" i="0" dirty="0">
                <a:solidFill>
                  <a:srgbClr val="00B0F0"/>
                </a:solidFill>
                <a:effectLst/>
              </a:rPr>
              <a:t>implementing enhanced cooperation in the area of jurisdiction, applicable law and the recognition</a:t>
            </a:r>
            <a:r>
              <a:rPr lang="ru-RU" sz="2700" b="1" i="0" dirty="0">
                <a:solidFill>
                  <a:srgbClr val="00B0F0"/>
                </a:solidFill>
                <a:effectLst/>
              </a:rPr>
              <a:t> </a:t>
            </a:r>
            <a:r>
              <a:rPr lang="en-US" sz="2700" b="1" i="0" dirty="0">
                <a:solidFill>
                  <a:srgbClr val="00B0F0"/>
                </a:solidFill>
                <a:effectLst/>
              </a:rPr>
              <a:t>and enforcement of decisions in matters of matrimonial property regimes</a:t>
            </a:r>
            <a:r>
              <a:rPr lang="en-US" sz="2700" dirty="0">
                <a:solidFill>
                  <a:srgbClr val="00B0F0"/>
                </a:solidFill>
              </a:rPr>
              <a:t> </a:t>
            </a:r>
            <a:endParaRPr lang="ru-RU" sz="2700" dirty="0">
              <a:solidFill>
                <a:srgbClr val="00B0F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27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Статья 34. Межличностные правовые коллизии. </a:t>
            </a:r>
            <a:r>
              <a:rPr lang="ru-RU" sz="2700" dirty="0">
                <a:effectLst/>
                <a:ea typeface="Times New Roman" panose="02020603050405020304" pitchFamily="18" charset="0"/>
              </a:rPr>
              <a:t>В отношении государства, которое имеет две или более системы права или сводов правил, применимых к различным категориям лиц в отношении режимов имущества супругов, любая ссылка на право такого государства должна толковаться как относящаяся к системе права или своду правил, определенных нормами, действующими в государстве. В отсутствие таких норм применяется система права или свод правил, с которыми супруги имеют наиболее тесную связь.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700" dirty="0">
                <a:effectLst/>
                <a:ea typeface="Courier New" panose="02070309020205020404" pitchFamily="49" charset="0"/>
              </a:rPr>
              <a:t>Сходное регулирование </a:t>
            </a:r>
            <a:r>
              <a:rPr lang="en-US" sz="2700" dirty="0">
                <a:effectLst/>
                <a:ea typeface="Courier New" panose="02070309020205020404" pitchFamily="49" charset="0"/>
              </a:rPr>
              <a:t>mutatis mutandis</a:t>
            </a:r>
            <a:r>
              <a:rPr lang="ru-RU" sz="2700" dirty="0">
                <a:effectLst/>
                <a:ea typeface="Courier New" panose="02070309020205020404" pitchFamily="49" charset="0"/>
              </a:rPr>
              <a:t> – </a:t>
            </a:r>
            <a:r>
              <a:rPr lang="en-US" sz="2700" b="1" i="0" dirty="0">
                <a:effectLst/>
              </a:rPr>
              <a:t>COUNCIL REGULATION (EU) 2016/1104</a:t>
            </a:r>
            <a:r>
              <a:rPr lang="ru-RU" sz="2700" b="1" i="0" dirty="0">
                <a:effectLst/>
              </a:rPr>
              <a:t> </a:t>
            </a:r>
            <a:r>
              <a:rPr lang="en-US" sz="2700" b="1" i="0" dirty="0">
                <a:effectLst/>
              </a:rPr>
              <a:t>of 24 June 2016</a:t>
            </a:r>
            <a:r>
              <a:rPr lang="ru-RU" sz="2700" b="1" i="0" dirty="0">
                <a:effectLst/>
              </a:rPr>
              <a:t> </a:t>
            </a:r>
            <a:r>
              <a:rPr lang="en-US" sz="2700" b="1" i="0" dirty="0">
                <a:effectLst/>
              </a:rPr>
              <a:t>implementing enhanced cooperation in the area of jurisdiction, applicable law and the recognition</a:t>
            </a:r>
            <a:r>
              <a:rPr lang="ru-RU" sz="2700" b="1" i="0" dirty="0">
                <a:effectLst/>
              </a:rPr>
              <a:t> </a:t>
            </a:r>
            <a:r>
              <a:rPr lang="en-US" sz="2700" b="1" i="0" dirty="0">
                <a:effectLst/>
              </a:rPr>
              <a:t>and enforcement of decisions in matters of the property consequences of registered partnerships</a:t>
            </a:r>
            <a:r>
              <a:rPr lang="ru-RU" sz="2700" b="1" i="0" dirty="0">
                <a:effectLst/>
              </a:rPr>
              <a:t>  (</a:t>
            </a:r>
            <a:r>
              <a:rPr lang="ru-RU" sz="2700" dirty="0">
                <a:effectLst/>
                <a:ea typeface="Courier New" panose="02070309020205020404" pitchFamily="49" charset="0"/>
              </a:rPr>
              <a:t>ст. 34)</a:t>
            </a:r>
            <a:endParaRPr lang="ru-RU" sz="27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052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1EE41-61D2-4955-8F89-D3C7E574F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0"/>
            <a:ext cx="8610600" cy="816429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>
                <a:latin typeface="Century Gothic" panose="020B0502020202020204" pitchFamily="34" charset="0"/>
              </a:rPr>
              <a:t>Применение религиозного права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50CE7A-19E5-484B-B403-4D5311B97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" y="990600"/>
            <a:ext cx="11919858" cy="5715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20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США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Дело </a:t>
            </a:r>
            <a:r>
              <a:rPr lang="ru-RU" sz="2000" i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Wener</a:t>
            </a:r>
            <a:r>
              <a:rPr lang="ru-RU" sz="20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v. </a:t>
            </a:r>
            <a:r>
              <a:rPr lang="ru-RU" sz="2000" i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Wener</a:t>
            </a:r>
            <a:r>
              <a:rPr lang="ru-RU" sz="20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(1969/1970) (Верховный суд штата Нью-Йорк) – применение еврейского религиозного закона было обосновано тем, что прецедентное право Нью-Йорка (так же, как Кодекс Наполеона или Кодекс Юстиниана) не могло быть правовой основой судебного решения, поскольку права и обязанности сторон были установлены в </a:t>
            </a:r>
            <a:r>
              <a:rPr lang="ru-RU" sz="2000" i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кетубе</a:t>
            </a:r>
            <a:r>
              <a:rPr lang="ru-RU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составленной по закону Моисея и Израиля. Для определения обязанности мужа по содержанию ребенка – Книга Руфи, Левит, Псалтырь, Маймониды и Палестинский талмуд. При этом законность обращения к еврейскому праву для достижения справедливого результата – поставлена под сомнение: «Применение религиозного права вызывает серьезные конституционные проблемы равноправия и отделения церкви от государства»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000" b="0" i="0" u="none" strike="noStrike" spc="0" dirty="0">
                <a:effectLst/>
                <a:latin typeface="Century Gothic" panose="020B0502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“Штат” озна­чает … любое индейское племя или иных коренных американцев … которые имеют свою систему законов (§ 15.400(8) Свода статутов штата Орегон)</a:t>
            </a:r>
            <a:endParaRPr lang="en-US" sz="2000" b="0" i="0" u="none" strike="noStrike" spc="0" dirty="0">
              <a:effectLst/>
              <a:latin typeface="Century Gothic" panose="020B0502020202020204" pitchFamily="34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2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Испания</a:t>
            </a:r>
          </a:p>
          <a:p>
            <a:pPr marL="69850" marR="2413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Высший суд юстиции Валенсии (дело № 1821/2005) – спор из наследования с участием двух вдов умершего, которые заключили брак в муниципалитете </a:t>
            </a:r>
            <a:r>
              <a:rPr lang="ru-RU" sz="20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Тмикско</a:t>
            </a: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(мексиканский штат </a:t>
            </a:r>
            <a:r>
              <a:rPr lang="ru-RU" sz="20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Морелос</a:t>
            </a: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), при том, что ни один из браков не был расторгнут. Второй брак был признан недействительным как противоречащий публичному порядку Испании.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Апелляционный суд Барселоны (дело № 381/2006) – установил, </a:t>
            </a:r>
            <a:r>
              <a:rPr lang="ru-RU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что, е</a:t>
            </a:r>
            <a:r>
              <a:rPr lang="ru-RU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сли марокканское право применяется, то испанское решение будет признано в Марокко (ст. 128 Семейного кодекса). Итог – применение законов шариата с прагматической целью – обеспечить признание решения испанского суда в стране происхождения бывших супругов (Марокко)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1800" dirty="0">
                <a:effectLst/>
                <a:ea typeface="Calibri" panose="020F0502020204030204" pitchFamily="34" charset="0"/>
              </a:rPr>
              <a:t>Проблемы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интерперсональных</a:t>
            </a:r>
            <a:r>
              <a:rPr lang="ru-RU" sz="1800" dirty="0">
                <a:effectLst/>
                <a:ea typeface="Calibri" panose="020F0502020204030204" pitchFamily="34" charset="0"/>
              </a:rPr>
              <a:t> коллизий не являются вопросами собственно МЧП, но 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полный рост заявляют о себе судам и иным правоприменительным органам при рассмотрении ими спорных или прочих дел с участием иностранцев </a:t>
            </a: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(Ануфриева Л.П., 2001)</a:t>
            </a:r>
            <a:endParaRPr lang="ru-RU" sz="1800" b="1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45618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2016</TotalTime>
  <Words>2457</Words>
  <Application>Microsoft Office PowerPoint</Application>
  <PresentationFormat>Широкоэкранный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Century Gothic</vt:lpstr>
      <vt:lpstr>Petersberg Regular</vt:lpstr>
      <vt:lpstr>Times New Roman</vt:lpstr>
      <vt:lpstr>След самолета</vt:lpstr>
      <vt:lpstr>Презентация PowerPoint</vt:lpstr>
      <vt:lpstr>интерперсональное право (interpersonal law)</vt:lpstr>
      <vt:lpstr>Религиозная концепция МЧП</vt:lpstr>
      <vt:lpstr>Соотношение МЧП и интерперсонального права</vt:lpstr>
      <vt:lpstr>Интерперсональное право – сфера действия МЧП</vt:lpstr>
      <vt:lpstr>Внутренние интерперсональные коллизионные нормы</vt:lpstr>
      <vt:lpstr>Национальное законодательство о МЧП</vt:lpstr>
      <vt:lpstr>Интерперсональные коллизии в праве ЕС</vt:lpstr>
      <vt:lpstr>Применение религиозного права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Павлова</dc:creator>
  <cp:lastModifiedBy>Ирина Павлова</cp:lastModifiedBy>
  <cp:revision>89</cp:revision>
  <dcterms:created xsi:type="dcterms:W3CDTF">2020-11-13T21:21:01Z</dcterms:created>
  <dcterms:modified xsi:type="dcterms:W3CDTF">2021-11-17T10:43:33Z</dcterms:modified>
</cp:coreProperties>
</file>