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267" r:id="rId3"/>
    <p:sldId id="269" r:id="rId4"/>
    <p:sldId id="274" r:id="rId5"/>
    <p:sldId id="275" r:id="rId6"/>
    <p:sldId id="268" r:id="rId7"/>
    <p:sldId id="272" r:id="rId8"/>
    <p:sldId id="273" r:id="rId9"/>
    <p:sldId id="265" r:id="rId10"/>
    <p:sldId id="260" r:id="rId11"/>
    <p:sldId id="259" r:id="rId12"/>
    <p:sldId id="261" r:id="rId13"/>
    <p:sldId id="266" r:id="rId14"/>
    <p:sldId id="262" r:id="rId15"/>
    <p:sldId id="263" r:id="rId16"/>
    <p:sldId id="276" r:id="rId17"/>
    <p:sldId id="271" r:id="rId18"/>
    <p:sldId id="264" r:id="rId19"/>
    <p:sldId id="277" r:id="rId20"/>
    <p:sldId id="278" r:id="rId21"/>
    <p:sldId id="279" r:id="rId22"/>
    <p:sldId id="257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303265023468193"/>
          <c:y val="5.2700012386613121E-2"/>
          <c:w val="0.56967355941502362"/>
          <c:h val="0.947299987613386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Как к "кошельку"</c:v>
                </c:pt>
                <c:pt idx="1">
                  <c:v>Как к локомотиву развития экономики и общества</c:v>
                </c:pt>
                <c:pt idx="2">
                  <c:v>Как к младшему партнёру</c:v>
                </c:pt>
                <c:pt idx="3">
                  <c:v>Как к равноправному партнеру</c:v>
                </c:pt>
                <c:pt idx="4">
                  <c:v>Как к питательной среде для коррупции</c:v>
                </c:pt>
                <c:pt idx="5">
                  <c:v>Как к конкуренту в борьбе за влияние в обществе</c:v>
                </c:pt>
                <c:pt idx="6">
                  <c:v>Как к объекту постоянной поддержки и защиты</c:v>
                </c:pt>
                <c:pt idx="7">
                  <c:v>Как к конкуренту в экономической сфере</c:v>
                </c:pt>
              </c:strCache>
            </c:strRef>
          </c:cat>
          <c:val>
            <c:numRef>
              <c:f>Лист1!$B$2:$B$9</c:f>
              <c:numCache>
                <c:formatCode>0</c:formatCode>
                <c:ptCount val="8"/>
                <c:pt idx="0">
                  <c:v>41.1</c:v>
                </c:pt>
                <c:pt idx="1">
                  <c:v>27.4</c:v>
                </c:pt>
                <c:pt idx="2">
                  <c:v>23.3</c:v>
                </c:pt>
                <c:pt idx="3">
                  <c:v>19.899999999999999</c:v>
                </c:pt>
                <c:pt idx="4">
                  <c:v>7.5</c:v>
                </c:pt>
                <c:pt idx="5">
                  <c:v>4.8</c:v>
                </c:pt>
                <c:pt idx="6">
                  <c:v>4.8</c:v>
                </c:pt>
                <c:pt idx="7">
                  <c:v>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1B-4139-A2D2-34AD1B05F4E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Как к "кошельку"</c:v>
                </c:pt>
                <c:pt idx="1">
                  <c:v>Как к локомотиву развития экономики и общества</c:v>
                </c:pt>
                <c:pt idx="2">
                  <c:v>Как к младшему партнёру</c:v>
                </c:pt>
                <c:pt idx="3">
                  <c:v>Как к равноправному партнеру</c:v>
                </c:pt>
                <c:pt idx="4">
                  <c:v>Как к питательной среде для коррупции</c:v>
                </c:pt>
                <c:pt idx="5">
                  <c:v>Как к конкуренту в борьбе за влияние в обществе</c:v>
                </c:pt>
                <c:pt idx="6">
                  <c:v>Как к объекту постоянной поддержки и защиты</c:v>
                </c:pt>
                <c:pt idx="7">
                  <c:v>Как к конкуренту в экономической сфере</c:v>
                </c:pt>
              </c:strCache>
            </c:strRef>
          </c:cat>
          <c:val>
            <c:numRef>
              <c:f>Лист1!$C$2:$C$9</c:f>
              <c:numCache>
                <c:formatCode>0</c:formatCode>
                <c:ptCount val="8"/>
                <c:pt idx="0">
                  <c:v>48.1</c:v>
                </c:pt>
                <c:pt idx="1">
                  <c:v>20</c:v>
                </c:pt>
                <c:pt idx="2">
                  <c:v>25.6</c:v>
                </c:pt>
                <c:pt idx="3">
                  <c:v>15.6</c:v>
                </c:pt>
                <c:pt idx="4">
                  <c:v>13.7</c:v>
                </c:pt>
                <c:pt idx="5">
                  <c:v>7.8</c:v>
                </c:pt>
                <c:pt idx="6">
                  <c:v>5.9</c:v>
                </c:pt>
                <c:pt idx="7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1B-4139-A2D2-34AD1B05F4E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Как к "кошельку"</c:v>
                </c:pt>
                <c:pt idx="1">
                  <c:v>Как к локомотиву развития экономики и общества</c:v>
                </c:pt>
                <c:pt idx="2">
                  <c:v>Как к младшему партнёру</c:v>
                </c:pt>
                <c:pt idx="3">
                  <c:v>Как к равноправному партнеру</c:v>
                </c:pt>
                <c:pt idx="4">
                  <c:v>Как к питательной среде для коррупции</c:v>
                </c:pt>
                <c:pt idx="5">
                  <c:v>Как к конкуренту в борьбе за влияние в обществе</c:v>
                </c:pt>
                <c:pt idx="6">
                  <c:v>Как к объекту постоянной поддержки и защиты</c:v>
                </c:pt>
                <c:pt idx="7">
                  <c:v>Как к конкуренту в экономической сфере</c:v>
                </c:pt>
              </c:strCache>
            </c:strRef>
          </c:cat>
          <c:val>
            <c:numRef>
              <c:f>Лист1!$D$2:$D$9</c:f>
              <c:numCache>
                <c:formatCode>0</c:formatCode>
                <c:ptCount val="8"/>
                <c:pt idx="0">
                  <c:v>45.5</c:v>
                </c:pt>
                <c:pt idx="1">
                  <c:v>22.6</c:v>
                </c:pt>
                <c:pt idx="2">
                  <c:v>33.700000000000003</c:v>
                </c:pt>
                <c:pt idx="3">
                  <c:v>11.5</c:v>
                </c:pt>
                <c:pt idx="4">
                  <c:v>10.8</c:v>
                </c:pt>
                <c:pt idx="5">
                  <c:v>4.9000000000000004</c:v>
                </c:pt>
                <c:pt idx="6">
                  <c:v>5.9</c:v>
                </c:pt>
                <c:pt idx="7">
                  <c:v>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1B-4139-A2D2-34AD1B05F4E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Как к "кошельку"</c:v>
                </c:pt>
                <c:pt idx="1">
                  <c:v>Как к локомотиву развития экономики и общества</c:v>
                </c:pt>
                <c:pt idx="2">
                  <c:v>Как к младшему партнёру</c:v>
                </c:pt>
                <c:pt idx="3">
                  <c:v>Как к равноправному партнеру</c:v>
                </c:pt>
                <c:pt idx="4">
                  <c:v>Как к питательной среде для коррупции</c:v>
                </c:pt>
                <c:pt idx="5">
                  <c:v>Как к конкуренту в борьбе за влияние в обществе</c:v>
                </c:pt>
                <c:pt idx="6">
                  <c:v>Как к объекту постоянной поддержки и защиты</c:v>
                </c:pt>
                <c:pt idx="7">
                  <c:v>Как к конкуренту в экономической сфере</c:v>
                </c:pt>
              </c:strCache>
            </c:strRef>
          </c:cat>
          <c:val>
            <c:numRef>
              <c:f>Лист1!$E$2:$E$9</c:f>
              <c:numCache>
                <c:formatCode>0</c:formatCode>
                <c:ptCount val="8"/>
                <c:pt idx="0">
                  <c:v>50.7</c:v>
                </c:pt>
                <c:pt idx="1">
                  <c:v>16.7</c:v>
                </c:pt>
                <c:pt idx="2">
                  <c:v>29.6</c:v>
                </c:pt>
                <c:pt idx="3">
                  <c:v>12.8</c:v>
                </c:pt>
                <c:pt idx="4">
                  <c:v>14.8</c:v>
                </c:pt>
                <c:pt idx="5">
                  <c:v>6.9</c:v>
                </c:pt>
                <c:pt idx="6">
                  <c:v>6.8</c:v>
                </c:pt>
                <c:pt idx="7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31B-4139-A2D2-34AD1B05F4E1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2007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Лист1!$A$2:$A$9</c:f>
              <c:strCache>
                <c:ptCount val="8"/>
                <c:pt idx="0">
                  <c:v>Как к "кошельку"</c:v>
                </c:pt>
                <c:pt idx="1">
                  <c:v>Как к локомотиву развития экономики и общества</c:v>
                </c:pt>
                <c:pt idx="2">
                  <c:v>Как к младшему партнёру</c:v>
                </c:pt>
                <c:pt idx="3">
                  <c:v>Как к равноправному партнеру</c:v>
                </c:pt>
                <c:pt idx="4">
                  <c:v>Как к питательной среде для коррупции</c:v>
                </c:pt>
                <c:pt idx="5">
                  <c:v>Как к конкуренту в борьбе за влияние в обществе</c:v>
                </c:pt>
                <c:pt idx="6">
                  <c:v>Как к объекту постоянной поддержки и защиты</c:v>
                </c:pt>
                <c:pt idx="7">
                  <c:v>Как к конкуренту в экономической сфере</c:v>
                </c:pt>
              </c:strCache>
            </c:strRef>
          </c:cat>
          <c:val>
            <c:numRef>
              <c:f>Лист1!$F$2:$F$9</c:f>
              <c:numCache>
                <c:formatCode>0</c:formatCode>
                <c:ptCount val="8"/>
                <c:pt idx="0">
                  <c:v>55</c:v>
                </c:pt>
                <c:pt idx="1">
                  <c:v>15</c:v>
                </c:pt>
                <c:pt idx="2">
                  <c:v>26</c:v>
                </c:pt>
                <c:pt idx="3">
                  <c:v>8</c:v>
                </c:pt>
                <c:pt idx="4">
                  <c:v>9</c:v>
                </c:pt>
                <c:pt idx="5">
                  <c:v>15</c:v>
                </c:pt>
                <c:pt idx="6">
                  <c:v>4</c:v>
                </c:pt>
                <c:pt idx="7">
                  <c:v>5.55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6E-46D5-A2A2-FEC728ACB72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1533440"/>
        <c:axId val="131555712"/>
      </c:barChart>
      <c:catAx>
        <c:axId val="13153344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1555712"/>
        <c:crosses val="autoZero"/>
        <c:auto val="1"/>
        <c:lblAlgn val="ctr"/>
        <c:lblOffset val="100"/>
        <c:noMultiLvlLbl val="0"/>
      </c:catAx>
      <c:valAx>
        <c:axId val="131555712"/>
        <c:scaling>
          <c:orientation val="minMax"/>
        </c:scaling>
        <c:delete val="1"/>
        <c:axPos val="t"/>
        <c:numFmt formatCode="0" sourceLinked="1"/>
        <c:majorTickMark val="out"/>
        <c:minorTickMark val="none"/>
        <c:tickLblPos val="none"/>
        <c:crossAx val="13153344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2110338709186818"/>
          <c:y val="5.5411031991240919E-4"/>
          <c:w val="0.26461798883069132"/>
          <c:h val="4.6688555667055022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408303827793337"/>
          <c:y val="3.0204621617657374E-2"/>
          <c:w val="0.48733207464381212"/>
          <c:h val="0.9603233470188907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Безопасность и охрана труда</c:v>
                </c:pt>
                <c:pt idx="1">
                  <c:v>Развитие сотрудников и социальное обеспечение</c:v>
                </c:pt>
                <c:pt idx="2">
                  <c:v>Повышение энергоэффективности и/или использование альтернативных источников энергии</c:v>
                </c:pt>
                <c:pt idx="3">
                  <c:v>Повышение информационной открытости, развитие процесса отчётности</c:v>
                </c:pt>
                <c:pt idx="4">
                  <c:v>Развитие локальных сообществ, участие в устойчивом развитии территорий</c:v>
                </c:pt>
                <c:pt idx="5">
                  <c:v>Сокращение выбросов CO2 (декарбонизация)</c:v>
                </c:pt>
                <c:pt idx="6">
                  <c:v>Разработка устойчивых (зелёных) продуктов</c:v>
                </c:pt>
              </c:strCache>
            </c:strRef>
          </c:cat>
          <c:val>
            <c:numRef>
              <c:f>Лист1!$B$2:$B$8</c:f>
              <c:numCache>
                <c:formatCode>0</c:formatCode>
                <c:ptCount val="7"/>
                <c:pt idx="0">
                  <c:v>70.33898305084746</c:v>
                </c:pt>
                <c:pt idx="1">
                  <c:v>59.322033898305079</c:v>
                </c:pt>
                <c:pt idx="2">
                  <c:v>47.457627118644069</c:v>
                </c:pt>
                <c:pt idx="3">
                  <c:v>26.271186440677962</c:v>
                </c:pt>
                <c:pt idx="4">
                  <c:v>11.864406779661017</c:v>
                </c:pt>
                <c:pt idx="5">
                  <c:v>11.016949152542374</c:v>
                </c:pt>
                <c:pt idx="6">
                  <c:v>10.169491525423728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48-44CB-B0E5-000ACF868F6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0"/>
        <c:axId val="261554944"/>
        <c:axId val="261556864"/>
      </c:barChart>
      <c:catAx>
        <c:axId val="26155494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261556864"/>
        <c:crosses val="autoZero"/>
        <c:auto val="1"/>
        <c:lblAlgn val="ctr"/>
        <c:lblOffset val="100"/>
        <c:noMultiLvlLbl val="0"/>
      </c:catAx>
      <c:valAx>
        <c:axId val="261556864"/>
        <c:scaling>
          <c:orientation val="minMax"/>
        </c:scaling>
        <c:delete val="1"/>
        <c:axPos val="t"/>
        <c:numFmt formatCode="0" sourceLinked="1"/>
        <c:majorTickMark val="out"/>
        <c:minorTickMark val="none"/>
        <c:tickLblPos val="none"/>
        <c:crossAx val="26155494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71071884990294198"/>
          <c:y val="0.91095609913517173"/>
          <c:w val="0.28790801604202532"/>
          <c:h val="4.7714852211003404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2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993134732087564"/>
          <c:y val="5.2026015130461824E-2"/>
          <c:w val="0.4862641634300009"/>
          <c:h val="0.9088706191137908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Расходы на образовательные программы для сотрудников по профилю компании (включая повышение квалификации)</c:v>
                </c:pt>
                <c:pt idx="1">
                  <c:v>Расходы на организацию произв. практики для студентов профильных учреждений проф.образования</c:v>
                </c:pt>
                <c:pt idx="2">
                  <c:v>Оплата обучения лиц, которые могут не иметь закрепленных в договоре обязательств по последующей работе в компании</c:v>
                </c:pt>
                <c:pt idx="3">
                  <c:v>Расходы, связанные с производством и (или) реализацией, подготовки профессиональных стандартов</c:v>
                </c:pt>
                <c:pt idx="4">
                  <c:v>Расходы на развитие организаций профессионального образования</c:v>
                </c:pt>
                <c:pt idx="5">
                  <c:v>Расходы на независимую оценку квалификации кадров</c:v>
                </c:pt>
              </c:strCache>
            </c:strRef>
          </c:cat>
          <c:val>
            <c:numRef>
              <c:f>Лист1!$B$2:$B$7</c:f>
              <c:numCache>
                <c:formatCode>0</c:formatCode>
                <c:ptCount val="6"/>
                <c:pt idx="0">
                  <c:v>87.3</c:v>
                </c:pt>
                <c:pt idx="1">
                  <c:v>52.5</c:v>
                </c:pt>
                <c:pt idx="2">
                  <c:v>23.7</c:v>
                </c:pt>
                <c:pt idx="3">
                  <c:v>27.1</c:v>
                </c:pt>
                <c:pt idx="4">
                  <c:v>22.9</c:v>
                </c:pt>
                <c:pt idx="5">
                  <c:v>17.8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62-4CF5-AB81-BBAA8FCAC2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37821184"/>
        <c:axId val="137855744"/>
      </c:barChart>
      <c:catAx>
        <c:axId val="13782118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100"/>
            </a:pPr>
            <a:endParaRPr lang="ru-RU"/>
          </a:p>
        </c:txPr>
        <c:crossAx val="137855744"/>
        <c:crosses val="autoZero"/>
        <c:auto val="1"/>
        <c:lblAlgn val="ctr"/>
        <c:lblOffset val="100"/>
        <c:noMultiLvlLbl val="0"/>
      </c:catAx>
      <c:valAx>
        <c:axId val="137855744"/>
        <c:scaling>
          <c:orientation val="minMax"/>
        </c:scaling>
        <c:delete val="0"/>
        <c:axPos val="t"/>
        <c:numFmt formatCode="0" sourceLinked="1"/>
        <c:majorTickMark val="none"/>
        <c:minorTickMark val="none"/>
        <c:tickLblPos val="none"/>
        <c:spPr>
          <a:ln w="9525">
            <a:noFill/>
          </a:ln>
        </c:spPr>
        <c:crossAx val="13782118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791184974139056"/>
          <c:y val="7.087635938496005E-2"/>
          <c:w val="0.55906303000206159"/>
          <c:h val="0.8997322674006105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Квалифицированные рабочие </c:v>
                </c:pt>
                <c:pt idx="1">
                  <c:v>Операторы, аппаратчики, машинисты установок и машин</c:v>
                </c:pt>
                <c:pt idx="2">
                  <c:v>Специалисты высшего уровня профессиональной квалификации</c:v>
                </c:pt>
                <c:pt idx="3">
                  <c:v>Специалисты среднего уровня профессиональной квалификации</c:v>
                </c:pt>
                <c:pt idx="4">
                  <c:v>Неквалифицированные рабочие</c:v>
                </c:pt>
                <c:pt idx="5">
                  <c:v>Работники, занятые подготовкой информации, оформлением документации, учетом и обслуживанием</c:v>
                </c:pt>
                <c:pt idx="6">
                  <c:v>Руководители организаций и их структурных подразделений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63.1</c:v>
                </c:pt>
                <c:pt idx="1">
                  <c:v>44.6</c:v>
                </c:pt>
                <c:pt idx="2">
                  <c:v>44.3</c:v>
                </c:pt>
                <c:pt idx="3">
                  <c:v>42.6</c:v>
                </c:pt>
                <c:pt idx="4">
                  <c:v>35.6</c:v>
                </c:pt>
                <c:pt idx="5">
                  <c:v>16.8</c:v>
                </c:pt>
                <c:pt idx="6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D2-4248-B151-89559163ACD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Квалифицированные рабочие </c:v>
                </c:pt>
                <c:pt idx="1">
                  <c:v>Операторы, аппаратчики, машинисты установок и машин</c:v>
                </c:pt>
                <c:pt idx="2">
                  <c:v>Специалисты высшего уровня профессиональной квалификации</c:v>
                </c:pt>
                <c:pt idx="3">
                  <c:v>Специалисты среднего уровня профессиональной квалификации</c:v>
                </c:pt>
                <c:pt idx="4">
                  <c:v>Неквалифицированные рабочие</c:v>
                </c:pt>
                <c:pt idx="5">
                  <c:v>Работники, занятые подготовкой информации, оформлением документации, учетом и обслуживанием</c:v>
                </c:pt>
                <c:pt idx="6">
                  <c:v>Руководители организаций и их структурных подразделений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63.7</c:v>
                </c:pt>
                <c:pt idx="1">
                  <c:v>47.7</c:v>
                </c:pt>
                <c:pt idx="2">
                  <c:v>55.9</c:v>
                </c:pt>
                <c:pt idx="3">
                  <c:v>45</c:v>
                </c:pt>
                <c:pt idx="4">
                  <c:v>19.600000000000001</c:v>
                </c:pt>
                <c:pt idx="5">
                  <c:v>15.7</c:v>
                </c:pt>
                <c:pt idx="6">
                  <c:v>28.4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D2-4248-B151-89559163ACD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0"/>
        <c:axId val="148570496"/>
        <c:axId val="148572416"/>
      </c:barChart>
      <c:catAx>
        <c:axId val="14857049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48572416"/>
        <c:crosses val="autoZero"/>
        <c:auto val="1"/>
        <c:lblAlgn val="ctr"/>
        <c:lblOffset val="100"/>
        <c:noMultiLvlLbl val="0"/>
      </c:catAx>
      <c:valAx>
        <c:axId val="14857241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1485704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3739403227433668"/>
          <c:y val="1.3600207965384799E-2"/>
          <c:w val="0.28343670426502282"/>
          <c:h val="3.9106648157138844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 sz="1100">
          <a:latin typeface="Garamond" panose="02020404030301010803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Лист1!$A$2:$A$7</c:f>
              <c:strCache>
                <c:ptCount val="6"/>
                <c:pt idx="0">
                  <c:v>Стремительная цифровизация и автоматизация различных процессов</c:v>
                </c:pt>
                <c:pt idx="1">
                  <c:v>Достижение целей устойчивого развития </c:v>
                </c:pt>
                <c:pt idx="2">
                  <c:v>Активное развитие зеленой генерации </c:v>
                </c:pt>
                <c:pt idx="3">
                  <c:v>Реализация обязательств по Парижскому соглашению и снижение выбросов</c:v>
                </c:pt>
                <c:pt idx="4">
                  <c:v>Глобальная декарбонизация </c:v>
                </c:pt>
                <c:pt idx="5">
                  <c:v>Все эти тренды будут влиять в равной степени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36</c:v>
                </c:pt>
                <c:pt idx="1">
                  <c:v>29.1</c:v>
                </c:pt>
                <c:pt idx="2">
                  <c:v>23.3</c:v>
                </c:pt>
                <c:pt idx="3">
                  <c:v>15.3</c:v>
                </c:pt>
                <c:pt idx="4">
                  <c:v>15.3</c:v>
                </c:pt>
                <c:pt idx="5">
                  <c:v>34.4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8F-465D-86F0-B5FBCB702B8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04506952"/>
        <c:axId val="204505312"/>
      </c:barChart>
      <c:catAx>
        <c:axId val="204506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ru-RU"/>
          </a:p>
        </c:txPr>
        <c:crossAx val="204505312"/>
        <c:crosses val="autoZero"/>
        <c:auto val="1"/>
        <c:lblAlgn val="ctr"/>
        <c:lblOffset val="100"/>
        <c:noMultiLvlLbl val="0"/>
      </c:catAx>
      <c:valAx>
        <c:axId val="204505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ru-RU"/>
          </a:p>
        </c:txPr>
        <c:crossAx val="204506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852E-2"/>
          <c:y val="0.17330093193216178"/>
          <c:w val="0.94905048633626676"/>
          <c:h val="0.623205174023818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за 2021 год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Вырос</c:v>
                </c:pt>
                <c:pt idx="1">
                  <c:v>Не изменился</c:v>
                </c:pt>
                <c:pt idx="2">
                  <c:v>Снизился</c:v>
                </c:pt>
              </c:strCache>
            </c:strRef>
          </c:cat>
          <c:val>
            <c:numRef>
              <c:f>Лист1!$B$2:$B$4</c:f>
              <c:numCache>
                <c:formatCode>0</c:formatCode>
                <c:ptCount val="3"/>
                <c:pt idx="0">
                  <c:v>20.6</c:v>
                </c:pt>
                <c:pt idx="1">
                  <c:v>66.2</c:v>
                </c:pt>
                <c:pt idx="2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E6E-4163-BD54-B69DEAF08D2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 2018 год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Вырос</c:v>
                </c:pt>
                <c:pt idx="1">
                  <c:v>Не изменился</c:v>
                </c:pt>
                <c:pt idx="2">
                  <c:v>Снизился</c:v>
                </c:pt>
              </c:strCache>
            </c:strRef>
          </c:cat>
          <c:val>
            <c:numRef>
              <c:f>Лист1!$C$2:$C$4</c:f>
              <c:numCache>
                <c:formatCode>0</c:formatCode>
                <c:ptCount val="3"/>
                <c:pt idx="0">
                  <c:v>43.1</c:v>
                </c:pt>
                <c:pt idx="1">
                  <c:v>45.3</c:v>
                </c:pt>
                <c:pt idx="2">
                  <c:v>11.6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E6E-4163-BD54-B69DEAF08D2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11604864"/>
        <c:axId val="122099584"/>
      </c:barChart>
      <c:catAx>
        <c:axId val="11160486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2099584"/>
        <c:crosses val="autoZero"/>
        <c:auto val="1"/>
        <c:lblAlgn val="ctr"/>
        <c:lblOffset val="100"/>
        <c:noMultiLvlLbl val="0"/>
      </c:catAx>
      <c:valAx>
        <c:axId val="122099584"/>
        <c:scaling>
          <c:orientation val="minMax"/>
        </c:scaling>
        <c:delete val="1"/>
        <c:axPos val="l"/>
        <c:numFmt formatCode="0" sourceLinked="1"/>
        <c:majorTickMark val="out"/>
        <c:minorTickMark val="none"/>
        <c:tickLblPos val="none"/>
        <c:crossAx val="11160486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6467453429635169"/>
          <c:y val="6.014399654001247E-2"/>
          <c:w val="0.53532548952236358"/>
          <c:h val="0.10034153326676017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 sz="12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904E-2"/>
          <c:y val="0.16458043095353533"/>
          <c:w val="0.94905048633626676"/>
          <c:h val="0.691252662006493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Регулярно</c:v>
                </c:pt>
                <c:pt idx="1">
                  <c:v>В единичных случаях</c:v>
                </c:pt>
                <c:pt idx="2">
                  <c:v>Нет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6.1</c:v>
                </c:pt>
                <c:pt idx="1">
                  <c:v>32.700000000000003</c:v>
                </c:pt>
                <c:pt idx="2">
                  <c:v>61.2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7A-4A49-93DC-62322CDF6DF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Регулярно</c:v>
                </c:pt>
                <c:pt idx="1">
                  <c:v>В единичных случаях</c:v>
                </c:pt>
                <c:pt idx="2">
                  <c:v>Нет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10.4</c:v>
                </c:pt>
                <c:pt idx="1">
                  <c:v>24.5</c:v>
                </c:pt>
                <c:pt idx="2">
                  <c:v>65.099999999999994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7A-4A49-93DC-62322CDF6DF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Регулярно</c:v>
                </c:pt>
                <c:pt idx="1">
                  <c:v>В единичных случаях</c:v>
                </c:pt>
                <c:pt idx="2">
                  <c:v>Нет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>
                  <c:v>8</c:v>
                </c:pt>
                <c:pt idx="1">
                  <c:v>33.4</c:v>
                </c:pt>
                <c:pt idx="2">
                  <c:v>58.6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7A-4A49-93DC-62322CDF6DFB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Регулярно</c:v>
                </c:pt>
                <c:pt idx="1">
                  <c:v>В единичных случаях</c:v>
                </c:pt>
                <c:pt idx="2">
                  <c:v>Нет</c:v>
                </c:pt>
              </c:strCache>
            </c:strRef>
          </c:cat>
          <c:val>
            <c:numRef>
              <c:f>Лист1!$E$2:$E$4</c:f>
              <c:numCache>
                <c:formatCode>0.0</c:formatCode>
                <c:ptCount val="3"/>
                <c:pt idx="0">
                  <c:v>4.3</c:v>
                </c:pt>
                <c:pt idx="1">
                  <c:v>22.9</c:v>
                </c:pt>
                <c:pt idx="2">
                  <c:v>72.900000000000006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77A-4A49-93DC-62322CDF6DF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48198912"/>
        <c:axId val="148834944"/>
      </c:barChart>
      <c:catAx>
        <c:axId val="1481989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48834944"/>
        <c:crosses val="autoZero"/>
        <c:auto val="1"/>
        <c:lblAlgn val="ctr"/>
        <c:lblOffset val="100"/>
        <c:noMultiLvlLbl val="0"/>
      </c:catAx>
      <c:valAx>
        <c:axId val="148834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4819891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5887341005451492E-4"/>
          <c:y val="6.6141814316224609E-2"/>
          <c:w val="0.30704544091244534"/>
          <c:h val="0.1130921234839514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279869698050291E-2"/>
          <c:y val="0.24305974196141261"/>
          <c:w val="0.94905048633626676"/>
          <c:h val="0.5859545968800838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Плановые проверки</c:v>
                </c:pt>
                <c:pt idx="1">
                  <c:v>Внеплановые проверки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78.599999999999994</c:v>
                </c:pt>
                <c:pt idx="1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F47-4CF5-9E08-65671AC80A6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Плановые проверки</c:v>
                </c:pt>
                <c:pt idx="1">
                  <c:v>Внеплановые проверки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81.2</c:v>
                </c:pt>
                <c:pt idx="1">
                  <c:v>53.6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F47-4CF5-9E08-65671AC80A6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Плановые проверки</c:v>
                </c:pt>
                <c:pt idx="1">
                  <c:v>Внеплановые проверки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65.7</c:v>
                </c:pt>
                <c:pt idx="1">
                  <c:v>51.5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F47-4CF5-9E08-65671AC80A68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Плановые проверки</c:v>
                </c:pt>
                <c:pt idx="1">
                  <c:v>Внеплановые проверки</c:v>
                </c:pt>
              </c:strCache>
            </c:strRef>
          </c:cat>
          <c:val>
            <c:numRef>
              <c:f>Лист1!$E$2:$E$3</c:f>
              <c:numCache>
                <c:formatCode>General</c:formatCode>
                <c:ptCount val="2"/>
                <c:pt idx="0">
                  <c:v>66.900000000000006</c:v>
                </c:pt>
                <c:pt idx="1">
                  <c:v>47.4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F47-4CF5-9E08-65671AC80A6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7361280"/>
        <c:axId val="137375744"/>
      </c:barChart>
      <c:catAx>
        <c:axId val="1373612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37375744"/>
        <c:crosses val="autoZero"/>
        <c:auto val="1"/>
        <c:lblAlgn val="ctr"/>
        <c:lblOffset val="100"/>
        <c:noMultiLvlLbl val="0"/>
      </c:catAx>
      <c:valAx>
        <c:axId val="1373757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373612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3987059757065341E-2"/>
          <c:y val="4.0825225243495723E-3"/>
          <c:w val="0.46249494497229365"/>
          <c:h val="0.2600736475104791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65000"/>
        </a:schemeClr>
      </a:solidFill>
    </a:ln>
  </c:spPr>
  <c:txPr>
    <a:bodyPr/>
    <a:lstStyle/>
    <a:p>
      <a:pPr>
        <a:defRPr sz="12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087999416739616E-2"/>
          <c:y val="4.3279543166638755E-2"/>
          <c:w val="0.94639325221682058"/>
          <c:h val="0.739219838899448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Субсидии</c:v>
                </c:pt>
                <c:pt idx="1">
                  <c:v>Пониженные налоговые ставки</c:v>
                </c:pt>
                <c:pt idx="2">
                  <c:v>Льготные займы</c:v>
                </c:pt>
                <c:pt idx="3">
                  <c:v>Нефинансовая поддержка</c:v>
                </c:pt>
                <c:pt idx="4">
                  <c:v>Государственные гарантии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71.599999999999994</c:v>
                </c:pt>
                <c:pt idx="1">
                  <c:v>49.3</c:v>
                </c:pt>
                <c:pt idx="2">
                  <c:v>47.1</c:v>
                </c:pt>
                <c:pt idx="3">
                  <c:v>52.2</c:v>
                </c:pt>
                <c:pt idx="4">
                  <c:v>18.5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7F0-4CA9-A37D-A75E6DE43BC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Субсидии</c:v>
                </c:pt>
                <c:pt idx="1">
                  <c:v>Пониженные налоговые ставки</c:v>
                </c:pt>
                <c:pt idx="2">
                  <c:v>Льготные займы</c:v>
                </c:pt>
                <c:pt idx="3">
                  <c:v>Нефинансовая поддержка</c:v>
                </c:pt>
                <c:pt idx="4">
                  <c:v>Государственные гарантии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74.099999999999994</c:v>
                </c:pt>
                <c:pt idx="1">
                  <c:v>67</c:v>
                </c:pt>
                <c:pt idx="2">
                  <c:v>50.5</c:v>
                </c:pt>
                <c:pt idx="3">
                  <c:v>56.1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7F0-4CA9-A37D-A75E6DE43BC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Субсидии</c:v>
                </c:pt>
                <c:pt idx="1">
                  <c:v>Пониженные налоговые ставки</c:v>
                </c:pt>
                <c:pt idx="2">
                  <c:v>Льготные займы</c:v>
                </c:pt>
                <c:pt idx="3">
                  <c:v>Нефинансовая поддержка</c:v>
                </c:pt>
                <c:pt idx="4">
                  <c:v>Государственные гарантии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76</c:v>
                </c:pt>
                <c:pt idx="1">
                  <c:v>63.9</c:v>
                </c:pt>
                <c:pt idx="2">
                  <c:v>51.8</c:v>
                </c:pt>
                <c:pt idx="3">
                  <c:v>52.1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F0-4CA9-A37D-A75E6DE43BC1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Субсидии</c:v>
                </c:pt>
                <c:pt idx="1">
                  <c:v>Пониженные налоговые ставки</c:v>
                </c:pt>
                <c:pt idx="2">
                  <c:v>Льготные займы</c:v>
                </c:pt>
                <c:pt idx="3">
                  <c:v>Нефинансовая поддержка</c:v>
                </c:pt>
                <c:pt idx="4">
                  <c:v>Государственные гарантии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77.8</c:v>
                </c:pt>
                <c:pt idx="1">
                  <c:v>64.099999999999994</c:v>
                </c:pt>
                <c:pt idx="2">
                  <c:v>59.6</c:v>
                </c:pt>
                <c:pt idx="3">
                  <c:v>32.6</c:v>
                </c:pt>
                <c:pt idx="4">
                  <c:v>23.3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7F0-4CA9-A37D-A75E6DE43B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0"/>
        <c:axId val="180828032"/>
        <c:axId val="180829568"/>
      </c:barChart>
      <c:catAx>
        <c:axId val="180828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80829568"/>
        <c:crosses val="autoZero"/>
        <c:auto val="1"/>
        <c:lblAlgn val="ctr"/>
        <c:lblOffset val="100"/>
        <c:noMultiLvlLbl val="0"/>
      </c:catAx>
      <c:valAx>
        <c:axId val="1808295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8082803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7177438757655894"/>
          <c:y val="4.0277953761526895E-2"/>
          <c:w val="0.29158316566896036"/>
          <c:h val="0.11579325388380515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280448044961526"/>
          <c:y val="9.3757429902747172E-2"/>
          <c:w val="0.5034151325309737"/>
          <c:h val="0.89602428402564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Фонд развития промышленности </c:v>
                </c:pt>
                <c:pt idx="1">
                  <c:v>Региональный ФРП</c:v>
                </c:pt>
                <c:pt idx="2">
                  <c:v>Российский экспортный центр</c:v>
                </c:pt>
                <c:pt idx="3">
                  <c:v>ВЭБ.РФ</c:v>
                </c:pt>
                <c:pt idx="5">
                  <c:v>Фонд поддержки (развития) МСП региона</c:v>
                </c:pt>
                <c:pt idx="6">
                  <c:v>Корпорация МСП</c:v>
                </c:pt>
                <c:pt idx="7">
                  <c:v>МСП Банк</c:v>
                </c:pt>
                <c:pt idx="9">
                  <c:v>Особые экономические зоны</c:v>
                </c:pt>
                <c:pt idx="10">
                  <c:v>Индустриальные парки, промкластеры</c:v>
                </c:pt>
                <c:pt idx="11">
                  <c:v>Агентство развития региона</c:v>
                </c:pt>
              </c:strCache>
            </c:strRef>
          </c:cat>
          <c:val>
            <c:numRef>
              <c:f>Лист1!$B$2:$B$13</c:f>
              <c:numCache>
                <c:formatCode>0.0</c:formatCode>
                <c:ptCount val="12"/>
                <c:pt idx="0">
                  <c:v>43.5</c:v>
                </c:pt>
                <c:pt idx="1">
                  <c:v>30.4</c:v>
                </c:pt>
                <c:pt idx="2">
                  <c:v>21.7</c:v>
                </c:pt>
                <c:pt idx="3">
                  <c:v>8.7000000000000011</c:v>
                </c:pt>
                <c:pt idx="5">
                  <c:v>15.2</c:v>
                </c:pt>
                <c:pt idx="6">
                  <c:v>13</c:v>
                </c:pt>
                <c:pt idx="7">
                  <c:v>10.9</c:v>
                </c:pt>
                <c:pt idx="9">
                  <c:v>13</c:v>
                </c:pt>
                <c:pt idx="10">
                  <c:v>10.9</c:v>
                </c:pt>
                <c:pt idx="11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3F-432E-9EC6-0862FD68E00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Фонд развития промышленности </c:v>
                </c:pt>
                <c:pt idx="1">
                  <c:v>Региональный ФРП</c:v>
                </c:pt>
                <c:pt idx="2">
                  <c:v>Российский экспортный центр</c:v>
                </c:pt>
                <c:pt idx="3">
                  <c:v>ВЭБ.РФ</c:v>
                </c:pt>
                <c:pt idx="5">
                  <c:v>Фонд поддержки (развития) МСП региона</c:v>
                </c:pt>
                <c:pt idx="6">
                  <c:v>Корпорация МСП</c:v>
                </c:pt>
                <c:pt idx="7">
                  <c:v>МСП Банк</c:v>
                </c:pt>
                <c:pt idx="9">
                  <c:v>Особые экономические зоны</c:v>
                </c:pt>
                <c:pt idx="10">
                  <c:v>Индустриальные парки, промкластеры</c:v>
                </c:pt>
                <c:pt idx="11">
                  <c:v>Агентство развития региона</c:v>
                </c:pt>
              </c:strCache>
            </c:strRef>
          </c:cat>
          <c:val>
            <c:numRef>
              <c:f>Лист1!$C$2:$C$13</c:f>
              <c:numCache>
                <c:formatCode>0.0</c:formatCode>
                <c:ptCount val="12"/>
                <c:pt idx="0">
                  <c:v>43.1</c:v>
                </c:pt>
                <c:pt idx="1">
                  <c:v>19.399999999999999</c:v>
                </c:pt>
                <c:pt idx="2">
                  <c:v>15.3</c:v>
                </c:pt>
                <c:pt idx="3">
                  <c:v>13.9</c:v>
                </c:pt>
                <c:pt idx="5">
                  <c:v>26.4</c:v>
                </c:pt>
                <c:pt idx="6">
                  <c:v>9.7000000000000011</c:v>
                </c:pt>
                <c:pt idx="7">
                  <c:v>6.9</c:v>
                </c:pt>
                <c:pt idx="9">
                  <c:v>5.6</c:v>
                </c:pt>
                <c:pt idx="10">
                  <c:v>8.6</c:v>
                </c:pt>
                <c:pt idx="11">
                  <c:v>8.3000000000000007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D3F-432E-9EC6-0862FD68E0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35670784"/>
        <c:axId val="135672576"/>
      </c:barChart>
      <c:catAx>
        <c:axId val="135670784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5672576"/>
        <c:crosses val="autoZero"/>
        <c:auto val="1"/>
        <c:lblAlgn val="ctr"/>
        <c:lblOffset val="100"/>
        <c:noMultiLvlLbl val="0"/>
      </c:catAx>
      <c:valAx>
        <c:axId val="135672576"/>
        <c:scaling>
          <c:orientation val="minMax"/>
        </c:scaling>
        <c:delete val="0"/>
        <c:axPos val="t"/>
        <c:numFmt formatCode="0.0" sourceLinked="1"/>
        <c:majorTickMark val="none"/>
        <c:minorTickMark val="none"/>
        <c:tickLblPos val="none"/>
        <c:spPr>
          <a:ln w="9525">
            <a:noFill/>
          </a:ln>
        </c:spPr>
        <c:crossAx val="1356707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7046491252409567"/>
          <c:y val="5.2511978618157438E-3"/>
          <c:w val="0.28923290860061274"/>
          <c:h val="7.19380805318348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763388618975824"/>
          <c:y val="8.7932246174146272E-2"/>
          <c:w val="0.46836174938034875"/>
          <c:h val="0.871994894080869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Неадекватные требования и критерии предоставления поддержки</c:v>
                </c:pt>
                <c:pt idx="1">
                  <c:v>Сложные процедуры получения и отчетности</c:v>
                </c:pt>
                <c:pt idx="2">
                  <c:v>У компании нет необходимости в получении господдержки</c:v>
                </c:pt>
                <c:pt idx="3">
                  <c:v>Отсутствие доверия к господдержке в любой форме</c:v>
                </c:pt>
                <c:pt idx="4">
                  <c:v>Неясность правил получения поддержки и/или частая смена</c:v>
                </c:pt>
                <c:pt idx="5">
                  <c:v>Отсутствие релевантной информации о работе институтов развития</c:v>
                </c:pt>
                <c:pt idx="6">
                  <c:v>Недостаточность поддержки, нехватка необходимых средств у институтов развития</c:v>
                </c:pt>
                <c:pt idx="7">
                  <c:v>Человеческий фактор</c:v>
                </c:pt>
              </c:strCache>
            </c:strRef>
          </c:cat>
          <c:val>
            <c:numRef>
              <c:f>Лист1!$B$2:$B$9</c:f>
              <c:numCache>
                <c:formatCode>0</c:formatCode>
                <c:ptCount val="8"/>
                <c:pt idx="0">
                  <c:v>50.8</c:v>
                </c:pt>
                <c:pt idx="1">
                  <c:v>38.1</c:v>
                </c:pt>
                <c:pt idx="2">
                  <c:v>24.3</c:v>
                </c:pt>
                <c:pt idx="3">
                  <c:v>19</c:v>
                </c:pt>
                <c:pt idx="4">
                  <c:v>15.9</c:v>
                </c:pt>
                <c:pt idx="5">
                  <c:v>15.9</c:v>
                </c:pt>
                <c:pt idx="6">
                  <c:v>14.3</c:v>
                </c:pt>
                <c:pt idx="7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59-402C-8142-5C1C24AAD83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Неадекватные требования и критерии предоставления поддержки</c:v>
                </c:pt>
                <c:pt idx="1">
                  <c:v>Сложные процедуры получения и отчетности</c:v>
                </c:pt>
                <c:pt idx="2">
                  <c:v>У компании нет необходимости в получении господдержки</c:v>
                </c:pt>
                <c:pt idx="3">
                  <c:v>Отсутствие доверия к господдержке в любой форме</c:v>
                </c:pt>
                <c:pt idx="4">
                  <c:v>Неясность правил получения поддержки и/или частая смена</c:v>
                </c:pt>
                <c:pt idx="5">
                  <c:v>Отсутствие релевантной информации о работе институтов развития</c:v>
                </c:pt>
                <c:pt idx="6">
                  <c:v>Недостаточность поддержки, нехватка необходимых средств у институтов развития</c:v>
                </c:pt>
                <c:pt idx="7">
                  <c:v>Человеческий фактор</c:v>
                </c:pt>
              </c:strCache>
            </c:strRef>
          </c:cat>
          <c:val>
            <c:numRef>
              <c:f>Лист1!$C$2:$C$9</c:f>
              <c:numCache>
                <c:formatCode>0</c:formatCode>
                <c:ptCount val="8"/>
                <c:pt idx="0">
                  <c:v>48.4</c:v>
                </c:pt>
                <c:pt idx="1">
                  <c:v>55.6</c:v>
                </c:pt>
                <c:pt idx="2">
                  <c:v>19.399999999999999</c:v>
                </c:pt>
                <c:pt idx="3">
                  <c:v>18.5</c:v>
                </c:pt>
                <c:pt idx="4">
                  <c:v>36.300000000000004</c:v>
                </c:pt>
                <c:pt idx="5">
                  <c:v>20.2</c:v>
                </c:pt>
                <c:pt idx="6">
                  <c:v>24.2</c:v>
                </c:pt>
                <c:pt idx="7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59-402C-8142-5C1C24AAD83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Неадекватные требования и критерии предоставления поддержки</c:v>
                </c:pt>
                <c:pt idx="1">
                  <c:v>Сложные процедуры получения и отчетности</c:v>
                </c:pt>
                <c:pt idx="2">
                  <c:v>У компании нет необходимости в получении господдержки</c:v>
                </c:pt>
                <c:pt idx="3">
                  <c:v>Отсутствие доверия к господдержке в любой форме</c:v>
                </c:pt>
                <c:pt idx="4">
                  <c:v>Неясность правил получения поддержки и/или частая смена</c:v>
                </c:pt>
                <c:pt idx="5">
                  <c:v>Отсутствие релевантной информации о работе институтов развития</c:v>
                </c:pt>
                <c:pt idx="6">
                  <c:v>Недостаточность поддержки, нехватка необходимых средств у институтов развития</c:v>
                </c:pt>
                <c:pt idx="7">
                  <c:v>Человеческий фактор</c:v>
                </c:pt>
              </c:strCache>
            </c:strRef>
          </c:cat>
          <c:val>
            <c:numRef>
              <c:f>Лист1!$D$2:$D$9</c:f>
              <c:numCache>
                <c:formatCode>0</c:formatCode>
                <c:ptCount val="8"/>
                <c:pt idx="0">
                  <c:v>41.3</c:v>
                </c:pt>
                <c:pt idx="1">
                  <c:v>57.9</c:v>
                </c:pt>
                <c:pt idx="2">
                  <c:v>26.2</c:v>
                </c:pt>
                <c:pt idx="3">
                  <c:v>21.4</c:v>
                </c:pt>
                <c:pt idx="4">
                  <c:v>26.2</c:v>
                </c:pt>
                <c:pt idx="5">
                  <c:v>24.5</c:v>
                </c:pt>
                <c:pt idx="6">
                  <c:v>10.3</c:v>
                </c:pt>
                <c:pt idx="7">
                  <c:v>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59-402C-8142-5C1C24AAD83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Лист1!$A$2:$A$9</c:f>
              <c:strCache>
                <c:ptCount val="8"/>
                <c:pt idx="0">
                  <c:v>Неадекватные требования и критерии предоставления поддержки</c:v>
                </c:pt>
                <c:pt idx="1">
                  <c:v>Сложные процедуры получения и отчетности</c:v>
                </c:pt>
                <c:pt idx="2">
                  <c:v>У компании нет необходимости в получении господдержки</c:v>
                </c:pt>
                <c:pt idx="3">
                  <c:v>Отсутствие доверия к господдержке в любой форме</c:v>
                </c:pt>
                <c:pt idx="4">
                  <c:v>Неясность правил получения поддержки и/или частая смена</c:v>
                </c:pt>
                <c:pt idx="5">
                  <c:v>Отсутствие релевантной информации о работе институтов развития</c:v>
                </c:pt>
                <c:pt idx="6">
                  <c:v>Недостаточность поддержки, нехватка необходимых средств у институтов развития</c:v>
                </c:pt>
                <c:pt idx="7">
                  <c:v>Человеческий фактор</c:v>
                </c:pt>
              </c:strCache>
            </c:strRef>
          </c:cat>
          <c:val>
            <c:numRef>
              <c:f>Лист1!$E$2:$E$9</c:f>
              <c:numCache>
                <c:formatCode>0</c:formatCode>
                <c:ptCount val="8"/>
                <c:pt idx="0">
                  <c:v>29</c:v>
                </c:pt>
                <c:pt idx="1">
                  <c:v>55.1</c:v>
                </c:pt>
                <c:pt idx="2">
                  <c:v>23.8</c:v>
                </c:pt>
                <c:pt idx="3">
                  <c:v>22.4</c:v>
                </c:pt>
                <c:pt idx="5">
                  <c:v>25.2</c:v>
                </c:pt>
                <c:pt idx="6">
                  <c:v>10.3</c:v>
                </c:pt>
                <c:pt idx="7">
                  <c:v>26.2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459-402C-8142-5C1C24AAD83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0"/>
        <c:axId val="135697920"/>
        <c:axId val="135699456"/>
      </c:barChart>
      <c:catAx>
        <c:axId val="13569792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5699456"/>
        <c:crosses val="autoZero"/>
        <c:auto val="1"/>
        <c:lblAlgn val="ctr"/>
        <c:lblOffset val="100"/>
        <c:noMultiLvlLbl val="0"/>
      </c:catAx>
      <c:valAx>
        <c:axId val="135699456"/>
        <c:scaling>
          <c:orientation val="minMax"/>
        </c:scaling>
        <c:delete val="1"/>
        <c:axPos val="t"/>
        <c:numFmt formatCode="0" sourceLinked="1"/>
        <c:majorTickMark val="out"/>
        <c:minorTickMark val="none"/>
        <c:tickLblPos val="none"/>
        <c:crossAx val="1356979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0345060460960311"/>
          <c:y val="2.5462962962962965E-2"/>
          <c:w val="0.28544196950642065"/>
          <c:h val="3.9669911052785077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9606961751140338"/>
          <c:y val="9.7648190475339541E-2"/>
          <c:w val="0.48589234598102432"/>
          <c:h val="0.901736717624146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Личные контакты с представителями власти</c:v>
                </c:pt>
                <c:pt idx="1">
                  <c:v>Публичное и коллективное взаимодействие: конференции, круглые столы и тп.</c:v>
                </c:pt>
                <c:pt idx="2">
                  <c:v>Через бизнес-ассоциации и отраслевые объединения</c:v>
                </c:pt>
                <c:pt idx="3">
                  <c:v>Работа в составе постоянно действующих консультативных совещательных органов</c:v>
                </c:pt>
                <c:pt idx="4">
                  <c:v>Участие в выборных органах власти</c:v>
                </c:pt>
                <c:pt idx="5">
                  <c:v>Участие в оценке регулирующего воздействия проектов нормативных правовых актов</c:v>
                </c:pt>
                <c:pt idx="6">
                  <c:v>Работа компании в региональных трехсторонних комиссиях</c:v>
                </c:pt>
              </c:strCache>
            </c:strRef>
          </c:cat>
          <c:val>
            <c:numRef>
              <c:f>Лист1!$B$2:$B$8</c:f>
              <c:numCache>
                <c:formatCode>0</c:formatCode>
                <c:ptCount val="7"/>
                <c:pt idx="0">
                  <c:v>59.6</c:v>
                </c:pt>
                <c:pt idx="1">
                  <c:v>50.7</c:v>
                </c:pt>
                <c:pt idx="2">
                  <c:v>42.5</c:v>
                </c:pt>
                <c:pt idx="3">
                  <c:v>30.1</c:v>
                </c:pt>
                <c:pt idx="4">
                  <c:v>28.1</c:v>
                </c:pt>
                <c:pt idx="5">
                  <c:v>9.6</c:v>
                </c:pt>
                <c:pt idx="6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6C-4749-831F-2922F736B64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Личные контакты с представителями власти</c:v>
                </c:pt>
                <c:pt idx="1">
                  <c:v>Публичное и коллективное взаимодействие: конференции, круглые столы и тп.</c:v>
                </c:pt>
                <c:pt idx="2">
                  <c:v>Через бизнес-ассоциации и отраслевые объединения</c:v>
                </c:pt>
                <c:pt idx="3">
                  <c:v>Работа в составе постоянно действующих консультативных совещательных органов</c:v>
                </c:pt>
                <c:pt idx="4">
                  <c:v>Участие в выборных органах власти</c:v>
                </c:pt>
                <c:pt idx="5">
                  <c:v>Участие в оценке регулирующего воздействия проектов нормативных правовых актов</c:v>
                </c:pt>
                <c:pt idx="6">
                  <c:v>Работа компании в региональных трехсторонних комиссиях</c:v>
                </c:pt>
              </c:strCache>
            </c:strRef>
          </c:cat>
          <c:val>
            <c:numRef>
              <c:f>Лист1!$C$2:$C$8</c:f>
              <c:numCache>
                <c:formatCode>0</c:formatCode>
                <c:ptCount val="7"/>
                <c:pt idx="0">
                  <c:v>68.3</c:v>
                </c:pt>
                <c:pt idx="1">
                  <c:v>42.5</c:v>
                </c:pt>
                <c:pt idx="2">
                  <c:v>51.9</c:v>
                </c:pt>
                <c:pt idx="3">
                  <c:v>24.3</c:v>
                </c:pt>
                <c:pt idx="4">
                  <c:v>23.1</c:v>
                </c:pt>
                <c:pt idx="5">
                  <c:v>13.4</c:v>
                </c:pt>
                <c:pt idx="6">
                  <c:v>12.3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6C-4749-831F-2922F736B64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Личные контакты с представителями власти</c:v>
                </c:pt>
                <c:pt idx="1">
                  <c:v>Публичное и коллективное взаимодействие: конференции, круглые столы и тп.</c:v>
                </c:pt>
                <c:pt idx="2">
                  <c:v>Через бизнес-ассоциации и отраслевые объединения</c:v>
                </c:pt>
                <c:pt idx="3">
                  <c:v>Работа в составе постоянно действующих консультативных совещательных органов</c:v>
                </c:pt>
                <c:pt idx="4">
                  <c:v>Участие в выборных органах власти</c:v>
                </c:pt>
                <c:pt idx="5">
                  <c:v>Участие в оценке регулирующего воздействия проектов нормативных правовых актов</c:v>
                </c:pt>
                <c:pt idx="6">
                  <c:v>Работа компании в региональных трехсторонних комиссиях</c:v>
                </c:pt>
              </c:strCache>
            </c:strRef>
          </c:cat>
          <c:val>
            <c:numRef>
              <c:f>Лист1!$D$2:$D$8</c:f>
              <c:numCache>
                <c:formatCode>0</c:formatCode>
                <c:ptCount val="7"/>
                <c:pt idx="0">
                  <c:v>67.7</c:v>
                </c:pt>
                <c:pt idx="1">
                  <c:v>42.2</c:v>
                </c:pt>
                <c:pt idx="2">
                  <c:v>42.2</c:v>
                </c:pt>
                <c:pt idx="3">
                  <c:v>27.8</c:v>
                </c:pt>
                <c:pt idx="4">
                  <c:v>22.6</c:v>
                </c:pt>
                <c:pt idx="5">
                  <c:v>9.6999999999999993</c:v>
                </c:pt>
                <c:pt idx="6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6C-4749-831F-2922F736B64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Личные контакты с представителями власти</c:v>
                </c:pt>
                <c:pt idx="1">
                  <c:v>Публичное и коллективное взаимодействие: конференции, круглые столы и тп.</c:v>
                </c:pt>
                <c:pt idx="2">
                  <c:v>Через бизнес-ассоциации и отраслевые объединения</c:v>
                </c:pt>
                <c:pt idx="3">
                  <c:v>Работа в составе постоянно действующих консультативных совещательных органов</c:v>
                </c:pt>
                <c:pt idx="4">
                  <c:v>Участие в выборных органах власти</c:v>
                </c:pt>
                <c:pt idx="5">
                  <c:v>Участие в оценке регулирующего воздействия проектов нормативных правовых актов</c:v>
                </c:pt>
                <c:pt idx="6">
                  <c:v>Работа компании в региональных трехсторонних комиссиях</c:v>
                </c:pt>
              </c:strCache>
            </c:strRef>
          </c:cat>
          <c:val>
            <c:numRef>
              <c:f>Лист1!$E$2:$E$8</c:f>
              <c:numCache>
                <c:formatCode>0</c:formatCode>
                <c:ptCount val="7"/>
                <c:pt idx="0">
                  <c:v>73.400000000000006</c:v>
                </c:pt>
                <c:pt idx="1">
                  <c:v>38.799999999999997</c:v>
                </c:pt>
                <c:pt idx="2">
                  <c:v>50.7</c:v>
                </c:pt>
                <c:pt idx="3">
                  <c:v>21.7</c:v>
                </c:pt>
                <c:pt idx="4">
                  <c:v>28.1</c:v>
                </c:pt>
                <c:pt idx="5">
                  <c:v>5.9</c:v>
                </c:pt>
                <c:pt idx="6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16C-4749-831F-2922F736B646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2007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Лист1!$A$2:$A$8</c:f>
              <c:strCache>
                <c:ptCount val="7"/>
                <c:pt idx="0">
                  <c:v>Личные контакты с представителями власти</c:v>
                </c:pt>
                <c:pt idx="1">
                  <c:v>Публичное и коллективное взаимодействие: конференции, круглые столы и тп.</c:v>
                </c:pt>
                <c:pt idx="2">
                  <c:v>Через бизнес-ассоциации и отраслевые объединения</c:v>
                </c:pt>
                <c:pt idx="3">
                  <c:v>Работа в составе постоянно действующих консультативных совещательных органов</c:v>
                </c:pt>
                <c:pt idx="4">
                  <c:v>Участие в выборных органах власти</c:v>
                </c:pt>
                <c:pt idx="5">
                  <c:v>Участие в оценке регулирующего воздействия проектов нормативных правовых актов</c:v>
                </c:pt>
                <c:pt idx="6">
                  <c:v>Работа компании в региональных трехсторонних комиссиях</c:v>
                </c:pt>
              </c:strCache>
            </c:strRef>
          </c:cat>
          <c:val>
            <c:numRef>
              <c:f>Лист1!$F$2:$F$8</c:f>
              <c:numCache>
                <c:formatCode>0.00</c:formatCode>
                <c:ptCount val="7"/>
                <c:pt idx="0">
                  <c:v>70</c:v>
                </c:pt>
                <c:pt idx="1">
                  <c:v>19</c:v>
                </c:pt>
                <c:pt idx="2">
                  <c:v>13</c:v>
                </c:pt>
                <c:pt idx="3">
                  <c:v>7</c:v>
                </c:pt>
                <c:pt idx="4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16C-4749-831F-2922F736B64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1608960"/>
        <c:axId val="131610496"/>
      </c:barChart>
      <c:catAx>
        <c:axId val="13160896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1610496"/>
        <c:crosses val="autoZero"/>
        <c:auto val="1"/>
        <c:lblAlgn val="ctr"/>
        <c:lblOffset val="100"/>
        <c:noMultiLvlLbl val="0"/>
      </c:catAx>
      <c:valAx>
        <c:axId val="131610496"/>
        <c:scaling>
          <c:orientation val="minMax"/>
        </c:scaling>
        <c:delete val="1"/>
        <c:axPos val="t"/>
        <c:numFmt formatCode="0" sourceLinked="1"/>
        <c:majorTickMark val="out"/>
        <c:minorTickMark val="none"/>
        <c:tickLblPos val="none"/>
        <c:crossAx val="13160896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4484597494081341"/>
          <c:y val="3.8300418910831836E-2"/>
          <c:w val="0.26864172229578714"/>
          <c:h val="4.9021520424848156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300">
          <a:latin typeface="Garamond" panose="02020404030301010803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656228831676783E-2"/>
          <c:y val="0.13777160045139325"/>
          <c:w val="0.90897240651508016"/>
          <c:h val="0.7739106254589236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0-8%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2020</c:v>
                </c:pt>
                <c:pt idx="2">
                  <c:v>2019</c:v>
                </c:pt>
                <c:pt idx="3">
                  <c:v>2018</c:v>
                </c:pt>
              </c:numCache>
            </c:numRef>
          </c:cat>
          <c:val>
            <c:numRef>
              <c:f>Лист1!$B$2:$B$5</c:f>
              <c:numCache>
                <c:formatCode>0.00</c:formatCode>
                <c:ptCount val="4"/>
                <c:pt idx="0" formatCode="General">
                  <c:v>18.8</c:v>
                </c:pt>
                <c:pt idx="1">
                  <c:v>31</c:v>
                </c:pt>
                <c:pt idx="2">
                  <c:v>13.9</c:v>
                </c:pt>
                <c:pt idx="3" formatCode="General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12F-409B-A156-73FAC5688D8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8-10%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2020</c:v>
                </c:pt>
                <c:pt idx="2">
                  <c:v>2019</c:v>
                </c:pt>
                <c:pt idx="3">
                  <c:v>2018</c:v>
                </c:pt>
              </c:numCache>
            </c:numRef>
          </c:cat>
          <c:val>
            <c:numRef>
              <c:f>Лист1!$C$2:$C$5</c:f>
              <c:numCache>
                <c:formatCode>0.00</c:formatCode>
                <c:ptCount val="4"/>
                <c:pt idx="0" formatCode="General">
                  <c:v>41.9</c:v>
                </c:pt>
                <c:pt idx="1">
                  <c:v>27.3</c:v>
                </c:pt>
                <c:pt idx="2">
                  <c:v>34.5</c:v>
                </c:pt>
                <c:pt idx="3" formatCode="General">
                  <c:v>20.9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12F-409B-A156-73FAC5688D8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10-12%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2020</c:v>
                </c:pt>
                <c:pt idx="2">
                  <c:v>2019</c:v>
                </c:pt>
                <c:pt idx="3">
                  <c:v>2018</c:v>
                </c:pt>
              </c:numCache>
            </c:numRef>
          </c:cat>
          <c:val>
            <c:numRef>
              <c:f>Лист1!$D$2:$D$5</c:f>
              <c:numCache>
                <c:formatCode>0.00</c:formatCode>
                <c:ptCount val="4"/>
                <c:pt idx="0" formatCode="General">
                  <c:v>18.8</c:v>
                </c:pt>
                <c:pt idx="1">
                  <c:v>17.100000000000001</c:v>
                </c:pt>
                <c:pt idx="2">
                  <c:v>22.6</c:v>
                </c:pt>
                <c:pt idx="3" formatCode="General">
                  <c:v>33.9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12F-409B-A156-73FAC5688D8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12-15%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2020</c:v>
                </c:pt>
                <c:pt idx="2">
                  <c:v>2019</c:v>
                </c:pt>
                <c:pt idx="3">
                  <c:v>2018</c:v>
                </c:pt>
              </c:numCache>
            </c:numRef>
          </c:cat>
          <c:val>
            <c:numRef>
              <c:f>Лист1!$E$2:$E$5</c:f>
              <c:numCache>
                <c:formatCode>0.00</c:formatCode>
                <c:ptCount val="4"/>
                <c:pt idx="0" formatCode="General">
                  <c:v>11.1</c:v>
                </c:pt>
                <c:pt idx="1">
                  <c:v>15.1</c:v>
                </c:pt>
                <c:pt idx="2">
                  <c:v>15.9</c:v>
                </c:pt>
                <c:pt idx="3" formatCode="General">
                  <c:v>23.7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12F-409B-A156-73FAC5688D8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более 15%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Лист1!$A$2:$A$5</c:f>
              <c:numCache>
                <c:formatCode>General</c:formatCode>
                <c:ptCount val="4"/>
                <c:pt idx="0">
                  <c:v>2021</c:v>
                </c:pt>
                <c:pt idx="1">
                  <c:v>2020</c:v>
                </c:pt>
                <c:pt idx="2">
                  <c:v>2019</c:v>
                </c:pt>
                <c:pt idx="3">
                  <c:v>2018</c:v>
                </c:pt>
              </c:numCache>
            </c:numRef>
          </c:cat>
          <c:val>
            <c:numRef>
              <c:f>Лист1!$F$2:$F$5</c:f>
              <c:numCache>
                <c:formatCode>0.00</c:formatCode>
                <c:ptCount val="4"/>
                <c:pt idx="0" formatCode="General">
                  <c:v>9.4</c:v>
                </c:pt>
                <c:pt idx="1">
                  <c:v>9.4</c:v>
                </c:pt>
                <c:pt idx="2">
                  <c:v>13.1</c:v>
                </c:pt>
                <c:pt idx="3" formatCode="General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12F-409B-A156-73FAC5688D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33972736"/>
        <c:axId val="133974272"/>
      </c:barChart>
      <c:catAx>
        <c:axId val="133972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33974272"/>
        <c:crosses val="autoZero"/>
        <c:auto val="1"/>
        <c:lblAlgn val="ctr"/>
        <c:lblOffset val="100"/>
        <c:noMultiLvlLbl val="0"/>
      </c:catAx>
      <c:valAx>
        <c:axId val="133974272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33972736"/>
        <c:crosses val="autoZero"/>
        <c:crossBetween val="between"/>
        <c:majorUnit val="0.2"/>
      </c:valAx>
    </c:plotArea>
    <c:legend>
      <c:legendPos val="t"/>
      <c:layout>
        <c:manualLayout>
          <c:xMode val="edge"/>
          <c:yMode val="edge"/>
          <c:x val="0"/>
          <c:y val="1.165034708132896E-3"/>
          <c:w val="1"/>
          <c:h val="0.17285080476692596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4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1441382327209E-2"/>
          <c:y val="0"/>
          <c:w val="0.71707586030913295"/>
          <c:h val="0.906759467566557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 5%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2018</c:v>
                </c:pt>
              </c:numCache>
            </c:numRef>
          </c:cat>
          <c:val>
            <c:numRef>
              <c:f>Лист1!$B$2:$B$3</c:f>
              <c:numCache>
                <c:formatCode>0</c:formatCode>
                <c:ptCount val="2"/>
                <c:pt idx="0">
                  <c:v>34.9</c:v>
                </c:pt>
                <c:pt idx="1">
                  <c:v>35.6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A2-4B1D-9E62-38ED8F9F5FF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5,1 - 10%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2018</c:v>
                </c:pt>
              </c:numCache>
            </c:numRef>
          </c:cat>
          <c:val>
            <c:numRef>
              <c:f>Лист1!$C$2:$C$3</c:f>
              <c:numCache>
                <c:formatCode>0</c:formatCode>
                <c:ptCount val="2"/>
                <c:pt idx="0">
                  <c:v>16.3</c:v>
                </c:pt>
                <c:pt idx="1">
                  <c:v>28.8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5A2-4B1D-9E62-38ED8F9F5FF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10,1 - 25%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2018</c:v>
                </c:pt>
              </c:numCache>
            </c:numRef>
          </c:cat>
          <c:val>
            <c:numRef>
              <c:f>Лист1!$D$2:$D$3</c:f>
              <c:numCache>
                <c:formatCode>0</c:formatCode>
                <c:ptCount val="2"/>
                <c:pt idx="0">
                  <c:v>25.6</c:v>
                </c:pt>
                <c:pt idx="1">
                  <c:v>13.6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5A2-4B1D-9E62-38ED8F9F5FF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25,1 - 50%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2018</c:v>
                </c:pt>
              </c:numCache>
            </c:numRef>
          </c:cat>
          <c:val>
            <c:numRef>
              <c:f>Лист1!$E$2:$E$3</c:f>
              <c:numCache>
                <c:formatCode>0</c:formatCode>
                <c:ptCount val="2"/>
                <c:pt idx="0">
                  <c:v>11.6</c:v>
                </c:pt>
                <c:pt idx="1">
                  <c:v>15.3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5A2-4B1D-9E62-38ED8F9F5FF6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более 50,1%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2021</c:v>
                </c:pt>
                <c:pt idx="1">
                  <c:v>2018</c:v>
                </c:pt>
              </c:numCache>
            </c:numRef>
          </c:cat>
          <c:val>
            <c:numRef>
              <c:f>Лист1!$F$2:$F$3</c:f>
              <c:numCache>
                <c:formatCode>0</c:formatCode>
                <c:ptCount val="2"/>
                <c:pt idx="0">
                  <c:v>11.6</c:v>
                </c:pt>
                <c:pt idx="1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5A2-4B1D-9E62-38ED8F9F5FF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9"/>
        <c:overlap val="100"/>
        <c:axId val="125291520"/>
        <c:axId val="125294848"/>
      </c:barChart>
      <c:catAx>
        <c:axId val="1252915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25294848"/>
        <c:crosses val="autoZero"/>
        <c:auto val="1"/>
        <c:lblAlgn val="ctr"/>
        <c:lblOffset val="100"/>
        <c:noMultiLvlLbl val="0"/>
      </c:catAx>
      <c:valAx>
        <c:axId val="125294848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2529152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81801509186351762"/>
          <c:y val="0.14830177477815268"/>
          <c:w val="0.16809601924759424"/>
          <c:h val="0.62799962504687401"/>
        </c:manualLayout>
      </c:layout>
      <c:overlay val="0"/>
      <c:txPr>
        <a:bodyPr/>
        <a:lstStyle/>
        <a:p>
          <a:pPr>
            <a:defRPr sz="1100"/>
          </a:pPr>
          <a:endParaRPr lang="ru-RU"/>
        </a:p>
      </c:txPr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087999416739616E-2"/>
          <c:y val="0.11485564304462002"/>
          <c:w val="0.97691200058326044"/>
          <c:h val="0.7447531702215386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Не применяются</c:v>
                </c:pt>
                <c:pt idx="1">
                  <c:v>5-10%</c:v>
                </c:pt>
                <c:pt idx="2">
                  <c:v>11-20%</c:v>
                </c:pt>
                <c:pt idx="3">
                  <c:v>21-50%</c:v>
                </c:pt>
                <c:pt idx="4">
                  <c:v>более 50%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46.3</c:v>
                </c:pt>
                <c:pt idx="1">
                  <c:v>9.6999999999999993</c:v>
                </c:pt>
                <c:pt idx="2">
                  <c:v>10.3</c:v>
                </c:pt>
                <c:pt idx="3">
                  <c:v>8</c:v>
                </c:pt>
                <c:pt idx="4">
                  <c:v>25.7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3E-4CC2-B582-F66012643F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Не применяются</c:v>
                </c:pt>
                <c:pt idx="1">
                  <c:v>5-10%</c:v>
                </c:pt>
                <c:pt idx="2">
                  <c:v>11-20%</c:v>
                </c:pt>
                <c:pt idx="3">
                  <c:v>21-50%</c:v>
                </c:pt>
                <c:pt idx="4">
                  <c:v>более 50%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42.2</c:v>
                </c:pt>
                <c:pt idx="1">
                  <c:v>10.3</c:v>
                </c:pt>
                <c:pt idx="2">
                  <c:v>5.2</c:v>
                </c:pt>
                <c:pt idx="3">
                  <c:v>9.5</c:v>
                </c:pt>
                <c:pt idx="4">
                  <c:v>32.799999999999997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3E-4CC2-B582-F66012643F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10301184"/>
        <c:axId val="110302720"/>
      </c:barChart>
      <c:catAx>
        <c:axId val="11030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10302720"/>
        <c:crosses val="autoZero"/>
        <c:auto val="1"/>
        <c:lblAlgn val="ctr"/>
        <c:lblOffset val="100"/>
        <c:noMultiLvlLbl val="0"/>
      </c:catAx>
      <c:valAx>
        <c:axId val="1103027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103011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77591002771999462"/>
          <c:y val="0"/>
          <c:w val="0.22408997228000557"/>
          <c:h val="0.24914386537803179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914E-2"/>
          <c:y val="9.9575390265077571E-2"/>
          <c:w val="0.94905048633626676"/>
          <c:h val="0.727159555465374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Сократился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Объём поставок</c:v>
                </c:pt>
                <c:pt idx="1">
                  <c:v>Список стран</c:v>
                </c:pt>
                <c:pt idx="2">
                  <c:v>Перечень продукции</c:v>
                </c:pt>
              </c:strCache>
            </c:strRef>
          </c:cat>
          <c:val>
            <c:numRef>
              <c:f>Лист1!$B$2:$B$4</c:f>
              <c:numCache>
                <c:formatCode>0.0</c:formatCode>
                <c:ptCount val="3"/>
                <c:pt idx="0">
                  <c:v>45.9</c:v>
                </c:pt>
                <c:pt idx="1">
                  <c:v>26.6</c:v>
                </c:pt>
                <c:pt idx="2">
                  <c:v>21.1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91-4163-A312-3B5BC64BBCF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изменился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2-EA91-4163-A312-3B5BC64BBCFF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4-EA91-4163-A312-3B5BC64BBCFF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6-EA91-4163-A312-3B5BC64BBCFF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Объём поставок</c:v>
                </c:pt>
                <c:pt idx="1">
                  <c:v>Список стран</c:v>
                </c:pt>
                <c:pt idx="2">
                  <c:v>Перечень продукции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40.6</c:v>
                </c:pt>
                <c:pt idx="1">
                  <c:v>61.7</c:v>
                </c:pt>
                <c:pt idx="2">
                  <c:v>67.2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A91-4163-A312-3B5BC64BBCF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Увеличился/расширился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Объём поставок</c:v>
                </c:pt>
                <c:pt idx="1">
                  <c:v>Список стран</c:v>
                </c:pt>
                <c:pt idx="2">
                  <c:v>Перечень продукции</c:v>
                </c:pt>
              </c:strCache>
            </c:strRef>
          </c:cat>
          <c:val>
            <c:numRef>
              <c:f>Лист1!$D$2:$D$4</c:f>
              <c:numCache>
                <c:formatCode>0.0</c:formatCode>
                <c:ptCount val="3"/>
                <c:pt idx="0">
                  <c:v>13.5</c:v>
                </c:pt>
                <c:pt idx="1">
                  <c:v>11.7</c:v>
                </c:pt>
                <c:pt idx="2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A91-4163-A312-3B5BC64BBCF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7656960"/>
        <c:axId val="137675136"/>
      </c:barChart>
      <c:catAx>
        <c:axId val="1376569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37675136"/>
        <c:crosses val="autoZero"/>
        <c:auto val="1"/>
        <c:lblAlgn val="ctr"/>
        <c:lblOffset val="100"/>
        <c:noMultiLvlLbl val="0"/>
      </c:catAx>
      <c:valAx>
        <c:axId val="137675136"/>
        <c:scaling>
          <c:orientation val="minMax"/>
        </c:scaling>
        <c:delete val="1"/>
        <c:axPos val="l"/>
        <c:numFmt formatCode="0.0" sourceLinked="1"/>
        <c:majorTickMark val="out"/>
        <c:minorTickMark val="none"/>
        <c:tickLblPos val="none"/>
        <c:crossAx val="137656960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"/>
          <c:y val="1.79403675531364E-2"/>
          <c:w val="0.99780106109523281"/>
          <c:h val="0.11464183557423233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931E-2"/>
          <c:y val="0.13822756197636421"/>
          <c:w val="0.94905048633626676"/>
          <c:h val="0.688507061888551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Сократился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00-4501-B676-067B50FC9423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Объём поставок</c:v>
                </c:pt>
                <c:pt idx="1">
                  <c:v>Список стран</c:v>
                </c:pt>
                <c:pt idx="2">
                  <c:v>Перечень продукции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27.4</c:v>
                </c:pt>
                <c:pt idx="1">
                  <c:v>16.399999999999999</c:v>
                </c:pt>
                <c:pt idx="2">
                  <c:v>14.5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00-4501-B676-067B50FC942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 изменился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6E00-4501-B676-067B50FC942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5-6E00-4501-B676-067B50FC942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7-6E00-4501-B676-067B50FC9423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Объём поставок</c:v>
                </c:pt>
                <c:pt idx="1">
                  <c:v>Список стран</c:v>
                </c:pt>
                <c:pt idx="2">
                  <c:v>Перечень продукции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38.700000000000003</c:v>
                </c:pt>
                <c:pt idx="1">
                  <c:v>59</c:v>
                </c:pt>
                <c:pt idx="2">
                  <c:v>67.7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E00-4501-B676-067B50FC942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Увеличился/расширился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Объём поставок</c:v>
                </c:pt>
                <c:pt idx="1">
                  <c:v>Список стран</c:v>
                </c:pt>
                <c:pt idx="2">
                  <c:v>Перечень продукции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33.9</c:v>
                </c:pt>
                <c:pt idx="1">
                  <c:v>24.6</c:v>
                </c:pt>
                <c:pt idx="2">
                  <c:v>17.7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6E00-4501-B676-067B50FC942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7578368"/>
        <c:axId val="137579904"/>
      </c:barChart>
      <c:catAx>
        <c:axId val="1375783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37579904"/>
        <c:crosses val="autoZero"/>
        <c:auto val="1"/>
        <c:lblAlgn val="ctr"/>
        <c:lblOffset val="100"/>
        <c:noMultiLvlLbl val="0"/>
      </c:catAx>
      <c:valAx>
        <c:axId val="1375799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37578368"/>
        <c:crosses val="autoZero"/>
        <c:crossBetween val="between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"/>
          <c:y val="3.9843096536010042E-3"/>
          <c:w val="1"/>
          <c:h val="0.15686596867699229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3378658955783376"/>
          <c:w val="0.97691200058326044"/>
          <c:h val="0.586123864700251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Ни один процесс не автоматизирован</c:v>
                </c:pt>
                <c:pt idx="1">
                  <c:v>Автоматизированы отдельные технологические процессы</c:v>
                </c:pt>
                <c:pt idx="2">
                  <c:v>Автоматизировано несколько процессов</c:v>
                </c:pt>
                <c:pt idx="3">
                  <c:v>Все функции выполняются автоматически (автоматический цех, завод)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10.4</c:v>
                </c:pt>
                <c:pt idx="1">
                  <c:v>50.6</c:v>
                </c:pt>
                <c:pt idx="2">
                  <c:v>36.6</c:v>
                </c:pt>
                <c:pt idx="3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A2-4AE9-9E25-11EB488551A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4.700142909182613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A2-4AE9-9E25-11EB488551A7}"/>
                </c:ext>
              </c:extLst>
            </c:dLbl>
            <c:dLbl>
              <c:idx val="4"/>
              <c:layout>
                <c:manualLayout>
                  <c:x val="0"/>
                  <c:y val="2.942976433995558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6A2-4AE9-9E25-11EB488551A7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Ни один процесс не автоматизирован</c:v>
                </c:pt>
                <c:pt idx="1">
                  <c:v>Автоматизированы отдельные технологические процессы</c:v>
                </c:pt>
                <c:pt idx="2">
                  <c:v>Автоматизировано несколько процессов</c:v>
                </c:pt>
                <c:pt idx="3">
                  <c:v>Все функции выполняются автоматически (автоматический цех, завод)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5.3</c:v>
                </c:pt>
                <c:pt idx="1">
                  <c:v>56</c:v>
                </c:pt>
                <c:pt idx="2">
                  <c:v>34.200000000000003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6A2-4AE9-9E25-11EB488551A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Ни один процесс не автоматизирован</c:v>
                </c:pt>
                <c:pt idx="1">
                  <c:v>Автоматизированы отдельные технологические процессы</c:v>
                </c:pt>
                <c:pt idx="2">
                  <c:v>Автоматизировано несколько процессов</c:v>
                </c:pt>
                <c:pt idx="3">
                  <c:v>Все функции выполняются автоматически (автоматический цех, завод)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8.4</c:v>
                </c:pt>
                <c:pt idx="1">
                  <c:v>56.5</c:v>
                </c:pt>
                <c:pt idx="2">
                  <c:v>30.5</c:v>
                </c:pt>
                <c:pt idx="3">
                  <c:v>4.5999999999999996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6A2-4AE9-9E25-11EB488551A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8011776"/>
        <c:axId val="138013312"/>
      </c:barChart>
      <c:catAx>
        <c:axId val="138011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8013312"/>
        <c:crosses val="autoZero"/>
        <c:auto val="1"/>
        <c:lblAlgn val="ctr"/>
        <c:lblOffset val="100"/>
        <c:noMultiLvlLbl val="0"/>
      </c:catAx>
      <c:valAx>
        <c:axId val="13801331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3801177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76299644709045522"/>
          <c:y val="0"/>
          <c:w val="0.23700355290954481"/>
          <c:h val="0.19939954991455613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75000"/>
        </a:sysClr>
      </a:solidFill>
    </a:ln>
  </c:spPr>
  <c:txPr>
    <a:bodyPr/>
    <a:lstStyle/>
    <a:p>
      <a:pPr>
        <a:defRPr sz="14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 органами власти</c:v>
                </c:pt>
                <c:pt idx="1">
                  <c:v>с работниками</c:v>
                </c:pt>
                <c:pt idx="2">
                  <c:v>с потребителями</c:v>
                </c:pt>
                <c:pt idx="3">
                  <c:v>с поставщиками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9.6</c:v>
                </c:pt>
                <c:pt idx="1">
                  <c:v>13.3</c:v>
                </c:pt>
                <c:pt idx="2">
                  <c:v>3.5</c:v>
                </c:pt>
                <c:pt idx="3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10-48CD-AAF9-E730BA95121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 0,1% до 25%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 органами власти</c:v>
                </c:pt>
                <c:pt idx="1">
                  <c:v>с работниками</c:v>
                </c:pt>
                <c:pt idx="2">
                  <c:v>с потребителями</c:v>
                </c:pt>
                <c:pt idx="3">
                  <c:v>с поставщиками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15.7</c:v>
                </c:pt>
                <c:pt idx="1">
                  <c:v>17.8</c:v>
                </c:pt>
                <c:pt idx="2">
                  <c:v>22.5</c:v>
                </c:pt>
                <c:pt idx="3">
                  <c:v>18.8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10-48CD-AAF9-E730BA951217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от 25,1% до 50%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 органами власти</c:v>
                </c:pt>
                <c:pt idx="1">
                  <c:v>с работниками</c:v>
                </c:pt>
                <c:pt idx="2">
                  <c:v>с потребителями</c:v>
                </c:pt>
                <c:pt idx="3">
                  <c:v>с поставщиками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30.1</c:v>
                </c:pt>
                <c:pt idx="1">
                  <c:v>32.200000000000003</c:v>
                </c:pt>
                <c:pt idx="2">
                  <c:v>41.2</c:v>
                </c:pt>
                <c:pt idx="3">
                  <c:v>36.5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10-48CD-AAF9-E730BA951217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от 50,1% до 75%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 органами власти</c:v>
                </c:pt>
                <c:pt idx="1">
                  <c:v>с работниками</c:v>
                </c:pt>
                <c:pt idx="2">
                  <c:v>с потребителями</c:v>
                </c:pt>
                <c:pt idx="3">
                  <c:v>с поставщиками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13.3</c:v>
                </c:pt>
                <c:pt idx="1">
                  <c:v>10</c:v>
                </c:pt>
                <c:pt idx="2">
                  <c:v>10.6</c:v>
                </c:pt>
                <c:pt idx="3">
                  <c:v>10.6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310-48CD-AAF9-E730BA951217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от 75,1% до 100%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с органами власти</c:v>
                </c:pt>
                <c:pt idx="1">
                  <c:v>с работниками</c:v>
                </c:pt>
                <c:pt idx="2">
                  <c:v>с потребителями</c:v>
                </c:pt>
                <c:pt idx="3">
                  <c:v>с поставщиками</c:v>
                </c:pt>
              </c:strCache>
            </c:strRef>
          </c:cat>
          <c:val>
            <c:numRef>
              <c:f>Лист1!$F$2:$F$5</c:f>
              <c:numCache>
                <c:formatCode>General</c:formatCode>
                <c:ptCount val="4"/>
                <c:pt idx="0">
                  <c:v>31.3</c:v>
                </c:pt>
                <c:pt idx="1">
                  <c:v>26.7</c:v>
                </c:pt>
                <c:pt idx="2">
                  <c:v>22.4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310-48CD-AAF9-E730BA95121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38089600"/>
        <c:axId val="138091136"/>
      </c:barChart>
      <c:catAx>
        <c:axId val="1380896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38091136"/>
        <c:crosses val="autoZero"/>
        <c:auto val="1"/>
        <c:lblAlgn val="ctr"/>
        <c:lblOffset val="100"/>
        <c:noMultiLvlLbl val="0"/>
      </c:catAx>
      <c:valAx>
        <c:axId val="13809113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3808960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6014697924967705"/>
          <c:y val="2.380957373796139E-2"/>
          <c:w val="0.83750000000000002"/>
          <c:h val="0.1193766404199476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Garamond" pitchFamily="18" charset="0"/>
        </a:defRPr>
      </a:pPr>
      <a:endParaRPr lang="ru-R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600284339457997"/>
          <c:y val="6.4481677050111472E-2"/>
          <c:w val="0.67399715660543291"/>
          <c:h val="0.9114764022509882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Нехватка профессиональных кадров</c:v>
                </c:pt>
                <c:pt idx="1">
                  <c:v>Усиление конкуренции</c:v>
                </c:pt>
                <c:pt idx="2">
                  <c:v>Низкий спрос</c:v>
                </c:pt>
                <c:pt idx="3">
                  <c:v>Ужесточение экологического законодательства</c:v>
                </c:pt>
                <c:pt idx="4">
                  <c:v>Доступ к современным технологиям</c:v>
                </c:pt>
                <c:pt idx="5">
                  <c:v>Доступ к финансовым ресурсам</c:v>
                </c:pt>
                <c:pt idx="6">
                  <c:v>Нехватка объектов инфраструктуры</c:v>
                </c:pt>
                <c:pt idx="7">
                  <c:v>Доступ к энергетическим ресурсам</c:v>
                </c:pt>
                <c:pt idx="8">
                  <c:v>Нехватка земельных ресурсов</c:v>
                </c:pt>
                <c:pt idx="9">
                  <c:v>Дефицит коммерческой недвижимости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73.7</c:v>
                </c:pt>
                <c:pt idx="1">
                  <c:v>71.099999999999994</c:v>
                </c:pt>
                <c:pt idx="2" formatCode="0">
                  <c:v>59.5</c:v>
                </c:pt>
                <c:pt idx="3">
                  <c:v>41.6</c:v>
                </c:pt>
                <c:pt idx="4">
                  <c:v>40.5</c:v>
                </c:pt>
                <c:pt idx="5">
                  <c:v>40</c:v>
                </c:pt>
                <c:pt idx="6" formatCode="0">
                  <c:v>24.8</c:v>
                </c:pt>
                <c:pt idx="7" formatCode="0">
                  <c:v>18.899999999999999</c:v>
                </c:pt>
                <c:pt idx="8" formatCode="0">
                  <c:v>16.7</c:v>
                </c:pt>
                <c:pt idx="9" formatCode="0">
                  <c:v>10.1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2D9-4A48-B559-41765F45157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Нехватка профессиональных кадров</c:v>
                </c:pt>
                <c:pt idx="1">
                  <c:v>Усиление конкуренции</c:v>
                </c:pt>
                <c:pt idx="2">
                  <c:v>Низкий спрос</c:v>
                </c:pt>
                <c:pt idx="3">
                  <c:v>Ужесточение экологического законодательства</c:v>
                </c:pt>
                <c:pt idx="4">
                  <c:v>Доступ к современным технологиям</c:v>
                </c:pt>
                <c:pt idx="5">
                  <c:v>Доступ к финансовым ресурсам</c:v>
                </c:pt>
                <c:pt idx="6">
                  <c:v>Нехватка объектов инфраструктуры</c:v>
                </c:pt>
                <c:pt idx="7">
                  <c:v>Доступ к энергетическим ресурсам</c:v>
                </c:pt>
                <c:pt idx="8">
                  <c:v>Нехватка земельных ресурсов</c:v>
                </c:pt>
                <c:pt idx="9">
                  <c:v>Дефицит коммерческой недвижимости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66.2</c:v>
                </c:pt>
                <c:pt idx="1">
                  <c:v>74.2</c:v>
                </c:pt>
                <c:pt idx="3">
                  <c:v>49.1</c:v>
                </c:pt>
                <c:pt idx="4">
                  <c:v>42.9</c:v>
                </c:pt>
                <c:pt idx="5">
                  <c:v>44</c:v>
                </c:pt>
                <c:pt idx="6" formatCode="0">
                  <c:v>19.3</c:v>
                </c:pt>
                <c:pt idx="7" formatCode="0">
                  <c:v>19.100000000000001</c:v>
                </c:pt>
                <c:pt idx="8" formatCode="0">
                  <c:v>16.2</c:v>
                </c:pt>
                <c:pt idx="9" formatCode="0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2D9-4A48-B559-41765F45157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59551488"/>
        <c:axId val="159553024"/>
      </c:barChart>
      <c:catAx>
        <c:axId val="15955148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59553024"/>
        <c:crosses val="autoZero"/>
        <c:auto val="1"/>
        <c:lblAlgn val="ctr"/>
        <c:lblOffset val="100"/>
        <c:noMultiLvlLbl val="0"/>
      </c:catAx>
      <c:valAx>
        <c:axId val="159553024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15955148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0329970060275131"/>
          <c:y val="9.6819670116486747E-3"/>
          <c:w val="0.30965448414425922"/>
          <c:h val="6.7794289776553482E-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Положительный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2021</c:v>
                </c:pt>
              </c:numCache>
            </c:numRef>
          </c:cat>
          <c:val>
            <c:numRef>
              <c:f>Лист1!$B$2:$B$3</c:f>
              <c:numCache>
                <c:formatCode>0</c:formatCode>
                <c:ptCount val="2"/>
                <c:pt idx="0">
                  <c:v>60.3</c:v>
                </c:pt>
                <c:pt idx="1">
                  <c:v>69.3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15-4BB5-9DC7-848EEDB620E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Нейтральный</c:v>
                </c:pt>
              </c:strCache>
            </c:strRef>
          </c:tx>
          <c:spPr>
            <a:solidFill>
              <a:schemeClr val="accent1">
                <a:lumMod val="20000"/>
                <a:lumOff val="80000"/>
              </a:schemeClr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2021</c:v>
                </c:pt>
              </c:numCache>
            </c:numRef>
          </c:cat>
          <c:val>
            <c:numRef>
              <c:f>Лист1!$C$2:$C$3</c:f>
              <c:numCache>
                <c:formatCode>0</c:formatCode>
                <c:ptCount val="2"/>
                <c:pt idx="0">
                  <c:v>26.3</c:v>
                </c:pt>
                <c:pt idx="1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15-4BB5-9DC7-848EEDB620E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Негативный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2021</c:v>
                </c:pt>
              </c:numCache>
            </c:numRef>
          </c:cat>
          <c:val>
            <c:numRef>
              <c:f>Лист1!$D$2:$D$3</c:f>
              <c:numCache>
                <c:formatCode>0</c:formatCode>
                <c:ptCount val="2"/>
                <c:pt idx="0">
                  <c:v>13.4</c:v>
                </c:pt>
                <c:pt idx="1">
                  <c:v>13.2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315-4BB5-9DC7-848EEDB620E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53021056"/>
        <c:axId val="137306496"/>
      </c:barChart>
      <c:catAx>
        <c:axId val="1530210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crossAx val="137306496"/>
        <c:crosses val="autoZero"/>
        <c:auto val="1"/>
        <c:lblAlgn val="ctr"/>
        <c:lblOffset val="100"/>
        <c:noMultiLvlLbl val="0"/>
      </c:catAx>
      <c:valAx>
        <c:axId val="13730649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one"/>
        <c:crossAx val="15302105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7.0231134729291739E-2"/>
          <c:y val="3.6048685594907391E-2"/>
          <c:w val="0.90801494982150777"/>
          <c:h val="0.18106895233625778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42627548268873E-2"/>
          <c:y val="4.8044202298673545E-2"/>
          <c:w val="0.86676338402905118"/>
          <c:h val="0.790326575926175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Нет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2021</c:v>
                </c:pt>
              </c:numCache>
            </c:numRef>
          </c:cat>
          <c:val>
            <c:numRef>
              <c:f>Лист1!$B$2:$B$3</c:f>
              <c:numCache>
                <c:formatCode>0</c:formatCode>
                <c:ptCount val="2"/>
                <c:pt idx="0">
                  <c:v>36.299999999999997</c:v>
                </c:pt>
                <c:pt idx="1">
                  <c:v>26.1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CF-4AF6-80A7-A3799FCC3DB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Скорее нет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2021</c:v>
                </c:pt>
              </c:numCache>
            </c:numRef>
          </c:cat>
          <c:val>
            <c:numRef>
              <c:f>Лист1!$C$2:$C$3</c:f>
              <c:numCache>
                <c:formatCode>0</c:formatCode>
                <c:ptCount val="2"/>
                <c:pt idx="0">
                  <c:v>44</c:v>
                </c:pt>
                <c:pt idx="1">
                  <c:v>49.3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CF-4AF6-80A7-A3799FCC3DB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Скорее да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2021</c:v>
                </c:pt>
              </c:numCache>
            </c:numRef>
          </c:cat>
          <c:val>
            <c:numRef>
              <c:f>Лист1!$D$2:$D$3</c:f>
              <c:numCache>
                <c:formatCode>0</c:formatCode>
                <c:ptCount val="2"/>
                <c:pt idx="0">
                  <c:v>17.600000000000001</c:v>
                </c:pt>
                <c:pt idx="1">
                  <c:v>21.8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BCF-4AF6-80A7-A3799FCC3DB5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Да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2.4242424242424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CF-4AF6-80A7-A3799FCC3DB5}"/>
                </c:ext>
              </c:extLst>
            </c:dLbl>
            <c:dLbl>
              <c:idx val="1"/>
              <c:layout>
                <c:manualLayout>
                  <c:x val="0"/>
                  <c:y val="-1.2121212121212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CF-4AF6-80A7-A3799FCC3DB5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Лист1!$A$2:$A$3</c:f>
              <c:numCache>
                <c:formatCode>General</c:formatCode>
                <c:ptCount val="2"/>
                <c:pt idx="0">
                  <c:v>2018</c:v>
                </c:pt>
                <c:pt idx="1">
                  <c:v>2021</c:v>
                </c:pt>
              </c:numCache>
            </c:numRef>
          </c:cat>
          <c:val>
            <c:numRef>
              <c:f>Лист1!$E$2:$E$3</c:f>
              <c:numCache>
                <c:formatCode>0</c:formatCode>
                <c:ptCount val="2"/>
                <c:pt idx="0">
                  <c:v>2.1</c:v>
                </c:pt>
                <c:pt idx="1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BCF-4AF6-80A7-A3799FCC3D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53152896"/>
        <c:axId val="153035904"/>
      </c:barChart>
      <c:catAx>
        <c:axId val="1531528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53035904"/>
        <c:crosses val="autoZero"/>
        <c:auto val="1"/>
        <c:lblAlgn val="ctr"/>
        <c:lblOffset val="100"/>
        <c:noMultiLvlLbl val="0"/>
      </c:catAx>
      <c:valAx>
        <c:axId val="153035904"/>
        <c:scaling>
          <c:orientation val="minMax"/>
          <c:max val="100"/>
        </c:scaling>
        <c:delete val="1"/>
        <c:axPos val="t"/>
        <c:numFmt formatCode="#,##0" sourceLinked="0"/>
        <c:majorTickMark val="none"/>
        <c:minorTickMark val="none"/>
        <c:tickLblPos val="none"/>
        <c:crossAx val="153152896"/>
        <c:crosses val="autoZero"/>
        <c:crossBetween val="between"/>
        <c:majorUnit val="25"/>
      </c:valAx>
    </c:plotArea>
    <c:legend>
      <c:legendPos val="r"/>
      <c:layout>
        <c:manualLayout>
          <c:xMode val="edge"/>
          <c:yMode val="edge"/>
          <c:x val="0"/>
          <c:y val="0.80560617842232807"/>
          <c:w val="1"/>
          <c:h val="0.1927895757996693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>
          <a:latin typeface="Garamond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9279869698050291E-2"/>
          <c:y val="0.13235495434287714"/>
          <c:w val="0.94905048633626676"/>
          <c:h val="0.6966594447036922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Улучшилось</c:v>
                </c:pt>
                <c:pt idx="1">
                  <c:v>Не изменилось</c:v>
                </c:pt>
                <c:pt idx="2">
                  <c:v>Ухудшилось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27.5</c:v>
                </c:pt>
                <c:pt idx="1">
                  <c:v>30.5</c:v>
                </c:pt>
                <c:pt idx="2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68-4149-9447-78215091E46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Улучшилось</c:v>
                </c:pt>
                <c:pt idx="1">
                  <c:v>Не изменилось</c:v>
                </c:pt>
                <c:pt idx="2">
                  <c:v>Ухудшилось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27.8</c:v>
                </c:pt>
                <c:pt idx="1">
                  <c:v>38</c:v>
                </c:pt>
                <c:pt idx="2">
                  <c:v>34.200000000000003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D68-4149-9447-78215091E46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Улучшилось</c:v>
                </c:pt>
                <c:pt idx="1">
                  <c:v>Не изменилось</c:v>
                </c:pt>
                <c:pt idx="2">
                  <c:v>Ухудшилось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11.1</c:v>
                </c:pt>
                <c:pt idx="1">
                  <c:v>14.2</c:v>
                </c:pt>
                <c:pt idx="2">
                  <c:v>74.7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D68-4149-9447-78215091E46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Улучшилось</c:v>
                </c:pt>
                <c:pt idx="1">
                  <c:v>Не изменилось</c:v>
                </c:pt>
                <c:pt idx="2">
                  <c:v>Ухудшилось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27.3</c:v>
                </c:pt>
                <c:pt idx="1">
                  <c:v>38.4</c:v>
                </c:pt>
                <c:pt idx="2">
                  <c:v>34.300000000000004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D68-4149-9447-78215091E46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9152896"/>
        <c:axId val="129158144"/>
      </c:barChart>
      <c:catAx>
        <c:axId val="1291528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9158144"/>
        <c:crosses val="autoZero"/>
        <c:auto val="1"/>
        <c:lblAlgn val="ctr"/>
        <c:lblOffset val="100"/>
        <c:noMultiLvlLbl val="0"/>
      </c:catAx>
      <c:valAx>
        <c:axId val="1291581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2915289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3987059757065341E-2"/>
          <c:y val="4.0825225243495723E-3"/>
          <c:w val="0.39263297080300702"/>
          <c:h val="0.26007364751047912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65000"/>
        </a:schemeClr>
      </a:solidFill>
    </a:ln>
  </c:spPr>
  <c:txPr>
    <a:bodyPr/>
    <a:lstStyle/>
    <a:p>
      <a:pPr>
        <a:defRPr sz="12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51031052473E-2"/>
          <c:y val="0.17757088981111829"/>
          <c:w val="0.94905048633626676"/>
          <c:h val="0.658326324266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 успешно</c:v>
                </c:pt>
                <c:pt idx="1">
                  <c:v>Стабильно</c:v>
                </c:pt>
                <c:pt idx="2">
                  <c:v>Успешно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23.3</c:v>
                </c:pt>
                <c:pt idx="1">
                  <c:v>28.7</c:v>
                </c:pt>
                <c:pt idx="2">
                  <c:v>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C4-4B1B-AF5E-6CE97664C20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 успешно</c:v>
                </c:pt>
                <c:pt idx="1">
                  <c:v>Стабильно</c:v>
                </c:pt>
                <c:pt idx="2">
                  <c:v>Успешно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23.2</c:v>
                </c:pt>
                <c:pt idx="1">
                  <c:v>25</c:v>
                </c:pt>
                <c:pt idx="2">
                  <c:v>51.8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6C4-4B1B-AF5E-6CE97664C20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 успешно</c:v>
                </c:pt>
                <c:pt idx="1">
                  <c:v>Стабильно</c:v>
                </c:pt>
                <c:pt idx="2">
                  <c:v>Успешно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33.6</c:v>
                </c:pt>
                <c:pt idx="1">
                  <c:v>28.1</c:v>
                </c:pt>
                <c:pt idx="2">
                  <c:v>38.300000000000004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6C4-4B1B-AF5E-6CE97664C204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 успешно</c:v>
                </c:pt>
                <c:pt idx="1">
                  <c:v>Стабильно</c:v>
                </c:pt>
                <c:pt idx="2">
                  <c:v>Успешно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19.399999999999999</c:v>
                </c:pt>
                <c:pt idx="1">
                  <c:v>29.9</c:v>
                </c:pt>
                <c:pt idx="2">
                  <c:v>50.7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6C4-4B1B-AF5E-6CE97664C20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29380352"/>
        <c:axId val="129837696"/>
      </c:barChart>
      <c:catAx>
        <c:axId val="1293803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9837696"/>
        <c:crosses val="autoZero"/>
        <c:auto val="1"/>
        <c:lblAlgn val="ctr"/>
        <c:lblOffset val="100"/>
        <c:noMultiLvlLbl val="0"/>
      </c:catAx>
      <c:valAx>
        <c:axId val="1298376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2938035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3.4368309208450833E-2"/>
          <c:y val="5.4118736159984348E-3"/>
          <c:w val="0.47195003917847639"/>
          <c:h val="0.14281167979002624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>
        <a:defRPr sz="12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1044036189E-2"/>
          <c:y val="5.7330440229062404E-2"/>
          <c:w val="0.94905048633626676"/>
          <c:h val="0.658326324266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Компания не осуществляла инвестиции</c:v>
                </c:pt>
                <c:pt idx="1">
                  <c:v>Инвестиции были, но не очень значительные</c:v>
                </c:pt>
                <c:pt idx="2">
                  <c:v>Компания осуществляла крупные инвестиции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19.100000000000001</c:v>
                </c:pt>
                <c:pt idx="1">
                  <c:v>41.2</c:v>
                </c:pt>
                <c:pt idx="2">
                  <c:v>39.700000000000003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FC-40C9-8B26-FF295676D2A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Компания не осуществляла инвестиции</c:v>
                </c:pt>
                <c:pt idx="1">
                  <c:v>Инвестиции были, но не очень значительные</c:v>
                </c:pt>
                <c:pt idx="2">
                  <c:v>Компания осуществляла крупные инвестиции</c:v>
                </c:pt>
              </c:strCache>
            </c:strRef>
          </c:cat>
          <c:val>
            <c:numRef>
              <c:f>Лист1!$C$2:$C$4</c:f>
              <c:numCache>
                <c:formatCode>0.00</c:formatCode>
                <c:ptCount val="3"/>
                <c:pt idx="0">
                  <c:v>12.9</c:v>
                </c:pt>
                <c:pt idx="1">
                  <c:v>41.2</c:v>
                </c:pt>
                <c:pt idx="2">
                  <c:v>45.9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FC-40C9-8B26-FF295676D2A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Компания не осуществляла инвестиции</c:v>
                </c:pt>
                <c:pt idx="1">
                  <c:v>Инвестиции были, но не очень значительные</c:v>
                </c:pt>
                <c:pt idx="2">
                  <c:v>Компания осуществляла крупные инвестиции</c:v>
                </c:pt>
              </c:strCache>
            </c:strRef>
          </c:cat>
          <c:val>
            <c:numRef>
              <c:f>Лист1!$D$2:$D$4</c:f>
              <c:numCache>
                <c:formatCode>0.00</c:formatCode>
                <c:ptCount val="3"/>
                <c:pt idx="0">
                  <c:v>21.9</c:v>
                </c:pt>
                <c:pt idx="1">
                  <c:v>42.3</c:v>
                </c:pt>
                <c:pt idx="2">
                  <c:v>35.800000000000004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FC-40C9-8B26-FF295676D2AE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Компания не осуществляла инвестиции</c:v>
                </c:pt>
                <c:pt idx="1">
                  <c:v>Инвестиции были, но не очень значительные</c:v>
                </c:pt>
                <c:pt idx="2">
                  <c:v>Компания осуществляла крупные инвестиции</c:v>
                </c:pt>
              </c:strCache>
            </c:strRef>
          </c:cat>
          <c:val>
            <c:numRef>
              <c:f>Лист1!$E$2:$E$4</c:f>
              <c:numCache>
                <c:formatCode>General</c:formatCode>
                <c:ptCount val="3"/>
                <c:pt idx="0">
                  <c:v>16.2</c:v>
                </c:pt>
                <c:pt idx="1">
                  <c:v>39.700000000000003</c:v>
                </c:pt>
                <c:pt idx="2">
                  <c:v>44.1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4FC-40C9-8B26-FF295676D2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30401408"/>
        <c:axId val="130402944"/>
      </c:barChart>
      <c:catAx>
        <c:axId val="1304014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30402944"/>
        <c:crosses val="autoZero"/>
        <c:auto val="1"/>
        <c:lblAlgn val="ctr"/>
        <c:lblOffset val="100"/>
        <c:noMultiLvlLbl val="0"/>
      </c:catAx>
      <c:valAx>
        <c:axId val="1304029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3040140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703470647123035E-2"/>
          <c:y val="2.669238059449279E-2"/>
          <c:w val="0.2828392396482875"/>
          <c:h val="0.2861020373203537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>
        <a:defRPr sz="12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3813434361191959"/>
          <c:y val="5.5223778845826507E-2"/>
          <c:w val="0.45010670002111275"/>
          <c:h val="0.915829839451894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Модернизация существующего оборудования</c:v>
                </c:pt>
                <c:pt idx="1">
                  <c:v>Переоборудование производства</c:v>
                </c:pt>
                <c:pt idx="2">
                  <c:v>Строительство новых зданий и сооружений</c:v>
                </c:pt>
                <c:pt idx="3">
                  <c:v>Капитальный ремонт зданий и сооружений</c:v>
                </c:pt>
                <c:pt idx="4">
                  <c:v>Обучение сотрудников</c:v>
                </c:pt>
                <c:pt idx="5">
                  <c:v>Инвестиции в энергосбережение, инвестпрограммы по повышению энергоэффективности предприятия</c:v>
                </c:pt>
                <c:pt idx="6">
                  <c:v>Инвестиции в инновационные проекты, в НИОКР</c:v>
                </c:pt>
                <c:pt idx="7">
                  <c:v>Инвестиции в НДТ</c:v>
                </c:pt>
                <c:pt idx="8">
                  <c:v>Вложения в нематериальные активы: патенты, лицензии и др.</c:v>
                </c:pt>
                <c:pt idx="9">
                  <c:v>Инвестиции в ресурсосберегающие технологии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61</c:v>
                </c:pt>
                <c:pt idx="1">
                  <c:v>37.4</c:v>
                </c:pt>
                <c:pt idx="2">
                  <c:v>30.1</c:v>
                </c:pt>
                <c:pt idx="3">
                  <c:v>27.6</c:v>
                </c:pt>
                <c:pt idx="4">
                  <c:v>22</c:v>
                </c:pt>
                <c:pt idx="5">
                  <c:v>17.899999999999999</c:v>
                </c:pt>
                <c:pt idx="6">
                  <c:v>17.100000000000001</c:v>
                </c:pt>
                <c:pt idx="7">
                  <c:v>14.6</c:v>
                </c:pt>
                <c:pt idx="8">
                  <c:v>14.6</c:v>
                </c:pt>
                <c:pt idx="9">
                  <c:v>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BA-48C5-8270-4197227E8CC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Модернизация существующего оборудования</c:v>
                </c:pt>
                <c:pt idx="1">
                  <c:v>Переоборудование производства</c:v>
                </c:pt>
                <c:pt idx="2">
                  <c:v>Строительство новых зданий и сооружений</c:v>
                </c:pt>
                <c:pt idx="3">
                  <c:v>Капитальный ремонт зданий и сооружений</c:v>
                </c:pt>
                <c:pt idx="4">
                  <c:v>Обучение сотрудников</c:v>
                </c:pt>
                <c:pt idx="5">
                  <c:v>Инвестиции в энергосбережение, инвестпрограммы по повышению энергоэффективности предприятия</c:v>
                </c:pt>
                <c:pt idx="6">
                  <c:v>Инвестиции в инновационные проекты, в НИОКР</c:v>
                </c:pt>
                <c:pt idx="7">
                  <c:v>Инвестиции в НДТ</c:v>
                </c:pt>
                <c:pt idx="8">
                  <c:v>Вложения в нематериальные активы: патенты, лицензии и др.</c:v>
                </c:pt>
                <c:pt idx="9">
                  <c:v>Инвестиции в ресурсосберегающие технологии</c:v>
                </c:pt>
              </c:strCache>
            </c:str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62.3</c:v>
                </c:pt>
                <c:pt idx="1">
                  <c:v>37.300000000000004</c:v>
                </c:pt>
                <c:pt idx="2">
                  <c:v>16.899999999999999</c:v>
                </c:pt>
                <c:pt idx="3">
                  <c:v>30</c:v>
                </c:pt>
                <c:pt idx="4">
                  <c:v>35</c:v>
                </c:pt>
                <c:pt idx="5">
                  <c:v>14.6</c:v>
                </c:pt>
                <c:pt idx="6">
                  <c:v>21.9</c:v>
                </c:pt>
                <c:pt idx="7">
                  <c:v>12.7</c:v>
                </c:pt>
                <c:pt idx="8">
                  <c:v>11.2</c:v>
                </c:pt>
                <c:pt idx="9">
                  <c:v>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BA-48C5-8270-4197227E8CC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Модернизация существующего оборудования</c:v>
                </c:pt>
                <c:pt idx="1">
                  <c:v>Переоборудование производства</c:v>
                </c:pt>
                <c:pt idx="2">
                  <c:v>Строительство новых зданий и сооружений</c:v>
                </c:pt>
                <c:pt idx="3">
                  <c:v>Капитальный ремонт зданий и сооружений</c:v>
                </c:pt>
                <c:pt idx="4">
                  <c:v>Обучение сотрудников</c:v>
                </c:pt>
                <c:pt idx="5">
                  <c:v>Инвестиции в энергосбережение, инвестпрограммы по повышению энергоэффективности предприятия</c:v>
                </c:pt>
                <c:pt idx="6">
                  <c:v>Инвестиции в инновационные проекты, в НИОКР</c:v>
                </c:pt>
                <c:pt idx="7">
                  <c:v>Инвестиции в НДТ</c:v>
                </c:pt>
                <c:pt idx="8">
                  <c:v>Вложения в нематериальные активы: патенты, лицензии и др.</c:v>
                </c:pt>
                <c:pt idx="9">
                  <c:v>Инвестиции в ресурсосберегающие технологии</c:v>
                </c:pt>
              </c:strCache>
            </c:strRef>
          </c:cat>
          <c:val>
            <c:numRef>
              <c:f>Лист1!$D$2:$D$11</c:f>
              <c:numCache>
                <c:formatCode>General</c:formatCode>
                <c:ptCount val="10"/>
                <c:pt idx="0">
                  <c:v>61.1</c:v>
                </c:pt>
                <c:pt idx="1">
                  <c:v>42.6</c:v>
                </c:pt>
                <c:pt idx="2">
                  <c:v>25.3</c:v>
                </c:pt>
                <c:pt idx="3">
                  <c:v>27.5</c:v>
                </c:pt>
                <c:pt idx="4">
                  <c:v>27.2</c:v>
                </c:pt>
                <c:pt idx="5">
                  <c:v>16.600000000000001</c:v>
                </c:pt>
                <c:pt idx="6">
                  <c:v>20</c:v>
                </c:pt>
                <c:pt idx="7">
                  <c:v>12.8</c:v>
                </c:pt>
                <c:pt idx="8">
                  <c:v>14.3</c:v>
                </c:pt>
                <c:pt idx="9">
                  <c:v>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2BA-48C5-8270-4197227E8CC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Лист1!$A$2:$A$11</c:f>
              <c:strCache>
                <c:ptCount val="10"/>
                <c:pt idx="0">
                  <c:v>Модернизация существующего оборудования</c:v>
                </c:pt>
                <c:pt idx="1">
                  <c:v>Переоборудование производства</c:v>
                </c:pt>
                <c:pt idx="2">
                  <c:v>Строительство новых зданий и сооружений</c:v>
                </c:pt>
                <c:pt idx="3">
                  <c:v>Капитальный ремонт зданий и сооружений</c:v>
                </c:pt>
                <c:pt idx="4">
                  <c:v>Обучение сотрудников</c:v>
                </c:pt>
                <c:pt idx="5">
                  <c:v>Инвестиции в энергосбережение, инвестпрограммы по повышению энергоэффективности предприятия</c:v>
                </c:pt>
                <c:pt idx="6">
                  <c:v>Инвестиции в инновационные проекты, в НИОКР</c:v>
                </c:pt>
                <c:pt idx="7">
                  <c:v>Инвестиции в НДТ</c:v>
                </c:pt>
                <c:pt idx="8">
                  <c:v>Вложения в нематериальные активы: патенты, лицензии и др.</c:v>
                </c:pt>
                <c:pt idx="9">
                  <c:v>Инвестиции в ресурсосберегающие технологии</c:v>
                </c:pt>
              </c:strCache>
            </c:strRef>
          </c:cat>
          <c:val>
            <c:numRef>
              <c:f>Лист1!$E$2:$E$11</c:f>
              <c:numCache>
                <c:formatCode>General</c:formatCode>
                <c:ptCount val="10"/>
                <c:pt idx="0">
                  <c:v>55.4</c:v>
                </c:pt>
                <c:pt idx="1">
                  <c:v>38.5</c:v>
                </c:pt>
                <c:pt idx="2">
                  <c:v>20</c:v>
                </c:pt>
                <c:pt idx="3">
                  <c:v>21.5</c:v>
                </c:pt>
                <c:pt idx="4">
                  <c:v>24.6</c:v>
                </c:pt>
                <c:pt idx="5">
                  <c:v>13.8</c:v>
                </c:pt>
                <c:pt idx="6">
                  <c:v>18.5</c:v>
                </c:pt>
                <c:pt idx="8">
                  <c:v>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2BA-48C5-8270-4197227E8CC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0"/>
        <c:axId val="130807680"/>
        <c:axId val="130809216"/>
      </c:barChart>
      <c:catAx>
        <c:axId val="130807680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0809216"/>
        <c:crosses val="autoZero"/>
        <c:auto val="1"/>
        <c:lblAlgn val="ctr"/>
        <c:lblOffset val="100"/>
        <c:noMultiLvlLbl val="0"/>
      </c:catAx>
      <c:valAx>
        <c:axId val="130809216"/>
        <c:scaling>
          <c:orientation val="minMax"/>
        </c:scaling>
        <c:delete val="1"/>
        <c:axPos val="t"/>
        <c:numFmt formatCode="General" sourceLinked="1"/>
        <c:majorTickMark val="out"/>
        <c:minorTickMark val="none"/>
        <c:tickLblPos val="none"/>
        <c:crossAx val="13080768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5140401720618704"/>
          <c:y val="1.4223449341559585E-2"/>
          <c:w val="0.29571962152230791"/>
          <c:h val="3.0280584266617731E-2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66122410653231"/>
          <c:y val="4.4834407938909776E-2"/>
          <c:w val="0.47663771130775984"/>
          <c:h val="0.9323577392483222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Рост цен производителей</c:v>
                </c:pt>
                <c:pt idx="1">
                  <c:v>Рост тарифов</c:v>
                </c:pt>
                <c:pt idx="2">
                  <c:v>Недостаток квалиф кадров</c:v>
                </c:pt>
                <c:pt idx="3">
                  <c:v>Избыточно высокие налоги</c:v>
                </c:pt>
                <c:pt idx="4">
                  <c:v>Чрезмерное контрольно-надзорное давление на бизнес</c:v>
                </c:pt>
                <c:pt idx="5">
                  <c:v>Высокие административные барьеры</c:v>
                </c:pt>
                <c:pt idx="6">
                  <c:v>Снижение спроса</c:v>
                </c:pt>
                <c:pt idx="7">
                  <c:v>Недобросовестная конкуренция</c:v>
                </c:pt>
                <c:pt idx="8">
                  <c:v>Неэффективная судебная система</c:v>
                </c:pt>
                <c:pt idx="9">
                  <c:v>Сложность с доступом к кредитным ресурсам</c:v>
                </c:pt>
                <c:pt idx="10">
                  <c:v>Коррупция в органах власти</c:v>
                </c:pt>
              </c:strCache>
            </c:strRef>
          </c:cat>
          <c:val>
            <c:numRef>
              <c:f>Лист1!$B$2:$B$12</c:f>
              <c:numCache>
                <c:formatCode>0</c:formatCode>
                <c:ptCount val="11"/>
                <c:pt idx="0">
                  <c:v>60.5</c:v>
                </c:pt>
                <c:pt idx="1">
                  <c:v>56.5</c:v>
                </c:pt>
                <c:pt idx="2">
                  <c:v>56.5</c:v>
                </c:pt>
                <c:pt idx="3">
                  <c:v>37.4</c:v>
                </c:pt>
                <c:pt idx="4">
                  <c:v>27.9</c:v>
                </c:pt>
                <c:pt idx="5">
                  <c:v>19.7</c:v>
                </c:pt>
                <c:pt idx="6">
                  <c:v>18.399999999999999</c:v>
                </c:pt>
                <c:pt idx="7">
                  <c:v>13.6</c:v>
                </c:pt>
                <c:pt idx="8">
                  <c:v>9.5</c:v>
                </c:pt>
                <c:pt idx="9">
                  <c:v>8.2000000000000011</c:v>
                </c:pt>
                <c:pt idx="10">
                  <c:v>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A3-4C34-A7B4-1B13BDB5D52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Рост цен производителей</c:v>
                </c:pt>
                <c:pt idx="1">
                  <c:v>Рост тарифов</c:v>
                </c:pt>
                <c:pt idx="2">
                  <c:v>Недостаток квалиф кадров</c:v>
                </c:pt>
                <c:pt idx="3">
                  <c:v>Избыточно высокие налоги</c:v>
                </c:pt>
                <c:pt idx="4">
                  <c:v>Чрезмерное контрольно-надзорное давление на бизнес</c:v>
                </c:pt>
                <c:pt idx="5">
                  <c:v>Высокие административные барьеры</c:v>
                </c:pt>
                <c:pt idx="6">
                  <c:v>Снижение спроса</c:v>
                </c:pt>
                <c:pt idx="7">
                  <c:v>Недобросовестная конкуренция</c:v>
                </c:pt>
                <c:pt idx="8">
                  <c:v>Неэффективная судебная система</c:v>
                </c:pt>
                <c:pt idx="9">
                  <c:v>Сложность с доступом к кредитным ресурсам</c:v>
                </c:pt>
                <c:pt idx="10">
                  <c:v>Коррупция в органах власти</c:v>
                </c:pt>
              </c:strCache>
            </c:strRef>
          </c:cat>
          <c:val>
            <c:numRef>
              <c:f>Лист1!$C$2:$C$12</c:f>
              <c:numCache>
                <c:formatCode>0</c:formatCode>
                <c:ptCount val="11"/>
                <c:pt idx="0">
                  <c:v>43.3</c:v>
                </c:pt>
                <c:pt idx="1">
                  <c:v>49.8</c:v>
                </c:pt>
                <c:pt idx="2">
                  <c:v>48.4</c:v>
                </c:pt>
                <c:pt idx="3">
                  <c:v>40.700000000000003</c:v>
                </c:pt>
                <c:pt idx="4">
                  <c:v>33.800000000000004</c:v>
                </c:pt>
                <c:pt idx="5">
                  <c:v>23.2</c:v>
                </c:pt>
                <c:pt idx="6">
                  <c:v>34.9</c:v>
                </c:pt>
                <c:pt idx="7">
                  <c:v>19.3</c:v>
                </c:pt>
                <c:pt idx="8">
                  <c:v>21.8</c:v>
                </c:pt>
                <c:pt idx="9">
                  <c:v>16.7</c:v>
                </c:pt>
                <c:pt idx="10">
                  <c:v>19.600000000000001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A3-4C34-A7B4-1B13BDB5D52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Рост цен производителей</c:v>
                </c:pt>
                <c:pt idx="1">
                  <c:v>Рост тарифов</c:v>
                </c:pt>
                <c:pt idx="2">
                  <c:v>Недостаток квалиф кадров</c:v>
                </c:pt>
                <c:pt idx="3">
                  <c:v>Избыточно высокие налоги</c:v>
                </c:pt>
                <c:pt idx="4">
                  <c:v>Чрезмерное контрольно-надзорное давление на бизнес</c:v>
                </c:pt>
                <c:pt idx="5">
                  <c:v>Высокие административные барьеры</c:v>
                </c:pt>
                <c:pt idx="6">
                  <c:v>Снижение спроса</c:v>
                </c:pt>
                <c:pt idx="7">
                  <c:v>Недобросовестная конкуренция</c:v>
                </c:pt>
                <c:pt idx="8">
                  <c:v>Неэффективная судебная система</c:v>
                </c:pt>
                <c:pt idx="9">
                  <c:v>Сложность с доступом к кредитным ресурсам</c:v>
                </c:pt>
                <c:pt idx="10">
                  <c:v>Коррупция в органах власти</c:v>
                </c:pt>
              </c:strCache>
            </c:strRef>
          </c:cat>
          <c:val>
            <c:numRef>
              <c:f>Лист1!$D$2:$D$12</c:f>
              <c:numCache>
                <c:formatCode>0</c:formatCode>
                <c:ptCount val="11"/>
                <c:pt idx="0">
                  <c:v>29.4</c:v>
                </c:pt>
                <c:pt idx="1">
                  <c:v>56</c:v>
                </c:pt>
                <c:pt idx="2">
                  <c:v>45</c:v>
                </c:pt>
                <c:pt idx="3">
                  <c:v>50.7</c:v>
                </c:pt>
                <c:pt idx="4">
                  <c:v>34.800000000000004</c:v>
                </c:pt>
                <c:pt idx="5">
                  <c:v>21.3</c:v>
                </c:pt>
                <c:pt idx="6">
                  <c:v>29.8</c:v>
                </c:pt>
                <c:pt idx="7">
                  <c:v>13.1</c:v>
                </c:pt>
                <c:pt idx="8">
                  <c:v>16.3</c:v>
                </c:pt>
                <c:pt idx="9">
                  <c:v>16</c:v>
                </c:pt>
                <c:pt idx="10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2A3-4C34-A7B4-1B13BDB5D520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Рост цен производителей</c:v>
                </c:pt>
                <c:pt idx="1">
                  <c:v>Рост тарифов</c:v>
                </c:pt>
                <c:pt idx="2">
                  <c:v>Недостаток квалиф кадров</c:v>
                </c:pt>
                <c:pt idx="3">
                  <c:v>Избыточно высокие налоги</c:v>
                </c:pt>
                <c:pt idx="4">
                  <c:v>Чрезмерное контрольно-надзорное давление на бизнес</c:v>
                </c:pt>
                <c:pt idx="5">
                  <c:v>Высокие административные барьеры</c:v>
                </c:pt>
                <c:pt idx="6">
                  <c:v>Снижение спроса</c:v>
                </c:pt>
                <c:pt idx="7">
                  <c:v>Недобросовестная конкуренция</c:v>
                </c:pt>
                <c:pt idx="8">
                  <c:v>Неэффективная судебная система</c:v>
                </c:pt>
                <c:pt idx="9">
                  <c:v>Сложность с доступом к кредитным ресурсам</c:v>
                </c:pt>
                <c:pt idx="10">
                  <c:v>Коррупция в органах власти</c:v>
                </c:pt>
              </c:strCache>
            </c:strRef>
          </c:cat>
          <c:val>
            <c:numRef>
              <c:f>Лист1!$E$2:$E$12</c:f>
              <c:numCache>
                <c:formatCode>0</c:formatCode>
                <c:ptCount val="11"/>
                <c:pt idx="0">
                  <c:v>36.6</c:v>
                </c:pt>
                <c:pt idx="1">
                  <c:v>52</c:v>
                </c:pt>
                <c:pt idx="2">
                  <c:v>37.6</c:v>
                </c:pt>
                <c:pt idx="3">
                  <c:v>44.6</c:v>
                </c:pt>
                <c:pt idx="4">
                  <c:v>30.7</c:v>
                </c:pt>
                <c:pt idx="5">
                  <c:v>19.8</c:v>
                </c:pt>
                <c:pt idx="6">
                  <c:v>20.8</c:v>
                </c:pt>
                <c:pt idx="7">
                  <c:v>22.3</c:v>
                </c:pt>
                <c:pt idx="8">
                  <c:v>14.9</c:v>
                </c:pt>
                <c:pt idx="9">
                  <c:v>17.3</c:v>
                </c:pt>
                <c:pt idx="10">
                  <c:v>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2A3-4C34-A7B4-1B13BDB5D5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0"/>
        <c:axId val="131334528"/>
        <c:axId val="131336064"/>
      </c:barChart>
      <c:catAx>
        <c:axId val="13133452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31336064"/>
        <c:crosses val="autoZero"/>
        <c:auto val="1"/>
        <c:lblAlgn val="ctr"/>
        <c:lblOffset val="100"/>
        <c:noMultiLvlLbl val="0"/>
      </c:catAx>
      <c:valAx>
        <c:axId val="131336064"/>
        <c:scaling>
          <c:orientation val="minMax"/>
        </c:scaling>
        <c:delete val="1"/>
        <c:axPos val="t"/>
        <c:numFmt formatCode="0" sourceLinked="1"/>
        <c:majorTickMark val="out"/>
        <c:minorTickMark val="none"/>
        <c:tickLblPos val="none"/>
        <c:crossAx val="1313345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53075391342172784"/>
          <c:y val="1.3184783970547133E-2"/>
          <c:w val="0.294042343919731"/>
          <c:h val="2.711215246535665E-2"/>
        </c:manualLayout>
      </c:layout>
      <c:overlay val="0"/>
    </c:legend>
    <c:plotVisOnly val="1"/>
    <c:dispBlanksAs val="gap"/>
    <c:showDLblsOverMax val="0"/>
  </c:chart>
  <c:spPr>
    <a:ln>
      <a:solidFill>
        <a:schemeClr val="tx1">
          <a:tint val="75000"/>
          <a:shade val="95000"/>
          <a:satMod val="105000"/>
        </a:schemeClr>
      </a:solidFill>
    </a:ln>
  </c:spPr>
  <c:txPr>
    <a:bodyPr/>
    <a:lstStyle/>
    <a:p>
      <a:pPr>
        <a:defRPr sz="13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474801319796698E-2"/>
          <c:y val="0.18522752141915341"/>
          <c:w val="0.94905048633626676"/>
          <c:h val="0.65832632426628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Негативно</c:v>
                </c:pt>
                <c:pt idx="1">
                  <c:v>Нейтрально</c:v>
                </c:pt>
                <c:pt idx="2">
                  <c:v>Позитивно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75.400000000000006</c:v>
                </c:pt>
                <c:pt idx="1">
                  <c:v>17.8</c:v>
                </c:pt>
                <c:pt idx="2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C4-4FAB-9CCC-DB5E9C62B2C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Негативно</c:v>
                </c:pt>
                <c:pt idx="1">
                  <c:v>Нейтрально</c:v>
                </c:pt>
                <c:pt idx="2">
                  <c:v>Позитивно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57.6</c:v>
                </c:pt>
                <c:pt idx="1">
                  <c:v>36.1</c:v>
                </c:pt>
                <c:pt idx="2">
                  <c:v>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C4-4FAB-9CCC-DB5E9C62B2C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89537920"/>
        <c:axId val="89544192"/>
      </c:barChart>
      <c:catAx>
        <c:axId val="895379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89544192"/>
        <c:crosses val="autoZero"/>
        <c:auto val="1"/>
        <c:lblAlgn val="ctr"/>
        <c:lblOffset val="100"/>
        <c:noMultiLvlLbl val="0"/>
      </c:catAx>
      <c:valAx>
        <c:axId val="89544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89537920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68594019534538697"/>
          <c:y val="4.3695615607359829E-2"/>
          <c:w val="0.28197639877077613"/>
          <c:h val="0.14281167979002624"/>
        </c:manualLayout>
      </c:layout>
      <c:overlay val="0"/>
    </c:legend>
    <c:plotVisOnly val="1"/>
    <c:dispBlanksAs val="gap"/>
    <c:showDLblsOverMax val="0"/>
  </c:chart>
  <c:spPr>
    <a:ln>
      <a:solidFill>
        <a:sysClr val="window" lastClr="FFFFFF">
          <a:lumMod val="65000"/>
        </a:sysClr>
      </a:solidFill>
    </a:ln>
  </c:spPr>
  <c:txPr>
    <a:bodyPr/>
    <a:lstStyle/>
    <a:p>
      <a:pPr algn="just">
        <a:defRPr sz="14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372745058580712E-2"/>
          <c:y val="0.26831723452643741"/>
          <c:w val="0.96105292714662138"/>
          <c:h val="0.465558685279627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Соотносят деятельность с ЦУР-2030</c:v>
                </c:pt>
                <c:pt idx="1">
                  <c:v>Соотносят деятельность с решением задач Нацпроектов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50.3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44-498F-A60D-8306384D4C3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Соотносят деятельность с ЦУР-2030</c:v>
                </c:pt>
                <c:pt idx="1">
                  <c:v>Соотносят деятельность с решением задач Нацпроектов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57.1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E44-498F-A60D-8306384D4C36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</c:v>
                </c:pt>
              </c:strCache>
            </c:strRef>
          </c:tx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Соотносят деятельность с ЦУР-2030</c:v>
                </c:pt>
                <c:pt idx="1">
                  <c:v>Соотносят деятельность с решением задач Нацпроектов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53.4</c:v>
                </c:pt>
                <c:pt idx="1">
                  <c:v>57.4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E44-498F-A60D-8306384D4C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20050560"/>
        <c:axId val="220052480"/>
      </c:barChart>
      <c:catAx>
        <c:axId val="2200505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20052480"/>
        <c:crosses val="autoZero"/>
        <c:auto val="1"/>
        <c:lblAlgn val="ctr"/>
        <c:lblOffset val="100"/>
        <c:noMultiLvlLbl val="0"/>
      </c:catAx>
      <c:valAx>
        <c:axId val="220052480"/>
        <c:scaling>
          <c:orientation val="minMax"/>
          <c:min val="30"/>
        </c:scaling>
        <c:delete val="1"/>
        <c:axPos val="l"/>
        <c:numFmt formatCode="General" sourceLinked="1"/>
        <c:majorTickMark val="none"/>
        <c:minorTickMark val="none"/>
        <c:tickLblPos val="none"/>
        <c:crossAx val="2200505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"/>
          <c:y val="5.3090964108736276E-4"/>
          <c:w val="0.47259035203639427"/>
          <c:h val="0.1680202931520835"/>
        </c:manualLayout>
      </c:layout>
      <c:overlay val="0"/>
    </c:legend>
    <c:plotVisOnly val="1"/>
    <c:dispBlanksAs val="gap"/>
    <c:showDLblsOverMax val="0"/>
  </c:chart>
  <c:spPr>
    <a:ln>
      <a:solidFill>
        <a:schemeClr val="bg1">
          <a:lumMod val="75000"/>
        </a:schemeClr>
      </a:solidFill>
    </a:ln>
  </c:spPr>
  <c:txPr>
    <a:bodyPr/>
    <a:lstStyle/>
    <a:p>
      <a:pPr>
        <a:defRPr sz="1200">
          <a:latin typeface="Garamond" panose="02020404030301010803" pitchFamily="18" charset="0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04FD0B-2EC1-4D4E-9B64-FF0D81E15C39}" type="datetimeFigureOut">
              <a:rPr lang="ru-RU" smtClean="0"/>
              <a:t>14.02.2022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C3903-2F8B-4BC3-9730-5F94D86539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23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530997-8366-4BB1-93F5-BB0889544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358D6A3-B828-4CEE-AE36-48D4BBDC89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65A629C-0C87-4C9C-89D8-100005B36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B4589-B8BC-470A-9BE9-62EF668F6B55}" type="datetime1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D01398-DA19-4F05-89A3-6A7DD5B19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433FE8-268A-4F25-A339-392B9A4E3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357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24CBE8-AC38-4C6D-8BEE-29309AF2B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D6CF634-C5C4-495C-9E63-D0744F0C51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6073AB3-4A35-4F3F-B38E-2DA694198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66149-6C67-4543-A802-55EFF733A0AB}" type="datetime1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293E5E-730A-40BE-81E0-4D7B0AD14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D26389-ABAD-46B6-84FC-1135AD589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86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D82F29F-5CB0-4E8C-AB1A-7CCAB7F95A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E23CCA0-AA7B-4508-8273-148F060D0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D95287-A4C7-490E-A32D-96E908014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243C2-318F-4241-85A6-08C70FFCB48B}" type="datetime1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AA9772-8590-42A4-B21B-62B631B38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8EF06C-0BFD-4FC8-A641-7A9CC07FC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213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536422-CCFA-4806-9E58-55768038B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4021C87-8B6E-465F-8D2F-7E0B1EF32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2417795-86D1-46F8-B91F-07D98C8CA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F4FE6-D6F8-4B5A-894D-AA2108EACB9C}" type="datetime1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905E5B-BE9F-4858-A7B5-5265B0AA7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A753A4-3898-47A3-A7BB-EA1D4A414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49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25A81D-AB83-45A9-ABBF-B23BED250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1C79E12-263B-4C07-9CBD-60AFB78A0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BBEE002-53EA-40C3-B819-666C0707B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CF93F-B311-4342-AECD-EB4C2F35DF1D}" type="datetime1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A340BD-405F-4F6A-9E77-7CAC1BCA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C5F9081-769F-4D37-863F-8430610E9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176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72A617-2EF1-4883-8557-E2BBC24B6C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DB0142D-718C-44A0-A73A-05325E9038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C6FADA0-3F20-47F8-BF6F-63E7BF9FCD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7DD9599-6642-4E3D-A96D-58D14F8ED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4C173-A229-4230-BDC3-966DB27E5015}" type="datetime1">
              <a:rPr lang="ru-RU" smtClean="0"/>
              <a:t>14.02.2022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EE99FD-DAB1-47B1-B304-48CAAC3AD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44E8D89-7049-47E0-8097-5BE6BF507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404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853643-AA4B-4582-BAE5-BA6E3833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1C685C-2F98-43AC-A5A4-9965B5997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9C6C02E-792B-4D91-BBA8-2CD210670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81C772A-A9A2-4C83-B5A6-BF8A184E41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1AEB37B-D1BA-4F71-9D3F-5101941CE7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B867B91-DD84-42D7-B25E-FBAAB10C2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FE0E5-D355-4AD3-A988-2EEC673FDFD6}" type="datetime1">
              <a:rPr lang="ru-RU" smtClean="0"/>
              <a:t>14.02.2022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38C18FE-500B-4A3D-A395-47241DB9A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7A90A1C-DD27-45FA-BB50-886FEF8E1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166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769B75-3812-4330-BBAE-3B63CADF6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0826C65-4228-4A71-BE73-42FB183C5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8227F-182E-4790-AE8A-F0D1EEA7FA1C}" type="datetime1">
              <a:rPr lang="ru-RU" smtClean="0"/>
              <a:t>14.02.2022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5ADBD5E-EA60-4E43-9C81-D107B6523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49E3A4A-7F5F-4A31-B303-4313EE800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722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1B03EB8-079C-485B-81EB-5D022587E3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DC4FB-3ACD-469F-983F-48F815984E4F}" type="datetime1">
              <a:rPr lang="ru-RU" smtClean="0"/>
              <a:t>14.02.2022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6EBAC38-83C9-4FE4-B9BE-6BEAD33A7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3023AD6-2B08-427D-A731-EA2801034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19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B17874B-D952-439F-B6B0-B7B536927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DC6016-491F-444F-947E-4E5DCE699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6D2E520-A565-4F2F-9377-79CACA757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5DC679-E76F-4316-A925-8395A6261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A4DB4-8073-41F7-A9F2-CBD46A74BB86}" type="datetime1">
              <a:rPr lang="ru-RU" smtClean="0"/>
              <a:t>14.02.2022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51C6BE-9411-473A-9C6B-0F1F9551F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2EC8183-6E48-4CAC-B968-A851D40C8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42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D9C765-F727-48ED-80F4-3D22E2D77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8C0F203-2B12-4A52-BF08-2E0F58D741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47DBABB-4844-4C02-84C1-9181FFEF0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E04DE03-49D3-4FEE-82CB-1D224758B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BBE07-048D-4009-9A20-336A1F117D74}" type="datetime1">
              <a:rPr lang="ru-RU" smtClean="0"/>
              <a:t>14.02.2022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380E1A-0073-49D8-B7DF-47F19867A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E88F24A-25DE-4060-A450-C9B554C5C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227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D0DE10-7FB6-4C25-B2BB-8E5F5973E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4E8EB36-08AF-4A0E-9352-C1D3A97A2E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952B48-7B7D-473F-953B-05DC7A7C90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85FFF-36F4-4FD1-965F-4BAF89770FE7}" type="datetime1">
              <a:rPr lang="ru-RU" smtClean="0"/>
              <a:t>14.02.2022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9AA1AE-9EFF-4D17-8DA1-0B1A1A0146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14D1EF0-EF68-40B2-AB92-DF0B66DB40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F3DDE-FC67-43C1-9F76-01DFD84007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20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4.xml"/><Relationship Id="rId4" Type="http://schemas.openxmlformats.org/officeDocument/2006/relationships/chart" Target="../charts/chart2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249561-1F51-4814-9D51-528CA98190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Деловой климат в России: новые риски и новые возможности</a:t>
            </a:r>
            <a:endParaRPr lang="ru-RU" sz="4400" b="1" dirty="0">
              <a:latin typeface="Garamond" panose="02020404030301010803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77C09C2-8AAA-4F57-972C-0BA57A66A1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78313"/>
            <a:ext cx="9144000" cy="1655762"/>
          </a:xfrm>
        </p:spPr>
        <p:txBody>
          <a:bodyPr/>
          <a:lstStyle/>
          <a:p>
            <a:r>
              <a:rPr lang="ru-RU" dirty="0">
                <a:latin typeface="Garamond" panose="02020404030301010803" pitchFamily="18" charset="0"/>
              </a:rPr>
              <a:t>Исполнительный вице-президент Российского союза промышленников и предпринимателей </a:t>
            </a:r>
          </a:p>
          <a:p>
            <a:r>
              <a:rPr lang="ru-RU" dirty="0">
                <a:latin typeface="Garamond" panose="02020404030301010803" pitchFamily="18" charset="0"/>
              </a:rPr>
              <a:t>Мария Глухова</a:t>
            </a:r>
          </a:p>
        </p:txBody>
      </p:sp>
    </p:spTree>
    <p:extLst>
      <p:ext uri="{BB962C8B-B14F-4D97-AF65-F5344CB8AC3E}">
        <p14:creationId xmlns:p14="http://schemas.microsoft.com/office/powerpoint/2010/main" val="3713634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0558821-446B-4232-8DEB-5E76169FA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>
                <a:latin typeface="Garamond" panose="02020404030301010803" pitchFamily="18" charset="0"/>
              </a:rPr>
              <a:t>10</a:t>
            </a:fld>
            <a:endParaRPr lang="ru-RU">
              <a:latin typeface="Garamond" panose="020204040303010108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CB9C08-BEA5-4678-9269-5B78B8E1E403}"/>
              </a:ext>
            </a:extLst>
          </p:cNvPr>
          <p:cNvSpPr txBox="1"/>
          <p:nvPr/>
        </p:nvSpPr>
        <p:spPr>
          <a:xfrm>
            <a:off x="304800" y="1216382"/>
            <a:ext cx="51625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Освобождение передаваемого для борьбы с Covid-19 имущества от НДС, учет в затратах по налогу на </a:t>
            </a:r>
            <a:r>
              <a:rPr lang="ru-RU" dirty="0">
                <a:latin typeface="Garamond" panose="02020404030301010803" pitchFamily="18" charset="0"/>
                <a:ea typeface="Times New Roman" panose="02020603050405020304" pitchFamily="18" charset="0"/>
              </a:rPr>
              <a:t>прибыль расходов в целях профилактики, диагностики и лечения новой коронавирусной инфекции, а также на проведение тестирования сотрудников на COVID-19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3131A5-8D8E-43F0-A633-27D4C5A0EFF3}"/>
              </a:ext>
            </a:extLst>
          </p:cNvPr>
          <p:cNvSpPr txBox="1"/>
          <p:nvPr/>
        </p:nvSpPr>
        <p:spPr>
          <a:xfrm>
            <a:off x="5500687" y="4082204"/>
            <a:ext cx="62198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Введение моратория на плановые проверки, а также значительные ограничения оснований для проведения внеплановых проверок до конца 2020 года, автоматическое продление сроков лицензий и иных срочных разрешений на 12 месяцев</a:t>
            </a:r>
            <a:endParaRPr lang="ru-RU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B02F72-26EF-4487-B303-F619344EF019}"/>
              </a:ext>
            </a:extLst>
          </p:cNvPr>
          <p:cNvSpPr txBox="1"/>
          <p:nvPr/>
        </p:nvSpPr>
        <p:spPr>
          <a:xfrm>
            <a:off x="304800" y="2969616"/>
            <a:ext cx="5153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Упрощенная  регистрация и внедрение в России иностранных тест-систем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63C80A7-D41E-4E60-9F14-BF5BAD587928}"/>
              </a:ext>
            </a:extLst>
          </p:cNvPr>
          <p:cNvSpPr txBox="1"/>
          <p:nvPr/>
        </p:nvSpPr>
        <p:spPr>
          <a:xfrm>
            <a:off x="304800" y="4628971"/>
            <a:ext cx="49863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Упрощение въезда в Россию высококвалифицированных иностранных специалистов, в том числе технических специалистов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4A4D1C-671E-4A98-8215-E88C3B204CD5}"/>
              </a:ext>
            </a:extLst>
          </p:cNvPr>
          <p:cNvSpPr txBox="1"/>
          <p:nvPr/>
        </p:nvSpPr>
        <p:spPr>
          <a:xfrm>
            <a:off x="304800" y="3646771"/>
            <a:ext cx="49863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Участие в подготовке антикризисных планов и совершенствовании механизмов поддержки в условиях кризиса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67A49ED7-64E2-4E87-97AD-1B0B4A8390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9717164"/>
              </p:ext>
            </p:extLst>
          </p:nvPr>
        </p:nvGraphicFramePr>
        <p:xfrm>
          <a:off x="5562600" y="1888766"/>
          <a:ext cx="6219825" cy="2111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D87AE646-B9BF-4C2D-8EA1-73D1ADC411D7}"/>
              </a:ext>
            </a:extLst>
          </p:cNvPr>
          <p:cNvSpPr txBox="1"/>
          <p:nvPr/>
        </p:nvSpPr>
        <p:spPr>
          <a:xfrm>
            <a:off x="5562600" y="1083250"/>
            <a:ext cx="59442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 влияния распространения </a:t>
            </a:r>
            <a:r>
              <a:rPr lang="en-US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Covid</a:t>
            </a:r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-19 на деятельность компаний в 2020-2021 годах, %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7AF1AE-521C-4D2F-9C51-D22C5F215C18}"/>
              </a:ext>
            </a:extLst>
          </p:cNvPr>
          <p:cNvSpPr txBox="1"/>
          <p:nvPr/>
        </p:nvSpPr>
        <p:spPr>
          <a:xfrm>
            <a:off x="542925" y="331421"/>
            <a:ext cx="93535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Пандемия: влияние на бизнес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48DADB0B-C7F0-4AB1-AB49-343DFE0BED8C}"/>
              </a:ext>
            </a:extLst>
          </p:cNvPr>
          <p:cNvCxnSpPr/>
          <p:nvPr/>
        </p:nvCxnSpPr>
        <p:spPr>
          <a:xfrm>
            <a:off x="609600" y="924064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4D740C99-1502-4F29-AF66-C062D2657508}"/>
              </a:ext>
            </a:extLst>
          </p:cNvPr>
          <p:cNvSpPr txBox="1"/>
          <p:nvPr/>
        </p:nvSpPr>
        <p:spPr>
          <a:xfrm>
            <a:off x="304801" y="5965377"/>
            <a:ext cx="4986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defRPr>
            </a:lvl1pPr>
          </a:lstStyle>
          <a:p>
            <a:r>
              <a:rPr lang="ru-RU" dirty="0">
                <a:latin typeface="Garamond" panose="02020404030301010803" pitchFamily="18" charset="0"/>
              </a:rPr>
              <a:t>Сохранение кадрового потенциала и содействие вакцинации сотрудников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F6BF53-DDB8-4A99-8924-FBAD376A8A76}"/>
              </a:ext>
            </a:extLst>
          </p:cNvPr>
          <p:cNvSpPr txBox="1"/>
          <p:nvPr/>
        </p:nvSpPr>
        <p:spPr>
          <a:xfrm>
            <a:off x="5562600" y="5521146"/>
            <a:ext cx="632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</a:t>
            </a:r>
            <a:r>
              <a:rPr lang="ru-RU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ыработка </a:t>
            </a:r>
            <a:r>
              <a:rPr lang="ru-RU" dirty="0" err="1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антиковидных</a:t>
            </a:r>
            <a:r>
              <a:rPr lang="ru-RU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мер в финансовой сфере (кредиты под сохранение рабочих мест; субсидирование ставок по кредитам на проекты жилищного строительства; удаленное открытие счетов и другие)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2852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49FD2D5-BB49-431C-AD51-657A5F863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>
                <a:latin typeface="Garamond" panose="02020404030301010803" pitchFamily="18" charset="0"/>
              </a:rPr>
              <a:t>11</a:t>
            </a:fld>
            <a:endParaRPr lang="ru-RU">
              <a:latin typeface="Garamond" panose="020204040303010108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0FC6B7-8B33-4D22-BE7C-4C430324F8C2}"/>
              </a:ext>
            </a:extLst>
          </p:cNvPr>
          <p:cNvSpPr txBox="1"/>
          <p:nvPr/>
        </p:nvSpPr>
        <p:spPr>
          <a:xfrm>
            <a:off x="6484527" y="3317248"/>
            <a:ext cx="538915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Индексы РСПП по устойчивому развитию (ESG-индексы): «Ответственность и открытость» и «Вектор устойчивого развития»</a:t>
            </a:r>
          </a:p>
          <a:p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С 2019 года Московской биржей на основе индексов РСПП рассчитываются фондовые ESG-индексы </a:t>
            </a:r>
            <a:r>
              <a:rPr lang="ru-RU" sz="1800" dirty="0" err="1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МосБиржи</a:t>
            </a:r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– РСПП «Ответственность и открытость» и «Вектор устойчивого развития»</a:t>
            </a:r>
          </a:p>
          <a:p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На базе фондового ESG-индекса </a:t>
            </a:r>
            <a:r>
              <a:rPr lang="ru-RU" sz="1800" dirty="0" err="1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МосБиржи</a:t>
            </a:r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- РСПП «Вектор устойчивого развития» и его производных созданы четыре биржевых паевых инвестиционных фонда с учетом факторов устойчивого развития (ESG </a:t>
            </a:r>
            <a:r>
              <a:rPr lang="ru-RU" sz="1800" dirty="0" err="1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БПИФы</a:t>
            </a:r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2100CA-5AD9-49C7-9542-F37CCF43D788}"/>
              </a:ext>
            </a:extLst>
          </p:cNvPr>
          <p:cNvSpPr txBox="1"/>
          <p:nvPr/>
        </p:nvSpPr>
        <p:spPr>
          <a:xfrm>
            <a:off x="318320" y="1911857"/>
            <a:ext cx="5091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Сбор, анализ и продвижение лучших практик </a:t>
            </a:r>
            <a:r>
              <a:rPr lang="en-US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ESG</a:t>
            </a:r>
            <a:endParaRPr lang="ru-RU" dirty="0">
              <a:latin typeface="Garamond" panose="02020404030301010803" pitchFamily="18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9C1FEE66-263A-46D4-86F6-6F885FDDF75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8068678"/>
              </p:ext>
            </p:extLst>
          </p:nvPr>
        </p:nvGraphicFramePr>
        <p:xfrm>
          <a:off x="6361880" y="1473120"/>
          <a:ext cx="5511800" cy="1765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2E7B520D-9361-454E-9F35-9C543E85F56A}"/>
              </a:ext>
            </a:extLst>
          </p:cNvPr>
          <p:cNvSpPr txBox="1"/>
          <p:nvPr/>
        </p:nvSpPr>
        <p:spPr>
          <a:xfrm>
            <a:off x="6266630" y="793086"/>
            <a:ext cx="552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устойчивого развития в деятельности российских компаний, %</a:t>
            </a:r>
            <a:endParaRPr lang="ru-RU" dirty="0">
              <a:latin typeface="Garamond" panose="02020404030301010803" pitchFamily="18" charset="0"/>
            </a:endParaRP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02155108-EFFB-4898-A1F0-A60907B1FD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9788824"/>
              </p:ext>
            </p:extLst>
          </p:nvPr>
        </p:nvGraphicFramePr>
        <p:xfrm>
          <a:off x="275353" y="2847975"/>
          <a:ext cx="6013450" cy="37617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47671A4D-14B5-4994-9AF4-FE5A97B852AE}"/>
              </a:ext>
            </a:extLst>
          </p:cNvPr>
          <p:cNvSpPr txBox="1"/>
          <p:nvPr/>
        </p:nvSpPr>
        <p:spPr>
          <a:xfrm>
            <a:off x="305621" y="2280200"/>
            <a:ext cx="5524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Задачи в области устойчивого развития, которые ставит перед собой компании в 2021 году, %</a:t>
            </a:r>
            <a:endParaRPr lang="ru-RU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38E3EE-F6BF-41A2-9872-ADC4498B0D39}"/>
              </a:ext>
            </a:extLst>
          </p:cNvPr>
          <p:cNvSpPr txBox="1"/>
          <p:nvPr/>
        </p:nvSpPr>
        <p:spPr>
          <a:xfrm>
            <a:off x="542924" y="331421"/>
            <a:ext cx="11491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Внедрение принципов ESG</a:t>
            </a: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4ECB80A3-0258-47DD-9F9C-49B97B691175}"/>
              </a:ext>
            </a:extLst>
          </p:cNvPr>
          <p:cNvCxnSpPr/>
          <p:nvPr/>
        </p:nvCxnSpPr>
        <p:spPr>
          <a:xfrm>
            <a:off x="442145" y="795597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D523D52A-1C31-488B-B3E3-E1D7CE78FF9B}"/>
              </a:ext>
            </a:extLst>
          </p:cNvPr>
          <p:cNvSpPr txBox="1"/>
          <p:nvPr/>
        </p:nvSpPr>
        <p:spPr>
          <a:xfrm>
            <a:off x="318320" y="842425"/>
            <a:ext cx="6043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Запущен </a:t>
            </a:r>
            <a:r>
              <a:rPr lang="ru-RU" b="0" i="0" dirty="0">
                <a:effectLst/>
                <a:latin typeface="Garamond" panose="02020404030301010803" pitchFamily="18" charset="0"/>
              </a:rPr>
              <a:t>инициированный РСПП </a:t>
            </a:r>
            <a:r>
              <a:rPr lang="ru-RU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Рейтинг компаний по интеграции ЦУР – разработана методология, проведена пилотная апробация и сделан расчет Рейтинга по интеграции ЦУР -2021</a:t>
            </a:r>
          </a:p>
        </p:txBody>
      </p:sp>
    </p:spTree>
    <p:extLst>
      <p:ext uri="{BB962C8B-B14F-4D97-AF65-F5344CB8AC3E}">
        <p14:creationId xmlns:p14="http://schemas.microsoft.com/office/powerpoint/2010/main" val="1008447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B9DAEBC-1C3B-4894-880D-F9D8A3F83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>
                <a:latin typeface="Garamond" panose="02020404030301010803" pitchFamily="18" charset="0"/>
              </a:rPr>
              <a:t>12</a:t>
            </a:fld>
            <a:endParaRPr lang="ru-RU">
              <a:latin typeface="Garamond" panose="020204040303010108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5E7673A-6A1C-432E-8437-DEB74604B766}"/>
              </a:ext>
            </a:extLst>
          </p:cNvPr>
          <p:cNvSpPr txBox="1"/>
          <p:nvPr/>
        </p:nvSpPr>
        <p:spPr>
          <a:xfrm>
            <a:off x="315341" y="958714"/>
            <a:ext cx="57973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Федеральный закон от 08.12.2020 № 407-ФЗ «О внесении изменений в Трудовой кодекс Российской Федерации в части регулирования дистанционной (удаленной) работы и временного перевода работника на дистанционную работу по инициативе работодателя в исключительных случаях»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ED6DE1-8A15-4D6D-A941-BCFBA573CBB5}"/>
              </a:ext>
            </a:extLst>
          </p:cNvPr>
          <p:cNvSpPr txBox="1"/>
          <p:nvPr/>
        </p:nvSpPr>
        <p:spPr>
          <a:xfrm>
            <a:off x="6337443" y="5892581"/>
            <a:ext cx="5587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Развитие независимой оценки профессиональной квалификации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870DB39-0446-4034-BC4D-4FA62828BDEC}"/>
              </a:ext>
            </a:extLst>
          </p:cNvPr>
          <p:cNvSpPr txBox="1"/>
          <p:nvPr/>
        </p:nvSpPr>
        <p:spPr>
          <a:xfrm>
            <a:off x="6288803" y="5246250"/>
            <a:ext cx="5587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Переход к электронной трудовой книжке, электронный документооборот в трудовой сфере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D8E8D882-2CA1-4205-98E7-02B6A75823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323366"/>
              </p:ext>
            </p:extLst>
          </p:nvPr>
        </p:nvGraphicFramePr>
        <p:xfrm>
          <a:off x="266701" y="3082373"/>
          <a:ext cx="5829299" cy="33981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685331C7-7C25-4762-AA54-23AA9B5A240E}"/>
              </a:ext>
            </a:extLst>
          </p:cNvPr>
          <p:cNvSpPr txBox="1"/>
          <p:nvPr/>
        </p:nvSpPr>
        <p:spPr>
          <a:xfrm>
            <a:off x="266700" y="2436042"/>
            <a:ext cx="5829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Garamond" panose="02020404030301010803" pitchFamily="18" charset="0"/>
                <a:ea typeface="Calibri" panose="020F0502020204030204" pitchFamily="34" charset="0"/>
              </a:rPr>
              <a:t>Направления р</a:t>
            </a:r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асходов компании в сфере образования, 2021 год, %</a:t>
            </a:r>
            <a:endParaRPr lang="ru-RU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63015786-FB70-48D5-AED4-D36816CD85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97984110"/>
              </p:ext>
            </p:extLst>
          </p:nvPr>
        </p:nvGraphicFramePr>
        <p:xfrm>
          <a:off x="6288803" y="1465466"/>
          <a:ext cx="5587856" cy="3887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DEBC670-0971-4F6D-B3BC-29D33727DB99}"/>
              </a:ext>
            </a:extLst>
          </p:cNvPr>
          <p:cNvSpPr txBox="1"/>
          <p:nvPr/>
        </p:nvSpPr>
        <p:spPr>
          <a:xfrm>
            <a:off x="542924" y="331421"/>
            <a:ext cx="11491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>
                <a:latin typeface="Garamond" panose="02020404030301010803" pitchFamily="18" charset="0"/>
              </a:rPr>
              <a:t>Сциально</a:t>
            </a:r>
            <a:r>
              <a:rPr lang="ru-RU" sz="2400" b="1" dirty="0">
                <a:latin typeface="Garamond" panose="02020404030301010803" pitchFamily="18" charset="0"/>
              </a:rPr>
              <a:t>-трудовые отношения и подготовка кадров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BF9354A4-D289-4424-8D34-A8A340AF2754}"/>
              </a:ext>
            </a:extLst>
          </p:cNvPr>
          <p:cNvCxnSpPr/>
          <p:nvPr/>
        </p:nvCxnSpPr>
        <p:spPr>
          <a:xfrm>
            <a:off x="318320" y="793086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83A4C1D-AA04-4850-8EBA-FA85E294C9D0}"/>
              </a:ext>
            </a:extLst>
          </p:cNvPr>
          <p:cNvSpPr txBox="1"/>
          <p:nvPr/>
        </p:nvSpPr>
        <p:spPr>
          <a:xfrm>
            <a:off x="6288803" y="834614"/>
            <a:ext cx="58292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Garamond" panose="02020404030301010803" pitchFamily="18" charset="0"/>
                <a:ea typeface="Calibri" panose="020F0502020204030204" pitchFamily="34" charset="0"/>
              </a:rPr>
              <a:t>Доля компаний</a:t>
            </a:r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, сталкивающихся с дефицитом кадров по видам квалификаций 2018-2021 год, %</a:t>
            </a:r>
            <a:endParaRPr lang="ru-RU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8142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49FD2D5-BB49-431C-AD51-657A5F863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>
                <a:latin typeface="Garamond" panose="02020404030301010803" pitchFamily="18" charset="0"/>
              </a:rPr>
              <a:t>13</a:t>
            </a:fld>
            <a:endParaRPr lang="ru-RU">
              <a:latin typeface="Garamond" panose="02020404030301010803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FC263F-ED3C-406D-9E72-9EDD34E70F98}"/>
              </a:ext>
            </a:extLst>
          </p:cNvPr>
          <p:cNvSpPr txBox="1"/>
          <p:nvPr/>
        </p:nvSpPr>
        <p:spPr>
          <a:xfrm>
            <a:off x="271462" y="980718"/>
            <a:ext cx="49672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Федеральный закон от 26.07.2019 № 195-ФЗ «О проведении эксперимента по квотированию выбросов загрязняющих веществ и внесении изменений в отдельные законодательные акты Российской Федерации в части снижения загрязнения атмосферного воздуха»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1E4B0D-7936-4760-9AE9-8ABC7FDD832E}"/>
              </a:ext>
            </a:extLst>
          </p:cNvPr>
          <p:cNvSpPr txBox="1"/>
          <p:nvPr/>
        </p:nvSpPr>
        <p:spPr>
          <a:xfrm>
            <a:off x="318320" y="4533899"/>
            <a:ext cx="1164907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Постановление Правительства Российской Федерации от 21.09.2021 № 1587, утвердившее критерии проектов устойчивого (в том числе зеленого) развития в Российской Федерации и требования к системе верификации проектов устойчивого (в том числе зеленого) развития в Российской Федерации</a:t>
            </a:r>
          </a:p>
          <a:p>
            <a:r>
              <a:rPr lang="ru-RU" dirty="0">
                <a:latin typeface="Garamond" panose="02020404030301010803" pitchFamily="18" charset="0"/>
              </a:rPr>
              <a:t>Участие представителей бизнеса в переговорах в рамках 26-й сессии Конференции Сторон РКИК ООН в Глазго в части подходов к реализации Парижского соглашения.</a:t>
            </a:r>
          </a:p>
          <a:p>
            <a:r>
              <a:rPr lang="ru-RU" dirty="0">
                <a:latin typeface="Garamond" panose="02020404030301010803" pitchFamily="18" charset="0"/>
              </a:rPr>
              <a:t>Выработка консолидированной позиции российского бизнеса по вопросам введения и реагирования со стороны России на европейское трансграничное углеродное регулирование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276F21FD-CE8F-4819-90B2-7EA594CFC5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9548704"/>
              </p:ext>
            </p:extLst>
          </p:nvPr>
        </p:nvGraphicFramePr>
        <p:xfrm>
          <a:off x="5426075" y="1034831"/>
          <a:ext cx="6369050" cy="3400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80A2A274-D7BA-4310-B763-E5ED6300C6EA}"/>
              </a:ext>
            </a:extLst>
          </p:cNvPr>
          <p:cNvSpPr txBox="1"/>
          <p:nvPr/>
        </p:nvSpPr>
        <p:spPr>
          <a:xfrm>
            <a:off x="542924" y="331421"/>
            <a:ext cx="11491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Экология и климат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B54AF872-833E-48BF-831A-DF9D8ACE025D}"/>
              </a:ext>
            </a:extLst>
          </p:cNvPr>
          <p:cNvCxnSpPr/>
          <p:nvPr/>
        </p:nvCxnSpPr>
        <p:spPr>
          <a:xfrm>
            <a:off x="318320" y="793086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2A197D4-E77E-4049-87B2-FC52A358BA2F}"/>
              </a:ext>
            </a:extLst>
          </p:cNvPr>
          <p:cNvSpPr txBox="1"/>
          <p:nvPr/>
        </p:nvSpPr>
        <p:spPr>
          <a:xfrm>
            <a:off x="318320" y="2819400"/>
            <a:ext cx="49204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Федеральный закон от 02.07.2021 № 296-ФЗ «Об ограничении выбросов парниковых газов»</a:t>
            </a:r>
            <a:endParaRPr lang="ru-RU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EF24394-B06B-463D-B774-FF3DD3BADAA1}"/>
              </a:ext>
            </a:extLst>
          </p:cNvPr>
          <p:cNvSpPr txBox="1"/>
          <p:nvPr/>
        </p:nvSpPr>
        <p:spPr>
          <a:xfrm>
            <a:off x="318320" y="3465731"/>
            <a:ext cx="49204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Стратегия социально-экономического развития Российской Федерации с низким выбросом парниковых газов до 2050 года</a:t>
            </a:r>
            <a:endParaRPr lang="ru-RU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8922D39-D75A-446A-929E-71C2EB7D1449}"/>
              </a:ext>
            </a:extLst>
          </p:cNvPr>
          <p:cNvSpPr txBox="1"/>
          <p:nvPr/>
        </p:nvSpPr>
        <p:spPr>
          <a:xfrm>
            <a:off x="5598345" y="891729"/>
            <a:ext cx="5469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b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ru-RU" dirty="0"/>
              <a:t>Долгосрочные тренды в энергетике</a:t>
            </a:r>
          </a:p>
        </p:txBody>
      </p:sp>
    </p:spTree>
    <p:extLst>
      <p:ext uri="{BB962C8B-B14F-4D97-AF65-F5344CB8AC3E}">
        <p14:creationId xmlns:p14="http://schemas.microsoft.com/office/powerpoint/2010/main" val="3579271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0A1D3EB0-6985-485B-A628-9F4669D58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14</a:t>
            </a:fld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FFE3E93-F0ED-4DE0-ABF0-43D306D860AD}"/>
              </a:ext>
            </a:extLst>
          </p:cNvPr>
          <p:cNvSpPr txBox="1"/>
          <p:nvPr/>
        </p:nvSpPr>
        <p:spPr>
          <a:xfrm>
            <a:off x="483472" y="788432"/>
            <a:ext cx="47648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Освобождение из-под налогообложения движимого имущества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Введение инвестиционного вычета для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КГН</a:t>
            </a:r>
          </a:p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Завершение работы по переходу на новую систему налогообложения нефтедобывающей отрасли с применением налога на дополнительный доход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Недопущение категоризации преступлений в налоговой сфере в качестве длящихся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E32863-60BE-44FB-BA48-7F6F8CD787FC}"/>
              </a:ext>
            </a:extLst>
          </p:cNvPr>
          <p:cNvSpPr txBox="1"/>
          <p:nvPr/>
        </p:nvSpPr>
        <p:spPr>
          <a:xfrm>
            <a:off x="5553075" y="4970741"/>
            <a:ext cx="6096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Реализация «регуляторной гильотины» </a:t>
            </a:r>
          </a:p>
          <a:p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Принятие федеральных законов «О государственном контроле (надзоре) и муниципальном контроле в Российской Федерации» и «Об обязательных требованиях в Российской Федерации»</a:t>
            </a:r>
            <a:endParaRPr lang="ru-RU" dirty="0"/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8AC667D5-19C6-4F84-87D8-B314B49018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21944349"/>
              </p:ext>
            </p:extLst>
          </p:nvPr>
        </p:nvGraphicFramePr>
        <p:xfrm>
          <a:off x="5553075" y="1368931"/>
          <a:ext cx="6034169" cy="1538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6DAC4E84-180F-4CC2-A29B-26906A1AD9EF}"/>
              </a:ext>
            </a:extLst>
          </p:cNvPr>
          <p:cNvSpPr txBox="1"/>
          <p:nvPr/>
        </p:nvSpPr>
        <p:spPr>
          <a:xfrm>
            <a:off x="5553075" y="954049"/>
            <a:ext cx="57576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 фискальной нагрузки в 2018-2021 годах, %</a:t>
            </a:r>
            <a:endParaRPr lang="ru-RU" dirty="0"/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E8A176FE-5441-466F-A5F1-934CB973B7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6512013"/>
              </p:ext>
            </p:extLst>
          </p:nvPr>
        </p:nvGraphicFramePr>
        <p:xfrm>
          <a:off x="5553075" y="3326091"/>
          <a:ext cx="6034169" cy="1644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2FC77689-77D4-4C69-87E7-782961330C44}"/>
              </a:ext>
            </a:extLst>
          </p:cNvPr>
          <p:cNvSpPr txBox="1"/>
          <p:nvPr/>
        </p:nvSpPr>
        <p:spPr>
          <a:xfrm>
            <a:off x="5433778" y="2932334"/>
            <a:ext cx="6600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Нарушение прав компаний органами власти в 2018-2021 гг., %</a:t>
            </a:r>
            <a:endParaRPr lang="ru-RU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402B260-6D44-4138-AC16-F7A2CC1F328F}"/>
              </a:ext>
            </a:extLst>
          </p:cNvPr>
          <p:cNvSpPr txBox="1"/>
          <p:nvPr/>
        </p:nvSpPr>
        <p:spPr>
          <a:xfrm>
            <a:off x="542924" y="331421"/>
            <a:ext cx="114917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Нагрузка на бизнес</a:t>
            </a: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9158777B-C27D-4B0C-BD58-F8E6D4934152}"/>
              </a:ext>
            </a:extLst>
          </p:cNvPr>
          <p:cNvCxnSpPr/>
          <p:nvPr/>
        </p:nvCxnSpPr>
        <p:spPr>
          <a:xfrm>
            <a:off x="509587" y="769382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Диаграмма 15">
            <a:extLst>
              <a:ext uri="{FF2B5EF4-FFF2-40B4-BE49-F238E27FC236}">
                <a16:creationId xmlns:a16="http://schemas.microsoft.com/office/drawing/2014/main" id="{AF8C42C3-5088-4E6F-A196-2071A9CDFC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83145200"/>
              </p:ext>
            </p:extLst>
          </p:nvPr>
        </p:nvGraphicFramePr>
        <p:xfrm>
          <a:off x="542925" y="4443968"/>
          <a:ext cx="4781314" cy="2013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F7A348A7-0DD5-41FF-A980-2E6821F6DE2E}"/>
              </a:ext>
            </a:extLst>
          </p:cNvPr>
          <p:cNvSpPr txBox="1"/>
          <p:nvPr/>
        </p:nvSpPr>
        <p:spPr>
          <a:xfrm>
            <a:off x="542924" y="3415030"/>
            <a:ext cx="4581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Доля компаний, в которых проходили проверки в отчётный период, %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533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D7E7CEFC-B591-46FF-8B0B-97D22CED6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>
                <a:latin typeface="Garamond" panose="02020404030301010803" pitchFamily="18" charset="0"/>
              </a:rPr>
              <a:t>15</a:t>
            </a:fld>
            <a:endParaRPr lang="ru-RU">
              <a:latin typeface="Garamond" panose="020204040303010108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8001FD-D489-4E5B-8F40-ACA0DDF837D0}"/>
              </a:ext>
            </a:extLst>
          </p:cNvPr>
          <p:cNvSpPr txBox="1"/>
          <p:nvPr/>
        </p:nvSpPr>
        <p:spPr>
          <a:xfrm>
            <a:off x="331787" y="1032481"/>
            <a:ext cx="5273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Новые и модернизированные инструменты поддержки бизнеса (СЗПК, СПИК 2.0, КППК и т.д.)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661CDCF-FEB5-4FE5-B601-0B3C75E35011}"/>
              </a:ext>
            </a:extLst>
          </p:cNvPr>
          <p:cNvSpPr txBox="1"/>
          <p:nvPr/>
        </p:nvSpPr>
        <p:spPr>
          <a:xfrm>
            <a:off x="331787" y="1947137"/>
            <a:ext cx="52177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70% опрошенных компаний – за 30 лет поддержка бизнеса со стороны государства стала прозрачнее, доступнее и разнообразнее. Однако в оценке её эффективности мнения компаний разделились пополам</a:t>
            </a:r>
            <a:endParaRPr lang="ru-RU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0" name="Диаграмма 9">
            <a:extLst>
              <a:ext uri="{FF2B5EF4-FFF2-40B4-BE49-F238E27FC236}">
                <a16:creationId xmlns:a16="http://schemas.microsoft.com/office/drawing/2014/main" id="{E25F9E6A-E39D-4B60-92FE-854AA00AF5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7154849"/>
              </p:ext>
            </p:extLst>
          </p:nvPr>
        </p:nvGraphicFramePr>
        <p:xfrm>
          <a:off x="331787" y="4498832"/>
          <a:ext cx="6038850" cy="2065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8A101664-3EF3-4FFD-A1AE-69085778BF20}"/>
              </a:ext>
            </a:extLst>
          </p:cNvPr>
          <p:cNvSpPr txBox="1"/>
          <p:nvPr/>
        </p:nvSpPr>
        <p:spPr>
          <a:xfrm>
            <a:off x="331787" y="3803298"/>
            <a:ext cx="6038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Виды государственной поддержки, за которыми обращались компании, %</a:t>
            </a:r>
            <a:endParaRPr lang="ru-RU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20D032-CB48-4207-9CC3-DAB973687B23}"/>
              </a:ext>
            </a:extLst>
          </p:cNvPr>
          <p:cNvSpPr txBox="1"/>
          <p:nvPr/>
        </p:nvSpPr>
        <p:spPr>
          <a:xfrm>
            <a:off x="471487" y="326787"/>
            <a:ext cx="11172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Поддержка бизнеса</a:t>
            </a:r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0889C569-0906-45F6-9021-DB707D13FE72}"/>
              </a:ext>
            </a:extLst>
          </p:cNvPr>
          <p:cNvCxnSpPr/>
          <p:nvPr/>
        </p:nvCxnSpPr>
        <p:spPr>
          <a:xfrm>
            <a:off x="404812" y="910466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8FF861A3-656F-4E4C-BC78-8A5066FD49A2}"/>
              </a:ext>
            </a:extLst>
          </p:cNvPr>
          <p:cNvSpPr txBox="1"/>
          <p:nvPr/>
        </p:nvSpPr>
        <p:spPr>
          <a:xfrm>
            <a:off x="6370637" y="921973"/>
            <a:ext cx="54022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Наиболее популярные институты развития, к которым обращались компании за поддержкой, %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4" name="Диаграмма 13">
            <a:extLst>
              <a:ext uri="{FF2B5EF4-FFF2-40B4-BE49-F238E27FC236}">
                <a16:creationId xmlns:a16="http://schemas.microsoft.com/office/drawing/2014/main" id="{0DC3D7DD-F9C0-4267-8A4F-2CAB12FFDD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0102456"/>
              </p:ext>
            </p:extLst>
          </p:nvPr>
        </p:nvGraphicFramePr>
        <p:xfrm>
          <a:off x="6457948" y="1641123"/>
          <a:ext cx="555879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293860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BB542A06-94B3-49D1-9677-D00543F52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16</a:t>
            </a:fld>
            <a:endParaRPr lang="ru-RU"/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24EADE5D-B5C8-4969-8B12-1A7EACB0F9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6246924"/>
              </p:ext>
            </p:extLst>
          </p:nvPr>
        </p:nvGraphicFramePr>
        <p:xfrm>
          <a:off x="514350" y="1276349"/>
          <a:ext cx="10639425" cy="5262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C057E3E-F185-4F6A-8134-5D62D4D3EAD7}"/>
              </a:ext>
            </a:extLst>
          </p:cNvPr>
          <p:cNvSpPr txBox="1"/>
          <p:nvPr/>
        </p:nvSpPr>
        <p:spPr>
          <a:xfrm>
            <a:off x="381000" y="178484"/>
            <a:ext cx="113014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Причины, по которым компании не пользовались государственной поддержкой в 2018-2020 годах, %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60141B7-4193-47E3-9DEC-8802981BD59B}"/>
              </a:ext>
            </a:extLst>
          </p:cNvPr>
          <p:cNvCxnSpPr/>
          <p:nvPr/>
        </p:nvCxnSpPr>
        <p:spPr>
          <a:xfrm>
            <a:off x="509587" y="1075987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709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0558821-446B-4232-8DEB-5E76169FA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17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BCB9C08-BEA5-4678-9269-5B78B8E1E403}"/>
              </a:ext>
            </a:extLst>
          </p:cNvPr>
          <p:cNvSpPr txBox="1"/>
          <p:nvPr/>
        </p:nvSpPr>
        <p:spPr>
          <a:xfrm>
            <a:off x="542925" y="1097844"/>
            <a:ext cx="47815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Цифровые финансы для нефинансового сектора: разработка законодательства о цифровых финансовых активов; активное участие в обсуждении проекта внедрения цифрового рубля </a:t>
            </a:r>
          </a:p>
          <a:p>
            <a:r>
              <a:rPr lang="ru-RU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финансового инструментария инвестиционной деятельности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7AE646-B9BF-4C2D-8EA1-73D1ADC411D7}"/>
              </a:ext>
            </a:extLst>
          </p:cNvPr>
          <p:cNvSpPr txBox="1"/>
          <p:nvPr/>
        </p:nvSpPr>
        <p:spPr>
          <a:xfrm>
            <a:off x="5562600" y="1057849"/>
            <a:ext cx="62198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итогам опроса в рамках оценки делового климата </a:t>
            </a:r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среднем 85%</a:t>
            </a:r>
            <a:r>
              <a:rPr lang="ru-RU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отмечают, что за тридцать лет повысилась доступность финансирования и основных финансовых услуг. </a:t>
            </a:r>
          </a:p>
          <a:p>
            <a:endParaRPr lang="ru-RU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Вместе с тем </a:t>
            </a:r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73%</a:t>
            </a:r>
            <a:r>
              <a:rPr lang="ru-RU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отметили, что повысился уровень долговой нагрузки</a:t>
            </a:r>
            <a:endParaRPr lang="ru-RU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7AF1AE-521C-4D2F-9C51-D22C5F215C18}"/>
              </a:ext>
            </a:extLst>
          </p:cNvPr>
          <p:cNvSpPr txBox="1"/>
          <p:nvPr/>
        </p:nvSpPr>
        <p:spPr>
          <a:xfrm>
            <a:off x="542925" y="331421"/>
            <a:ext cx="11239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Повышение доступности финансовых ресурсов и услуг 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48DADB0B-C7F0-4AB1-AB49-343DFE0BED8C}"/>
              </a:ext>
            </a:extLst>
          </p:cNvPr>
          <p:cNvCxnSpPr/>
          <p:nvPr/>
        </p:nvCxnSpPr>
        <p:spPr>
          <a:xfrm>
            <a:off x="609600" y="924064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7C9CF88A-AC7C-4B4C-8B65-29F5A19E8B4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350564"/>
              </p:ext>
            </p:extLst>
          </p:nvPr>
        </p:nvGraphicFramePr>
        <p:xfrm>
          <a:off x="609600" y="4354879"/>
          <a:ext cx="8686800" cy="2171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9920EA5-597E-49C5-A8A5-C017904FB860}"/>
              </a:ext>
            </a:extLst>
          </p:cNvPr>
          <p:cNvSpPr txBox="1"/>
          <p:nvPr/>
        </p:nvSpPr>
        <p:spPr>
          <a:xfrm>
            <a:off x="933450" y="3657600"/>
            <a:ext cx="6610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Кредитная ставка для компаний, 2018-2021 годы, %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1508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905C3FB-4155-45A1-98D1-66A3AECD6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2EFDD2E0-4D39-48FE-9906-6D1A9204F1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47102646"/>
              </p:ext>
            </p:extLst>
          </p:nvPr>
        </p:nvGraphicFramePr>
        <p:xfrm>
          <a:off x="471487" y="1462039"/>
          <a:ext cx="5624513" cy="1631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B3826F1-A33A-4467-8ECA-AC8A19FB36A4}"/>
              </a:ext>
            </a:extLst>
          </p:cNvPr>
          <p:cNvSpPr txBox="1"/>
          <p:nvPr/>
        </p:nvSpPr>
        <p:spPr>
          <a:xfrm>
            <a:off x="471487" y="1023967"/>
            <a:ext cx="5962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Доля экспорта в выручке компаний, 2018-2021 годы, %</a:t>
            </a:r>
            <a:endParaRPr lang="ru-RU" sz="18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:a16="http://schemas.microsoft.com/office/drawing/2014/main" id="{800A05B1-2E71-457F-817A-B04376F8DA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5810209"/>
              </p:ext>
            </p:extLst>
          </p:nvPr>
        </p:nvGraphicFramePr>
        <p:xfrm>
          <a:off x="471487" y="4595257"/>
          <a:ext cx="5604827" cy="1898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C3743329-210E-40A0-BABF-D62F3D4C6064}"/>
              </a:ext>
            </a:extLst>
          </p:cNvPr>
          <p:cNvSpPr txBox="1"/>
          <p:nvPr/>
        </p:nvSpPr>
        <p:spPr>
          <a:xfrm>
            <a:off x="471487" y="3405098"/>
            <a:ext cx="5604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Часть продукции компании, которая производится с применением европейских или иных международных технических стандартов, %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7F97042-43D4-4AB9-B6BB-59D48485F7BD}"/>
              </a:ext>
            </a:extLst>
          </p:cNvPr>
          <p:cNvSpPr txBox="1"/>
          <p:nvPr/>
        </p:nvSpPr>
        <p:spPr>
          <a:xfrm>
            <a:off x="235743" y="295473"/>
            <a:ext cx="11720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Поддержка экспорта</a:t>
            </a:r>
          </a:p>
        </p:txBody>
      </p: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5CA88539-680F-42C3-94A9-B0606049EF0A}"/>
              </a:ext>
            </a:extLst>
          </p:cNvPr>
          <p:cNvCxnSpPr>
            <a:cxnSpLocks/>
          </p:cNvCxnSpPr>
          <p:nvPr/>
        </p:nvCxnSpPr>
        <p:spPr>
          <a:xfrm>
            <a:off x="357187" y="804733"/>
            <a:ext cx="11377613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Диаграмма 14">
            <a:extLst>
              <a:ext uri="{FF2B5EF4-FFF2-40B4-BE49-F238E27FC236}">
                <a16:creationId xmlns:a16="http://schemas.microsoft.com/office/drawing/2014/main" id="{BFF8ABFF-4ECB-422A-BFBB-79C5899B1AB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71850730"/>
              </p:ext>
            </p:extLst>
          </p:nvPr>
        </p:nvGraphicFramePr>
        <p:xfrm>
          <a:off x="6234430" y="1484975"/>
          <a:ext cx="5409882" cy="2405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1673CA8-9B07-4B61-8966-56DA67F0EA30}"/>
              </a:ext>
            </a:extLst>
          </p:cNvPr>
          <p:cNvSpPr txBox="1"/>
          <p:nvPr/>
        </p:nvSpPr>
        <p:spPr>
          <a:xfrm>
            <a:off x="6234429" y="1069805"/>
            <a:ext cx="56245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Динамика экспортных показателей в 2020 году, %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9" name="Диаграмма 18">
            <a:extLst>
              <a:ext uri="{FF2B5EF4-FFF2-40B4-BE49-F238E27FC236}">
                <a16:creationId xmlns:a16="http://schemas.microsoft.com/office/drawing/2014/main" id="{A3FA511B-290D-447F-83EB-3E5DA8FDFE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2057499"/>
              </p:ext>
            </p:extLst>
          </p:nvPr>
        </p:nvGraphicFramePr>
        <p:xfrm>
          <a:off x="6234430" y="4296053"/>
          <a:ext cx="5409882" cy="2197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546AD57-C5B1-4C94-8642-E54478FB827A}"/>
              </a:ext>
            </a:extLst>
          </p:cNvPr>
          <p:cNvSpPr txBox="1"/>
          <p:nvPr/>
        </p:nvSpPr>
        <p:spPr>
          <a:xfrm>
            <a:off x="6234429" y="3926721"/>
            <a:ext cx="5119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и в 2021 году, %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9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2A6BDF1-1C41-4381-992D-C0334C8B6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19</a:t>
            </a:fld>
            <a:endParaRPr lang="ru-RU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D06829-30DA-46A6-A05A-6A7F48AADF42}"/>
              </a:ext>
            </a:extLst>
          </p:cNvPr>
          <p:cNvSpPr txBox="1"/>
          <p:nvPr/>
        </p:nvSpPr>
        <p:spPr>
          <a:xfrm>
            <a:off x="7496175" y="4006148"/>
            <a:ext cx="43624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Участие в подготовке Стратегии цифровой трансформации обрабатывающих отраслей промышленности в целях достижения их цифровой зрелости до 2024 года и на период до 2030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E8E9DB1-F2E0-4A2C-8691-71313C95B34F}"/>
              </a:ext>
            </a:extLst>
          </p:cNvPr>
          <p:cNvSpPr txBox="1"/>
          <p:nvPr/>
        </p:nvSpPr>
        <p:spPr>
          <a:xfrm>
            <a:off x="7458074" y="5530334"/>
            <a:ext cx="4186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Совершенствование ГИСП и иных информационных систем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D424EB8F-C5A5-497A-84D0-8D4CCC8CF8C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6183789"/>
              </p:ext>
            </p:extLst>
          </p:nvPr>
        </p:nvGraphicFramePr>
        <p:xfrm>
          <a:off x="471486" y="1239366"/>
          <a:ext cx="9644064" cy="1993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8B8157E1-9079-4F03-B878-06F6CFF40F7B}"/>
              </a:ext>
            </a:extLst>
          </p:cNvPr>
          <p:cNvSpPr txBox="1"/>
          <p:nvPr/>
        </p:nvSpPr>
        <p:spPr>
          <a:xfrm>
            <a:off x="471486" y="281101"/>
            <a:ext cx="117205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Цифровизация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5865B8D1-0CDF-4642-AF54-89EB1711FD9E}"/>
              </a:ext>
            </a:extLst>
          </p:cNvPr>
          <p:cNvCxnSpPr/>
          <p:nvPr/>
        </p:nvCxnSpPr>
        <p:spPr>
          <a:xfrm>
            <a:off x="471486" y="790361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44D1D30-9E68-4E60-A2B0-C0F10E346DE1}"/>
              </a:ext>
            </a:extLst>
          </p:cNvPr>
          <p:cNvSpPr txBox="1"/>
          <p:nvPr/>
        </p:nvSpPr>
        <p:spPr>
          <a:xfrm>
            <a:off x="471486" y="849880"/>
            <a:ext cx="9301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Оценка уровня автоматизации производственных процессов, %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F6B182DD-730D-4ABB-B794-0444BF630F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7391289"/>
              </p:ext>
            </p:extLst>
          </p:nvPr>
        </p:nvGraphicFramePr>
        <p:xfrm>
          <a:off x="327025" y="3650052"/>
          <a:ext cx="7131049" cy="3076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A4879AD2-1A12-40A6-BC4B-33C31737BF92}"/>
              </a:ext>
            </a:extLst>
          </p:cNvPr>
          <p:cNvSpPr txBox="1"/>
          <p:nvPr/>
        </p:nvSpPr>
        <p:spPr>
          <a:xfrm>
            <a:off x="471486" y="3347366"/>
            <a:ext cx="6634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Доля электронных операций при взаимодействии…, %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1532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508C36C-09D4-4445-AD38-45C44D0F9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>
                <a:latin typeface="Garamond" panose="02020404030301010803" pitchFamily="18" charset="0"/>
              </a:rPr>
              <a:t>2</a:t>
            </a:fld>
            <a:endParaRPr lang="ru-RU">
              <a:latin typeface="Garamond" panose="02020404030301010803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1601138-DEBB-4A30-B8A3-19758A6922CE}"/>
              </a:ext>
            </a:extLst>
          </p:cNvPr>
          <p:cNvSpPr txBox="1"/>
          <p:nvPr/>
        </p:nvSpPr>
        <p:spPr>
          <a:xfrm>
            <a:off x="542925" y="1811824"/>
            <a:ext cx="55102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Улучшился деловой климат 76,5 %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>
                <a:latin typeface="Garamond" panose="02020404030301010803" pitchFamily="18" charset="0"/>
              </a:rPr>
              <a:t>Улучшилось качество законодательства в предпринимательской сфере 72,6 %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>
                <a:latin typeface="Garamond" panose="02020404030301010803" pitchFamily="18" charset="0"/>
              </a:rPr>
              <a:t>Регистрация нового юрлица стала проще 92,5 %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>
                <a:latin typeface="Garamond" panose="02020404030301010803" pitchFamily="18" charset="0"/>
              </a:rPr>
              <a:t>Производительность труда выросла – как и в экономике в целом, так и в опрошенных компаниях 85 %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7B749BB-316D-4132-A67A-B925B3B7FED1}"/>
              </a:ext>
            </a:extLst>
          </p:cNvPr>
          <p:cNvSpPr txBox="1"/>
          <p:nvPr/>
        </p:nvSpPr>
        <p:spPr>
          <a:xfrm>
            <a:off x="542925" y="333375"/>
            <a:ext cx="7762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Динамика делового климата за 30 лет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5513E95-CD32-4E88-A1A7-232350F9735F}"/>
              </a:ext>
            </a:extLst>
          </p:cNvPr>
          <p:cNvSpPr txBox="1"/>
          <p:nvPr/>
        </p:nvSpPr>
        <p:spPr>
          <a:xfrm>
            <a:off x="9305925" y="6238875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Опрос РСПП</a:t>
            </a: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0ACBDD68-6395-4ABA-A939-8AED343C05F6}"/>
              </a:ext>
            </a:extLst>
          </p:cNvPr>
          <p:cNvCxnSpPr/>
          <p:nvPr/>
        </p:nvCxnSpPr>
        <p:spPr>
          <a:xfrm>
            <a:off x="609600" y="924064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4E96500-E202-4E8E-BD8E-F0C16CD85730}"/>
              </a:ext>
            </a:extLst>
          </p:cNvPr>
          <p:cNvSpPr txBox="1"/>
          <p:nvPr/>
        </p:nvSpPr>
        <p:spPr>
          <a:xfrm>
            <a:off x="6286502" y="1809432"/>
            <a:ext cx="551021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1"/>
                </a:solidFill>
                <a:latin typeface="Garamond" panose="02020404030301010803" pitchFamily="18" charset="0"/>
              </a:rPr>
              <a:t>Ключевые рыночные институты в России с 1991 года не достигли уровня зрелости, соответствующего развитым странам 69,5 %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>
                <a:latin typeface="Garamond" panose="02020404030301010803" pitchFamily="18" charset="0"/>
              </a:rPr>
              <a:t>За 30 лет выросли</a:t>
            </a:r>
          </a:p>
          <a:p>
            <a:r>
              <a:rPr lang="ru-RU" dirty="0">
                <a:latin typeface="Garamond" panose="02020404030301010803" pitchFamily="18" charset="0"/>
              </a:rPr>
              <a:t>и фискальная нагрузка 75,2 %</a:t>
            </a:r>
          </a:p>
          <a:p>
            <a:r>
              <a:rPr lang="ru-RU" dirty="0">
                <a:latin typeface="Garamond" panose="02020404030301010803" pitchFamily="18" charset="0"/>
              </a:rPr>
              <a:t>и административная нагрузка 72,9 %</a:t>
            </a:r>
          </a:p>
          <a:p>
            <a:endParaRPr lang="ru-RU" dirty="0">
              <a:solidFill>
                <a:schemeClr val="tx1"/>
              </a:solidFill>
              <a:latin typeface="Garamond" panose="02020404030301010803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Garamond" panose="02020404030301010803" pitchFamily="18" charset="0"/>
              </a:rPr>
              <a:t>Роль сырьевых секторов в структуре экономики за 30 лет не сократилась, Россия не преодолела критическую зависимость от экспорта сырья 79,4 %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045EF8-20BE-4DFA-9679-F9FEC16B0274}"/>
              </a:ext>
            </a:extLst>
          </p:cNvPr>
          <p:cNvSpPr txBox="1"/>
          <p:nvPr/>
        </p:nvSpPr>
        <p:spPr>
          <a:xfrm>
            <a:off x="609600" y="1135916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Что удалось: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6C2F003-5EDD-4D73-A12A-E036B76192BE}"/>
              </a:ext>
            </a:extLst>
          </p:cNvPr>
          <p:cNvSpPr txBox="1"/>
          <p:nvPr/>
        </p:nvSpPr>
        <p:spPr>
          <a:xfrm>
            <a:off x="6286502" y="1135916"/>
            <a:ext cx="4714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Что не удалось:</a:t>
            </a:r>
          </a:p>
        </p:txBody>
      </p:sp>
    </p:spTree>
    <p:extLst>
      <p:ext uri="{BB962C8B-B14F-4D97-AF65-F5344CB8AC3E}">
        <p14:creationId xmlns:p14="http://schemas.microsoft.com/office/powerpoint/2010/main" val="2931548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AB0B8F-1451-4FCA-BA9E-4C9607AF0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20</a:t>
            </a:fld>
            <a:endParaRPr lang="ru-RU"/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F30C5A56-B9B6-43AE-B440-0E9B5BA62C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31665341"/>
              </p:ext>
            </p:extLst>
          </p:nvPr>
        </p:nvGraphicFramePr>
        <p:xfrm>
          <a:off x="895350" y="1162049"/>
          <a:ext cx="10534650" cy="5019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C9AB980-5369-4011-A2D9-C227E0ECB604}"/>
              </a:ext>
            </a:extLst>
          </p:cNvPr>
          <p:cNvSpPr txBox="1"/>
          <p:nvPr/>
        </p:nvSpPr>
        <p:spPr>
          <a:xfrm>
            <a:off x="390525" y="235696"/>
            <a:ext cx="11401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Доля компаний, ожидающих проблем в перспективе 2-3 лет по направлениям, %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1460B71-22D9-41CE-A35C-42BBB64087FB}"/>
              </a:ext>
            </a:extLst>
          </p:cNvPr>
          <p:cNvCxnSpPr/>
          <p:nvPr/>
        </p:nvCxnSpPr>
        <p:spPr>
          <a:xfrm>
            <a:off x="509587" y="971336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78894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45AB0B8F-1451-4FCA-BA9E-4C9607AF0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21</a:t>
            </a:fld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9AB980-5369-4011-A2D9-C227E0ECB604}"/>
              </a:ext>
            </a:extLst>
          </p:cNvPr>
          <p:cNvSpPr txBox="1"/>
          <p:nvPr/>
        </p:nvSpPr>
        <p:spPr>
          <a:xfrm>
            <a:off x="390525" y="235696"/>
            <a:ext cx="114014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Региональный деловой климат</a:t>
            </a:r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51460B71-22D9-41CE-A35C-42BBB64087FB}"/>
              </a:ext>
            </a:extLst>
          </p:cNvPr>
          <p:cNvCxnSpPr/>
          <p:nvPr/>
        </p:nvCxnSpPr>
        <p:spPr>
          <a:xfrm>
            <a:off x="509587" y="971336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9AC5AFF-7884-4028-8803-16A9B68FDE40}"/>
              </a:ext>
            </a:extLst>
          </p:cNvPr>
          <p:cNvSpPr txBox="1"/>
          <p:nvPr/>
        </p:nvSpPr>
        <p:spPr>
          <a:xfrm>
            <a:off x="1204912" y="5286499"/>
            <a:ext cx="97726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Garamond" panose="02020404030301010803" pitchFamily="18" charset="0"/>
              </a:rPr>
              <a:t>За 30 лет:</a:t>
            </a:r>
          </a:p>
          <a:p>
            <a:pPr algn="ctr"/>
            <a:r>
              <a:rPr lang="ru-RU" dirty="0">
                <a:latin typeface="Garamond" panose="02020404030301010803" pitchFamily="18" charset="0"/>
              </a:rPr>
              <a:t>повысился уровень открытости и прозрачности взаимодействия с региональными властями (71 %)</a:t>
            </a:r>
          </a:p>
          <a:p>
            <a:pPr algn="ctr"/>
            <a:r>
              <a:rPr lang="ru-RU" dirty="0">
                <a:latin typeface="Garamond" panose="02020404030301010803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повысилось качество </a:t>
            </a:r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поддержки бизнеса на региональном или местном уровне (67 %)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ru-RU" sz="18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 CYR" panose="02020603050405020304" pitchFamily="18" charset="0"/>
              </a:rPr>
              <a:t>вырос профессиональный уровень региональных и местных властей (58 %)</a:t>
            </a:r>
            <a:endParaRPr lang="ru-RU" dirty="0">
              <a:latin typeface="Garamond" panose="02020404030301010803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BA72A1A6-BDBF-47C8-BE11-E057E04FC87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90665276"/>
              </p:ext>
            </p:extLst>
          </p:nvPr>
        </p:nvGraphicFramePr>
        <p:xfrm>
          <a:off x="509587" y="1760756"/>
          <a:ext cx="6038850" cy="1642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88451731-C21C-4999-B278-8A5FDB4177FC}"/>
              </a:ext>
            </a:extLst>
          </p:cNvPr>
          <p:cNvSpPr txBox="1"/>
          <p:nvPr/>
        </p:nvSpPr>
        <p:spPr>
          <a:xfrm>
            <a:off x="509587" y="1114425"/>
            <a:ext cx="6072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Вклад региональных властей в состояние делового климата в 2018-2021 годах, %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303664E3-8BED-4359-873D-BB97B8866B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27900999"/>
              </p:ext>
            </p:extLst>
          </p:nvPr>
        </p:nvGraphicFramePr>
        <p:xfrm>
          <a:off x="6091237" y="3940275"/>
          <a:ext cx="5981700" cy="13896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8EF23AD-6664-4C66-B67D-D2B40CF7BCA5}"/>
              </a:ext>
            </a:extLst>
          </p:cNvPr>
          <p:cNvSpPr txBox="1"/>
          <p:nvPr/>
        </p:nvSpPr>
        <p:spPr>
          <a:xfrm>
            <a:off x="6696075" y="3277284"/>
            <a:ext cx="487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Существует ли в различных регионах России единый деловой климат, %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7846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474656D-1F86-493D-AD61-E68F41F33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>
                <a:latin typeface="Garamond" panose="02020404030301010803" pitchFamily="18" charset="0"/>
              </a:rPr>
              <a:t>22</a:t>
            </a:fld>
            <a:endParaRPr lang="ru-RU">
              <a:latin typeface="Garamond" panose="02020404030301010803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51E2DF-A780-45C7-9930-3B74CE6AC26B}"/>
              </a:ext>
            </a:extLst>
          </p:cNvPr>
          <p:cNvSpPr txBox="1"/>
          <p:nvPr/>
        </p:nvSpPr>
        <p:spPr>
          <a:xfrm>
            <a:off x="781050" y="1066800"/>
            <a:ext cx="2705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Повышение качества деловой среды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CA3B5A-F1DF-4872-BBB1-53247B8D128E}"/>
              </a:ext>
            </a:extLst>
          </p:cNvPr>
          <p:cNvSpPr txBox="1"/>
          <p:nvPr/>
        </p:nvSpPr>
        <p:spPr>
          <a:xfrm>
            <a:off x="781050" y="2298489"/>
            <a:ext cx="2705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Внедрение принципов </a:t>
            </a:r>
            <a:r>
              <a:rPr lang="en-US" dirty="0">
                <a:latin typeface="Garamond" panose="02020404030301010803" pitchFamily="18" charset="0"/>
              </a:rPr>
              <a:t>ESG</a:t>
            </a:r>
            <a:endParaRPr lang="ru-RU" dirty="0">
              <a:latin typeface="Garamond" panose="02020404030301010803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E2F82B-04AC-454B-8D31-7BCBC345FA59}"/>
              </a:ext>
            </a:extLst>
          </p:cNvPr>
          <p:cNvSpPr txBox="1"/>
          <p:nvPr/>
        </p:nvSpPr>
        <p:spPr>
          <a:xfrm>
            <a:off x="3600450" y="1066800"/>
            <a:ext cx="7753350" cy="1033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Garamond" panose="02020404030301010803" pitchFamily="18" charset="0"/>
              </a:rPr>
              <a:t>Мониторинг </a:t>
            </a:r>
            <a:r>
              <a:rPr lang="ru-RU" sz="1800" dirty="0">
                <a:solidFill>
                  <a:srgbClr val="000000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подтверждения внедрения системы поддержки новых инвестиционных проектов («Региональный инвестиционный стандарт») в субъектах Российской Федерации</a:t>
            </a:r>
            <a:endParaRPr lang="ru-RU" sz="18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C46EAC-220C-4A40-91D7-05EEEDFD85FE}"/>
              </a:ext>
            </a:extLst>
          </p:cNvPr>
          <p:cNvSpPr txBox="1"/>
          <p:nvPr/>
        </p:nvSpPr>
        <p:spPr>
          <a:xfrm>
            <a:off x="3600450" y="2792916"/>
            <a:ext cx="7753350" cy="714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Garamond" panose="02020404030301010803" pitchFamily="18" charset="0"/>
              </a:rPr>
              <a:t>Декларации взаимодействия крупного бизнеса с субъектами МСП и Стандарта реализации положений Декларации</a:t>
            </a:r>
            <a:endParaRPr lang="ru-RU" sz="18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A720045-086A-406B-8A8A-92606FB01439}"/>
              </a:ext>
            </a:extLst>
          </p:cNvPr>
          <p:cNvSpPr txBox="1"/>
          <p:nvPr/>
        </p:nvSpPr>
        <p:spPr>
          <a:xfrm>
            <a:off x="3486150" y="2299250"/>
            <a:ext cx="7753350" cy="396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Garamond" panose="02020404030301010803" pitchFamily="18" charset="0"/>
              </a:rPr>
              <a:t>Обновленная Социальная хартия</a:t>
            </a:r>
            <a:endParaRPr lang="ru-RU" sz="18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64D618-B74B-4DCB-97F4-40D71CB1AD21}"/>
              </a:ext>
            </a:extLst>
          </p:cNvPr>
          <p:cNvSpPr txBox="1"/>
          <p:nvPr/>
        </p:nvSpPr>
        <p:spPr>
          <a:xfrm>
            <a:off x="3600450" y="3605131"/>
            <a:ext cx="7753350" cy="396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Garamond" panose="02020404030301010803" pitchFamily="18" charset="0"/>
              </a:rPr>
              <a:t>Участие в реализации федерального проекта «</a:t>
            </a:r>
            <a:r>
              <a:rPr lang="ru-RU" dirty="0" err="1">
                <a:latin typeface="Garamond" panose="02020404030301010803" pitchFamily="18" charset="0"/>
              </a:rPr>
              <a:t>Профессионалитет</a:t>
            </a:r>
            <a:r>
              <a:rPr lang="ru-RU" dirty="0">
                <a:latin typeface="Garamond" panose="02020404030301010803" pitchFamily="18" charset="0"/>
              </a:rPr>
              <a:t>»</a:t>
            </a:r>
            <a:endParaRPr lang="ru-RU" sz="18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D8CA71-8EA6-40DD-AAD2-461BFE9147A0}"/>
              </a:ext>
            </a:extLst>
          </p:cNvPr>
          <p:cNvSpPr txBox="1"/>
          <p:nvPr/>
        </p:nvSpPr>
        <p:spPr>
          <a:xfrm>
            <a:off x="471487" y="326787"/>
            <a:ext cx="7762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Новые направления работы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52C0BC38-F5CE-4DC2-B0A5-CEFDF4A0DC48}"/>
              </a:ext>
            </a:extLst>
          </p:cNvPr>
          <p:cNvCxnSpPr/>
          <p:nvPr/>
        </p:nvCxnSpPr>
        <p:spPr>
          <a:xfrm>
            <a:off x="471487" y="885795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70E81C3-1D9A-4996-A311-A3AA3915F12E}"/>
              </a:ext>
            </a:extLst>
          </p:cNvPr>
          <p:cNvSpPr txBox="1"/>
          <p:nvPr/>
        </p:nvSpPr>
        <p:spPr>
          <a:xfrm>
            <a:off x="3760257" y="4217458"/>
            <a:ext cx="77221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Garamond" panose="02020404030301010803" pitchFamily="18" charset="0"/>
              </a:rPr>
              <a:t>Выявление конкретных барьеров в финансовой сфере и содействие их снятию, в том числе при финансировании проектов в регионах («Белая книга доступности финансовых ресурсов и услуг», индекс развития финансовых рынков)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E3959F-9075-41EA-A3A6-3F92D1C27A42}"/>
              </a:ext>
            </a:extLst>
          </p:cNvPr>
          <p:cNvSpPr txBox="1"/>
          <p:nvPr/>
        </p:nvSpPr>
        <p:spPr>
          <a:xfrm>
            <a:off x="781050" y="4217458"/>
            <a:ext cx="27051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Повышение доступности финансовых  ресурсов и услуг </a:t>
            </a:r>
          </a:p>
        </p:txBody>
      </p:sp>
    </p:spTree>
    <p:extLst>
      <p:ext uri="{BB962C8B-B14F-4D97-AF65-F5344CB8AC3E}">
        <p14:creationId xmlns:p14="http://schemas.microsoft.com/office/powerpoint/2010/main" val="3517156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A24B8DA-B099-4C5F-8532-19AA3C671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3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398796-DA23-436F-9BD2-5905EA580E47}"/>
              </a:ext>
            </a:extLst>
          </p:cNvPr>
          <p:cNvSpPr txBox="1"/>
          <p:nvPr/>
        </p:nvSpPr>
        <p:spPr>
          <a:xfrm>
            <a:off x="542925" y="331421"/>
            <a:ext cx="7762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Динамика отношения бизнеса и власти за 30 лет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7D332115-3120-46AC-95DE-1681608DFCE1}"/>
              </a:ext>
            </a:extLst>
          </p:cNvPr>
          <p:cNvCxnSpPr/>
          <p:nvPr/>
        </p:nvCxnSpPr>
        <p:spPr>
          <a:xfrm>
            <a:off x="609600" y="924064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1E8C28F8-B8E3-43C2-A6DD-329B98C38D6C}"/>
              </a:ext>
            </a:extLst>
          </p:cNvPr>
          <p:cNvSpPr txBox="1"/>
          <p:nvPr/>
        </p:nvSpPr>
        <p:spPr>
          <a:xfrm>
            <a:off x="542925" y="1120872"/>
            <a:ext cx="5143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Отношения бизнеса и власти за 30 лет стали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5F3033-D268-4E6B-A73C-2EBFB96F8FFB}"/>
              </a:ext>
            </a:extLst>
          </p:cNvPr>
          <p:cNvSpPr txBox="1"/>
          <p:nvPr/>
        </p:nvSpPr>
        <p:spPr>
          <a:xfrm>
            <a:off x="6196012" y="1120872"/>
            <a:ext cx="51435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Отношения бизнеса и власти за 30 лет не смогли стать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ECDEC80-46C9-4144-8AAC-DDE4D51BEE9C}"/>
              </a:ext>
            </a:extLst>
          </p:cNvPr>
          <p:cNvSpPr txBox="1"/>
          <p:nvPr/>
        </p:nvSpPr>
        <p:spPr>
          <a:xfrm>
            <a:off x="542925" y="2078067"/>
            <a:ext cx="55102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более конструктивными 69,3 %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 err="1">
                <a:latin typeface="Garamond" panose="02020404030301010803" pitchFamily="18" charset="0"/>
              </a:rPr>
              <a:t>неперсонализированными</a:t>
            </a:r>
            <a:r>
              <a:rPr lang="ru-RU" dirty="0">
                <a:latin typeface="Garamond" panose="02020404030301010803" pitchFamily="18" charset="0"/>
              </a:rPr>
              <a:t> и более прозрачными благодаря переходу в цифровой формат 68,5 %</a:t>
            </a:r>
          </a:p>
          <a:p>
            <a:r>
              <a:rPr lang="ru-RU" dirty="0">
                <a:latin typeface="Garamond" panose="02020404030301010803" pitchFamily="18" charset="0"/>
              </a:rPr>
              <a:t> </a:t>
            </a:r>
          </a:p>
          <a:p>
            <a:r>
              <a:rPr lang="ru-RU" dirty="0">
                <a:latin typeface="Garamond" panose="02020404030301010803" pitchFamily="18" charset="0"/>
              </a:rPr>
              <a:t>менее коррупционными  52,5 %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2BD72D2-3928-4DB9-BBB5-7681F726C093}"/>
              </a:ext>
            </a:extLst>
          </p:cNvPr>
          <p:cNvSpPr txBox="1"/>
          <p:nvPr/>
        </p:nvSpPr>
        <p:spPr>
          <a:xfrm>
            <a:off x="6196012" y="2078067"/>
            <a:ext cx="55102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 в большей степени партнёрскими и равными 65,3 %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 err="1">
                <a:latin typeface="Garamond" panose="02020404030301010803" pitchFamily="18" charset="0"/>
              </a:rPr>
              <a:t>клиентоориентированными</a:t>
            </a:r>
            <a:r>
              <a:rPr lang="ru-RU" dirty="0">
                <a:latin typeface="Garamond" panose="02020404030301010803" pitchFamily="18" charset="0"/>
              </a:rPr>
              <a:t> со стороны власти 55 %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B12B50-7707-48BF-90FB-F5BA6C6C6504}"/>
              </a:ext>
            </a:extLst>
          </p:cNvPr>
          <p:cNvSpPr txBox="1"/>
          <p:nvPr/>
        </p:nvSpPr>
        <p:spPr>
          <a:xfrm>
            <a:off x="9305925" y="6238875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Опрос РСПП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EC9482D-8B1D-478B-8F88-3F4FA3DDC0F1}"/>
              </a:ext>
            </a:extLst>
          </p:cNvPr>
          <p:cNvSpPr txBox="1"/>
          <p:nvPr/>
        </p:nvSpPr>
        <p:spPr>
          <a:xfrm>
            <a:off x="542925" y="4238625"/>
            <a:ext cx="11106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latin typeface="Garamond" panose="02020404030301010803" pitchFamily="18" charset="0"/>
              </a:rPr>
              <a:t>Выросло качество формализованного взаимодействия с государственными органами 71,3 %</a:t>
            </a:r>
          </a:p>
          <a:p>
            <a:pPr algn="ctr"/>
            <a:endParaRPr lang="ru-RU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12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364FAB4-9325-4DBB-964F-3BDD923C3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A75EA397-17EB-4F92-B2BA-71860C030A3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22861"/>
              </p:ext>
            </p:extLst>
          </p:nvPr>
        </p:nvGraphicFramePr>
        <p:xfrm>
          <a:off x="542925" y="968383"/>
          <a:ext cx="10810875" cy="55705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807155A-CCEB-4C19-9CBB-A64A55A275FE}"/>
              </a:ext>
            </a:extLst>
          </p:cNvPr>
          <p:cNvSpPr txBox="1"/>
          <p:nvPr/>
        </p:nvSpPr>
        <p:spPr>
          <a:xfrm>
            <a:off x="542925" y="156126"/>
            <a:ext cx="88909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Как власть не на словах, а на деле относится к бизнесу? %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76980883-C47F-418E-9B91-91F8C1BA14A2}"/>
              </a:ext>
            </a:extLst>
          </p:cNvPr>
          <p:cNvCxnSpPr/>
          <p:nvPr/>
        </p:nvCxnSpPr>
        <p:spPr>
          <a:xfrm>
            <a:off x="542925" y="793086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4846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C47456C8-340C-4137-95AC-FCD66D0C0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5</a:t>
            </a:fld>
            <a:endParaRPr lang="ru-RU"/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7168DFF5-529F-4832-AC5D-7A629A06D4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7821139"/>
              </p:ext>
            </p:extLst>
          </p:nvPr>
        </p:nvGraphicFramePr>
        <p:xfrm>
          <a:off x="771525" y="1050925"/>
          <a:ext cx="10648949" cy="5305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F4653214-9620-4C40-BA9B-ED2989F81B3E}"/>
              </a:ext>
            </a:extLst>
          </p:cNvPr>
          <p:cNvCxnSpPr/>
          <p:nvPr/>
        </p:nvCxnSpPr>
        <p:spPr>
          <a:xfrm>
            <a:off x="542925" y="793086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1B2BC024-C7AC-4EE8-BE2B-D473E52F4B1A}"/>
              </a:ext>
            </a:extLst>
          </p:cNvPr>
          <p:cNvSpPr txBox="1"/>
          <p:nvPr/>
        </p:nvSpPr>
        <p:spPr>
          <a:xfrm>
            <a:off x="542925" y="156126"/>
            <a:ext cx="111728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Наиболее эффективные форматы взаимодействия бизнеса и власти %</a:t>
            </a:r>
          </a:p>
        </p:txBody>
      </p:sp>
    </p:spTree>
    <p:extLst>
      <p:ext uri="{BB962C8B-B14F-4D97-AF65-F5344CB8AC3E}">
        <p14:creationId xmlns:p14="http://schemas.microsoft.com/office/powerpoint/2010/main" val="4115321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97814D5-860E-44E3-ABD1-EFA07EA0B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6</a:t>
            </a:fld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6ECAFBE-DEA5-42A4-A6FF-D9C935EDDEC5}"/>
              </a:ext>
            </a:extLst>
          </p:cNvPr>
          <p:cNvSpPr txBox="1"/>
          <p:nvPr/>
        </p:nvSpPr>
        <p:spPr>
          <a:xfrm>
            <a:off x="542925" y="333375"/>
            <a:ext cx="7762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Как изменился российский бизнес за 30 лет</a:t>
            </a:r>
          </a:p>
        </p:txBody>
      </p: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60984159-390A-4617-BBF9-744CB73732A4}"/>
              </a:ext>
            </a:extLst>
          </p:cNvPr>
          <p:cNvCxnSpPr/>
          <p:nvPr/>
        </p:nvCxnSpPr>
        <p:spPr>
          <a:xfrm>
            <a:off x="609600" y="924064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B0005B5-BC83-4D09-B077-5749AAF8E5C7}"/>
              </a:ext>
            </a:extLst>
          </p:cNvPr>
          <p:cNvSpPr txBox="1"/>
          <p:nvPr/>
        </p:nvSpPr>
        <p:spPr>
          <a:xfrm>
            <a:off x="609600" y="1171575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Российский бизнес сумел стать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1D4609-B8E2-427B-BC90-6FB6EAF0FB9F}"/>
              </a:ext>
            </a:extLst>
          </p:cNvPr>
          <p:cNvSpPr txBox="1"/>
          <p:nvPr/>
        </p:nvSpPr>
        <p:spPr>
          <a:xfrm>
            <a:off x="6448425" y="1171575"/>
            <a:ext cx="5038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2400" b="1">
                <a:latin typeface="Garamond" panose="02020404030301010803" pitchFamily="18" charset="0"/>
              </a:defRPr>
            </a:lvl1pPr>
          </a:lstStyle>
          <a:p>
            <a:r>
              <a:rPr lang="ru-RU" dirty="0"/>
              <a:t>Российский бизнес не сумел стать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7FF66A-7D1E-43A4-96DF-9C15BBF74133}"/>
              </a:ext>
            </a:extLst>
          </p:cNvPr>
          <p:cNvSpPr txBox="1"/>
          <p:nvPr/>
        </p:nvSpPr>
        <p:spPr>
          <a:xfrm>
            <a:off x="609599" y="1791873"/>
            <a:ext cx="548640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более прозрачным 76,5 %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>
                <a:latin typeface="Garamond" panose="02020404030301010803" pitchFamily="18" charset="0"/>
              </a:rPr>
              <a:t>более инновационным и высокотехнологичным 71,1 % 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>
                <a:latin typeface="Garamond" panose="02020404030301010803" pitchFamily="18" charset="0"/>
              </a:rPr>
              <a:t>более </a:t>
            </a:r>
            <a:r>
              <a:rPr lang="ru-RU" dirty="0" err="1">
                <a:latin typeface="Garamond" panose="02020404030301010803" pitchFamily="18" charset="0"/>
              </a:rPr>
              <a:t>инвестиционно</a:t>
            </a:r>
            <a:r>
              <a:rPr lang="ru-RU" dirty="0">
                <a:latin typeface="Garamond" panose="02020404030301010803" pitchFamily="18" charset="0"/>
              </a:rPr>
              <a:t> активным 69,1 %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>
                <a:latin typeface="Garamond" panose="02020404030301010803" pitchFamily="18" charset="0"/>
              </a:rPr>
              <a:t>более социально ответственным 57,4 % 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>
                <a:latin typeface="Garamond" panose="02020404030301010803" pitchFamily="18" charset="0"/>
              </a:rPr>
              <a:t>ориентированным на долгосрочное развитие 55,2 %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>
                <a:latin typeface="Garamond" panose="02020404030301010803" pitchFamily="18" charset="0"/>
              </a:rPr>
              <a:t>экспортоориентированным 51 %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FDFB93-F2ED-4F3F-BFEE-03760FAF2C62}"/>
              </a:ext>
            </a:extLst>
          </p:cNvPr>
          <p:cNvSpPr txBox="1"/>
          <p:nvPr/>
        </p:nvSpPr>
        <p:spPr>
          <a:xfrm>
            <a:off x="6448425" y="1791873"/>
            <a:ext cx="548640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лидером на глобальных рынках 72,3 %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>
                <a:latin typeface="Garamond" panose="02020404030301010803" pitchFamily="18" charset="0"/>
              </a:rPr>
              <a:t>частью глобальных цепочек добавленной стоимости 56,6%</a:t>
            </a:r>
          </a:p>
          <a:p>
            <a:endParaRPr lang="ru-RU" dirty="0">
              <a:latin typeface="Garamond" panose="02020404030301010803" pitchFamily="18" charset="0"/>
            </a:endParaRPr>
          </a:p>
          <a:p>
            <a:r>
              <a:rPr lang="ru-RU" dirty="0">
                <a:latin typeface="Garamond" panose="02020404030301010803" pitchFamily="18" charset="0"/>
              </a:rPr>
              <a:t> более прибыльным 61,8 %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32D1326-B419-4F06-BE3C-739582B4CBE0}"/>
              </a:ext>
            </a:extLst>
          </p:cNvPr>
          <p:cNvSpPr txBox="1"/>
          <p:nvPr/>
        </p:nvSpPr>
        <p:spPr>
          <a:xfrm>
            <a:off x="9305925" y="6238875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Garamond" panose="02020404030301010803" pitchFamily="18" charset="0"/>
              </a:rPr>
              <a:t>Опрос РСПП</a:t>
            </a:r>
          </a:p>
        </p:txBody>
      </p:sp>
    </p:spTree>
    <p:extLst>
      <p:ext uri="{BB962C8B-B14F-4D97-AF65-F5344CB8AC3E}">
        <p14:creationId xmlns:p14="http://schemas.microsoft.com/office/powerpoint/2010/main" val="33374051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83FD6682-EC9E-43BA-8FEA-169C812F4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7</a:t>
            </a:fld>
            <a:endParaRPr lang="ru-RU"/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DECF95AE-6EAA-4C60-BC3A-CEE342D855F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5382958"/>
              </p:ext>
            </p:extLst>
          </p:nvPr>
        </p:nvGraphicFramePr>
        <p:xfrm>
          <a:off x="2858769" y="1502551"/>
          <a:ext cx="6179185" cy="187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8CF68432-BDAC-4176-ABBC-864FE9D1A4F2}"/>
              </a:ext>
            </a:extLst>
          </p:cNvPr>
          <p:cNvSpPr txBox="1"/>
          <p:nvPr/>
        </p:nvSpPr>
        <p:spPr>
          <a:xfrm>
            <a:off x="2647950" y="1133218"/>
            <a:ext cx="66008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Динамика оценки состояния деловой среды в 2018-2021 гг., %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D8BF1E7-25A1-4405-87E4-0AB383C5244C}"/>
              </a:ext>
            </a:extLst>
          </p:cNvPr>
          <p:cNvSpPr txBox="1"/>
          <p:nvPr/>
        </p:nvSpPr>
        <p:spPr>
          <a:xfrm>
            <a:off x="542925" y="331421"/>
            <a:ext cx="7762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Динамика деловой среды и активности бизнеса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F569E4F4-E95C-42B4-8137-63BCF26482C6}"/>
              </a:ext>
            </a:extLst>
          </p:cNvPr>
          <p:cNvCxnSpPr/>
          <p:nvPr/>
        </p:nvCxnSpPr>
        <p:spPr>
          <a:xfrm>
            <a:off x="609600" y="924064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513DFB9-7CBB-4100-A4A6-8DBECA5C980A}"/>
              </a:ext>
            </a:extLst>
          </p:cNvPr>
          <p:cNvSpPr txBox="1"/>
          <p:nvPr/>
        </p:nvSpPr>
        <p:spPr>
          <a:xfrm>
            <a:off x="278130" y="3576764"/>
            <a:ext cx="5434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Оценки успешности развития компании в 2018-2021 годах, %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C090B806-6C5E-4B30-9915-EE87C76981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54905726"/>
              </p:ext>
            </p:extLst>
          </p:nvPr>
        </p:nvGraphicFramePr>
        <p:xfrm>
          <a:off x="297180" y="4470895"/>
          <a:ext cx="5414963" cy="1689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C8B1113A-0A17-407C-9945-9CEF1433F4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4044789"/>
              </p:ext>
            </p:extLst>
          </p:nvPr>
        </p:nvGraphicFramePr>
        <p:xfrm>
          <a:off x="6034087" y="4467343"/>
          <a:ext cx="5414963" cy="1692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BF4F3AF-FD14-44F5-8DBD-576E87AC54C4}"/>
              </a:ext>
            </a:extLst>
          </p:cNvPr>
          <p:cNvSpPr txBox="1"/>
          <p:nvPr/>
        </p:nvSpPr>
        <p:spPr>
          <a:xfrm>
            <a:off x="6034086" y="3575072"/>
            <a:ext cx="5414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Осуществление инвестиционных вложений в основной капитал в 2018-2021 годах, %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319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1519B9F-05C4-4931-86E7-086883C1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8</a:t>
            </a:fld>
            <a:endParaRPr lang="ru-RU"/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1FE153C3-1F68-440B-B349-18394CAFA4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4914562"/>
              </p:ext>
            </p:extLst>
          </p:nvPr>
        </p:nvGraphicFramePr>
        <p:xfrm>
          <a:off x="552450" y="879633"/>
          <a:ext cx="10668000" cy="55749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647DAF1-196A-474C-94FA-E0C41420DBE8}"/>
              </a:ext>
            </a:extLst>
          </p:cNvPr>
          <p:cNvSpPr txBox="1"/>
          <p:nvPr/>
        </p:nvSpPr>
        <p:spPr>
          <a:xfrm>
            <a:off x="552450" y="209550"/>
            <a:ext cx="10525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</a:rPr>
              <a:t>Инвестиционные вложения в краткосрочной перспективе (от года до трёх лет), 2018-2021 годы, %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1468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168ED1DA-0C19-4221-9257-4CEC2E366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F3DDE-FC67-43C1-9F76-01DFD84007FF}" type="slidenum">
              <a:rPr lang="ru-RU" smtClean="0"/>
              <a:t>9</a:t>
            </a:fld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41CC95-A4A7-44AC-B7B6-DCCBBC5B897A}"/>
              </a:ext>
            </a:extLst>
          </p:cNvPr>
          <p:cNvSpPr txBox="1"/>
          <p:nvPr/>
        </p:nvSpPr>
        <p:spPr>
          <a:xfrm>
            <a:off x="471487" y="247650"/>
            <a:ext cx="77628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Garamond" panose="02020404030301010803" pitchFamily="18" charset="0"/>
              </a:rPr>
              <a:t>Основные ограничения для развития бизнеса</a:t>
            </a: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4D22E149-526F-4228-9D71-3781FE1D5CB0}"/>
              </a:ext>
            </a:extLst>
          </p:cNvPr>
          <p:cNvCxnSpPr/>
          <p:nvPr/>
        </p:nvCxnSpPr>
        <p:spPr>
          <a:xfrm>
            <a:off x="471486" y="728335"/>
            <a:ext cx="11172825" cy="0"/>
          </a:xfrm>
          <a:prstGeom prst="line">
            <a:avLst/>
          </a:prstGeom>
          <a:ln w="101600"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3918C49-184F-4FC2-8A14-AD148D9DA8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4425546"/>
              </p:ext>
            </p:extLst>
          </p:nvPr>
        </p:nvGraphicFramePr>
        <p:xfrm>
          <a:off x="471487" y="857251"/>
          <a:ext cx="11172825" cy="5753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97346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1285</TotalTime>
  <Words>1400</Words>
  <Application>Microsoft Office PowerPoint</Application>
  <PresentationFormat>Широкоэкранный</PresentationFormat>
  <Paragraphs>168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Garamond</vt:lpstr>
      <vt:lpstr>Times New Roman</vt:lpstr>
      <vt:lpstr>Тема Office</vt:lpstr>
      <vt:lpstr>Деловой климат в России: новые риски и новые возможности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отчете о деятельности  за 2018 – 2021 гг. и приоритетных направлениях дальнейшей работы</dc:title>
  <dc:creator>Мария Глухова</dc:creator>
  <cp:lastModifiedBy>Мария Глухова</cp:lastModifiedBy>
  <cp:revision>74</cp:revision>
  <dcterms:created xsi:type="dcterms:W3CDTF">2021-12-09T12:29:48Z</dcterms:created>
  <dcterms:modified xsi:type="dcterms:W3CDTF">2022-02-14T06:45:27Z</dcterms:modified>
</cp:coreProperties>
</file>