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66" r:id="rId4"/>
    <p:sldId id="264" r:id="rId5"/>
    <p:sldId id="261" r:id="rId6"/>
    <p:sldId id="279" r:id="rId7"/>
    <p:sldId id="270"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8"/>
    <p:restoredTop sz="94627"/>
  </p:normalViewPr>
  <p:slideViewPr>
    <p:cSldViewPr snapToGrid="0" snapToObjects="1">
      <p:cViewPr varScale="1">
        <p:scale>
          <a:sx n="65" d="100"/>
          <a:sy n="65" d="100"/>
        </p:scale>
        <p:origin x="139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5204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6688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dirty="0"/>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dirty="0"/>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dirty="0"/>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dirty="0"/>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dirty="0"/>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gorelaya@hse.r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dirty="0"/>
          </a:p>
        </p:txBody>
      </p:sp>
      <p:sp>
        <p:nvSpPr>
          <p:cNvPr id="117" name="Очень крутой…"/>
          <p:cNvSpPr txBox="1"/>
          <p:nvPr/>
        </p:nvSpPr>
        <p:spPr>
          <a:xfrm>
            <a:off x="5194298" y="1349859"/>
            <a:ext cx="6715325" cy="29554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pPr algn="l">
              <a:defRPr sz="5000" b="1" cap="all">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r>
              <a:rPr lang="ru-RU" dirty="0">
                <a:latin typeface="Arial Narrow" charset="0"/>
                <a:ea typeface="Arial Narrow" charset="0"/>
                <a:cs typeface="Arial Narrow" charset="0"/>
              </a:rPr>
              <a:t>БАНКОВСКОЕ </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ДЕЛО </a:t>
            </a:r>
            <a:endParaRPr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5207000" y="4578852"/>
            <a:ext cx="7607301" cy="2743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1pPr algn="l">
              <a:defRPr sz="3000">
                <a:solidFill>
                  <a:srgbClr val="253957"/>
                </a:solidFill>
                <a:latin typeface="+mn-lt"/>
                <a:ea typeface="+mn-ea"/>
                <a:cs typeface="+mn-cs"/>
                <a:sym typeface="Arial Narrow"/>
              </a:defRPr>
            </a:lvl1pPr>
          </a:lstStyle>
          <a:p>
            <a:r>
              <a:rPr lang="ru-RU" dirty="0"/>
              <a:t>для образовательной программы «Экономика»</a:t>
            </a:r>
          </a:p>
          <a:p>
            <a:r>
              <a:rPr lang="ru-RU" dirty="0"/>
              <a:t>направления 38.03.01  </a:t>
            </a:r>
          </a:p>
          <a:p>
            <a:r>
              <a:rPr lang="ru-RU" dirty="0"/>
              <a:t>подготовки бакалавра</a:t>
            </a:r>
          </a:p>
          <a:p>
            <a:endParaRPr lang="ru-RU" dirty="0"/>
          </a:p>
          <a:p>
            <a:endParaRPr lang="ru-RU" dirty="0"/>
          </a:p>
          <a:p>
            <a:r>
              <a:rPr lang="ru-RU" dirty="0"/>
              <a:t>Преподаватель:</a:t>
            </a:r>
          </a:p>
          <a:p>
            <a:r>
              <a:rPr lang="ru-RU" dirty="0"/>
              <a:t>Горелая Н.В., к.э.н., доцент Школы финансов   </a:t>
            </a:r>
            <a:r>
              <a:rPr lang="en-US" u="sng" dirty="0">
                <a:hlinkClick r:id="rId2"/>
              </a:rPr>
              <a:t>ngorelaya</a:t>
            </a:r>
            <a:r>
              <a:rPr lang="ru-RU" u="sng" dirty="0">
                <a:hlinkClick r:id="rId2"/>
              </a:rPr>
              <a:t>@hse.ru</a:t>
            </a:r>
            <a:endParaRPr lang="ru-RU" dirty="0"/>
          </a:p>
          <a:p>
            <a:endParaRPr lang="ru-RU" dirty="0"/>
          </a:p>
          <a:p>
            <a:endParaRPr dirty="0">
              <a:latin typeface="Arial Narrow" charset="0"/>
              <a:ea typeface="Arial Narrow" charset="0"/>
              <a:cs typeface="Arial Narrow" charset="0"/>
            </a:endParaRPr>
          </a:p>
        </p:txBody>
      </p:sp>
      <p:sp>
        <p:nvSpPr>
          <p:cNvPr id="119" name="Название подразделения,  лаборатории, факультета и т.д."/>
          <p:cNvSpPr txBox="1"/>
          <p:nvPr/>
        </p:nvSpPr>
        <p:spPr>
          <a:xfrm>
            <a:off x="5194300" y="620218"/>
            <a:ext cx="6715323" cy="19492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3000">
                <a:solidFill>
                  <a:srgbClr val="253957"/>
                </a:solidFill>
                <a:latin typeface="+mn-lt"/>
                <a:ea typeface="+mn-ea"/>
                <a:cs typeface="+mn-cs"/>
                <a:sym typeface="Arial Narrow"/>
              </a:defRPr>
            </a:pPr>
            <a:r>
              <a:rPr lang="ru-RU" dirty="0">
                <a:latin typeface="Arial Narrow" charset="0"/>
                <a:ea typeface="Arial Narrow" charset="0"/>
                <a:cs typeface="Arial Narrow" charset="0"/>
              </a:rPr>
              <a:t>Школа финансов</a:t>
            </a:r>
            <a:r>
              <a:rPr dirty="0">
                <a:latin typeface="Arial Narrow" charset="0"/>
                <a:ea typeface="Arial Narrow" charset="0"/>
                <a:cs typeface="Arial Narrow" charset="0"/>
              </a:rPr>
              <a:t>, факультет</a:t>
            </a:r>
            <a:r>
              <a:rPr lang="ru-RU" dirty="0">
                <a:latin typeface="Arial Narrow" charset="0"/>
                <a:ea typeface="Arial Narrow" charset="0"/>
                <a:cs typeface="Arial Narrow" charset="0"/>
              </a:rPr>
              <a:t> экономических наук</a:t>
            </a:r>
            <a:r>
              <a:rPr dirty="0">
                <a:latin typeface="Arial Narrow" charset="0"/>
                <a:ea typeface="Arial Narrow" charset="0"/>
                <a:cs typeface="Arial Narrow" charset="0"/>
              </a:rPr>
              <a:t> </a:t>
            </a:r>
            <a:endParaRPr lang="ru-RU"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0" name="Москва, 2017"/>
          <p:cNvSpPr txBox="1"/>
          <p:nvPr/>
        </p:nvSpPr>
        <p:spPr>
          <a:xfrm>
            <a:off x="5194300" y="8448522"/>
            <a:ext cx="6715324" cy="4257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Москва, 20</a:t>
            </a:r>
            <a:r>
              <a:rPr lang="ru-RU" dirty="0">
                <a:latin typeface="Arial Narrow" charset="0"/>
                <a:ea typeface="Arial Narrow" charset="0"/>
                <a:cs typeface="Arial Narrow" charset="0"/>
              </a:rPr>
              <a:t>20</a:t>
            </a:r>
            <a:endParaRPr dirty="0">
              <a:latin typeface="Arial Narrow" charset="0"/>
              <a:ea typeface="Arial Narrow" charset="0"/>
              <a:cs typeface="Arial Narrow" charset="0"/>
            </a:endParaRPr>
          </a:p>
        </p:txBody>
      </p:sp>
      <p:pic>
        <p:nvPicPr>
          <p:cNvPr id="121" name="Изображение" descr="Изображение"/>
          <p:cNvPicPr>
            <a:picLocks noChangeAspect="1"/>
          </p:cNvPicPr>
          <p:nvPr/>
        </p:nvPicPr>
        <p:blipFill>
          <a:blip r:embed="rId3">
            <a:extLst/>
          </a:blip>
          <a:stretch>
            <a:fillRect/>
          </a:stretch>
        </p:blipFill>
        <p:spPr>
          <a:xfrm>
            <a:off x="968298" y="946303"/>
            <a:ext cx="1945686" cy="188127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dirty="0"/>
          </a:p>
        </p:txBody>
      </p:sp>
      <p:sp>
        <p:nvSpPr>
          <p:cNvPr id="124" name="Очень крутой заголовок…"/>
          <p:cNvSpPr txBox="1"/>
          <p:nvPr/>
        </p:nvSpPr>
        <p:spPr>
          <a:xfrm>
            <a:off x="787398" y="1787183"/>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ЦЕЛИ ДИСЦИПЛИНЫ - понимать:</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295321" y="3740143"/>
            <a:ext cx="5128591" cy="34436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как функционирует современный банк и как им  управлять;</a:t>
            </a:r>
          </a:p>
          <a:p>
            <a:pPr algn="just">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как банк зарабатывает деньги и с какими рисками при этом сталкивается сталкивается; </a:t>
            </a:r>
          </a:p>
          <a:p>
            <a:pPr algn="just">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какие требования предъявляет регулятор к различным аспектам банковской деятельности. </a:t>
            </a:r>
            <a:endParaRPr sz="3200" dirty="0">
              <a:latin typeface="Arial Narrow" charset="0"/>
              <a:ea typeface="Arial Narrow" charset="0"/>
              <a:cs typeface="Arial Narrow" charset="0"/>
            </a:endParaRPr>
          </a:p>
        </p:txBody>
      </p:sp>
      <p:sp>
        <p:nvSpPr>
          <p:cNvPr id="126"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Заголовок основного текста</a:t>
            </a: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Школа финансов, Факультет экономических наук</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3">
            <a:extLst/>
          </a:blip>
          <a:stretch>
            <a:fillRect/>
          </a:stretch>
        </p:blipFill>
        <p:spPr>
          <a:xfrm>
            <a:off x="805562" y="416839"/>
            <a:ext cx="853034" cy="853034"/>
          </a:xfrm>
          <a:prstGeom prst="rect">
            <a:avLst/>
          </a:prstGeom>
          <a:ln w="12700">
            <a:miter lim="400000"/>
          </a:ln>
        </p:spPr>
      </p:pic>
      <p:pic>
        <p:nvPicPr>
          <p:cNvPr id="3" name="Рисунок 2">
            <a:extLst>
              <a:ext uri="{FF2B5EF4-FFF2-40B4-BE49-F238E27FC236}">
                <a16:creationId xmlns:a16="http://schemas.microsoft.com/office/drawing/2014/main" id="{7343B868-1BE8-413F-9F83-30BD6D36D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8942"/>
            <a:ext cx="5387009" cy="5994655"/>
          </a:xfrm>
          <a:prstGeom prst="rect">
            <a:avLst/>
          </a:prstGeom>
        </p:spPr>
      </p:pic>
      <p:sp>
        <p:nvSpPr>
          <p:cNvPr id="14" name="Стрелка: вправо 13">
            <a:extLst>
              <a:ext uri="{FF2B5EF4-FFF2-40B4-BE49-F238E27FC236}">
                <a16:creationId xmlns:a16="http://schemas.microsoft.com/office/drawing/2014/main" id="{C116D2B9-CC37-4EA9-B51E-0930D99C87BE}"/>
              </a:ext>
            </a:extLst>
          </p:cNvPr>
          <p:cNvSpPr/>
          <p:nvPr/>
        </p:nvSpPr>
        <p:spPr>
          <a:xfrm>
            <a:off x="5808868" y="3699911"/>
            <a:ext cx="993913" cy="942182"/>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5" name="Стрелка: вправо 14">
            <a:extLst>
              <a:ext uri="{FF2B5EF4-FFF2-40B4-BE49-F238E27FC236}">
                <a16:creationId xmlns:a16="http://schemas.microsoft.com/office/drawing/2014/main" id="{0B11BD64-3A05-4D80-B0F8-6116B7462FE7}"/>
              </a:ext>
            </a:extLst>
          </p:cNvPr>
          <p:cNvSpPr/>
          <p:nvPr/>
        </p:nvSpPr>
        <p:spPr>
          <a:xfrm>
            <a:off x="5808869" y="5100873"/>
            <a:ext cx="993913" cy="942182"/>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6" name="Стрелка: вправо 15">
            <a:extLst>
              <a:ext uri="{FF2B5EF4-FFF2-40B4-BE49-F238E27FC236}">
                <a16:creationId xmlns:a16="http://schemas.microsoft.com/office/drawing/2014/main" id="{13DDAE92-29F0-4D9E-9526-25C2964DAA86}"/>
              </a:ext>
            </a:extLst>
          </p:cNvPr>
          <p:cNvSpPr/>
          <p:nvPr/>
        </p:nvSpPr>
        <p:spPr>
          <a:xfrm>
            <a:off x="5808868" y="6463662"/>
            <a:ext cx="993913" cy="942182"/>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34491128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dirty="0"/>
          </a:p>
        </p:txBody>
      </p:sp>
      <p:sp>
        <p:nvSpPr>
          <p:cNvPr id="124"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ЦЕЛИ ДИСЦИПЛИНЫ - изучить:</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295321" y="3740143"/>
            <a:ext cx="5128591" cy="34436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передовую зарубежную практику, приемы и формы организации деятельности банков стран с развитой кредитной системой;</a:t>
            </a:r>
          </a:p>
          <a:p>
            <a:pPr algn="just">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возможности использования зарубежного опыта банковской деятельности в отечественной практике.</a:t>
            </a:r>
            <a:endParaRPr sz="3200" dirty="0">
              <a:latin typeface="Arial Narrow" charset="0"/>
              <a:ea typeface="Arial Narrow" charset="0"/>
              <a:cs typeface="Arial Narrow" charset="0"/>
            </a:endParaRPr>
          </a:p>
        </p:txBody>
      </p:sp>
      <p:sp>
        <p:nvSpPr>
          <p:cNvPr id="126"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Заголовок основного текста</a:t>
            </a: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Школа финансов, Факультет экономических наук</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14" name="Стрелка: вправо 13">
            <a:extLst>
              <a:ext uri="{FF2B5EF4-FFF2-40B4-BE49-F238E27FC236}">
                <a16:creationId xmlns:a16="http://schemas.microsoft.com/office/drawing/2014/main" id="{C116D2B9-CC37-4EA9-B51E-0930D99C87BE}"/>
              </a:ext>
            </a:extLst>
          </p:cNvPr>
          <p:cNvSpPr/>
          <p:nvPr/>
        </p:nvSpPr>
        <p:spPr>
          <a:xfrm>
            <a:off x="5904727" y="3668282"/>
            <a:ext cx="993913" cy="942182"/>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6" name="Стрелка: вправо 15">
            <a:extLst>
              <a:ext uri="{FF2B5EF4-FFF2-40B4-BE49-F238E27FC236}">
                <a16:creationId xmlns:a16="http://schemas.microsoft.com/office/drawing/2014/main" id="{13DDAE92-29F0-4D9E-9526-25C2964DAA86}"/>
              </a:ext>
            </a:extLst>
          </p:cNvPr>
          <p:cNvSpPr/>
          <p:nvPr/>
        </p:nvSpPr>
        <p:spPr>
          <a:xfrm>
            <a:off x="5904727" y="6093028"/>
            <a:ext cx="993913" cy="942182"/>
          </a:xfrm>
          <a:prstGeom prst="right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pic>
        <p:nvPicPr>
          <p:cNvPr id="4" name="Рисунок 3">
            <a:extLst>
              <a:ext uri="{FF2B5EF4-FFF2-40B4-BE49-F238E27FC236}">
                <a16:creationId xmlns:a16="http://schemas.microsoft.com/office/drawing/2014/main" id="{9472F948-8B01-49FC-8F51-328BECB58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68024"/>
            <a:ext cx="5387010" cy="6085576"/>
          </a:xfrm>
          <a:prstGeom prst="rect">
            <a:avLst/>
          </a:prstGeom>
        </p:spPr>
      </p:pic>
    </p:spTree>
    <p:extLst>
      <p:ext uri="{BB962C8B-B14F-4D97-AF65-F5344CB8AC3E}">
        <p14:creationId xmlns:p14="http://schemas.microsoft.com/office/powerpoint/2010/main" val="5526979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dirty="0"/>
          </a:p>
        </p:txBody>
      </p:sp>
      <p:sp>
        <p:nvSpPr>
          <p:cNvPr id="124" name="Очень крутой заголовок…"/>
          <p:cNvSpPr txBox="1"/>
          <p:nvPr/>
        </p:nvSpPr>
        <p:spPr>
          <a:xfrm>
            <a:off x="787397" y="1691981"/>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ЦЕЛИ ДИСЦИПЛИНЫ – </a:t>
            </a:r>
            <a:r>
              <a:rPr lang="en-US" b="1" dirty="0">
                <a:latin typeface="Arial Narrow" charset="0"/>
                <a:ea typeface="Arial Narrow" charset="0"/>
                <a:cs typeface="Arial Narrow" charset="0"/>
              </a:rPr>
              <a:t>skills</a:t>
            </a:r>
            <a:r>
              <a:rPr lang="ru-RU" b="1" dirty="0">
                <a:latin typeface="Arial Narrow" charset="0"/>
                <a:ea typeface="Arial Narrow" charset="0"/>
                <a:cs typeface="Arial Narrow" charset="0"/>
              </a:rPr>
              <a:t>:</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273510" y="3496589"/>
            <a:ext cx="5247860" cy="34436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разбираться в финансовой отчетности и анализировать финансовое состояние банка;</a:t>
            </a:r>
          </a:p>
          <a:p>
            <a:pPr algn="just">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применять традиционные и инновационные методы и модели оценки основных рисков, которым подвергается банк;</a:t>
            </a:r>
          </a:p>
          <a:p>
            <a:pPr algn="just">
              <a:defRPr sz="2100">
                <a:solidFill>
                  <a:srgbClr val="253957"/>
                </a:solidFill>
                <a:latin typeface="+mn-lt"/>
                <a:ea typeface="+mn-ea"/>
                <a:cs typeface="+mn-cs"/>
                <a:sym typeface="Arial Narrow"/>
              </a:defRPr>
            </a:pPr>
            <a:r>
              <a:rPr lang="ru-RU" sz="3000" dirty="0">
                <a:latin typeface="Arial Narrow" charset="0"/>
                <a:ea typeface="Arial Narrow" charset="0"/>
                <a:cs typeface="Arial Narrow" charset="0"/>
              </a:rPr>
              <a:t>анализировать критические ситуации в операционной деятельности банка и принимать решения для их устранения.</a:t>
            </a:r>
          </a:p>
          <a:p>
            <a:pPr algn="just">
              <a:defRPr sz="2100">
                <a:solidFill>
                  <a:srgbClr val="253957"/>
                </a:solidFill>
                <a:latin typeface="+mn-lt"/>
                <a:ea typeface="+mn-ea"/>
                <a:cs typeface="+mn-cs"/>
                <a:sym typeface="Arial Narrow"/>
              </a:defRPr>
            </a:pPr>
            <a:endParaRPr lang="ru-RU" sz="3200" dirty="0">
              <a:latin typeface="Arial Narrow" charset="0"/>
              <a:ea typeface="Arial Narrow" charset="0"/>
              <a:cs typeface="Arial Narrow" charset="0"/>
            </a:endParaRPr>
          </a:p>
          <a:p>
            <a:pPr algn="just">
              <a:defRPr sz="2100">
                <a:solidFill>
                  <a:srgbClr val="253957"/>
                </a:solidFill>
                <a:latin typeface="+mn-lt"/>
                <a:ea typeface="+mn-ea"/>
                <a:cs typeface="+mn-cs"/>
                <a:sym typeface="Arial Narrow"/>
              </a:defRPr>
            </a:pPr>
            <a:r>
              <a:rPr lang="ru-RU" sz="3200" dirty="0">
                <a:latin typeface="Arial Narrow" charset="0"/>
                <a:ea typeface="Arial Narrow" charset="0"/>
                <a:cs typeface="Arial Narrow" charset="0"/>
              </a:rPr>
              <a:t>   </a:t>
            </a:r>
            <a:endParaRPr sz="3200" dirty="0">
              <a:latin typeface="Arial Narrow" charset="0"/>
              <a:ea typeface="Arial Narrow" charset="0"/>
              <a:cs typeface="Arial Narrow" charset="0"/>
            </a:endParaRPr>
          </a:p>
        </p:txBody>
      </p:sp>
      <p:sp>
        <p:nvSpPr>
          <p:cNvPr id="126"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Заголовок основного текста</a:t>
            </a:r>
          </a:p>
        </p:txBody>
      </p:sp>
      <p:sp>
        <p:nvSpPr>
          <p:cNvPr id="127"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Школа финансов, Факультет экономических наук</a:t>
            </a:r>
          </a:p>
          <a:p>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3">
            <a:extLst/>
          </a:blip>
          <a:stretch>
            <a:fillRect/>
          </a:stretch>
        </p:blipFill>
        <p:spPr>
          <a:xfrm>
            <a:off x="805562" y="416839"/>
            <a:ext cx="853034" cy="853034"/>
          </a:xfrm>
          <a:prstGeom prst="rect">
            <a:avLst/>
          </a:prstGeom>
          <a:ln w="12700">
            <a:miter lim="400000"/>
          </a:ln>
        </p:spPr>
      </p:pic>
      <p:sp>
        <p:nvSpPr>
          <p:cNvPr id="15" name="Стрелка: вправо 14">
            <a:extLst>
              <a:ext uri="{FF2B5EF4-FFF2-40B4-BE49-F238E27FC236}">
                <a16:creationId xmlns:a16="http://schemas.microsoft.com/office/drawing/2014/main" id="{0B11BD64-3A05-4D80-B0F8-6116B7462FE7}"/>
              </a:ext>
            </a:extLst>
          </p:cNvPr>
          <p:cNvSpPr/>
          <p:nvPr/>
        </p:nvSpPr>
        <p:spPr>
          <a:xfrm>
            <a:off x="6032497" y="6469183"/>
            <a:ext cx="993913" cy="942182"/>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pic>
        <p:nvPicPr>
          <p:cNvPr id="4" name="Рисунок 3">
            <a:extLst>
              <a:ext uri="{FF2B5EF4-FFF2-40B4-BE49-F238E27FC236}">
                <a16:creationId xmlns:a16="http://schemas.microsoft.com/office/drawing/2014/main" id="{D451CEBF-98EC-4A55-A2A7-4E30DF940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36944"/>
            <a:ext cx="5679660" cy="6416652"/>
          </a:xfrm>
          <a:prstGeom prst="rect">
            <a:avLst/>
          </a:prstGeom>
        </p:spPr>
      </p:pic>
      <p:sp>
        <p:nvSpPr>
          <p:cNvPr id="17" name="Стрелка: вправо 16">
            <a:extLst>
              <a:ext uri="{FF2B5EF4-FFF2-40B4-BE49-F238E27FC236}">
                <a16:creationId xmlns:a16="http://schemas.microsoft.com/office/drawing/2014/main" id="{88287AAE-D152-4FDB-BE5F-C52DC271BCA1}"/>
              </a:ext>
            </a:extLst>
          </p:cNvPr>
          <p:cNvSpPr/>
          <p:nvPr/>
        </p:nvSpPr>
        <p:spPr>
          <a:xfrm>
            <a:off x="5962368" y="4724571"/>
            <a:ext cx="993913" cy="942182"/>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8" name="Стрелка: вправо 17">
            <a:extLst>
              <a:ext uri="{FF2B5EF4-FFF2-40B4-BE49-F238E27FC236}">
                <a16:creationId xmlns:a16="http://schemas.microsoft.com/office/drawing/2014/main" id="{5FC9706D-6AAC-4D25-BB36-9C6D25054ED2}"/>
              </a:ext>
            </a:extLst>
          </p:cNvPr>
          <p:cNvSpPr/>
          <p:nvPr/>
        </p:nvSpPr>
        <p:spPr>
          <a:xfrm>
            <a:off x="6032497" y="3381174"/>
            <a:ext cx="993913" cy="942182"/>
          </a:xfrm>
          <a:prstGeom prst="rightArrow">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21155190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dirty="0"/>
          </a:p>
        </p:txBody>
      </p:sp>
      <p:pic>
        <p:nvPicPr>
          <p:cNvPr id="156"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44825" y="2201239"/>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Структура дисциплины</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a:latin typeface="Arial Narrow" charset="0"/>
                <a:ea typeface="Arial Narrow" charset="0"/>
                <a:cs typeface="Arial Narrow" charset="0"/>
              </a:rPr>
              <a:t>(1-2 модуль 201</a:t>
            </a:r>
            <a:r>
              <a:rPr lang="en-US" dirty="0">
                <a:latin typeface="Arial Narrow" charset="0"/>
                <a:ea typeface="Arial Narrow" charset="0"/>
                <a:cs typeface="Arial Narrow" charset="0"/>
              </a:rPr>
              <a:t>9</a:t>
            </a:r>
            <a:r>
              <a:rPr lang="ru-RU" dirty="0">
                <a:latin typeface="Arial Narrow" charset="0"/>
                <a:ea typeface="Arial Narrow" charset="0"/>
                <a:cs typeface="Arial Narrow" charset="0"/>
              </a:rPr>
              <a:t>/</a:t>
            </a:r>
            <a:r>
              <a:rPr lang="en-US" dirty="0">
                <a:latin typeface="Arial Narrow" charset="0"/>
                <a:ea typeface="Arial Narrow" charset="0"/>
                <a:cs typeface="Arial Narrow" charset="0"/>
              </a:rPr>
              <a:t>20</a:t>
            </a:r>
            <a:r>
              <a:rPr lang="ru-RU" dirty="0">
                <a:latin typeface="Arial Narrow" charset="0"/>
                <a:ea typeface="Arial Narrow" charset="0"/>
                <a:cs typeface="Arial Narrow" charset="0"/>
              </a:rPr>
              <a:t> учебного года)  </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686812" y="3746005"/>
            <a:ext cx="4743174" cy="47840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u="sng" dirty="0">
                <a:latin typeface="Arial Narrow" charset="0"/>
                <a:ea typeface="Arial Narrow" charset="0"/>
                <a:cs typeface="Arial Narrow" charset="0"/>
              </a:rPr>
              <a:t>Лекции:</a:t>
            </a:r>
            <a:r>
              <a:rPr lang="ru-RU" dirty="0">
                <a:latin typeface="Arial Narrow" charset="0"/>
                <a:ea typeface="Arial Narrow" charset="0"/>
                <a:cs typeface="Arial Narrow" charset="0"/>
              </a:rPr>
              <a:t> 48 ак. часов</a:t>
            </a:r>
          </a:p>
          <a:p>
            <a:endParaRPr lang="ru-RU" u="sng" dirty="0">
              <a:latin typeface="Arial Narrow" charset="0"/>
              <a:ea typeface="Arial Narrow" charset="0"/>
              <a:cs typeface="Arial Narrow" charset="0"/>
            </a:endParaRPr>
          </a:p>
          <a:p>
            <a:r>
              <a:rPr lang="ru-RU" dirty="0">
                <a:latin typeface="Arial Narrow" charset="0"/>
                <a:ea typeface="Arial Narrow" charset="0"/>
                <a:cs typeface="Arial Narrow" charset="0"/>
              </a:rPr>
              <a:t> </a:t>
            </a:r>
          </a:p>
          <a:p>
            <a:endParaRPr lang="ru-RU" u="sng" dirty="0">
              <a:latin typeface="Arial Narrow" charset="0"/>
              <a:ea typeface="Arial Narrow" charset="0"/>
              <a:cs typeface="Arial Narrow" charset="0"/>
            </a:endParaRPr>
          </a:p>
          <a:p>
            <a:endParaRPr lang="ru-RU" u="sng" dirty="0">
              <a:latin typeface="Arial Narrow" charset="0"/>
              <a:ea typeface="Arial Narrow" charset="0"/>
              <a:cs typeface="Arial Narrow" charset="0"/>
            </a:endParaRPr>
          </a:p>
          <a:p>
            <a:endParaRPr lang="ru-RU" u="sng" dirty="0">
              <a:latin typeface="Arial Narrow" charset="0"/>
              <a:ea typeface="Arial Narrow" charset="0"/>
              <a:cs typeface="Arial Narrow" charset="0"/>
            </a:endParaRPr>
          </a:p>
          <a:p>
            <a:r>
              <a:rPr lang="ru-RU" u="sng" dirty="0">
                <a:latin typeface="Arial Narrow" charset="0"/>
                <a:ea typeface="Arial Narrow" charset="0"/>
                <a:cs typeface="Arial Narrow" charset="0"/>
              </a:rPr>
              <a:t>Семинарские занятия:</a:t>
            </a:r>
          </a:p>
          <a:p>
            <a:r>
              <a:rPr lang="ru-RU" dirty="0">
                <a:latin typeface="Arial Narrow" charset="0"/>
                <a:ea typeface="Arial Narrow" charset="0"/>
                <a:cs typeface="Arial Narrow" charset="0"/>
              </a:rPr>
              <a:t> 16 ак. часов</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Название подразделения, лаборатории, факультета и т.д.</a:t>
            </a:r>
          </a:p>
        </p:txBody>
      </p:sp>
      <p:pic>
        <p:nvPicPr>
          <p:cNvPr id="5" name="Рисунок 4">
            <a:extLst>
              <a:ext uri="{FF2B5EF4-FFF2-40B4-BE49-F238E27FC236}">
                <a16:creationId xmlns:a16="http://schemas.microsoft.com/office/drawing/2014/main" id="{EA554F11-EC47-49AB-9B64-B26E5F2F3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292" y="3640774"/>
            <a:ext cx="3359801" cy="2472054"/>
          </a:xfrm>
          <a:prstGeom prst="rect">
            <a:avLst/>
          </a:prstGeom>
        </p:spPr>
      </p:pic>
      <p:pic>
        <p:nvPicPr>
          <p:cNvPr id="7" name="Рисунок 6">
            <a:extLst>
              <a:ext uri="{FF2B5EF4-FFF2-40B4-BE49-F238E27FC236}">
                <a16:creationId xmlns:a16="http://schemas.microsoft.com/office/drawing/2014/main" id="{1F248DB8-A500-420F-943A-FA3FDAA49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2079" y="6395541"/>
            <a:ext cx="1829174" cy="2978347"/>
          </a:xfrm>
          <a:prstGeom prst="rect">
            <a:avLst/>
          </a:prstGeom>
        </p:spPr>
      </p:pic>
      <p:sp>
        <p:nvSpPr>
          <p:cNvPr id="15" name="Стрелка: вправо 14">
            <a:extLst>
              <a:ext uri="{FF2B5EF4-FFF2-40B4-BE49-F238E27FC236}">
                <a16:creationId xmlns:a16="http://schemas.microsoft.com/office/drawing/2014/main" id="{7D9D358F-D893-49AC-878A-0DEA41FE2F51}"/>
              </a:ext>
            </a:extLst>
          </p:cNvPr>
          <p:cNvSpPr/>
          <p:nvPr/>
        </p:nvSpPr>
        <p:spPr>
          <a:xfrm>
            <a:off x="5844209" y="4373217"/>
            <a:ext cx="1431234" cy="1431235"/>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16" name="Стрелка: вправо 15">
            <a:extLst>
              <a:ext uri="{FF2B5EF4-FFF2-40B4-BE49-F238E27FC236}">
                <a16:creationId xmlns:a16="http://schemas.microsoft.com/office/drawing/2014/main" id="{30B133B9-2215-4F33-A05A-C60F19F6F4B7}"/>
              </a:ext>
            </a:extLst>
          </p:cNvPr>
          <p:cNvSpPr/>
          <p:nvPr/>
        </p:nvSpPr>
        <p:spPr>
          <a:xfrm>
            <a:off x="5844209" y="7076661"/>
            <a:ext cx="1431234" cy="1431235"/>
          </a:xfrm>
          <a:prstGeom prst="rightArrow">
            <a:avLst/>
          </a:pr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dirty="0">
              <a:ln>
                <a:noFill/>
              </a:ln>
              <a:solidFill>
                <a:srgbClr val="FFFFFF"/>
              </a:solidFill>
              <a:effectLst/>
              <a:uFillTx/>
              <a:latin typeface="+mj-lt"/>
              <a:ea typeface="+mj-ea"/>
              <a:cs typeface="+mj-cs"/>
              <a:sym typeface="Helvetica Ligh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dirty="0"/>
          </a:p>
        </p:txBody>
      </p:sp>
      <p:pic>
        <p:nvPicPr>
          <p:cNvPr id="135"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74629" y="1539265"/>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ОЦЕНКа по дисциплине</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a:latin typeface="Arial Narrow" charset="0"/>
                <a:ea typeface="Arial Narrow" charset="0"/>
                <a:cs typeface="Arial Narrow" charset="0"/>
              </a:rPr>
              <a:t>включает две компоненты:</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74630" y="2842972"/>
            <a:ext cx="11430001" cy="9993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Оценка текущего контроля (ОТК)            Оценка, полученная на экзамене</a:t>
            </a:r>
          </a:p>
          <a:p>
            <a:r>
              <a:rPr lang="ru-RU" dirty="0">
                <a:latin typeface="Arial Narrow" charset="0"/>
                <a:ea typeface="Arial Narrow" charset="0"/>
                <a:cs typeface="Arial Narrow" charset="0"/>
              </a:rPr>
              <a:t>(вес - 70% итоговой оценки):                   (вес – 30% итоговой оценки):  </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Школа финансов, Факультет экономических наук</a:t>
            </a:r>
          </a:p>
          <a:p>
            <a:endParaRPr dirty="0">
              <a:latin typeface="Arial Narrow" charset="0"/>
              <a:ea typeface="Arial Narrow" charset="0"/>
              <a:cs typeface="Arial Narrow" charset="0"/>
            </a:endParaRPr>
          </a:p>
        </p:txBody>
      </p:sp>
      <p:sp>
        <p:nvSpPr>
          <p:cNvPr id="11" name="Адрес: ТехтТехтТехтТехтТехтТехтТехтТехтТехтТехтТехтТехтТехт">
            <a:extLst>
              <a:ext uri="{FF2B5EF4-FFF2-40B4-BE49-F238E27FC236}">
                <a16:creationId xmlns:a16="http://schemas.microsoft.com/office/drawing/2014/main" id="{74B45367-E230-4194-8433-9038AE533BCC}"/>
              </a:ext>
            </a:extLst>
          </p:cNvPr>
          <p:cNvSpPr txBox="1"/>
          <p:nvPr/>
        </p:nvSpPr>
        <p:spPr>
          <a:xfrm>
            <a:off x="5916702" y="8214335"/>
            <a:ext cx="6100980"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defTabSz="457200">
              <a:defRPr sz="1800">
                <a:solidFill>
                  <a:srgbClr val="FFFFFF"/>
                </a:solidFill>
                <a:latin typeface="+mn-lt"/>
                <a:ea typeface="+mn-ea"/>
                <a:cs typeface="+mn-cs"/>
                <a:sym typeface="Arial Narrow"/>
              </a:defRPr>
            </a:lvl1pPr>
          </a:lstStyle>
          <a:p>
            <a:r>
              <a:rPr dirty="0">
                <a:latin typeface="Arial Narrow" charset="0"/>
                <a:ea typeface="Arial Narrow" charset="0"/>
                <a:cs typeface="Arial Narrow" charset="0"/>
              </a:rPr>
              <a:t>Адрес: ТехтТехтТехтТехтТехтТехтТехтТехтТехтТехтТехтТехтТехт</a:t>
            </a:r>
          </a:p>
        </p:txBody>
      </p:sp>
      <p:sp>
        <p:nvSpPr>
          <p:cNvPr id="1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928A5D7-B0B2-4F17-A9C2-3F64428DB07E}"/>
              </a:ext>
            </a:extLst>
          </p:cNvPr>
          <p:cNvSpPr txBox="1"/>
          <p:nvPr/>
        </p:nvSpPr>
        <p:spPr>
          <a:xfrm>
            <a:off x="855080" y="3842298"/>
            <a:ext cx="5740390" cy="56137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marL="342900" indent="-342900" algn="l">
              <a:spcBef>
                <a:spcPts val="2000"/>
              </a:spcBef>
              <a:buSzPct val="100000"/>
              <a:buFont typeface="Wingdings" panose="05000000000000000000" pitchFamily="2" charset="2"/>
              <a:buChar char="Ø"/>
              <a:defRPr sz="2100">
                <a:solidFill>
                  <a:srgbClr val="253957"/>
                </a:solidFill>
                <a:latin typeface="+mn-lt"/>
                <a:ea typeface="+mn-ea"/>
                <a:cs typeface="+mn-cs"/>
                <a:sym typeface="Arial Narrow"/>
              </a:defRPr>
            </a:pPr>
            <a:r>
              <a:rPr lang="ru-RU" sz="2800" b="1" u="sng" dirty="0">
                <a:latin typeface="Arial Narrow" charset="0"/>
                <a:ea typeface="Arial Narrow" charset="0"/>
                <a:cs typeface="Arial Narrow" charset="0"/>
              </a:rPr>
              <a:t>Средняя арифметическая оценка за контрольные работы (вес - </a:t>
            </a:r>
            <a:r>
              <a:rPr lang="en-US" sz="2800" b="1" u="sng" dirty="0">
                <a:latin typeface="Arial Narrow" charset="0"/>
                <a:ea typeface="Arial Narrow" charset="0"/>
                <a:cs typeface="Arial Narrow" charset="0"/>
              </a:rPr>
              <a:t>4</a:t>
            </a:r>
            <a:r>
              <a:rPr lang="ru-RU" sz="2800" b="1" u="sng" dirty="0">
                <a:latin typeface="Arial Narrow" charset="0"/>
                <a:ea typeface="Arial Narrow" charset="0"/>
                <a:cs typeface="Arial Narrow" charset="0"/>
              </a:rPr>
              <a:t>0% ОТК):</a:t>
            </a:r>
            <a:r>
              <a:rPr lang="ru-RU" sz="2800" dirty="0">
                <a:latin typeface="Arial Narrow" charset="0"/>
                <a:ea typeface="Arial Narrow" charset="0"/>
                <a:cs typeface="Arial Narrow" charset="0"/>
              </a:rPr>
              <a:t> (аудиторная работа, 20-30 минут) </a:t>
            </a:r>
          </a:p>
          <a:p>
            <a:pPr marL="342900" indent="-342900" algn="l">
              <a:spcBef>
                <a:spcPts val="2000"/>
              </a:spcBef>
              <a:buSzPct val="100000"/>
              <a:buFont typeface="Wingdings" panose="05000000000000000000" pitchFamily="2" charset="2"/>
              <a:buChar char="Ø"/>
              <a:defRPr sz="2100">
                <a:solidFill>
                  <a:srgbClr val="253957"/>
                </a:solidFill>
                <a:latin typeface="+mn-lt"/>
                <a:ea typeface="+mn-ea"/>
                <a:cs typeface="+mn-cs"/>
                <a:sym typeface="Arial Narrow"/>
              </a:defRPr>
            </a:pPr>
            <a:r>
              <a:rPr lang="ru-RU" sz="2800" b="1" u="sng" dirty="0">
                <a:latin typeface="Arial Narrow" charset="0"/>
                <a:ea typeface="Arial Narrow" charset="0"/>
                <a:cs typeface="Arial Narrow" charset="0"/>
              </a:rPr>
              <a:t>Оценка за контрольную работу (вес – 30% ОТК):</a:t>
            </a:r>
            <a:r>
              <a:rPr lang="ru-RU" sz="2800" dirty="0">
                <a:latin typeface="Arial Narrow" charset="0"/>
                <a:ea typeface="Arial Narrow" charset="0"/>
                <a:cs typeface="Arial Narrow" charset="0"/>
              </a:rPr>
              <a:t> (аудиторная работа 4 ак. часа</a:t>
            </a:r>
            <a:r>
              <a:rPr lang="en-US" sz="2800" dirty="0">
                <a:latin typeface="Arial Narrow" charset="0"/>
                <a:ea typeface="Arial Narrow" charset="0"/>
                <a:cs typeface="Arial Narrow" charset="0"/>
              </a:rPr>
              <a:t>)</a:t>
            </a:r>
            <a:endParaRPr lang="ru-RU" sz="2800" dirty="0">
              <a:latin typeface="Arial Narrow" charset="0"/>
              <a:ea typeface="Arial Narrow" charset="0"/>
              <a:cs typeface="Arial Narrow" charset="0"/>
            </a:endParaRPr>
          </a:p>
          <a:p>
            <a:pPr marL="342900" indent="-342900" algn="l">
              <a:spcBef>
                <a:spcPts val="2000"/>
              </a:spcBef>
              <a:buSzPct val="100000"/>
              <a:buFont typeface="Wingdings" panose="05000000000000000000" pitchFamily="2" charset="2"/>
              <a:buChar char="Ø"/>
              <a:defRPr sz="2100">
                <a:solidFill>
                  <a:srgbClr val="253957"/>
                </a:solidFill>
                <a:latin typeface="+mn-lt"/>
                <a:ea typeface="+mn-ea"/>
                <a:cs typeface="+mn-cs"/>
                <a:sym typeface="Arial Narrow"/>
              </a:defRPr>
            </a:pPr>
            <a:r>
              <a:rPr lang="ru-RU" sz="2800" b="1" u="sng" dirty="0">
                <a:latin typeface="Arial Narrow" charset="0"/>
                <a:ea typeface="Arial Narrow" charset="0"/>
                <a:cs typeface="Arial Narrow" charset="0"/>
              </a:rPr>
              <a:t>Оценка за проект (вес - </a:t>
            </a:r>
            <a:r>
              <a:rPr lang="en-US" sz="2800" b="1" u="sng" dirty="0">
                <a:latin typeface="Arial Narrow" charset="0"/>
                <a:ea typeface="Arial Narrow" charset="0"/>
                <a:cs typeface="Arial Narrow" charset="0"/>
              </a:rPr>
              <a:t>3</a:t>
            </a:r>
            <a:r>
              <a:rPr lang="ru-RU" sz="2800" b="1" u="sng" dirty="0">
                <a:latin typeface="Arial Narrow" charset="0"/>
                <a:ea typeface="Arial Narrow" charset="0"/>
                <a:cs typeface="Arial Narrow" charset="0"/>
              </a:rPr>
              <a:t>0% ОТК): </a:t>
            </a:r>
            <a:r>
              <a:rPr lang="ru-RU" sz="2800" dirty="0">
                <a:latin typeface="Arial Narrow" charset="0"/>
                <a:ea typeface="Arial Narrow" charset="0"/>
                <a:cs typeface="Arial Narrow" charset="0"/>
              </a:rPr>
              <a:t>(самостоятельная работа в команде 4-5 человек)</a:t>
            </a:r>
          </a:p>
          <a:p>
            <a:pPr algn="l">
              <a:spcBef>
                <a:spcPts val="2000"/>
              </a:spcBef>
              <a:buSzPct val="100000"/>
              <a:defRPr sz="2100">
                <a:solidFill>
                  <a:srgbClr val="253957"/>
                </a:solidFill>
                <a:latin typeface="+mn-lt"/>
                <a:ea typeface="+mn-ea"/>
                <a:cs typeface="+mn-cs"/>
                <a:sym typeface="Arial Narrow"/>
              </a:defRPr>
            </a:pPr>
            <a:endParaRPr lang="ru-RU" b="1" u="sng" dirty="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dirty="0">
              <a:latin typeface="Arial Narrow" charset="0"/>
              <a:ea typeface="Arial Narrow" charset="0"/>
              <a:cs typeface="Arial Narrow" charset="0"/>
            </a:endParaRPr>
          </a:p>
        </p:txBody>
      </p:sp>
      <p:sp>
        <p:nvSpPr>
          <p:cNvPr id="1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63DED8-9AEF-4C9A-A714-531182DF6C7A}"/>
              </a:ext>
            </a:extLst>
          </p:cNvPr>
          <p:cNvSpPr txBox="1"/>
          <p:nvPr/>
        </p:nvSpPr>
        <p:spPr>
          <a:xfrm>
            <a:off x="6712152" y="3888039"/>
            <a:ext cx="5715001" cy="34436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marL="342900" indent="-342900" algn="l">
              <a:spcBef>
                <a:spcPts val="2000"/>
              </a:spcBef>
              <a:buSzPct val="100000"/>
              <a:buFont typeface="Wingdings" panose="05000000000000000000" pitchFamily="2" charset="2"/>
              <a:buChar char="Ø"/>
              <a:defRPr sz="2100">
                <a:solidFill>
                  <a:srgbClr val="253957"/>
                </a:solidFill>
                <a:latin typeface="+mn-lt"/>
                <a:ea typeface="+mn-ea"/>
                <a:cs typeface="+mn-cs"/>
                <a:sym typeface="Arial Narrow"/>
              </a:defRPr>
            </a:pPr>
            <a:r>
              <a:rPr lang="ru-RU" sz="2800" b="1" u="sng" dirty="0">
                <a:latin typeface="Arial Narrow" charset="0"/>
                <a:ea typeface="Arial Narrow" charset="0"/>
                <a:cs typeface="Arial Narrow" charset="0"/>
              </a:rPr>
              <a:t>Оценка за экзаменационное задание:</a:t>
            </a:r>
          </a:p>
          <a:p>
            <a:pPr algn="l">
              <a:spcBef>
                <a:spcPts val="2000"/>
              </a:spcBef>
              <a:buSzPct val="100000"/>
              <a:defRPr sz="2100">
                <a:solidFill>
                  <a:srgbClr val="253957"/>
                </a:solidFill>
                <a:latin typeface="+mn-lt"/>
                <a:ea typeface="+mn-ea"/>
                <a:cs typeface="+mn-cs"/>
                <a:sym typeface="Arial Narrow"/>
              </a:defRPr>
            </a:pPr>
            <a:r>
              <a:rPr lang="ru-RU" sz="2800" b="1" dirty="0">
                <a:latin typeface="Arial Narrow" charset="0"/>
                <a:ea typeface="Arial Narrow" charset="0"/>
                <a:cs typeface="Arial Narrow" charset="0"/>
              </a:rPr>
              <a:t> Инструмент</a:t>
            </a:r>
            <a:r>
              <a:rPr lang="ru-RU" sz="2800" dirty="0">
                <a:latin typeface="Arial Narrow" charset="0"/>
                <a:ea typeface="Arial Narrow" charset="0"/>
                <a:cs typeface="Arial Narrow" charset="0"/>
              </a:rPr>
              <a:t> </a:t>
            </a:r>
            <a:r>
              <a:rPr lang="ru-RU" sz="2800" b="1" dirty="0">
                <a:latin typeface="Arial Narrow" charset="0"/>
                <a:ea typeface="Arial Narrow" charset="0"/>
                <a:cs typeface="Arial Narrow" charset="0"/>
              </a:rPr>
              <a:t>оценки</a:t>
            </a:r>
            <a:r>
              <a:rPr lang="ru-RU" sz="2800" dirty="0">
                <a:latin typeface="Arial Narrow" charset="0"/>
                <a:ea typeface="Arial Narrow" charset="0"/>
                <a:cs typeface="Arial Narrow" charset="0"/>
              </a:rPr>
              <a:t>: тест (письменное задание)</a:t>
            </a:r>
          </a:p>
        </p:txBody>
      </p:sp>
    </p:spTree>
    <p:extLst>
      <p:ext uri="{BB962C8B-B14F-4D97-AF65-F5344CB8AC3E}">
        <p14:creationId xmlns:p14="http://schemas.microsoft.com/office/powerpoint/2010/main" val="20616212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dirty="0"/>
          </a:p>
        </p:txBody>
      </p:sp>
      <p:pic>
        <p:nvPicPr>
          <p:cNvPr id="142"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814450" y="1875573"/>
            <a:ext cx="11430002" cy="16449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a:latin typeface="Arial Narrow" charset="0"/>
                <a:ea typeface="Arial Narrow" charset="0"/>
                <a:cs typeface="Arial Narrow" charset="0"/>
              </a:rPr>
              <a:t> Групповой проект:</a:t>
            </a:r>
          </a:p>
          <a:p>
            <a:pPr algn="l">
              <a:defRPr sz="3000">
                <a:solidFill>
                  <a:srgbClr val="253957"/>
                </a:solidFill>
                <a:latin typeface="+mn-lt"/>
                <a:ea typeface="+mn-ea"/>
                <a:cs typeface="+mn-cs"/>
                <a:sym typeface="Arial Narrow"/>
              </a:defRPr>
            </a:pPr>
            <a:r>
              <a:rPr lang="ru-RU" dirty="0">
                <a:latin typeface="Arial Narrow" charset="0"/>
                <a:ea typeface="Arial Narrow" charset="0"/>
                <a:cs typeface="Arial Narrow" charset="0"/>
              </a:rPr>
              <a:t>(самостоятельная работа в команде 4-5 человек) </a:t>
            </a:r>
          </a:p>
        </p:txBody>
      </p:sp>
      <p:sp>
        <p:nvSpPr>
          <p:cNvPr id="9" name="Заголовок основного текста"/>
          <p:cNvSpPr txBox="1"/>
          <p:nvPr/>
        </p:nvSpPr>
        <p:spPr>
          <a:xfrm>
            <a:off x="6529451" y="4015409"/>
            <a:ext cx="5993296" cy="54554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marL="457200" indent="-457200">
              <a:buFont typeface="Wingdings" panose="05000000000000000000" pitchFamily="2" charset="2"/>
              <a:buChar char="Ø"/>
            </a:pPr>
            <a:endParaRPr lang="ru-RU" dirty="0">
              <a:latin typeface="Arial Narrow" charset="0"/>
              <a:ea typeface="Arial Narrow" charset="0"/>
              <a:cs typeface="Arial Narrow" charset="0"/>
            </a:endParaRPr>
          </a:p>
          <a:p>
            <a:pPr marL="457200" indent="-457200">
              <a:buFont typeface="Wingdings" panose="05000000000000000000" pitchFamily="2" charset="2"/>
              <a:buChar char="Ø"/>
            </a:pPr>
            <a:endParaRPr lang="ru-RU" dirty="0">
              <a:latin typeface="Arial Narrow" charset="0"/>
              <a:ea typeface="Arial Narrow" charset="0"/>
              <a:cs typeface="Arial Narrow" charset="0"/>
            </a:endParaRPr>
          </a:p>
          <a:p>
            <a:pPr marL="457200" indent="-457200">
              <a:buFont typeface="Wingdings" panose="05000000000000000000" pitchFamily="2" charset="2"/>
              <a:buChar char="Ø"/>
            </a:pPr>
            <a:r>
              <a:rPr lang="ru-RU" sz="3200" dirty="0">
                <a:latin typeface="Arial Narrow" charset="0"/>
                <a:ea typeface="Arial Narrow" charset="0"/>
                <a:cs typeface="Arial Narrow" charset="0"/>
              </a:rPr>
              <a:t>формирование команд и выбор темы проекта «Анализ финансового состояния банка»;</a:t>
            </a:r>
          </a:p>
          <a:p>
            <a:pPr marL="457200" indent="-457200">
              <a:buFont typeface="Wingdings" panose="05000000000000000000" pitchFamily="2" charset="2"/>
              <a:buChar char="Ø"/>
            </a:pPr>
            <a:r>
              <a:rPr lang="ru-RU" sz="3200" dirty="0">
                <a:latin typeface="Arial Narrow" charset="0"/>
                <a:ea typeface="Arial Narrow" charset="0"/>
                <a:cs typeface="Arial Narrow" charset="0"/>
              </a:rPr>
              <a:t>работа по подготовке доклада по определенным для каждого члена команды заданиям и совместной части проекта ;</a:t>
            </a:r>
          </a:p>
          <a:p>
            <a:pPr marL="457200" indent="-457200">
              <a:buFont typeface="Wingdings" panose="05000000000000000000" pitchFamily="2" charset="2"/>
              <a:buChar char="Ø"/>
            </a:pPr>
            <a:r>
              <a:rPr lang="ru-RU" sz="3200" dirty="0">
                <a:latin typeface="Arial Narrow" charset="0"/>
                <a:ea typeface="Arial Narrow" charset="0"/>
                <a:cs typeface="Arial Narrow" charset="0"/>
              </a:rPr>
              <a:t>презентация проекта, участие в дискуссии по результатам проекта.</a:t>
            </a:r>
          </a:p>
          <a:p>
            <a:pPr marL="457200" indent="-457200">
              <a:buFont typeface="Wingdings" panose="05000000000000000000" pitchFamily="2" charset="2"/>
              <a:buChar char="Ø"/>
            </a:pPr>
            <a:endParaRPr lang="ru-RU"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524444"/>
            <a:ext cx="808278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Школа финансов, Факультет экономических наук</a:t>
            </a:r>
          </a:p>
          <a:p>
            <a:endParaRPr dirty="0">
              <a:latin typeface="Arial Narrow" charset="0"/>
              <a:ea typeface="Arial Narrow" charset="0"/>
              <a:cs typeface="Arial Narrow" charset="0"/>
            </a:endParaRPr>
          </a:p>
        </p:txBody>
      </p:sp>
      <p:pic>
        <p:nvPicPr>
          <p:cNvPr id="11" name="Рисунок 10">
            <a:extLst>
              <a:ext uri="{FF2B5EF4-FFF2-40B4-BE49-F238E27FC236}">
                <a16:creationId xmlns:a16="http://schemas.microsoft.com/office/drawing/2014/main" id="{64868E88-D486-4CC8-B965-D17BD846B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50" y="4015409"/>
            <a:ext cx="5546591" cy="4929807"/>
          </a:xfrm>
          <a:prstGeom prst="rect">
            <a:avLst/>
          </a:prstGeom>
        </p:spPr>
      </p:pic>
    </p:spTree>
    <p:extLst>
      <p:ext uri="{BB962C8B-B14F-4D97-AF65-F5344CB8AC3E}">
        <p14:creationId xmlns:p14="http://schemas.microsoft.com/office/powerpoint/2010/main" val="195577585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1396</TotalTime>
  <Words>392</Words>
  <Application>Microsoft Macintosh PowerPoint</Application>
  <PresentationFormat>Произвольный</PresentationFormat>
  <Paragraphs>61</Paragraphs>
  <Slides>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 Narrow</vt:lpstr>
      <vt:lpstr>Helvetica</vt:lpstr>
      <vt:lpstr>Helvetica Light</vt:lpstr>
      <vt:lpstr>Helvetica Neue</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Lizabeth</dc:creator>
  <cp:lastModifiedBy>Луизидис Елизавета Милтиадисовна</cp:lastModifiedBy>
  <cp:revision>95</cp:revision>
  <dcterms:modified xsi:type="dcterms:W3CDTF">2020-05-26T16:27:47Z</dcterms:modified>
</cp:coreProperties>
</file>