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2" r:id="rId4"/>
    <p:sldId id="263" r:id="rId5"/>
    <p:sldId id="264" r:id="rId6"/>
    <p:sldId id="258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F82"/>
    <a:srgbClr val="21386F"/>
    <a:srgbClr val="1C2A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B43D1-82CB-47B9-95F7-D33685BDFA51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7FFD-70CD-4C5C-8117-5884EA760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801E5-81BD-44E5-8E20-462C2C5FEFE5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4BE88E-3ED5-4852-8D89-B50379241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6D683-A615-41BD-A4D8-17705CB114A0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34C045-341C-4E2D-AF88-1D9C50388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7838C-AED8-4BA5-8652-AEE276FCC083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F501-F5CC-4E12-934E-78BB5E4DA2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F4A4C-A39D-40F9-985D-C7DCB93C0DB5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18A3-27E7-4D27-924C-4173717FF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A3BEA-EE38-406D-A93D-A1B7A0C50F31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1699C-A097-4533-BEFF-B1452833F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8AF676-6045-4445-B3A3-69CE264AAD80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C458-4B9D-4501-AB19-9D129E281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E988B-86FF-4F79-A487-7C318366F71F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1CD07-29D6-4A4D-ADEA-1E0E2DFE29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96C13-5674-4527-A7EC-B9690D91A02D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B3D-EFD3-47A2-82AF-07B5235D9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9FD65-7BC8-484C-874A-A3895B64CC55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45757-2996-489D-9DE7-5C2053F78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1B2E26-330E-4C2F-B5E7-B7743EB347D8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0040B-1B69-4DF3-82DE-71CA80F2D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9FBE2B9D-1697-4090-97E9-0A438BE077E8}" type="datetime1">
              <a:rPr lang="en-US"/>
              <a:pPr>
                <a:defRPr/>
              </a:pPr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1F37826-9FC6-4A47-B435-94C6280B7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206625"/>
          </a:xfrm>
        </p:spPr>
        <p:txBody>
          <a:bodyPr/>
          <a:lstStyle/>
          <a:p>
            <a:pPr eaLnBrk="1" hangingPunct="1"/>
            <a:r>
              <a:rPr lang="ru-RU" sz="2800" dirty="0" smtClean="0">
                <a:solidFill>
                  <a:srgbClr val="000066"/>
                </a:solidFill>
                <a:latin typeface="Myriad Pro Semibold"/>
                <a:ea typeface="ＭＳ Ｐゴシック"/>
                <a:cs typeface="ＭＳ Ｐゴシック"/>
              </a:rPr>
              <a:t>Учет, анализ и аудит банковской деятельности</a:t>
            </a:r>
            <a:endParaRPr lang="en-US" sz="2900" dirty="0" smtClean="0">
              <a:solidFill>
                <a:srgbClr val="21386F"/>
              </a:solidFill>
              <a:latin typeface="Myriad Pro Semibold"/>
              <a:ea typeface="ＭＳ Ｐゴシック"/>
              <a:cs typeface="ＭＳ Ｐゴシック"/>
            </a:endParaRP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pPr eaLnBrk="1" hangingPunct="1"/>
            <a:r>
              <a:rPr lang="ru-RU" sz="20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Полетаева Владислава Марковна</a:t>
            </a:r>
          </a:p>
          <a:p>
            <a:pPr eaLnBrk="1" hangingPunct="1"/>
            <a:r>
              <a:rPr lang="ru-RU" sz="2000" dirty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к</a:t>
            </a:r>
            <a:r>
              <a:rPr lang="ru-RU" sz="20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.э.н., </a:t>
            </a:r>
            <a:r>
              <a:rPr lang="ru-RU" sz="20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доцент</a:t>
            </a:r>
            <a:endParaRPr lang="ru-RU" sz="2000" dirty="0" smtClean="0">
              <a:solidFill>
                <a:srgbClr val="000066"/>
              </a:solidFill>
              <a:latin typeface="Myriad Pro"/>
              <a:ea typeface="ＭＳ Ｐゴシック"/>
              <a:cs typeface="ＭＳ Ｐゴシック"/>
            </a:endParaRPr>
          </a:p>
          <a:p>
            <a:pPr eaLnBrk="1" hangingPunct="1"/>
            <a:r>
              <a:rPr kumimoji="1" lang="ru-RU" sz="14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Школа</a:t>
            </a:r>
            <a:r>
              <a:rPr kumimoji="1" lang="ru-RU" sz="14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 </a:t>
            </a:r>
            <a:r>
              <a:rPr kumimoji="1" lang="ru-RU" sz="1400" dirty="0" smtClean="0">
                <a:solidFill>
                  <a:srgbClr val="000066"/>
                </a:solidFill>
                <a:latin typeface="Myriad Pro"/>
                <a:ea typeface="ＭＳ Ｐゴシック"/>
                <a:cs typeface="ＭＳ Ｐゴシック"/>
              </a:rPr>
              <a:t>Финансов</a:t>
            </a:r>
          </a:p>
        </p:txBody>
      </p:sp>
      <p:sp>
        <p:nvSpPr>
          <p:cNvPr id="13316" name="Subtitle 2"/>
          <p:cNvSpPr txBox="1">
            <a:spLocks/>
          </p:cNvSpPr>
          <p:nvPr/>
        </p:nvSpPr>
        <p:spPr bwMode="auto">
          <a:xfrm>
            <a:off x="1371600" y="6467475"/>
            <a:ext cx="6400800" cy="34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Москва, </a:t>
            </a:r>
            <a:r>
              <a:rPr lang="ru-RU" sz="800" dirty="0" smtClean="0">
                <a:solidFill>
                  <a:schemeClr val="bg1"/>
                </a:solidFill>
              </a:rPr>
              <a:t>201</a:t>
            </a:r>
            <a:r>
              <a:rPr lang="ru-RU" sz="800" dirty="0">
                <a:solidFill>
                  <a:schemeClr val="bg1"/>
                </a:solidFill>
              </a:rPr>
              <a:t>4</a:t>
            </a:r>
          </a:p>
          <a:p>
            <a:pPr algn="ctr">
              <a:spcBef>
                <a:spcPct val="20000"/>
              </a:spcBef>
            </a:pPr>
            <a:r>
              <a:rPr lang="en-US" sz="800" dirty="0">
                <a:solidFill>
                  <a:schemeClr val="bg1"/>
                </a:solidFill>
              </a:rPr>
              <a:t>www.hse.ru</a:t>
            </a:r>
            <a:r>
              <a:rPr lang="ru-RU" sz="800" dirty="0">
                <a:solidFill>
                  <a:schemeClr val="bg1"/>
                </a:solidFill>
              </a:rPr>
              <a:t> 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</a:t>
            </a:r>
            <a:r>
              <a:rPr lang="ru-RU" sz="800" dirty="0" smtClean="0">
                <a:solidFill>
                  <a:schemeClr val="bg1"/>
                </a:solidFill>
              </a:rPr>
              <a:t>, 2017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2670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rgbClr val="000066"/>
                </a:solidFill>
                <a:latin typeface="Myriad Pro Semibold"/>
              </a:rPr>
              <a:t>Учет, анализ и аудит банковской деятельности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55588" y="1493686"/>
            <a:ext cx="8589309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3F82"/>
                </a:solidFill>
              </a:rPr>
              <a:t>Уважаемые студенты, </a:t>
            </a:r>
          </a:p>
          <a:p>
            <a:r>
              <a:rPr lang="ru-RU" sz="1600" dirty="0">
                <a:solidFill>
                  <a:srgbClr val="003F82"/>
                </a:solidFill>
              </a:rPr>
              <a:t/>
            </a:r>
            <a:br>
              <a:rPr lang="ru-RU" sz="1600" dirty="0">
                <a:solidFill>
                  <a:srgbClr val="003F82"/>
                </a:solidFill>
              </a:rPr>
            </a:br>
            <a:r>
              <a:rPr lang="ru-RU" sz="1600" dirty="0"/>
              <a:t>б</a:t>
            </a:r>
            <a:r>
              <a:rPr lang="ru-RU" sz="1600" dirty="0" smtClean="0"/>
              <a:t>ухгалтерский </a:t>
            </a:r>
            <a:r>
              <a:rPr lang="ru-RU" sz="1600" dirty="0"/>
              <a:t>учет банковских, хозяйственных и иных операций кредитной </a:t>
            </a:r>
            <a:r>
              <a:rPr lang="ru-RU" sz="1600" dirty="0" smtClean="0"/>
              <a:t>организации, а также составление и предоставление в Банк России финансовой отчетности </a:t>
            </a:r>
            <a:r>
              <a:rPr lang="ru-RU" sz="1600" dirty="0"/>
              <a:t>является </a:t>
            </a:r>
            <a:r>
              <a:rPr lang="ru-RU" sz="1600" dirty="0" smtClean="0"/>
              <a:t>одним из важнейших направлений ее </a:t>
            </a:r>
            <a:r>
              <a:rPr lang="ru-RU" sz="1600" dirty="0" smtClean="0"/>
              <a:t>деятельности. Для </a:t>
            </a:r>
            <a:r>
              <a:rPr lang="ru-RU" sz="1600" dirty="0"/>
              <a:t>обеспечения эффективного функционирования банка, его отчетность подлежит анализу и аудиту на регулярной </a:t>
            </a:r>
            <a:r>
              <a:rPr lang="ru-RU" sz="1600" dirty="0" smtClean="0"/>
              <a:t>основе. </a:t>
            </a:r>
            <a:r>
              <a:rPr lang="ru-RU" sz="1600" dirty="0" smtClean="0"/>
              <a:t>Поэтому специалисты в данной области являются весьма востребованными на современном рынке труда. </a:t>
            </a:r>
          </a:p>
          <a:p>
            <a:r>
              <a:rPr lang="ru-RU" sz="1600" dirty="0" smtClean="0"/>
              <a:t>Курс является </a:t>
            </a:r>
            <a:r>
              <a:rPr lang="ru-RU" sz="1600" dirty="0" err="1" smtClean="0"/>
              <a:t>практикоориентированным</a:t>
            </a:r>
            <a:r>
              <a:rPr lang="ru-RU" sz="1600" dirty="0" smtClean="0"/>
              <a:t>, основанным на многолетнем опыте работы его автора в банковской сфере.  При этом в рамках курса Вы изучите не только порядок бухгалтерского учета, анализа и аудита банковской деятельности, но и практику проведения различных банковских операций. </a:t>
            </a:r>
            <a:endParaRPr lang="ru-RU" sz="1600" dirty="0"/>
          </a:p>
          <a:p>
            <a:r>
              <a:rPr lang="ru-RU" sz="1600" dirty="0" smtClean="0"/>
              <a:t>Учитывая вышесказанное курсы «Банковское дело» и «Учет, анализ и аудит банковской деятельности» являются взаимодополняющими.    </a:t>
            </a:r>
            <a:r>
              <a:rPr lang="ru-RU" sz="1600" dirty="0" smtClean="0"/>
              <a:t> </a:t>
            </a:r>
          </a:p>
          <a:p>
            <a:r>
              <a:rPr lang="ru-RU" sz="1600" dirty="0" smtClean="0"/>
              <a:t>Курс рекомендуется для прослушивания студентами, планирующими строить карьеру в банковской сфере (при этом не обязательно в подразделении, осуществляющем учет банковских операций и их отражение в отчетности), а также в аудиторских компаниях. </a:t>
            </a:r>
          </a:p>
          <a:p>
            <a:r>
              <a:rPr lang="ru-RU" sz="1600" dirty="0" smtClean="0"/>
              <a:t>Курс состоит из 2 разделов, включающих 9 тем.</a:t>
            </a:r>
          </a:p>
          <a:p>
            <a:r>
              <a:rPr lang="ru-RU" sz="1600" b="1" dirty="0" smtClean="0">
                <a:solidFill>
                  <a:srgbClr val="003F82"/>
                </a:solidFill>
              </a:rPr>
              <a:t>Форма </a:t>
            </a:r>
            <a:r>
              <a:rPr lang="ru-RU" sz="1600" b="1" dirty="0">
                <a:solidFill>
                  <a:srgbClr val="003F82"/>
                </a:solidFill>
              </a:rPr>
              <a:t>контроля </a:t>
            </a:r>
            <a:r>
              <a:rPr lang="ru-RU" sz="1600" dirty="0"/>
              <a:t>– экзамен </a:t>
            </a:r>
          </a:p>
          <a:p>
            <a:r>
              <a:rPr lang="ru-RU" sz="1600" b="1" dirty="0">
                <a:solidFill>
                  <a:srgbClr val="003F82"/>
                </a:solidFill>
              </a:rPr>
              <a:t>Кредиты </a:t>
            </a:r>
            <a:r>
              <a:rPr lang="ru-RU" sz="1600" dirty="0" smtClean="0"/>
              <a:t>– 5 </a:t>
            </a:r>
            <a:endParaRPr lang="ru-RU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</a:t>
            </a:r>
            <a:r>
              <a:rPr lang="ru-RU" sz="800" dirty="0" smtClean="0">
                <a:solidFill>
                  <a:schemeClr val="bg1"/>
                </a:solidFill>
              </a:rPr>
              <a:t>, 2017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2670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rgbClr val="000066"/>
                </a:solidFill>
                <a:latin typeface="Myriad Pro Semibold"/>
              </a:rPr>
              <a:t>Учет, анализ и аудит банковской деятельности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55588" y="1493686"/>
            <a:ext cx="8589309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F82"/>
                </a:solidFill>
              </a:rPr>
              <a:t>Структура курса </a:t>
            </a:r>
          </a:p>
          <a:p>
            <a:r>
              <a:rPr lang="ru-RU" sz="1600" dirty="0">
                <a:solidFill>
                  <a:srgbClr val="003F82"/>
                </a:solidFill>
              </a:rPr>
              <a:t/>
            </a:r>
            <a:br>
              <a:rPr lang="ru-RU" sz="1600" dirty="0">
                <a:solidFill>
                  <a:srgbClr val="003F82"/>
                </a:solidFill>
              </a:rPr>
            </a:br>
            <a:r>
              <a:rPr lang="ru-RU" b="1" dirty="0">
                <a:solidFill>
                  <a:srgbClr val="003F82"/>
                </a:solidFill>
              </a:rPr>
              <a:t>Раздел </a:t>
            </a:r>
            <a:r>
              <a:rPr lang="ru-RU" b="1" dirty="0" smtClean="0">
                <a:solidFill>
                  <a:srgbClr val="003F82"/>
                </a:solidFill>
              </a:rPr>
              <a:t>1. </a:t>
            </a:r>
            <a:r>
              <a:rPr lang="ru-RU" b="1" dirty="0">
                <a:solidFill>
                  <a:srgbClr val="003F82"/>
                </a:solidFill>
              </a:rPr>
              <a:t>Организация бухгалтерского учета и аудита в коммерческих </a:t>
            </a:r>
            <a:r>
              <a:rPr lang="ru-RU" b="1" dirty="0">
                <a:solidFill>
                  <a:srgbClr val="003F82"/>
                </a:solidFill>
              </a:rPr>
              <a:t>банках.</a:t>
            </a:r>
          </a:p>
          <a:p>
            <a:r>
              <a:rPr lang="ru-RU" dirty="0" smtClean="0"/>
              <a:t>В </a:t>
            </a:r>
            <a:r>
              <a:rPr lang="ru-RU" dirty="0"/>
              <a:t>процессе изучения данного раздела </a:t>
            </a:r>
            <a:r>
              <a:rPr lang="ru-RU" dirty="0" smtClean="0"/>
              <a:t>Вы ознакомитесь с </a:t>
            </a:r>
            <a:r>
              <a:rPr lang="ru-RU" dirty="0"/>
              <a:t>основами </a:t>
            </a:r>
            <a:r>
              <a:rPr lang="ru-RU" dirty="0" smtClean="0"/>
              <a:t>организации </a:t>
            </a:r>
            <a:r>
              <a:rPr lang="ru-RU" dirty="0" smtClean="0"/>
              <a:t> </a:t>
            </a:r>
            <a:r>
              <a:rPr lang="ru-RU" dirty="0"/>
              <a:t>бухгалтерского </a:t>
            </a:r>
            <a:r>
              <a:rPr lang="ru-RU" dirty="0" smtClean="0"/>
              <a:t>учета и аудита банковской деятельности, </a:t>
            </a:r>
            <a:r>
              <a:rPr lang="ru-RU" dirty="0"/>
              <a:t>а </a:t>
            </a:r>
            <a:r>
              <a:rPr lang="ru-RU" dirty="0" smtClean="0"/>
              <a:t>также </a:t>
            </a:r>
            <a:r>
              <a:rPr lang="ru-RU" dirty="0"/>
              <a:t>порядком отражения в </a:t>
            </a:r>
            <a:r>
              <a:rPr lang="ru-RU" dirty="0" smtClean="0"/>
              <a:t>учете и аудита </a:t>
            </a:r>
            <a:r>
              <a:rPr lang="ru-RU" dirty="0"/>
              <a:t>основных групп банковских активов и пассивов. </a:t>
            </a:r>
            <a:endParaRPr lang="ru-RU" dirty="0" smtClean="0"/>
          </a:p>
          <a:p>
            <a:r>
              <a:rPr lang="ru-RU" dirty="0" smtClean="0"/>
              <a:t>Будет </a:t>
            </a:r>
            <a:r>
              <a:rPr lang="ru-RU" dirty="0"/>
              <a:t>рассмотрен порядок организации работы бухгалтерского подразделения банка; виды первичной документации и регистров бухгалтерского учета; структура плана счетов в кредитной организации</a:t>
            </a:r>
            <a:r>
              <a:rPr lang="ru-RU" dirty="0" smtClean="0"/>
              <a:t>; основы организации деятельности по аудиту банковских операций. </a:t>
            </a:r>
          </a:p>
          <a:p>
            <a:r>
              <a:rPr lang="ru-RU" dirty="0" smtClean="0"/>
              <a:t>Кроме того в рамках данного раздела Вы изучите  практику проведения кредитных, депозитных, хозяйственных операций, операций с ценными бумагами и т.д. коммерческого банка, </a:t>
            </a:r>
            <a:r>
              <a:rPr lang="ru-RU" dirty="0" smtClean="0"/>
              <a:t>порядок отражения этих операций в учете и их аудита.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710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</a:t>
            </a:r>
            <a:r>
              <a:rPr lang="ru-RU" sz="800" dirty="0" smtClean="0">
                <a:solidFill>
                  <a:schemeClr val="bg1"/>
                </a:solidFill>
              </a:rPr>
              <a:t>, 2017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2670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rgbClr val="000066"/>
                </a:solidFill>
                <a:latin typeface="Myriad Pro Semibold"/>
              </a:rPr>
              <a:t>Учет, анализ и аудит банковской деятельности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88351" y="1493685"/>
            <a:ext cx="858930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3F82"/>
                </a:solidFill>
              </a:rPr>
              <a:t>Структура курса </a:t>
            </a:r>
          </a:p>
          <a:p>
            <a:r>
              <a:rPr lang="ru-RU" sz="1600" dirty="0">
                <a:solidFill>
                  <a:srgbClr val="003F82"/>
                </a:solidFill>
              </a:rPr>
              <a:t/>
            </a:r>
            <a:br>
              <a:rPr lang="ru-RU" sz="1600" dirty="0">
                <a:solidFill>
                  <a:srgbClr val="003F82"/>
                </a:solidFill>
              </a:rPr>
            </a:br>
            <a:endParaRPr lang="ru-RU" sz="1600" dirty="0" smtClean="0">
              <a:solidFill>
                <a:srgbClr val="003F82"/>
              </a:solidFill>
            </a:endParaRPr>
          </a:p>
          <a:p>
            <a:endParaRPr lang="ru-RU" sz="1600" b="1" dirty="0">
              <a:solidFill>
                <a:srgbClr val="003F82"/>
              </a:solidFill>
            </a:endParaRPr>
          </a:p>
          <a:p>
            <a:r>
              <a:rPr lang="ru-RU" b="1" dirty="0" smtClean="0">
                <a:solidFill>
                  <a:srgbClr val="003F82"/>
                </a:solidFill>
              </a:rPr>
              <a:t>Раздел </a:t>
            </a:r>
            <a:r>
              <a:rPr lang="ru-RU" b="1" dirty="0" smtClean="0">
                <a:solidFill>
                  <a:srgbClr val="003F82"/>
                </a:solidFill>
              </a:rPr>
              <a:t>2 Анализ </a:t>
            </a:r>
            <a:r>
              <a:rPr lang="ru-RU" b="1" dirty="0">
                <a:solidFill>
                  <a:srgbClr val="003F82"/>
                </a:solidFill>
              </a:rPr>
              <a:t>банковской деятельности. </a:t>
            </a:r>
          </a:p>
          <a:p>
            <a:r>
              <a:rPr lang="ru-RU" dirty="0" smtClean="0"/>
              <a:t>В рамках данного раздела Вы изучите  порядок анализа основных форм отчетности кредитной  организации и научитесь на основании этого делать выводы о ее финансовом положении.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3245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 txBox="1">
            <a:spLocks/>
          </p:cNvSpPr>
          <p:nvPr/>
        </p:nvSpPr>
        <p:spPr bwMode="auto">
          <a:xfrm>
            <a:off x="255588" y="6415088"/>
            <a:ext cx="4143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800" dirty="0">
                <a:solidFill>
                  <a:schemeClr val="bg1"/>
                </a:solidFill>
              </a:rPr>
              <a:t>Высшая школа экономики, Москва</a:t>
            </a:r>
            <a:r>
              <a:rPr lang="ru-RU" sz="800" dirty="0" smtClean="0">
                <a:solidFill>
                  <a:schemeClr val="bg1"/>
                </a:solidFill>
              </a:rPr>
              <a:t>, 2017</a:t>
            </a:r>
            <a:endParaRPr kumimoji="1" lang="ru-RU" sz="8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39" name="Title 1"/>
          <p:cNvSpPr txBox="1">
            <a:spLocks/>
          </p:cNvSpPr>
          <p:nvPr/>
        </p:nvSpPr>
        <p:spPr bwMode="auto">
          <a:xfrm>
            <a:off x="1428750" y="428625"/>
            <a:ext cx="2670175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dirty="0">
                <a:solidFill>
                  <a:srgbClr val="000066"/>
                </a:solidFill>
                <a:latin typeface="Myriad Pro Semibold"/>
              </a:rPr>
              <a:t>Учет, анализ и аудит банковской деятельности</a:t>
            </a:r>
            <a:endParaRPr lang="en-US" sz="16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7300913" y="2255838"/>
            <a:ext cx="674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FFFF"/>
                </a:solidFill>
                <a:latin typeface="Myriad Pro"/>
              </a:rPr>
              <a:t>фото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7300913" y="3967163"/>
            <a:ext cx="674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5" name="Rectangle 11"/>
          <p:cNvSpPr>
            <a:spLocks noChangeArrowheads="1"/>
          </p:cNvSpPr>
          <p:nvPr/>
        </p:nvSpPr>
        <p:spPr bwMode="auto">
          <a:xfrm>
            <a:off x="7300913" y="5591175"/>
            <a:ext cx="674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FFFFFF"/>
                </a:solidFill>
                <a:latin typeface="Myriad Pro"/>
              </a:rPr>
              <a:t>фото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4346" name="Rectangle 12"/>
          <p:cNvSpPr>
            <a:spLocks noChangeArrowheads="1"/>
          </p:cNvSpPr>
          <p:nvPr/>
        </p:nvSpPr>
        <p:spPr bwMode="auto">
          <a:xfrm>
            <a:off x="255588" y="1493686"/>
            <a:ext cx="858930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Автор курса: </a:t>
            </a:r>
          </a:p>
          <a:p>
            <a:endParaRPr lang="ru-RU" dirty="0"/>
          </a:p>
          <a:p>
            <a:r>
              <a:rPr lang="ru-RU" dirty="0" smtClean="0"/>
              <a:t>Полетаева Владислава Марковна </a:t>
            </a:r>
          </a:p>
          <a:p>
            <a:r>
              <a:rPr lang="ru-RU" dirty="0" smtClean="0"/>
              <a:t>К.э.н., </a:t>
            </a:r>
            <a:r>
              <a:rPr lang="ru-RU" dirty="0" smtClean="0"/>
              <a:t>доцент Школы </a:t>
            </a:r>
            <a:r>
              <a:rPr lang="ru-RU" dirty="0" smtClean="0"/>
              <a:t>финансов ВШЭ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Имеет 10-летний практический опыт работы в кредитных организациях ( АО «Райффайзен</a:t>
            </a:r>
            <a:r>
              <a:rPr lang="ru-RU" dirty="0" smtClean="0"/>
              <a:t>банк</a:t>
            </a:r>
            <a:r>
              <a:rPr lang="ru-RU" dirty="0" smtClean="0"/>
              <a:t>», АКБ «Абсолют банк» (ПАО) и т.д.), в том числе в сфере методологии бухгалтерского учета кредитных организаций, а также бухгалтерского сопровождения банковских операций. </a:t>
            </a:r>
          </a:p>
          <a:p>
            <a:r>
              <a:rPr lang="ru-RU" dirty="0" smtClean="0"/>
              <a:t>В настоящее время занимает должность Руководителя отдела в Небанковской кредитной организации – центральный контрагент «Клиринговый центр МФБ» (АО) (группа Санкт-Петербургская биржа).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355" y="1541463"/>
            <a:ext cx="1141730" cy="1428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6043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/>
          <p:cNvSpPr>
            <a:spLocks noGrp="1"/>
          </p:cNvSpPr>
          <p:nvPr>
            <p:ph type="subTitle" idx="1"/>
          </p:nvPr>
        </p:nvSpPr>
        <p:spPr>
          <a:xfrm>
            <a:off x="1371600" y="4468813"/>
            <a:ext cx="6400800" cy="908050"/>
          </a:xfrm>
        </p:spPr>
        <p:txBody>
          <a:bodyPr/>
          <a:lstStyle/>
          <a:p>
            <a:r>
              <a:rPr lang="ru-RU" sz="120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101000, Россия, Москва, Мясницкая ул., д. 20</a:t>
            </a:r>
          </a:p>
          <a:p>
            <a:r>
              <a:rPr lang="ru-RU" sz="120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Тел.: (495) 621-7983, факс: (495) 628-7931</a:t>
            </a:r>
            <a:endParaRPr lang="en-US" sz="120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  <a:p>
            <a:r>
              <a:rPr lang="en-US" sz="1200" smtClean="0">
                <a:solidFill>
                  <a:srgbClr val="003F82"/>
                </a:solidFill>
                <a:latin typeface="Myriad Pro"/>
                <a:ea typeface="ＭＳ Ｐゴシック"/>
                <a:cs typeface="ＭＳ Ｐゴシック"/>
              </a:rPr>
              <a:t>www.hse.ru</a:t>
            </a:r>
            <a:endParaRPr lang="ru-RU" sz="1200" smtClean="0">
              <a:solidFill>
                <a:srgbClr val="003F82"/>
              </a:solidFill>
              <a:latin typeface="Myriad Pro"/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205</Words>
  <Application>Microsoft Office PowerPoint</Application>
  <PresentationFormat>Экран (4:3)</PresentationFormat>
  <Paragraphs>56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Office Theme</vt:lpstr>
      <vt:lpstr>Учет, анализ и аудит банковской деятельности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hse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vkremlev</dc:creator>
  <cp:lastModifiedBy>User</cp:lastModifiedBy>
  <cp:revision>27</cp:revision>
  <dcterms:created xsi:type="dcterms:W3CDTF">2010-09-30T06:45:29Z</dcterms:created>
  <dcterms:modified xsi:type="dcterms:W3CDTF">2020-05-20T20:22:18Z</dcterms:modified>
</cp:coreProperties>
</file>