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96" r:id="rId3"/>
    <p:sldId id="297" r:id="rId4"/>
    <p:sldId id="298" r:id="rId5"/>
    <p:sldId id="30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305" r:id="rId19"/>
    <p:sldId id="270" r:id="rId20"/>
    <p:sldId id="306" r:id="rId21"/>
    <p:sldId id="271" r:id="rId22"/>
    <p:sldId id="286" r:id="rId23"/>
    <p:sldId id="287" r:id="rId24"/>
    <p:sldId id="288" r:id="rId25"/>
    <p:sldId id="289" r:id="rId26"/>
    <p:sldId id="290" r:id="rId27"/>
    <p:sldId id="293" r:id="rId28"/>
    <p:sldId id="294" r:id="rId29"/>
    <p:sldId id="304" r:id="rId30"/>
    <p:sldId id="29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72" r:id="rId42"/>
    <p:sldId id="273" r:id="rId43"/>
    <p:sldId id="274" r:id="rId44"/>
    <p:sldId id="301" r:id="rId4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1" autoAdjust="0"/>
  </p:normalViewPr>
  <p:slideViewPr>
    <p:cSldViewPr>
      <p:cViewPr varScale="1">
        <p:scale>
          <a:sx n="108" d="100"/>
          <a:sy n="108" d="100"/>
        </p:scale>
        <p:origin x="175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28ED1-5A48-412E-B49E-3845D653454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B7E73713-67AC-420B-9043-987F42B0C7E8}">
      <dgm:prSet phldrT="[Текст]" custT="1"/>
      <dgm:spPr>
        <a:solidFill>
          <a:srgbClr val="CA2F0D"/>
        </a:solidFill>
      </dgm:spPr>
      <dgm:t>
        <a:bodyPr/>
        <a:lstStyle/>
        <a:p>
          <a:r>
            <a:rPr lang="ru-RU" sz="1600" b="0" dirty="0"/>
            <a:t>Лебедев Александр Валерьевич</a:t>
          </a:r>
          <a:br>
            <a:rPr lang="ru-RU" sz="1600" b="0" dirty="0"/>
          </a:br>
          <a:r>
            <a:rPr lang="ru-RU" sz="1200" b="0" dirty="0"/>
            <a:t>ОП «Менеджмент в ритейле»</a:t>
          </a:r>
        </a:p>
        <a:p>
          <a:endParaRPr lang="ru-RU" sz="1200" b="0" dirty="0"/>
        </a:p>
        <a:p>
          <a:r>
            <a:rPr lang="ru-RU" sz="1200" b="0" dirty="0"/>
            <a:t>тел.: </a:t>
          </a:r>
          <a:r>
            <a:rPr lang="ru-RU" sz="1200" b="0" i="0" dirty="0"/>
            <a:t>+7 (495) 772-95-82, доб. 26140</a:t>
          </a:r>
        </a:p>
        <a:p>
          <a:r>
            <a:rPr lang="en-US" sz="1200" b="0" i="0" dirty="0"/>
            <a:t>email: av.lebedev@hse.ru</a:t>
          </a:r>
          <a:endParaRPr lang="ru-RU" sz="1200" b="0" dirty="0"/>
        </a:p>
        <a:p>
          <a:endParaRPr lang="ru-RU" sz="1200" b="0" dirty="0"/>
        </a:p>
      </dgm:t>
    </dgm:pt>
    <dgm:pt modelId="{3DE0154C-CE58-4034-AEC7-EBA506698100}" type="sibTrans" cxnId="{8ECCEB6A-AE6E-421A-8A29-091F1F3AB928}">
      <dgm:prSet/>
      <dgm:spPr/>
      <dgm:t>
        <a:bodyPr/>
        <a:lstStyle/>
        <a:p>
          <a:endParaRPr lang="ru-RU"/>
        </a:p>
      </dgm:t>
    </dgm:pt>
    <dgm:pt modelId="{05444F7D-9A52-49B3-828A-8EAE7A40EBB0}" type="parTrans" cxnId="{8ECCEB6A-AE6E-421A-8A29-091F1F3AB928}">
      <dgm:prSet/>
      <dgm:spPr/>
      <dgm:t>
        <a:bodyPr/>
        <a:lstStyle/>
        <a:p>
          <a:endParaRPr lang="ru-RU"/>
        </a:p>
      </dgm:t>
    </dgm:pt>
    <dgm:pt modelId="{F4845FE0-6134-4581-9D13-B0AB11F1252E}" type="pres">
      <dgm:prSet presAssocID="{AA128ED1-5A48-412E-B49E-3845D6534549}" presName="linearFlow" presStyleCnt="0">
        <dgm:presLayoutVars>
          <dgm:dir/>
          <dgm:resizeHandles val="exact"/>
        </dgm:presLayoutVars>
      </dgm:prSet>
      <dgm:spPr/>
    </dgm:pt>
    <dgm:pt modelId="{8C4AB853-3B16-4FC7-B3ED-9B670B206B73}" type="pres">
      <dgm:prSet presAssocID="{B7E73713-67AC-420B-9043-987F42B0C7E8}" presName="composite" presStyleCnt="0"/>
      <dgm:spPr/>
    </dgm:pt>
    <dgm:pt modelId="{5DA50FED-4EFB-4130-A230-96F1B9771A2C}" type="pres">
      <dgm:prSet presAssocID="{B7E73713-67AC-420B-9043-987F42B0C7E8}" presName="imgShp" presStyleLbl="fgImgPlace1" presStyleIdx="0" presStyleCnt="1" custLinFactNeighborX="17706" custLinFactNeighborY="-6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649F0B-8BD9-4B87-9DE5-DCF15721F9B0}" type="pres">
      <dgm:prSet presAssocID="{B7E73713-67AC-420B-9043-987F42B0C7E8}" presName="txShp" presStyleLbl="node1" presStyleIdx="0" presStyleCnt="1" custScaleX="121608" custLinFactNeighborX="2090">
        <dgm:presLayoutVars>
          <dgm:bulletEnabled val="1"/>
        </dgm:presLayoutVars>
      </dgm:prSet>
      <dgm:spPr/>
    </dgm:pt>
  </dgm:ptLst>
  <dgm:cxnLst>
    <dgm:cxn modelId="{41C0D706-80B1-4540-9FC4-386A9FCD7841}" type="presOf" srcId="{B7E73713-67AC-420B-9043-987F42B0C7E8}" destId="{C7649F0B-8BD9-4B87-9DE5-DCF15721F9B0}" srcOrd="0" destOrd="0" presId="urn:microsoft.com/office/officeart/2005/8/layout/vList3"/>
    <dgm:cxn modelId="{8ECCEB6A-AE6E-421A-8A29-091F1F3AB928}" srcId="{AA128ED1-5A48-412E-B49E-3845D6534549}" destId="{B7E73713-67AC-420B-9043-987F42B0C7E8}" srcOrd="0" destOrd="0" parTransId="{05444F7D-9A52-49B3-828A-8EAE7A40EBB0}" sibTransId="{3DE0154C-CE58-4034-AEC7-EBA506698100}"/>
    <dgm:cxn modelId="{DE8748D6-1E29-4F40-B211-B79A60612A0B}" type="presOf" srcId="{AA128ED1-5A48-412E-B49E-3845D6534549}" destId="{F4845FE0-6134-4581-9D13-B0AB11F1252E}" srcOrd="0" destOrd="0" presId="urn:microsoft.com/office/officeart/2005/8/layout/vList3"/>
    <dgm:cxn modelId="{3B857731-6AAB-4D05-B39E-5DAD415211D7}" type="presParOf" srcId="{F4845FE0-6134-4581-9D13-B0AB11F1252E}" destId="{8C4AB853-3B16-4FC7-B3ED-9B670B206B73}" srcOrd="0" destOrd="0" presId="urn:microsoft.com/office/officeart/2005/8/layout/vList3"/>
    <dgm:cxn modelId="{5208C14B-9A09-4CED-92EC-10AB43DE96ED}" type="presParOf" srcId="{8C4AB853-3B16-4FC7-B3ED-9B670B206B73}" destId="{5DA50FED-4EFB-4130-A230-96F1B9771A2C}" srcOrd="0" destOrd="0" presId="urn:microsoft.com/office/officeart/2005/8/layout/vList3"/>
    <dgm:cxn modelId="{23291111-AC08-4F41-AF71-123FB7402271}" type="presParOf" srcId="{8C4AB853-3B16-4FC7-B3ED-9B670B206B73}" destId="{C7649F0B-8BD9-4B87-9DE5-DCF15721F9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49F0B-8BD9-4B87-9DE5-DCF15721F9B0}">
      <dsp:nvSpPr>
        <dsp:cNvPr id="0" name=""/>
        <dsp:cNvSpPr/>
      </dsp:nvSpPr>
      <dsp:spPr>
        <a:xfrm rot="10800000">
          <a:off x="1007348" y="775113"/>
          <a:ext cx="5176283" cy="2144268"/>
        </a:xfrm>
        <a:prstGeom prst="homePlate">
          <a:avLst/>
        </a:prstGeom>
        <a:solidFill>
          <a:srgbClr val="CA2F0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556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Лебедев Александр Валерьевич</a:t>
          </a:r>
          <a:br>
            <a:rPr lang="ru-RU" sz="1600" b="0" kern="1200" dirty="0"/>
          </a:br>
          <a:r>
            <a:rPr lang="ru-RU" sz="1200" b="0" kern="1200" dirty="0"/>
            <a:t>ОП «Менеджмент в ритейле»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тел.: </a:t>
          </a:r>
          <a:r>
            <a:rPr lang="ru-RU" sz="1200" b="0" i="0" kern="1200" dirty="0"/>
            <a:t>+7 (495) 772-95-82, доб. 26140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email: av.lebedev@hse.ru</a:t>
          </a:r>
          <a:endParaRPr lang="ru-RU" sz="12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kern="1200" dirty="0"/>
        </a:p>
      </dsp:txBody>
      <dsp:txXfrm rot="10800000">
        <a:off x="1543415" y="775113"/>
        <a:ext cx="4640216" cy="2144268"/>
      </dsp:txXfrm>
    </dsp:sp>
    <dsp:sp modelId="{5DA50FED-4EFB-4130-A230-96F1B9771A2C}">
      <dsp:nvSpPr>
        <dsp:cNvPr id="0" name=""/>
        <dsp:cNvSpPr/>
      </dsp:nvSpPr>
      <dsp:spPr>
        <a:xfrm>
          <a:off x="685793" y="761991"/>
          <a:ext cx="2144268" cy="21442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2493-924B-43FF-A5FF-9BBA9E1E86E3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582E-3851-435D-947E-43380DBB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2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F582E-3851-435D-947E-43380DBB785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7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7555"/>
            <a:ext cx="372110" cy="542925"/>
          </a:xfrm>
          <a:custGeom>
            <a:avLst/>
            <a:gdLst/>
            <a:ahLst/>
            <a:cxnLst/>
            <a:rect l="l" t="t" r="r" b="b"/>
            <a:pathLst>
              <a:path w="372110" h="542925">
                <a:moveTo>
                  <a:pt x="371856" y="0"/>
                </a:moveTo>
                <a:lnTo>
                  <a:pt x="0" y="0"/>
                </a:lnTo>
                <a:lnTo>
                  <a:pt x="0" y="542544"/>
                </a:lnTo>
                <a:lnTo>
                  <a:pt x="371856" y="542544"/>
                </a:lnTo>
                <a:lnTo>
                  <a:pt x="371856" y="0"/>
                </a:lnTo>
                <a:close/>
              </a:path>
            </a:pathLst>
          </a:custGeom>
          <a:solidFill>
            <a:srgbClr val="CA2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6471" y="1477517"/>
            <a:ext cx="8411057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4395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395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4395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36804"/>
            <a:ext cx="9144000" cy="4806950"/>
          </a:xfrm>
          <a:custGeom>
            <a:avLst/>
            <a:gdLst/>
            <a:ahLst/>
            <a:cxnLst/>
            <a:rect l="l" t="t" r="r" b="b"/>
            <a:pathLst>
              <a:path w="9144000" h="4806950">
                <a:moveTo>
                  <a:pt x="0" y="4806695"/>
                </a:moveTo>
                <a:lnTo>
                  <a:pt x="9144000" y="4806695"/>
                </a:lnTo>
                <a:lnTo>
                  <a:pt x="9144000" y="0"/>
                </a:lnTo>
                <a:lnTo>
                  <a:pt x="0" y="0"/>
                </a:lnTo>
                <a:lnTo>
                  <a:pt x="0" y="4806695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74320"/>
            <a:ext cx="9144000" cy="62865"/>
          </a:xfrm>
          <a:custGeom>
            <a:avLst/>
            <a:gdLst/>
            <a:ahLst/>
            <a:cxnLst/>
            <a:rect l="l" t="t" r="r" b="b"/>
            <a:pathLst>
              <a:path w="9144000" h="62864">
                <a:moveTo>
                  <a:pt x="0" y="62483"/>
                </a:moveTo>
                <a:lnTo>
                  <a:pt x="9144000" y="62483"/>
                </a:lnTo>
                <a:lnTo>
                  <a:pt x="9144000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4395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36804"/>
            <a:ext cx="9144000" cy="4806950"/>
          </a:xfrm>
          <a:custGeom>
            <a:avLst/>
            <a:gdLst/>
            <a:ahLst/>
            <a:cxnLst/>
            <a:rect l="l" t="t" r="r" b="b"/>
            <a:pathLst>
              <a:path w="9144000" h="4806950">
                <a:moveTo>
                  <a:pt x="0" y="4806695"/>
                </a:moveTo>
                <a:lnTo>
                  <a:pt x="9144000" y="4806695"/>
                </a:lnTo>
                <a:lnTo>
                  <a:pt x="9144000" y="0"/>
                </a:lnTo>
                <a:lnTo>
                  <a:pt x="0" y="0"/>
                </a:lnTo>
                <a:lnTo>
                  <a:pt x="0" y="4806695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74320"/>
            <a:ext cx="9144000" cy="62865"/>
          </a:xfrm>
          <a:custGeom>
            <a:avLst/>
            <a:gdLst/>
            <a:ahLst/>
            <a:cxnLst/>
            <a:rect l="l" t="t" r="r" b="b"/>
            <a:pathLst>
              <a:path w="9144000" h="62864">
                <a:moveTo>
                  <a:pt x="0" y="62483"/>
                </a:moveTo>
                <a:lnTo>
                  <a:pt x="9144000" y="62483"/>
                </a:lnTo>
                <a:lnTo>
                  <a:pt x="9144000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7051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270001"/>
                </a:moveTo>
                <a:lnTo>
                  <a:pt x="9144000" y="270001"/>
                </a:lnTo>
                <a:lnTo>
                  <a:pt x="9144000" y="0"/>
                </a:lnTo>
                <a:lnTo>
                  <a:pt x="0" y="0"/>
                </a:lnTo>
                <a:lnTo>
                  <a:pt x="0" y="270001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759" y="378333"/>
            <a:ext cx="866648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4395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0579" y="1310790"/>
            <a:ext cx="6721475" cy="311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4395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il.yandex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il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fluence.hse.ru/pages/viewpage.action?pageId=100156786" TargetMode="Externa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mo.hse.ru/servicedesk/customer/portal/89" TargetMode="External"/><Relationship Id="rId2" Type="http://schemas.openxmlformats.org/officeDocument/2006/relationships/hyperlink" Target="https://edu.hs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hse-app-x/id152732048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.ru/" TargetMode="External"/><Relationship Id="rId2" Type="http://schemas.openxmlformats.org/officeDocument/2006/relationships/hyperlink" Target="https://www.mos.ru/socialnaya-karta/services-proverka-grazhdanina-v-reestre-student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hyperlink" Target="https://www.mos.ru/karta-moskvicha/services-proverka-sostojanija-izgotovlenija-karty-moskvicha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www.hse.ru/scholarships/social_scholarship_new" TargetMode="External"/><Relationship Id="rId7" Type="http://schemas.openxmlformats.org/officeDocument/2006/relationships/hyperlink" Target="mailto:rgareeva@hse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se.ru/org/persons/499836151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benefits.hse.ru/stud_finsuppor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centre.hse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spreadsheets/d/1oY7TiNE4n1U9rZkPIVOwrs9OG3OyZAZgHIDl8iPC8uA/edit#gid=18668922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j-HMKOGQ8plTTiRpzs5WHvIxtckSYtLvYLOrz9XwksIENxw/viewform" TargetMode="External"/><Relationship Id="rId2" Type="http://schemas.openxmlformats.org/officeDocument/2006/relationships/hyperlink" Target="https://docs.google.com/spreadsheets/d/1dKj16QM2IwKZnvjPwYpboKqO81JIBqrCKW019IHayxE/edit#gid%3D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iec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coming.gsb@hse.ru" TargetMode="External"/><Relationship Id="rId5" Type="http://schemas.openxmlformats.org/officeDocument/2006/relationships/hyperlink" Target="mailto:outgoing.gsb@hse.ru" TargetMode="Externa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hse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hyperlink" Target="https://gsb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studyspravka/loc" TargetMode="External"/><Relationship Id="rId5" Type="http://schemas.openxmlformats.org/officeDocument/2006/relationships/hyperlink" Target="https://www.hse.ru/studyspravka/NormDokMON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ru/studyspravk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471" y="1477517"/>
            <a:ext cx="34124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CA2F0D"/>
                </a:solidFill>
                <a:latin typeface="Segoe UI"/>
                <a:cs typeface="Segoe UI"/>
              </a:rPr>
              <a:t>О</a:t>
            </a:r>
            <a:r>
              <a:rPr sz="2800" b="1" spc="-110" dirty="0">
                <a:solidFill>
                  <a:srgbClr val="CA2F0D"/>
                </a:solidFill>
                <a:latin typeface="Segoe UI"/>
                <a:cs typeface="Segoe UI"/>
              </a:rPr>
              <a:t>С</a:t>
            </a:r>
            <a:r>
              <a:rPr sz="2800" b="1" spc="-95" dirty="0">
                <a:solidFill>
                  <a:srgbClr val="CA2F0D"/>
                </a:solidFill>
                <a:latin typeface="Segoe UI"/>
                <a:cs typeface="Segoe UI"/>
              </a:rPr>
              <a:t>Н</a:t>
            </a:r>
            <a:r>
              <a:rPr sz="2800" b="1" spc="-100" dirty="0">
                <a:solidFill>
                  <a:srgbClr val="CA2F0D"/>
                </a:solidFill>
                <a:latin typeface="Segoe UI"/>
                <a:cs typeface="Segoe UI"/>
              </a:rPr>
              <a:t>О</a:t>
            </a:r>
            <a:r>
              <a:rPr sz="2800" b="1" spc="-110" dirty="0">
                <a:solidFill>
                  <a:srgbClr val="CA2F0D"/>
                </a:solidFill>
                <a:latin typeface="Segoe UI"/>
                <a:cs typeface="Segoe UI"/>
              </a:rPr>
              <a:t>В</a:t>
            </a: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Ы</a:t>
            </a:r>
            <a:r>
              <a:rPr sz="2800" b="1" spc="-19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800" b="1" spc="-105" dirty="0">
                <a:solidFill>
                  <a:srgbClr val="CA2F0D"/>
                </a:solidFill>
                <a:latin typeface="Segoe UI"/>
                <a:cs typeface="Segoe UI"/>
              </a:rPr>
              <a:t>УЧЕ</a:t>
            </a:r>
            <a:r>
              <a:rPr sz="2800" b="1" spc="-100" dirty="0">
                <a:solidFill>
                  <a:srgbClr val="CA2F0D"/>
                </a:solidFill>
                <a:latin typeface="Segoe UI"/>
                <a:cs typeface="Segoe UI"/>
              </a:rPr>
              <a:t>Б</a:t>
            </a:r>
            <a:r>
              <a:rPr sz="2800" b="1" spc="-95" dirty="0">
                <a:solidFill>
                  <a:srgbClr val="CA2F0D"/>
                </a:solidFill>
                <a:latin typeface="Segoe UI"/>
                <a:cs typeface="Segoe UI"/>
              </a:rPr>
              <a:t>Н</a:t>
            </a:r>
            <a:r>
              <a:rPr sz="2800" b="1" spc="-100" dirty="0">
                <a:solidFill>
                  <a:srgbClr val="CA2F0D"/>
                </a:solidFill>
                <a:latin typeface="Segoe UI"/>
                <a:cs typeface="Segoe UI"/>
              </a:rPr>
              <a:t>О</a:t>
            </a:r>
            <a:r>
              <a:rPr sz="2800" b="1" spc="-155" dirty="0">
                <a:solidFill>
                  <a:srgbClr val="CA2F0D"/>
                </a:solidFill>
                <a:latin typeface="Segoe UI"/>
                <a:cs typeface="Segoe UI"/>
              </a:rPr>
              <a:t>Г</a:t>
            </a: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О  </a:t>
            </a:r>
            <a:r>
              <a:rPr sz="2800" b="1" spc="-100" dirty="0">
                <a:solidFill>
                  <a:srgbClr val="CA2F0D"/>
                </a:solidFill>
                <a:latin typeface="Segoe UI"/>
                <a:cs typeface="Segoe UI"/>
              </a:rPr>
              <a:t>ПРОЦЕССА </a:t>
            </a:r>
            <a:r>
              <a:rPr sz="2800" b="1" spc="-9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800" b="1" spc="-120" dirty="0">
                <a:solidFill>
                  <a:srgbClr val="CA2F0D"/>
                </a:solidFill>
                <a:latin typeface="Segoe UI"/>
                <a:cs typeface="Segoe UI"/>
              </a:rPr>
              <a:t>СТУДЕНТОВ </a:t>
            </a:r>
            <a:r>
              <a:rPr sz="2800" b="1" spc="-114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800" b="1" spc="-120" dirty="0">
                <a:solidFill>
                  <a:srgbClr val="CA2F0D"/>
                </a:solidFill>
                <a:latin typeface="Segoe UI"/>
                <a:cs typeface="Segoe UI"/>
              </a:rPr>
              <a:t>МАГИСТРАТУРЫ </a:t>
            </a:r>
            <a:r>
              <a:rPr sz="2800" b="1" spc="-114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800" b="1" spc="-95" dirty="0">
                <a:solidFill>
                  <a:srgbClr val="CA2F0D"/>
                </a:solidFill>
                <a:latin typeface="Segoe UI"/>
                <a:cs typeface="Segoe UI"/>
              </a:rPr>
              <a:t>Н</a:t>
            </a:r>
            <a:r>
              <a:rPr sz="2800" b="1" spc="-105" dirty="0">
                <a:solidFill>
                  <a:srgbClr val="CA2F0D"/>
                </a:solidFill>
                <a:latin typeface="Segoe UI"/>
                <a:cs typeface="Segoe UI"/>
              </a:rPr>
              <a:t>И</a:t>
            </a: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У</a:t>
            </a:r>
            <a:r>
              <a:rPr sz="2800" b="1" spc="-19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800" b="1" spc="-110" dirty="0">
                <a:solidFill>
                  <a:srgbClr val="CA2F0D"/>
                </a:solidFill>
                <a:latin typeface="Segoe UI"/>
                <a:cs typeface="Segoe UI"/>
              </a:rPr>
              <a:t>В</a:t>
            </a:r>
            <a:r>
              <a:rPr sz="2800" b="1" spc="-100" dirty="0">
                <a:solidFill>
                  <a:srgbClr val="CA2F0D"/>
                </a:solidFill>
                <a:latin typeface="Segoe UI"/>
                <a:cs typeface="Segoe UI"/>
              </a:rPr>
              <a:t>Ш</a:t>
            </a: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Э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671" y="4197807"/>
            <a:ext cx="253301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1</a:t>
            </a:r>
            <a:r>
              <a:rPr sz="1400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курс,</a:t>
            </a:r>
            <a:r>
              <a:rPr sz="1400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202</a:t>
            </a:r>
            <a:r>
              <a:rPr lang="ru-RU" sz="1400" spc="-5" dirty="0">
                <a:solidFill>
                  <a:srgbClr val="CA2F0D"/>
                </a:solidFill>
                <a:latin typeface="Segoe UI"/>
                <a:cs typeface="Segoe UI"/>
              </a:rPr>
              <a:t>2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-202</a:t>
            </a:r>
            <a:r>
              <a:rPr lang="ru-RU" sz="1400" spc="-5" dirty="0">
                <a:solidFill>
                  <a:srgbClr val="CA2F0D"/>
                </a:solidFill>
                <a:latin typeface="Segoe UI"/>
                <a:cs typeface="Segoe UI"/>
              </a:rPr>
              <a:t>3</a:t>
            </a:r>
            <a:r>
              <a:rPr sz="1400" spc="-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учебный</a:t>
            </a:r>
            <a:r>
              <a:rPr sz="1400" spc="-5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CA2F0D"/>
                </a:solidFill>
                <a:latin typeface="Segoe UI"/>
                <a:cs typeface="Segoe UI"/>
              </a:rPr>
              <a:t>год</a:t>
            </a:r>
            <a:endParaRPr sz="1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350" dirty="0">
              <a:latin typeface="Segoe UI"/>
              <a:cs typeface="Segoe UI"/>
            </a:endParaRPr>
          </a:p>
          <a:p>
            <a:pPr marL="771525">
              <a:lnSpc>
                <a:spcPct val="100000"/>
              </a:lnSpc>
            </a:pPr>
            <a:r>
              <a:rPr sz="1200" dirty="0" err="1">
                <a:solidFill>
                  <a:srgbClr val="CA2F0D"/>
                </a:solidFill>
                <a:latin typeface="Segoe UI"/>
                <a:cs typeface="Segoe UI"/>
              </a:rPr>
              <a:t>Москва</a:t>
            </a:r>
            <a:r>
              <a:rPr lang="ru-RU" sz="1200" dirty="0">
                <a:solidFill>
                  <a:srgbClr val="CA2F0D"/>
                </a:solidFill>
                <a:latin typeface="Segoe UI"/>
                <a:cs typeface="Segoe UI"/>
              </a:rPr>
              <a:t>,</a:t>
            </a:r>
            <a:r>
              <a:rPr sz="1200" spc="-5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CA2F0D"/>
                </a:solidFill>
                <a:latin typeface="Segoe UI"/>
                <a:cs typeface="Segoe UI"/>
              </a:rPr>
              <a:t>202</a:t>
            </a:r>
            <a:r>
              <a:rPr lang="ru-RU" sz="1200" spc="-5" dirty="0">
                <a:solidFill>
                  <a:srgbClr val="CA2F0D"/>
                </a:solidFill>
                <a:latin typeface="Segoe UI"/>
                <a:cs typeface="Segoe UI"/>
              </a:rPr>
              <a:t>2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363" y="483929"/>
            <a:ext cx="1423776" cy="5017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2109" y="0"/>
            <a:ext cx="496189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3176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РАСПИСАНИЕ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60323" y="2407578"/>
            <a:ext cx="5900420" cy="146770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5"/>
              </a:spcBef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на</a:t>
            </a:r>
            <a:r>
              <a:rPr sz="2400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CA2F0D"/>
                </a:solidFill>
                <a:latin typeface="Segoe UI"/>
                <a:cs typeface="Segoe UI"/>
              </a:rPr>
              <a:t>сайте</a:t>
            </a:r>
            <a:r>
              <a:rPr sz="2400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CA2F0D"/>
                </a:solidFill>
                <a:latin typeface="Segoe UI"/>
                <a:cs typeface="Segoe UI"/>
              </a:rPr>
              <a:t>образовательной</a:t>
            </a:r>
            <a:r>
              <a:rPr sz="2400" spc="5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CA2F0D"/>
                </a:solidFill>
                <a:latin typeface="Segoe UI"/>
                <a:cs typeface="Segoe UI"/>
              </a:rPr>
              <a:t>программы</a:t>
            </a:r>
            <a:endParaRPr sz="2400" dirty="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915"/>
              </a:spcBef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на </a:t>
            </a:r>
            <a:r>
              <a:rPr sz="2400" spc="-15" dirty="0">
                <a:solidFill>
                  <a:srgbClr val="CA2F0D"/>
                </a:solidFill>
                <a:latin typeface="Segoe UI"/>
                <a:cs typeface="Segoe UI"/>
              </a:rPr>
              <a:t>сайте</a:t>
            </a:r>
            <a:r>
              <a:rPr sz="24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u="heavy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ruz.hse.ru</a:t>
            </a:r>
            <a:endParaRPr sz="2400" dirty="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915"/>
              </a:spcBef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lang="ru-RU" sz="2400" dirty="0">
                <a:solidFill>
                  <a:srgbClr val="CA2F0D"/>
                </a:solidFill>
                <a:latin typeface="Segoe UI"/>
                <a:cs typeface="Segoe UI"/>
              </a:rPr>
              <a:t>в</a:t>
            </a:r>
            <a:r>
              <a:rPr sz="2400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мобильных</a:t>
            </a:r>
            <a:r>
              <a:rPr sz="2400" spc="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CA2F0D"/>
                </a:solidFill>
                <a:latin typeface="Segoe UI"/>
                <a:cs typeface="Segoe UI"/>
              </a:rPr>
              <a:t>приложениях</a:t>
            </a:r>
            <a:r>
              <a:rPr sz="2400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A2F0D"/>
                </a:solidFill>
                <a:latin typeface="Segoe UI"/>
                <a:cs typeface="Segoe UI"/>
              </a:rPr>
              <a:t>–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u="heavy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HSE</a:t>
            </a:r>
            <a:r>
              <a:rPr sz="2400" u="heavy" spc="-1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 </a:t>
            </a:r>
            <a:r>
              <a:rPr sz="2400" u="heavy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App</a:t>
            </a:r>
            <a:r>
              <a:rPr sz="2400" u="heavy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 </a:t>
            </a:r>
            <a:r>
              <a:rPr sz="2400" u="heavy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X</a:t>
            </a:r>
            <a:endParaRPr lang="ru-RU" sz="2400" u="heavy" dirty="0">
              <a:solidFill>
                <a:srgbClr val="243956"/>
              </a:solidFill>
              <a:uFill>
                <a:solidFill>
                  <a:srgbClr val="243956"/>
                </a:solidFill>
              </a:u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7752" y="0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8352" y="541712"/>
            <a:ext cx="813954" cy="813954"/>
          </a:xfrm>
          <a:prstGeom prst="rect">
            <a:avLst/>
          </a:prstGeom>
        </p:spPr>
      </p:pic>
      <p:pic>
        <p:nvPicPr>
          <p:cNvPr id="12" name="Picture 2" descr="Вышкинская Вор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63" y="2343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7507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К</a:t>
            </a:r>
            <a:r>
              <a:rPr sz="4000" spc="-110" dirty="0"/>
              <a:t>Р</a:t>
            </a:r>
            <a:r>
              <a:rPr sz="4000" spc="20" dirty="0"/>
              <a:t>Е</a:t>
            </a:r>
            <a:r>
              <a:rPr sz="4000" spc="-100" dirty="0"/>
              <a:t>Д</a:t>
            </a:r>
            <a:r>
              <a:rPr sz="4000" spc="-110" dirty="0"/>
              <a:t>И</a:t>
            </a:r>
            <a:r>
              <a:rPr sz="4000" spc="-105" dirty="0"/>
              <a:t>Т</a:t>
            </a:r>
            <a:r>
              <a:rPr sz="4000" spc="-5" dirty="0"/>
              <a:t>Ы</a:t>
            </a:r>
            <a:r>
              <a:rPr sz="4000" spc="-155" dirty="0"/>
              <a:t> </a:t>
            </a:r>
            <a:r>
              <a:rPr sz="4000" spc="-105" dirty="0"/>
              <a:t>(</a:t>
            </a:r>
            <a:r>
              <a:rPr sz="4000" spc="-100" dirty="0"/>
              <a:t>З</a:t>
            </a:r>
            <a:r>
              <a:rPr sz="4000" spc="-484" dirty="0"/>
              <a:t>А</a:t>
            </a:r>
            <a:r>
              <a:rPr sz="4000" spc="-105" dirty="0"/>
              <a:t>ЧЁТН</a:t>
            </a:r>
            <a:r>
              <a:rPr sz="4000" spc="-100" dirty="0"/>
              <a:t>Ы</a:t>
            </a:r>
            <a:r>
              <a:rPr sz="4000" spc="-5" dirty="0"/>
              <a:t>Е</a:t>
            </a:r>
            <a:r>
              <a:rPr sz="4000" spc="-160" dirty="0"/>
              <a:t> </a:t>
            </a:r>
            <a:r>
              <a:rPr sz="4000" spc="20" dirty="0"/>
              <a:t>Е</a:t>
            </a:r>
            <a:r>
              <a:rPr sz="4000" spc="-100" dirty="0"/>
              <a:t>Д</a:t>
            </a:r>
            <a:r>
              <a:rPr sz="4000" spc="-110" dirty="0"/>
              <a:t>И</a:t>
            </a:r>
            <a:r>
              <a:rPr sz="4000" spc="-105" dirty="0"/>
              <a:t>Н</a:t>
            </a:r>
            <a:r>
              <a:rPr sz="4000" spc="-110" dirty="0"/>
              <a:t>И</a:t>
            </a:r>
            <a:r>
              <a:rPr sz="4000" spc="-105" dirty="0"/>
              <a:t>Ц</a:t>
            </a:r>
            <a:r>
              <a:rPr sz="4000" spc="-100" dirty="0"/>
              <a:t>Ы</a:t>
            </a:r>
            <a:r>
              <a:rPr sz="4000" spc="-5" dirty="0"/>
              <a:t>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55447" y="1920367"/>
            <a:ext cx="7981950" cy="2726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ts val="2280"/>
              </a:lnSpc>
              <a:spcBef>
                <a:spcPts val="10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Универсальная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единица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измерения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объёма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образовательной</a:t>
            </a:r>
            <a:endParaRPr sz="2000" dirty="0">
              <a:latin typeface="Segoe UI"/>
              <a:cs typeface="Segoe UI"/>
            </a:endParaRPr>
          </a:p>
          <a:p>
            <a:pPr marL="195580">
              <a:lnSpc>
                <a:spcPts val="2280"/>
              </a:lnSpc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программы</a:t>
            </a:r>
            <a:endParaRPr sz="20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965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Каждый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элемент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учебного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плана</a:t>
            </a:r>
            <a:r>
              <a:rPr sz="20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имеет</a:t>
            </a:r>
            <a:r>
              <a:rPr sz="20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свой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«вес»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кредитах</a:t>
            </a:r>
            <a:endParaRPr sz="2000" dirty="0">
              <a:latin typeface="Segoe UI"/>
              <a:cs typeface="Segoe UI"/>
            </a:endParaRPr>
          </a:p>
          <a:p>
            <a:pPr marL="195580" indent="-182880">
              <a:lnSpc>
                <a:spcPts val="2280"/>
              </a:lnSpc>
              <a:spcBef>
                <a:spcPts val="96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Информация</a:t>
            </a:r>
            <a:r>
              <a:rPr sz="20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трудоёмкости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каждого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курса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содержится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endParaRPr sz="2000" dirty="0">
              <a:latin typeface="Segoe UI"/>
              <a:cs typeface="Segoe UI"/>
            </a:endParaRPr>
          </a:p>
          <a:p>
            <a:pPr marL="195580">
              <a:lnSpc>
                <a:spcPts val="2280"/>
              </a:lnSpc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рабочем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учебном</a:t>
            </a:r>
            <a:r>
              <a:rPr sz="20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плане,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а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также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карточке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дисциплины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сайте</a:t>
            </a:r>
            <a:endParaRPr sz="2000" dirty="0">
              <a:latin typeface="Segoe UI"/>
              <a:cs typeface="Segoe UI"/>
            </a:endParaRPr>
          </a:p>
          <a:p>
            <a:pPr marL="195580" indent="-182880">
              <a:lnSpc>
                <a:spcPts val="2280"/>
              </a:lnSpc>
              <a:spcBef>
                <a:spcPts val="96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lang="ru-RU" sz="2000" dirty="0">
                <a:solidFill>
                  <a:srgbClr val="243956"/>
                </a:solidFill>
                <a:latin typeface="Segoe UI"/>
                <a:cs typeface="Segoe UI"/>
              </a:rPr>
              <a:t>Т</a:t>
            </a:r>
            <a:r>
              <a:rPr sz="2000" spc="-15" dirty="0" err="1">
                <a:solidFill>
                  <a:srgbClr val="243956"/>
                </a:solidFill>
                <a:latin typeface="Segoe UI"/>
                <a:cs typeface="Segoe UI"/>
              </a:rPr>
              <a:t>рудоёмкость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года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магистратуры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очного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обучения</a:t>
            </a:r>
            <a:endParaRPr sz="2000" dirty="0">
              <a:latin typeface="Segoe UI"/>
              <a:cs typeface="Segoe UI"/>
            </a:endParaRPr>
          </a:p>
          <a:p>
            <a:pPr marL="195580">
              <a:lnSpc>
                <a:spcPts val="2175"/>
              </a:lnSpc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—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60 </a:t>
            </a:r>
            <a:r>
              <a:rPr sz="2000" b="1" spc="-5" dirty="0" err="1">
                <a:solidFill>
                  <a:srgbClr val="CA2F0D"/>
                </a:solidFill>
                <a:latin typeface="Segoe UI"/>
                <a:cs typeface="Segoe UI"/>
              </a:rPr>
              <a:t>кредитов</a:t>
            </a:r>
            <a:endParaRPr lang="ru-RU" sz="2000" spc="-5" dirty="0">
              <a:solidFill>
                <a:srgbClr val="243956"/>
              </a:solidFill>
              <a:latin typeface="Segoe UI"/>
              <a:cs typeface="Segoe UI"/>
            </a:endParaRPr>
          </a:p>
          <a:p>
            <a:pPr marL="195580">
              <a:lnSpc>
                <a:spcPts val="2175"/>
              </a:lnSpc>
            </a:pP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*(</a:t>
            </a:r>
            <a:r>
              <a:rPr sz="1800" spc="-5" dirty="0" err="1">
                <a:solidFill>
                  <a:srgbClr val="243956"/>
                </a:solidFill>
                <a:latin typeface="Segoe UI"/>
                <a:cs typeface="Segoe UI"/>
              </a:rPr>
              <a:t>свыше</a:t>
            </a:r>
            <a:r>
              <a:rPr sz="18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6</a:t>
            </a:r>
            <a:r>
              <a:rPr lang="ru-RU" sz="1800" spc="-5" dirty="0">
                <a:solidFill>
                  <a:srgbClr val="243956"/>
                </a:solidFill>
                <a:latin typeface="Segoe UI"/>
                <a:cs typeface="Segoe UI"/>
              </a:rPr>
              <a:t>0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 кредитов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 за</a:t>
            </a:r>
            <a:r>
              <a:rPr sz="18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отдельную</a:t>
            </a:r>
            <a:r>
              <a:rPr sz="18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243956"/>
                </a:solidFill>
                <a:latin typeface="Segoe UI"/>
                <a:cs typeface="Segoe UI"/>
              </a:rPr>
              <a:t>плату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через</a:t>
            </a:r>
            <a:r>
              <a:rPr sz="18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заключение</a:t>
            </a:r>
            <a:r>
              <a:rPr sz="18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договора).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7752" y="0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7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4858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Р</a:t>
            </a:r>
            <a:r>
              <a:rPr sz="4000" spc="-105" dirty="0"/>
              <a:t>Е</a:t>
            </a:r>
            <a:r>
              <a:rPr sz="4000" spc="-110" dirty="0"/>
              <a:t>Й</a:t>
            </a:r>
            <a:r>
              <a:rPr sz="4000" spc="-105" dirty="0"/>
              <a:t>Т</a:t>
            </a:r>
            <a:r>
              <a:rPr sz="4000" spc="-110" dirty="0"/>
              <a:t>И</a:t>
            </a:r>
            <a:r>
              <a:rPr sz="4000" spc="-105" dirty="0"/>
              <a:t>Н</a:t>
            </a:r>
            <a:r>
              <a:rPr sz="4000" spc="-5" dirty="0"/>
              <a:t>Г</a:t>
            </a:r>
            <a:r>
              <a:rPr sz="4000" spc="-155" dirty="0"/>
              <a:t> </a:t>
            </a:r>
            <a:r>
              <a:rPr sz="4000" spc="-105" dirty="0"/>
              <a:t>СТ</a:t>
            </a:r>
            <a:r>
              <a:rPr sz="4000" spc="-375" dirty="0"/>
              <a:t>У</a:t>
            </a:r>
            <a:r>
              <a:rPr sz="4000" spc="-100" dirty="0"/>
              <a:t>Д</a:t>
            </a:r>
            <a:r>
              <a:rPr sz="4000" spc="-105" dirty="0"/>
              <a:t>ЕН</a:t>
            </a:r>
            <a:r>
              <a:rPr sz="4000" spc="-285" dirty="0"/>
              <a:t>Т</a:t>
            </a:r>
            <a:r>
              <a:rPr sz="4000" spc="-105" dirty="0"/>
              <a:t>О</a:t>
            </a:r>
            <a:r>
              <a:rPr sz="4000" spc="-5" dirty="0"/>
              <a:t>В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55447" y="1806066"/>
            <a:ext cx="7760334" cy="2641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ts val="2510"/>
              </a:lnSpc>
              <a:spcBef>
                <a:spcPts val="95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b="1" spc="-15" dirty="0">
                <a:solidFill>
                  <a:srgbClr val="243956"/>
                </a:solidFill>
                <a:latin typeface="Segoe UI"/>
                <a:cs typeface="Segoe UI"/>
              </a:rPr>
              <a:t>Рейтинг</a:t>
            </a:r>
            <a:r>
              <a:rPr sz="2200" b="1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—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отсортированный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список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студентов,</a:t>
            </a:r>
            <a:endParaRPr sz="2200" dirty="0">
              <a:latin typeface="Segoe UI"/>
              <a:cs typeface="Segoe UI"/>
            </a:endParaRPr>
          </a:p>
          <a:p>
            <a:pPr marL="195580">
              <a:lnSpc>
                <a:spcPts val="2375"/>
              </a:lnSpc>
            </a:pP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демонстрирующий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успехи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2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освоении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дисциплин</a:t>
            </a:r>
            <a:r>
              <a:rPr sz="22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из</a:t>
            </a:r>
            <a:endParaRPr sz="2200" dirty="0">
              <a:latin typeface="Segoe UI"/>
              <a:cs typeface="Segoe UI"/>
            </a:endParaRPr>
          </a:p>
          <a:p>
            <a:pPr marL="195580">
              <a:lnSpc>
                <a:spcPts val="2510"/>
              </a:lnSpc>
            </a:pP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учебного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плана,</a:t>
            </a:r>
            <a:r>
              <a:rPr sz="22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за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определенный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период</a:t>
            </a:r>
            <a:endParaRPr sz="2200" dirty="0">
              <a:latin typeface="Segoe UI"/>
              <a:cs typeface="Segoe UI"/>
            </a:endParaRPr>
          </a:p>
          <a:p>
            <a:pPr marL="195580" marR="252095" indent="-182880">
              <a:lnSpc>
                <a:spcPts val="2380"/>
              </a:lnSpc>
              <a:spcBef>
                <a:spcPts val="560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20" dirty="0">
                <a:solidFill>
                  <a:srgbClr val="243956"/>
                </a:solidFill>
                <a:latin typeface="Segoe UI"/>
                <a:cs typeface="Segoe UI"/>
              </a:rPr>
              <a:t>Рейтинг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определяется</a:t>
            </a:r>
            <a:r>
              <a:rPr sz="22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для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студентов</a:t>
            </a:r>
            <a:r>
              <a:rPr sz="22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одного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курса</a:t>
            </a:r>
            <a:r>
              <a:rPr sz="22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одной </a:t>
            </a:r>
            <a:r>
              <a:rPr sz="2200" spc="-59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образовательной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программы</a:t>
            </a:r>
            <a:endParaRPr sz="2200" dirty="0">
              <a:latin typeface="Segoe UI"/>
              <a:cs typeface="Segoe UI"/>
            </a:endParaRPr>
          </a:p>
          <a:p>
            <a:pPr marL="195580" marR="5080" indent="-182880">
              <a:lnSpc>
                <a:spcPts val="2380"/>
              </a:lnSpc>
              <a:spcBef>
                <a:spcPts val="520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Место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в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рейтинге учитывается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 err="1">
                <a:solidFill>
                  <a:srgbClr val="243956"/>
                </a:solidFill>
                <a:latin typeface="Segoe UI"/>
                <a:cs typeface="Segoe UI"/>
              </a:rPr>
              <a:t>при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 err="1">
                <a:solidFill>
                  <a:srgbClr val="243956"/>
                </a:solidFill>
                <a:latin typeface="Segoe UI"/>
                <a:cs typeface="Segoe UI"/>
              </a:rPr>
              <a:t>принятии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решения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 выделении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студенту</a:t>
            </a:r>
            <a:r>
              <a:rPr sz="22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гранта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академическую 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международную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мобильность</a:t>
            </a:r>
            <a:endParaRPr sz="22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7752" y="0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31750" y="190500"/>
            <a:ext cx="9207500" cy="1308100"/>
            <a:chOff x="-31750" y="190500"/>
            <a:chExt cx="9207500" cy="1308100"/>
          </a:xfrm>
        </p:grpSpPr>
        <p:sp>
          <p:nvSpPr>
            <p:cNvPr id="7" name="object 7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459" y="1491996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0953" y="0"/>
                  </a:lnTo>
                </a:path>
              </a:pathLst>
            </a:custGeom>
            <a:ln w="12700">
              <a:solidFill>
                <a:srgbClr val="CA2F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0792" y="441959"/>
              <a:ext cx="1031748" cy="1031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051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270001"/>
                </a:moveTo>
                <a:lnTo>
                  <a:pt x="9144000" y="270001"/>
                </a:lnTo>
                <a:lnTo>
                  <a:pt x="9144000" y="0"/>
                </a:lnTo>
                <a:lnTo>
                  <a:pt x="0" y="0"/>
                </a:lnTo>
                <a:lnTo>
                  <a:pt x="0" y="270001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459358"/>
          <a:ext cx="8641080" cy="4642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900" b="1" spc="-4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Текущий</a:t>
                      </a:r>
                      <a:r>
                        <a:rPr sz="2900" b="1" spc="-3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рейтинг</a:t>
                      </a:r>
                      <a:endParaRPr sz="2900">
                        <a:latin typeface="Segoe UI"/>
                        <a:cs typeface="Segoe UI"/>
                      </a:endParaRPr>
                    </a:p>
                  </a:txBody>
                  <a:tcPr marL="0" marR="0" marT="256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2F0D"/>
                    </a:solidFill>
                  </a:tcPr>
                </a:tc>
                <a:tc>
                  <a:txBody>
                    <a:bodyPr/>
                    <a:lstStyle/>
                    <a:p>
                      <a:pPr marL="1442720" marR="801370" indent="-6299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900" b="1" spc="-1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sz="29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ум</a:t>
                      </a:r>
                      <a:r>
                        <a:rPr sz="2900" b="1" spc="-1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sz="29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лят</a:t>
                      </a:r>
                      <a:r>
                        <a:rPr sz="29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sz="29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вный  </a:t>
                      </a:r>
                      <a:r>
                        <a:rPr sz="29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рейтинг</a:t>
                      </a:r>
                      <a:endParaRPr sz="2900">
                        <a:latin typeface="Segoe UI"/>
                        <a:cs typeface="Segoe U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2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83210" indent="-19304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133333"/>
                        <a:buFont typeface="Arial MT"/>
                        <a:buChar char="•"/>
                        <a:tabLst>
                          <a:tab pos="283845" algn="l"/>
                        </a:tabLst>
                      </a:pP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позволяет</a:t>
                      </a:r>
                      <a:r>
                        <a:rPr sz="1800" spc="-6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сравнить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образовательные</a:t>
                      </a:r>
                      <a:r>
                        <a:rPr sz="1800" spc="-5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результаты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студентов,</a:t>
                      </a:r>
                      <a:r>
                        <a:rPr sz="1800" spc="-3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полученные</a:t>
                      </a:r>
                      <a:r>
                        <a:rPr sz="1800" spc="-4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ими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2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течение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полугодия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199390" marR="276225" indent="-108585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CA2F0D"/>
                        </a:buClr>
                        <a:buFont typeface="Arial MT"/>
                        <a:buChar char="•"/>
                        <a:tabLst>
                          <a:tab pos="262255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считают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и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публикуют четыре 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раза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 </a:t>
                      </a:r>
                      <a:r>
                        <a:rPr sz="1800" spc="-484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год: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441959" indent="-35179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/>
                        <a:buChar char="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sz="1800" b="1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пересдач</a:t>
                      </a:r>
                      <a:r>
                        <a:rPr sz="1800" b="1" spc="-4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—</a:t>
                      </a:r>
                      <a:r>
                        <a:rPr sz="1800" b="1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20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января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441959" indent="-35179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Wingdings"/>
                        <a:buChar char="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После</a:t>
                      </a:r>
                      <a:r>
                        <a:rPr sz="1800" b="1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пересдач</a:t>
                      </a:r>
                      <a:r>
                        <a:rPr sz="1800" b="1" spc="-3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— 5</a:t>
                      </a:r>
                      <a:r>
                        <a:rPr sz="1800" b="1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марта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441959" indent="-35179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Wingdings"/>
                        <a:buChar char="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пересдач</a:t>
                      </a:r>
                      <a:r>
                        <a:rPr sz="1800" b="1" spc="-4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—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15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июля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441959" indent="-35179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Wingdings"/>
                        <a:buChar char=""/>
                        <a:tabLst>
                          <a:tab pos="441959" algn="l"/>
                          <a:tab pos="442595" algn="l"/>
                        </a:tabLst>
                      </a:pP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После</a:t>
                      </a:r>
                      <a:r>
                        <a:rPr sz="1800" b="1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пересдач</a:t>
                      </a:r>
                      <a:r>
                        <a:rPr sz="1800" b="1" spc="-2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—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25</a:t>
                      </a:r>
                      <a:r>
                        <a:rPr sz="1800" b="1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октября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262255" indent="-170815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2890" algn="l"/>
                        </a:tabLst>
                      </a:pP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сравнивает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учебные</a:t>
                      </a:r>
                      <a:r>
                        <a:rPr sz="1800" spc="-4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достижения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200025" marR="40068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студентов</a:t>
                      </a:r>
                      <a:r>
                        <a:rPr sz="1800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течение</a:t>
                      </a:r>
                      <a:r>
                        <a:rPr sz="1800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всего</a:t>
                      </a:r>
                      <a:r>
                        <a:rPr sz="1800" spc="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времени </a:t>
                      </a:r>
                      <a:r>
                        <a:rPr sz="1800" spc="-48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обучения</a:t>
                      </a:r>
                      <a:r>
                        <a:rPr sz="1800" spc="-3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Вышке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262255" indent="-170815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 MT"/>
                        <a:buChar char="•"/>
                        <a:tabLst>
                          <a:tab pos="262890" algn="l"/>
                        </a:tabLst>
                      </a:pP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определяют</a:t>
                      </a:r>
                      <a:r>
                        <a:rPr sz="1800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после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пересдач</a:t>
                      </a:r>
                      <a:r>
                        <a:rPr sz="1800" spc="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10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марта</a:t>
                      </a:r>
                      <a:r>
                        <a:rPr sz="1800" b="1" spc="-4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30 </a:t>
                      </a:r>
                      <a:r>
                        <a:rPr sz="1800" b="1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октября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262255" indent="-170815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 MT"/>
                        <a:buChar char="•"/>
                        <a:tabLst>
                          <a:tab pos="262890" algn="l"/>
                        </a:tabLst>
                      </a:pP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Включает</a:t>
                      </a:r>
                      <a:r>
                        <a:rPr sz="1800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себя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оценки</a:t>
                      </a:r>
                      <a:r>
                        <a:rPr sz="1800" spc="-4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sz="1800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всем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200025" marR="833755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дисциплинам, </a:t>
                      </a:r>
                      <a:r>
                        <a:rPr sz="1800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факультативам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и </a:t>
                      </a:r>
                      <a:r>
                        <a:rPr sz="1800" spc="-48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адаптационным дисциплинам, </a:t>
                      </a:r>
                      <a:r>
                        <a:rPr sz="1800" spc="-48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изученные</a:t>
                      </a:r>
                      <a:r>
                        <a:rPr sz="1800" spc="-4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sz="1800" spc="-1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магистратуре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927972" y="0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9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6" name="object 6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5447" y="1504950"/>
            <a:ext cx="8163559" cy="352211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65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Проверка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2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плагиат</a:t>
            </a:r>
            <a:r>
              <a:rPr sz="22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КР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ВКР</a:t>
            </a:r>
            <a:r>
              <a:rPr sz="22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является</a:t>
            </a:r>
            <a:r>
              <a:rPr sz="22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обязательной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260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10" dirty="0" err="1">
                <a:solidFill>
                  <a:srgbClr val="243956"/>
                </a:solidFill>
                <a:latin typeface="Segoe UI"/>
                <a:cs typeface="Segoe UI"/>
              </a:rPr>
              <a:t>Доля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200" spc="-5" dirty="0">
                <a:solidFill>
                  <a:srgbClr val="243956"/>
                </a:solidFill>
                <a:latin typeface="Segoe UI"/>
                <a:cs typeface="Segoe UI"/>
              </a:rPr>
              <a:t>оригинальности текста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КР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ВКР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 err="1">
                <a:solidFill>
                  <a:srgbClr val="243956"/>
                </a:solidFill>
                <a:latin typeface="Segoe UI"/>
                <a:cs typeface="Segoe UI"/>
              </a:rPr>
              <a:t>должна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200" spc="15" dirty="0">
                <a:solidFill>
                  <a:srgbClr val="243956"/>
                </a:solidFill>
                <a:latin typeface="Segoe UI"/>
                <a:cs typeface="Segoe UI"/>
              </a:rPr>
              <a:t>быть не менее 8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0%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ts val="2510"/>
              </a:lnSpc>
              <a:spcBef>
                <a:spcPts val="265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Окончательное</a:t>
            </a:r>
            <a:r>
              <a:rPr sz="22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решение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правомерности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использования</a:t>
            </a:r>
            <a:endParaRPr sz="2200" dirty="0">
              <a:latin typeface="Segoe UI"/>
              <a:cs typeface="Segoe UI"/>
            </a:endParaRPr>
          </a:p>
          <a:p>
            <a:pPr marL="195580" marR="5080">
              <a:lnSpc>
                <a:spcPts val="2380"/>
              </a:lnSpc>
              <a:spcBef>
                <a:spcPts val="165"/>
              </a:spcBef>
              <a:tabLst>
                <a:tab pos="7672705" algn="l"/>
              </a:tabLst>
            </a:pP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заи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м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ствований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К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Р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ВК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Р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р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ини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м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ает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р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у</a:t>
            </a:r>
            <a:r>
              <a:rPr sz="2200" spc="-55" dirty="0">
                <a:solidFill>
                  <a:srgbClr val="243956"/>
                </a:solidFill>
                <a:latin typeface="Segoe UI"/>
                <a:cs typeface="Segoe UI"/>
              </a:rPr>
              <a:t>к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ов</a:t>
            </a:r>
            <a:r>
              <a:rPr sz="2200" spc="-35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ди</a:t>
            </a:r>
            <a:r>
              <a:rPr sz="2200" spc="-50" dirty="0">
                <a:solidFill>
                  <a:srgbClr val="243956"/>
                </a:solidFill>
                <a:latin typeface="Segoe UI"/>
                <a:cs typeface="Segoe UI"/>
              </a:rPr>
              <a:t>т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ель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К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Р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ВКР  соответственно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225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случае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обнаружения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плагиата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студенту</a:t>
            </a:r>
            <a:r>
              <a:rPr sz="22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ставится</a:t>
            </a:r>
            <a:endParaRPr sz="2200" dirty="0">
              <a:latin typeface="Segoe UI"/>
              <a:cs typeface="Segoe UI"/>
            </a:endParaRPr>
          </a:p>
          <a:p>
            <a:pPr marL="195580">
              <a:lnSpc>
                <a:spcPct val="100000"/>
              </a:lnSpc>
              <a:spcBef>
                <a:spcPts val="265"/>
              </a:spcBef>
            </a:pP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отметка</a:t>
            </a:r>
            <a:r>
              <a:rPr sz="22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«0»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ts val="2510"/>
              </a:lnSpc>
              <a:spcBef>
                <a:spcPts val="265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lang="ru-RU" sz="2200" spc="-5" dirty="0">
                <a:solidFill>
                  <a:srgbClr val="243956"/>
                </a:solidFill>
                <a:latin typeface="Segoe UI"/>
                <a:cs typeface="Segoe UI"/>
              </a:rPr>
              <a:t>За нарушение академических норм к</a:t>
            </a:r>
            <a:r>
              <a:rPr lang="ru-RU" sz="22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200" spc="-5" dirty="0">
                <a:solidFill>
                  <a:srgbClr val="243956"/>
                </a:solidFill>
                <a:latin typeface="Segoe UI"/>
                <a:cs typeface="Segoe UI"/>
              </a:rPr>
              <a:t>студенту</a:t>
            </a:r>
            <a:r>
              <a:rPr lang="ru-RU" sz="22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br>
              <a:rPr lang="ru-RU" sz="2200" spc="-25" dirty="0">
                <a:solidFill>
                  <a:srgbClr val="243956"/>
                </a:solidFill>
                <a:latin typeface="Segoe UI"/>
                <a:cs typeface="Segoe UI"/>
              </a:rPr>
            </a:br>
            <a:r>
              <a:rPr lang="ru-RU" sz="2200" spc="-25" dirty="0">
                <a:solidFill>
                  <a:srgbClr val="243956"/>
                </a:solidFill>
                <a:latin typeface="Segoe UI"/>
                <a:cs typeface="Segoe UI"/>
              </a:rPr>
              <a:t>применяется</a:t>
            </a:r>
            <a:r>
              <a:rPr lang="ru-RU" sz="22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200" spc="-15" dirty="0">
                <a:solidFill>
                  <a:srgbClr val="243956"/>
                </a:solidFill>
                <a:latin typeface="Segoe UI"/>
                <a:cs typeface="Segoe UI"/>
              </a:rPr>
              <a:t>мера </a:t>
            </a:r>
            <a:r>
              <a:rPr lang="ru-RU" sz="2200" spc="-10" dirty="0">
                <a:solidFill>
                  <a:srgbClr val="243956"/>
                </a:solidFill>
                <a:latin typeface="Segoe UI"/>
                <a:cs typeface="Segoe UI"/>
              </a:rPr>
              <a:t>дисциплинарного</a:t>
            </a:r>
            <a:r>
              <a:rPr lang="ru-RU"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200" spc="-5" dirty="0">
                <a:solidFill>
                  <a:srgbClr val="243956"/>
                </a:solidFill>
                <a:latin typeface="Segoe UI"/>
                <a:cs typeface="Segoe UI"/>
              </a:rPr>
              <a:t>взыскания</a:t>
            </a:r>
            <a:endParaRPr sz="22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2160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ПЛАГИАТ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10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Вышкинская Во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65" y="3105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8177" y="527633"/>
            <a:ext cx="842112" cy="842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ИНДИВИДУАЛЬНЫЙ</a:t>
            </a:r>
          </a:p>
          <a:p>
            <a:pPr marL="12700">
              <a:lnSpc>
                <a:spcPct val="100000"/>
              </a:lnSpc>
              <a:tabLst>
                <a:tab pos="895985" algn="l"/>
                <a:tab pos="86531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УЧ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Е</a:t>
            </a:r>
            <a:r>
              <a:rPr u="sng" spc="-90" dirty="0">
                <a:uFill>
                  <a:solidFill>
                    <a:srgbClr val="CA2F0D"/>
                  </a:solidFill>
                </a:uFill>
              </a:rPr>
              <a:t>Б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НЫ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Й</a:t>
            </a:r>
            <a:r>
              <a:rPr u="sng" spc="-225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ПЛА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Н</a:t>
            </a:r>
            <a:r>
              <a:rPr u="sng" spc="-215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90" dirty="0">
                <a:uFill>
                  <a:solidFill>
                    <a:srgbClr val="CA2F0D"/>
                  </a:solidFill>
                </a:uFill>
              </a:rPr>
              <a:t>(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И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У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П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581150"/>
            <a:ext cx="8442325" cy="334771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5080" indent="-182880">
              <a:lnSpc>
                <a:spcPts val="2590"/>
              </a:lnSpc>
              <a:spcBef>
                <a:spcPts val="425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ИУП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студента</a:t>
            </a:r>
            <a:r>
              <a:rPr sz="24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содержит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информацию</a:t>
            </a:r>
            <a:r>
              <a:rPr sz="24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о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перечне</a:t>
            </a: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сроках 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изучения</a:t>
            </a:r>
            <a:r>
              <a:rPr sz="24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учебных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дисциплин,</a:t>
            </a:r>
            <a:r>
              <a:rPr sz="2400" spc="6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выбранных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для</a:t>
            </a:r>
            <a:r>
              <a:rPr sz="24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освоения,</a:t>
            </a:r>
            <a:r>
              <a:rPr sz="24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а </a:t>
            </a:r>
            <a:r>
              <a:rPr sz="2400" spc="-6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также об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объёме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учебной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нагрузки</a:t>
            </a:r>
            <a:endParaRPr sz="2400" dirty="0">
              <a:latin typeface="Segoe UI"/>
              <a:cs typeface="Segoe UI"/>
            </a:endParaRPr>
          </a:p>
          <a:p>
            <a:pPr marL="12700" marR="1793239">
              <a:lnSpc>
                <a:spcPts val="3170"/>
              </a:lnSpc>
              <a:spcBef>
                <a:spcPts val="125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lang="ru-RU" sz="24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ИУП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составляется</a:t>
            </a:r>
            <a:r>
              <a:rPr sz="24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4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начале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 err="1">
                <a:solidFill>
                  <a:srgbClr val="243956"/>
                </a:solidFill>
                <a:latin typeface="Segoe UI"/>
                <a:cs typeface="Segoe UI"/>
              </a:rPr>
              <a:t>каждого</a:t>
            </a:r>
            <a:r>
              <a:rPr sz="24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 err="1">
                <a:solidFill>
                  <a:srgbClr val="243956"/>
                </a:solidFill>
                <a:latin typeface="Segoe UI"/>
                <a:cs typeface="Segoe UI"/>
              </a:rPr>
              <a:t>учебного</a:t>
            </a:r>
            <a:br>
              <a:rPr lang="ru-RU" sz="2400" spc="-10" dirty="0">
                <a:solidFill>
                  <a:srgbClr val="243956"/>
                </a:solidFill>
                <a:latin typeface="Segoe UI"/>
                <a:cs typeface="Segoe UI"/>
              </a:rPr>
            </a:br>
            <a:r>
              <a:rPr lang="ru-RU" sz="2400" spc="-10" dirty="0">
                <a:solidFill>
                  <a:srgbClr val="243956"/>
                </a:solidFill>
                <a:latin typeface="Segoe UI"/>
                <a:cs typeface="Segoe UI"/>
              </a:rPr>
              <a:t>  </a:t>
            </a:r>
            <a:r>
              <a:rPr sz="2400" spc="-20" dirty="0" err="1">
                <a:solidFill>
                  <a:srgbClr val="243956"/>
                </a:solidFill>
                <a:latin typeface="Segoe UI"/>
                <a:cs typeface="Segoe UI"/>
              </a:rPr>
              <a:t>года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после</a:t>
            </a:r>
            <a:r>
              <a:rPr sz="24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выбора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вариативной</a:t>
            </a:r>
            <a:r>
              <a:rPr sz="24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части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плана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400" dirty="0">
                <a:solidFill>
                  <a:srgbClr val="243956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системе</a:t>
            </a:r>
            <a:r>
              <a:rPr sz="24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SmartLMS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(</a:t>
            </a:r>
            <a:r>
              <a:rPr sz="2400" u="heavy" spc="-5" dirty="0" err="1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до</a:t>
            </a:r>
            <a:r>
              <a:rPr sz="2400" u="heavy" spc="1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lang="ru-RU" sz="2400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6 по 16 сентября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)</a:t>
            </a:r>
            <a:endParaRPr sz="2400" dirty="0">
              <a:latin typeface="Segoe UI"/>
              <a:cs typeface="Segoe UI"/>
            </a:endParaRPr>
          </a:p>
          <a:p>
            <a:pPr marL="194945" marR="1066800" indent="-182880">
              <a:lnSpc>
                <a:spcPts val="2590"/>
              </a:lnSpc>
              <a:spcBef>
                <a:spcPts val="620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20" dirty="0" err="1">
                <a:solidFill>
                  <a:srgbClr val="243956"/>
                </a:solidFill>
                <a:latin typeface="Segoe UI"/>
                <a:cs typeface="Segoe UI"/>
              </a:rPr>
              <a:t>Студент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400" spc="10" dirty="0">
                <a:solidFill>
                  <a:srgbClr val="243956"/>
                </a:solidFill>
                <a:latin typeface="Segoe UI"/>
                <a:cs typeface="Segoe UI"/>
              </a:rPr>
              <a:t>проверяет</a:t>
            </a:r>
            <a:r>
              <a:rPr sz="24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ИУП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lang="ru-RU" sz="2400" dirty="0">
                <a:solidFill>
                  <a:srgbClr val="243956"/>
                </a:solidFill>
                <a:latin typeface="Segoe UI"/>
                <a:cs typeface="Segoe UI"/>
              </a:rPr>
              <a:t>,</a:t>
            </a:r>
            <a:r>
              <a:rPr lang="ru-RU" sz="2400" spc="10" dirty="0">
                <a:solidFill>
                  <a:srgbClr val="243956"/>
                </a:solidFill>
                <a:latin typeface="Segoe UI"/>
                <a:cs typeface="Segoe UI"/>
              </a:rPr>
              <a:t> в случае наличия ошибок, сообщает об этом в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6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учебный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офис</a:t>
            </a:r>
            <a:r>
              <a:rPr sz="24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(</a:t>
            </a:r>
            <a:r>
              <a:rPr sz="2400" u="heavy" spc="-10" dirty="0" err="1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до</a:t>
            </a:r>
            <a:r>
              <a:rPr sz="2400" u="heavy" spc="1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sz="2400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1</a:t>
            </a:r>
            <a:r>
              <a:rPr sz="2400" u="heavy" spc="1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sz="2400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октября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)</a:t>
            </a:r>
            <a:endParaRPr sz="24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6" name="object 6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11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411480"/>
            <a:ext cx="1043940" cy="10439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5888" y="2932176"/>
            <a:ext cx="1008888" cy="10073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2540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М</a:t>
            </a:r>
            <a:r>
              <a:rPr sz="4000" spc="-100" dirty="0"/>
              <a:t>А</a:t>
            </a:r>
            <a:r>
              <a:rPr sz="4000" spc="-200" dirty="0"/>
              <a:t>Г</a:t>
            </a:r>
            <a:r>
              <a:rPr sz="4000" spc="-125" dirty="0"/>
              <a:t>О</a:t>
            </a:r>
            <a:r>
              <a:rPr sz="4000" spc="-105" dirty="0"/>
              <a:t>ЛЕ</a:t>
            </a:r>
            <a:r>
              <a:rPr sz="4000" spc="-200" dirty="0"/>
              <a:t>Г</a:t>
            </a:r>
            <a:r>
              <a:rPr sz="4000" spc="-5" dirty="0"/>
              <a:t>О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2137727"/>
            <a:ext cx="8244205" cy="211339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Изучается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первом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и втором 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курсе</a:t>
            </a:r>
            <a:endParaRPr sz="20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«Весит»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000" b="1" dirty="0">
                <a:solidFill>
                  <a:srgbClr val="CA2F0D"/>
                </a:solidFill>
                <a:latin typeface="Segoe UI"/>
                <a:cs typeface="Segoe UI"/>
              </a:rPr>
              <a:t>9 кредитов </a:t>
            </a:r>
            <a:r>
              <a:rPr lang="ru-RU" sz="2000" dirty="0">
                <a:solidFill>
                  <a:srgbClr val="243956"/>
                </a:solidFill>
                <a:latin typeface="Segoe UI"/>
                <a:cs typeface="Segoe UI"/>
              </a:rPr>
              <a:t>за два года обучения (в первый год можно взять 3, 6 или все 9 кредитов)</a:t>
            </a:r>
            <a:endParaRPr sz="2000" dirty="0">
              <a:solidFill>
                <a:srgbClr val="243956"/>
              </a:solidFill>
              <a:latin typeface="Segoe UI"/>
              <a:cs typeface="Segoe UI"/>
            </a:endParaRPr>
          </a:p>
          <a:p>
            <a:pPr marL="194945" marR="116205" indent="-182880">
              <a:lnSpc>
                <a:spcPct val="100000"/>
              </a:lnSpc>
              <a:spcBef>
                <a:spcPts val="48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Входит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основную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часть</a:t>
            </a:r>
            <a:r>
              <a:rPr sz="20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образовательной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программы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(кредиты</a:t>
            </a:r>
            <a:r>
              <a:rPr sz="20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за </a:t>
            </a:r>
            <a:r>
              <a:rPr sz="2000" spc="-5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дисциплину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входят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60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кредитов</a:t>
            </a:r>
            <a:r>
              <a:rPr sz="20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основной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программы)</a:t>
            </a:r>
            <a:endParaRPr sz="20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Выбирается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студентом</a:t>
            </a:r>
            <a:r>
              <a:rPr sz="20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самостоятельно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из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общего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30" dirty="0" err="1">
                <a:solidFill>
                  <a:srgbClr val="243956"/>
                </a:solidFill>
                <a:latin typeface="Segoe UI"/>
                <a:cs typeface="Segoe UI"/>
              </a:rPr>
              <a:t>пула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12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9613" y="553829"/>
            <a:ext cx="811056" cy="8110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572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85" dirty="0"/>
              <a:t>К</a:t>
            </a:r>
            <a:r>
              <a:rPr sz="4000" spc="-105" dirty="0"/>
              <a:t>О</a:t>
            </a:r>
            <a:r>
              <a:rPr sz="4000" spc="-110" dirty="0"/>
              <a:t>Р</a:t>
            </a:r>
            <a:r>
              <a:rPr sz="4000" spc="-105" dirty="0"/>
              <a:t>ПО</a:t>
            </a:r>
            <a:r>
              <a:rPr sz="4000" spc="-420" dirty="0"/>
              <a:t>Р</a:t>
            </a:r>
            <a:r>
              <a:rPr sz="4000" spc="-385" dirty="0"/>
              <a:t>А</a:t>
            </a:r>
            <a:r>
              <a:rPr sz="4000" spc="-105" dirty="0"/>
              <a:t>Т</a:t>
            </a:r>
            <a:r>
              <a:rPr sz="4000" spc="-110" dirty="0"/>
              <a:t>И</a:t>
            </a:r>
            <a:r>
              <a:rPr sz="4000" spc="-100" dirty="0"/>
              <a:t>В</a:t>
            </a:r>
            <a:r>
              <a:rPr sz="4000" spc="-105" dirty="0"/>
              <a:t>Н</a:t>
            </a:r>
            <a:r>
              <a:rPr sz="4000" spc="-100" dirty="0"/>
              <a:t>А</a:t>
            </a:r>
            <a:r>
              <a:rPr sz="4000" spc="-5" dirty="0"/>
              <a:t>Я</a:t>
            </a:r>
            <a:r>
              <a:rPr sz="4000" spc="-200" dirty="0"/>
              <a:t> </a:t>
            </a:r>
            <a:r>
              <a:rPr sz="4000" spc="-105" dirty="0"/>
              <a:t>ПОЧ</a:t>
            </a:r>
            <a:r>
              <a:rPr sz="4000" spc="-405" dirty="0"/>
              <a:t>Т</a:t>
            </a:r>
            <a:r>
              <a:rPr sz="4000" spc="-5" dirty="0"/>
              <a:t>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982851"/>
            <a:ext cx="8291830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Корпоративная почта</a:t>
            </a:r>
            <a:r>
              <a:rPr sz="2000" spc="-3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—</a:t>
            </a:r>
            <a:r>
              <a:rPr sz="2000" spc="2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официальный</a:t>
            </a:r>
            <a:r>
              <a:rPr sz="2000" b="1" spc="-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CA2F0D"/>
                </a:solidFill>
                <a:latin typeface="Segoe UI"/>
                <a:cs typeface="Segoe UI"/>
              </a:rPr>
              <a:t>источник</a:t>
            </a:r>
            <a:r>
              <a:rPr sz="2000" b="1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взаимодействия</a:t>
            </a:r>
            <a:endParaRPr sz="2000" dirty="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sz="2000" spc="-15" dirty="0">
                <a:solidFill>
                  <a:srgbClr val="003380"/>
                </a:solidFill>
                <a:latin typeface="Segoe UI"/>
                <a:cs typeface="Segoe UI"/>
              </a:rPr>
              <a:t>студентов</a:t>
            </a:r>
            <a:r>
              <a:rPr sz="2000" spc="1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в НИУ</a:t>
            </a:r>
            <a:r>
              <a:rPr sz="2000" spc="-1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ВШЭ</a:t>
            </a:r>
            <a:endParaRPr sz="20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484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Веб-интерфейс</a:t>
            </a:r>
            <a:r>
              <a:rPr sz="2000" spc="-1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доступен</a:t>
            </a:r>
            <a:r>
              <a:rPr sz="2000" spc="-1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003380"/>
                </a:solidFill>
                <a:latin typeface="Segoe UI"/>
                <a:cs typeface="Segoe UI"/>
              </a:rPr>
              <a:t>по</a:t>
            </a:r>
            <a:r>
              <a:rPr lang="ru-RU" sz="2000" dirty="0"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адрес</a:t>
            </a:r>
            <a:r>
              <a:rPr lang="ru-RU" sz="2000" dirty="0">
                <a:solidFill>
                  <a:srgbClr val="003380"/>
                </a:solidFill>
                <a:latin typeface="Segoe UI"/>
                <a:cs typeface="Segoe UI"/>
              </a:rPr>
              <a:t>у</a:t>
            </a:r>
            <a:r>
              <a:rPr sz="2000" spc="-1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lang="en-US" sz="20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Segoe UI"/>
                <a:cs typeface="Segoe UI"/>
                <a:hlinkClick r:id="rId2"/>
              </a:rPr>
              <a:t>https://mail.yandex.ru/</a:t>
            </a:r>
            <a:r>
              <a:rPr lang="ru-RU" sz="20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Segoe UI"/>
                <a:cs typeface="Segoe UI"/>
              </a:rPr>
              <a:t> </a:t>
            </a:r>
            <a:endParaRPr lang="ru-RU" sz="2000" dirty="0">
              <a:uFill>
                <a:solidFill>
                  <a:srgbClr val="006FC0"/>
                </a:solidFill>
              </a:uFill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484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5" dirty="0" err="1">
                <a:solidFill>
                  <a:srgbClr val="003380"/>
                </a:solidFill>
                <a:latin typeface="Segoe UI"/>
                <a:cs typeface="Segoe UI"/>
              </a:rPr>
              <a:t>Всем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10" dirty="0" err="1">
                <a:solidFill>
                  <a:srgbClr val="003380"/>
                </a:solidFill>
                <a:latin typeface="Segoe UI"/>
                <a:cs typeface="Segoe UI"/>
              </a:rPr>
              <a:t>студентам</a:t>
            </a:r>
            <a:r>
              <a:rPr sz="2000" spc="2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003380"/>
                </a:solidFill>
                <a:latin typeface="Segoe UI"/>
                <a:cs typeface="Segoe UI"/>
              </a:rPr>
              <a:t>корпоративные</a:t>
            </a:r>
            <a:r>
              <a:rPr sz="2000" spc="1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электронные</a:t>
            </a:r>
            <a:r>
              <a:rPr sz="2000" spc="1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адреса</a:t>
            </a:r>
            <a:endParaRPr sz="2000" dirty="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сформированы</a:t>
            </a: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003380"/>
                </a:solidFill>
                <a:latin typeface="Segoe UI"/>
                <a:cs typeface="Segoe UI"/>
              </a:rPr>
              <a:t>централизовано</a:t>
            </a: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.</a:t>
            </a:r>
            <a:r>
              <a:rPr sz="2000" spc="1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После</a:t>
            </a:r>
            <a:r>
              <a:rPr lang="ru-RU" sz="200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003380"/>
                </a:solidFill>
                <a:latin typeface="Segoe UI"/>
                <a:cs typeface="Segoe UI"/>
              </a:rPr>
              <a:t>формирования</a:t>
            </a:r>
            <a:r>
              <a:rPr sz="2000" spc="-2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адреса</a:t>
            </a:r>
            <a:r>
              <a:rPr sz="2000" spc="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на</a:t>
            </a:r>
            <a:r>
              <a:rPr sz="2000" spc="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личную</a:t>
            </a:r>
            <a:r>
              <a:rPr sz="2000" spc="-10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почту</a:t>
            </a:r>
            <a:r>
              <a:rPr sz="2000" spc="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3380"/>
                </a:solidFill>
                <a:latin typeface="Segoe UI"/>
                <a:cs typeface="Segoe UI"/>
              </a:rPr>
              <a:t>студента</a:t>
            </a:r>
            <a:r>
              <a:rPr sz="2000" spc="3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003380"/>
                </a:solidFill>
                <a:latin typeface="Segoe UI"/>
                <a:cs typeface="Segoe UI"/>
              </a:rPr>
              <a:t>будет</a:t>
            </a:r>
            <a:r>
              <a:rPr sz="2000" spc="1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направлено </a:t>
            </a:r>
            <a:r>
              <a:rPr sz="2000" spc="-53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письмо</a:t>
            </a:r>
            <a:r>
              <a:rPr sz="2000" dirty="0">
                <a:solidFill>
                  <a:srgbClr val="003380"/>
                </a:solidFill>
                <a:latin typeface="Segoe UI"/>
                <a:cs typeface="Segoe UI"/>
              </a:rPr>
              <a:t> с</a:t>
            </a:r>
            <a:r>
              <a:rPr sz="2000" spc="-5" dirty="0">
                <a:solidFill>
                  <a:srgbClr val="003380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3380"/>
                </a:solidFill>
                <a:latin typeface="Segoe UI"/>
                <a:cs typeface="Segoe UI"/>
              </a:rPr>
              <a:t>памяткой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14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572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285" dirty="0"/>
              <a:t>ЯНДЕКС 360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727125"/>
            <a:ext cx="46990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000"/>
              <a:buFont typeface="Wingdings" panose="05000000000000000000" pitchFamily="2" charset="2"/>
              <a:buChar char="Ø"/>
              <a:tabLst>
                <a:tab pos="195580" algn="l"/>
              </a:tabLst>
            </a:pPr>
            <a:r>
              <a:rPr lang="ru-RU" sz="2000" spc="-5" dirty="0">
                <a:solidFill>
                  <a:srgbClr val="003380"/>
                </a:solidFill>
                <a:latin typeface="Segoe UI"/>
                <a:cs typeface="Segoe UI"/>
              </a:rPr>
              <a:t>НИУ ВШЭ предоставляет каждому студенту полный доступ ко всем сервисам Яндекс 360.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000"/>
              <a:buFont typeface="Wingdings" panose="05000000000000000000" pitchFamily="2" charset="2"/>
              <a:buChar char="Ø"/>
              <a:tabLst>
                <a:tab pos="195580" algn="l"/>
              </a:tabLst>
            </a:pPr>
            <a:r>
              <a:rPr lang="ru-RU" sz="2000" spc="-5" dirty="0">
                <a:solidFill>
                  <a:srgbClr val="003380"/>
                </a:solidFill>
                <a:latin typeface="Segoe UI"/>
                <a:cs typeface="Segoe UI"/>
              </a:rPr>
              <a:t>Уже сейчас каждый студент получает возможность работать во всех сервисах Яндекс 360 под своей учетной записью НИУ ВШЭ (просто авторизуйтесь под своей студенческой </a:t>
            </a:r>
            <a:r>
              <a:rPr lang="ru-RU" sz="2000" spc="-5" dirty="0">
                <a:solidFill>
                  <a:srgbClr val="003380"/>
                </a:solidFill>
                <a:latin typeface="Segoe UI"/>
                <a:cs typeface="Segoe UI"/>
                <a:hlinkClick r:id="rId2"/>
              </a:rPr>
              <a:t>учетной записью в Яндексе</a:t>
            </a:r>
            <a:r>
              <a:rPr lang="ru-RU" sz="2000" spc="-5" dirty="0">
                <a:solidFill>
                  <a:srgbClr val="003380"/>
                </a:solidFill>
                <a:latin typeface="Segoe UI"/>
                <a:cs typeface="Segoe UI"/>
              </a:rPr>
              <a:t>).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14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http://qrcoder.ru/code/?https%3A%2F%2Fconfluence.hse.ru%2Fpages%2Fviewpage.action%3FpageId%3D100156786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27125"/>
            <a:ext cx="1936420" cy="19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02010" y="3790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AC5"/>
                </a:solidFill>
                <a:latin typeface="Helvetica Neue"/>
                <a:hlinkClick r:id="rId6"/>
              </a:rPr>
              <a:t>Общая инструкция </a:t>
            </a:r>
            <a:br>
              <a:rPr lang="ru-RU" dirty="0">
                <a:solidFill>
                  <a:srgbClr val="007AC5"/>
                </a:solidFill>
                <a:latin typeface="Helvetica Neue"/>
                <a:hlinkClick r:id="rId6"/>
              </a:rPr>
            </a:br>
            <a:r>
              <a:rPr lang="ru-RU" dirty="0">
                <a:solidFill>
                  <a:srgbClr val="007AC5"/>
                </a:solidFill>
                <a:latin typeface="Helvetica Neue"/>
                <a:hlinkClick r:id="rId6"/>
              </a:rPr>
              <a:t>по использованию сервисов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86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96646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L</a:t>
            </a:r>
            <a:r>
              <a:rPr sz="4000" spc="-105" dirty="0"/>
              <a:t>M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2028669"/>
            <a:ext cx="7712709" cy="292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CA2F0D"/>
                </a:solidFill>
                <a:latin typeface="Segoe UI"/>
                <a:cs typeface="Segoe UI"/>
              </a:rPr>
              <a:t>Learning </a:t>
            </a: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Management </a:t>
            </a:r>
            <a:r>
              <a:rPr sz="2400" b="1" spc="-10" dirty="0">
                <a:solidFill>
                  <a:srgbClr val="CA2F0D"/>
                </a:solidFill>
                <a:latin typeface="Segoe UI"/>
                <a:cs typeface="Segoe UI"/>
              </a:rPr>
              <a:t>System </a:t>
            </a: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(LMS)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—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электронная </a:t>
            </a:r>
            <a:r>
              <a:rPr sz="2400" spc="-6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система</a:t>
            </a:r>
            <a:r>
              <a:rPr sz="24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поддержки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обучения</a:t>
            </a:r>
            <a:endParaRPr sz="2400" dirty="0">
              <a:latin typeface="Segoe UI"/>
              <a:cs typeface="Segoe UI"/>
            </a:endParaRPr>
          </a:p>
          <a:p>
            <a:pPr marL="194945" marR="1605915" indent="-182880">
              <a:lnSpc>
                <a:spcPct val="120000"/>
              </a:lnSpc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личном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кабинете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доступна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электронная </a:t>
            </a:r>
            <a:r>
              <a:rPr sz="2400" spc="-6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зачётная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 err="1">
                <a:solidFill>
                  <a:srgbClr val="243956"/>
                </a:solidFill>
                <a:latin typeface="Segoe UI"/>
                <a:cs typeface="Segoe UI"/>
              </a:rPr>
              <a:t>книжка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,</a:t>
            </a:r>
            <a:r>
              <a:rPr lang="ru-RU" sz="2400" spc="-5" dirty="0">
                <a:solidFill>
                  <a:srgbClr val="243956"/>
                </a:solidFill>
                <a:latin typeface="Segoe UI"/>
                <a:cs typeface="Segoe UI"/>
              </a:rPr>
              <a:t> проводится</a:t>
            </a:r>
            <a:r>
              <a:rPr lang="en-US"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400" spc="20" dirty="0">
                <a:solidFill>
                  <a:srgbClr val="243956"/>
                </a:solidFill>
                <a:latin typeface="Segoe UI"/>
                <a:cs typeface="Segoe UI"/>
              </a:rPr>
              <a:t>студенческая оценка преподавания (4 раза в год)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,</a:t>
            </a:r>
            <a:r>
              <a:rPr sz="2400" spc="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400" spc="45" dirty="0">
                <a:solidFill>
                  <a:srgbClr val="243956"/>
                </a:solidFill>
                <a:latin typeface="Segoe UI"/>
                <a:cs typeface="Segoe UI"/>
              </a:rPr>
              <a:t>выборы лучших преподавателей, </a:t>
            </a:r>
            <a:r>
              <a:rPr sz="2400" spc="-15" dirty="0" err="1">
                <a:solidFill>
                  <a:srgbClr val="243956"/>
                </a:solidFill>
                <a:latin typeface="Segoe UI"/>
                <a:cs typeface="Segoe UI"/>
              </a:rPr>
              <a:t>работа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КР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ВКР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15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7453" y="536909"/>
            <a:ext cx="783936" cy="7839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9523" y="2862072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320"/>
            <a:ext cx="9144000" cy="4869180"/>
            <a:chOff x="0" y="274320"/>
            <a:chExt cx="9144000" cy="4869180"/>
          </a:xfrm>
        </p:grpSpPr>
        <p:sp>
          <p:nvSpPr>
            <p:cNvPr id="3" name="object 3"/>
            <p:cNvSpPr/>
            <p:nvPr/>
          </p:nvSpPr>
          <p:spPr>
            <a:xfrm>
              <a:off x="732281" y="3451097"/>
              <a:ext cx="7848600" cy="1270"/>
            </a:xfrm>
            <a:custGeom>
              <a:avLst/>
              <a:gdLst/>
              <a:ahLst/>
              <a:cxnLst/>
              <a:rect l="l" t="t" r="r" b="b"/>
              <a:pathLst>
                <a:path w="7848600" h="1270">
                  <a:moveTo>
                    <a:pt x="0" y="0"/>
                  </a:moveTo>
                  <a:lnTo>
                    <a:pt x="7848600" y="1143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2088" y="473964"/>
              <a:ext cx="1639824" cy="158343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05000" y="2436528"/>
            <a:ext cx="5207255" cy="234872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00330" indent="-88265">
              <a:lnSpc>
                <a:spcPct val="100000"/>
              </a:lnSpc>
              <a:spcBef>
                <a:spcPts val="1515"/>
              </a:spcBef>
            </a:pPr>
            <a:r>
              <a:rPr sz="4800" b="1" spc="-95" dirty="0">
                <a:solidFill>
                  <a:srgbClr val="FFFFFF"/>
                </a:solidFill>
                <a:latin typeface="Segoe UI"/>
                <a:cs typeface="Segoe UI"/>
              </a:rPr>
              <a:t>У</a:t>
            </a:r>
            <a:r>
              <a:rPr sz="4800" b="1" spc="-105" dirty="0">
                <a:solidFill>
                  <a:srgbClr val="FFFFFF"/>
                </a:solidFill>
                <a:latin typeface="Segoe UI"/>
                <a:cs typeface="Segoe UI"/>
              </a:rPr>
              <a:t>Ч</a:t>
            </a:r>
            <a:r>
              <a:rPr sz="4800" b="1" spc="-100" dirty="0">
                <a:solidFill>
                  <a:srgbClr val="FFFFFF"/>
                </a:solidFill>
                <a:latin typeface="Segoe UI"/>
                <a:cs typeface="Segoe UI"/>
              </a:rPr>
              <a:t>ЕБ</a:t>
            </a:r>
            <a:r>
              <a:rPr sz="4800" b="1" spc="-105" dirty="0">
                <a:solidFill>
                  <a:srgbClr val="FFFFFF"/>
                </a:solidFill>
                <a:latin typeface="Segoe UI"/>
                <a:cs typeface="Segoe UI"/>
              </a:rPr>
              <a:t>НЫ</a:t>
            </a:r>
            <a:r>
              <a:rPr sz="4800" b="1" dirty="0">
                <a:solidFill>
                  <a:srgbClr val="FFFFFF"/>
                </a:solidFill>
                <a:latin typeface="Segoe UI"/>
                <a:cs typeface="Segoe UI"/>
              </a:rPr>
              <a:t>Й</a:t>
            </a:r>
            <a:r>
              <a:rPr sz="4800" b="1" spc="-2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800" b="1" spc="-105" dirty="0">
                <a:solidFill>
                  <a:srgbClr val="FFFFFF"/>
                </a:solidFill>
                <a:latin typeface="Segoe UI"/>
                <a:cs typeface="Segoe UI"/>
              </a:rPr>
              <a:t>О</a:t>
            </a:r>
            <a:r>
              <a:rPr sz="4800" b="1" spc="-95" dirty="0">
                <a:solidFill>
                  <a:srgbClr val="FFFFFF"/>
                </a:solidFill>
                <a:latin typeface="Segoe UI"/>
                <a:cs typeface="Segoe UI"/>
              </a:rPr>
              <a:t>Ф</a:t>
            </a:r>
            <a:r>
              <a:rPr sz="4800" b="1" spc="-100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4800" b="1" dirty="0">
                <a:solidFill>
                  <a:srgbClr val="FFFFFF"/>
                </a:solidFill>
                <a:latin typeface="Segoe UI"/>
                <a:cs typeface="Segoe UI"/>
              </a:rPr>
              <a:t>С</a:t>
            </a:r>
            <a:endParaRPr sz="4800" dirty="0">
              <a:latin typeface="Segoe UI"/>
              <a:cs typeface="Segoe UI"/>
            </a:endParaRPr>
          </a:p>
          <a:p>
            <a:pPr marL="299720" marR="271145" indent="-200025">
              <a:lnSpc>
                <a:spcPct val="100000"/>
              </a:lnSpc>
              <a:spcBef>
                <a:spcPts val="1210"/>
              </a:spcBef>
            </a:pPr>
            <a:r>
              <a:rPr sz="4100" b="1" spc="-105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sz="4100" b="1" spc="-95" dirty="0">
                <a:solidFill>
                  <a:srgbClr val="FFFFFF"/>
                </a:solidFill>
                <a:latin typeface="Segoe UI"/>
                <a:cs typeface="Segoe UI"/>
              </a:rPr>
              <a:t>К</a:t>
            </a:r>
            <a:r>
              <a:rPr sz="4100" b="1" spc="45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sz="4100" b="1" spc="-100" dirty="0">
                <a:solidFill>
                  <a:srgbClr val="FFFFFF"/>
                </a:solidFill>
                <a:latin typeface="Segoe UI"/>
                <a:cs typeface="Segoe UI"/>
              </a:rPr>
              <a:t>ДЕМ</a:t>
            </a:r>
            <a:r>
              <a:rPr sz="4100" b="1" spc="-105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4100" b="1" spc="-100" dirty="0">
                <a:solidFill>
                  <a:srgbClr val="FFFFFF"/>
                </a:solidFill>
                <a:latin typeface="Segoe UI"/>
                <a:cs typeface="Segoe UI"/>
              </a:rPr>
              <a:t>ЧЕ</a:t>
            </a:r>
            <a:r>
              <a:rPr sz="4100" b="1" spc="-105" dirty="0">
                <a:solidFill>
                  <a:srgbClr val="FFFFFF"/>
                </a:solidFill>
                <a:latin typeface="Segoe UI"/>
                <a:cs typeface="Segoe UI"/>
              </a:rPr>
              <a:t>С</a:t>
            </a:r>
            <a:r>
              <a:rPr sz="4100" b="1" spc="-95" dirty="0">
                <a:solidFill>
                  <a:srgbClr val="FFFFFF"/>
                </a:solidFill>
                <a:latin typeface="Segoe UI"/>
                <a:cs typeface="Segoe UI"/>
              </a:rPr>
              <a:t>К</a:t>
            </a:r>
            <a:r>
              <a:rPr lang="ru-RU" sz="4100" b="1" spc="-105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lang="ru-RU" sz="4100" b="1" dirty="0">
                <a:solidFill>
                  <a:srgbClr val="FFFFFF"/>
                </a:solidFill>
                <a:latin typeface="Segoe UI"/>
                <a:cs typeface="Segoe UI"/>
              </a:rPr>
              <a:t>Й</a:t>
            </a:r>
            <a:r>
              <a:rPr sz="4100" b="1" dirty="0">
                <a:solidFill>
                  <a:srgbClr val="FFFFFF"/>
                </a:solidFill>
                <a:latin typeface="Segoe UI"/>
                <a:cs typeface="Segoe UI"/>
              </a:rPr>
              <a:t>  </a:t>
            </a:r>
            <a:r>
              <a:rPr sz="4100" b="1" spc="-100" dirty="0">
                <a:solidFill>
                  <a:srgbClr val="FFFFFF"/>
                </a:solidFill>
                <a:latin typeface="Segoe UI"/>
                <a:cs typeface="Segoe UI"/>
              </a:rPr>
              <a:t>РУКОВОДИТЕЛ</a:t>
            </a:r>
            <a:r>
              <a:rPr lang="ru-RU" sz="4100" b="1" spc="-100" dirty="0">
                <a:solidFill>
                  <a:srgbClr val="FFFFFF"/>
                </a:solidFill>
                <a:latin typeface="Segoe UI"/>
                <a:cs typeface="Segoe UI"/>
              </a:rPr>
              <a:t>Ь</a:t>
            </a:r>
            <a:endParaRPr sz="41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256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41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0" name="Picture 2" descr="Вышкинская Во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5915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Вышкинская Вор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55" y="5149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31448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00" dirty="0" err="1"/>
              <a:t>Smart</a:t>
            </a:r>
            <a:r>
              <a:rPr sz="4000" spc="-100" dirty="0" err="1"/>
              <a:t>L</a:t>
            </a:r>
            <a:r>
              <a:rPr sz="4000" spc="-105" dirty="0" err="1"/>
              <a:t>M</a:t>
            </a:r>
            <a:r>
              <a:rPr sz="4000" spc="-5" dirty="0" err="1"/>
              <a:t>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10845" y="1896889"/>
            <a:ext cx="8424798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SzPct val="85416"/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2000" b="1" dirty="0" err="1">
                <a:solidFill>
                  <a:srgbClr val="CA2F0D"/>
                </a:solidFill>
                <a:latin typeface="Segoe UI"/>
                <a:cs typeface="Segoe UI"/>
              </a:rPr>
              <a:t>SmartLMS</a:t>
            </a:r>
            <a:r>
              <a:rPr lang="ru-RU" sz="2000" b="1" dirty="0">
                <a:solidFill>
                  <a:srgbClr val="CA2F0D"/>
                </a:solidFill>
                <a:latin typeface="Segoe UI"/>
                <a:cs typeface="Segoe UI"/>
              </a:rPr>
              <a:t> (</a:t>
            </a:r>
            <a:r>
              <a:rPr lang="ru-RU" sz="2000" b="1" dirty="0" err="1">
                <a:solidFill>
                  <a:srgbClr val="CA2F0D"/>
                </a:solidFill>
                <a:latin typeface="Segoe UI"/>
                <a:cs typeface="Segoe UI"/>
              </a:rPr>
              <a:t>Learning</a:t>
            </a:r>
            <a:r>
              <a:rPr lang="ru-RU" sz="2000" b="1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lang="ru-RU" sz="2000" b="1" dirty="0" err="1">
                <a:solidFill>
                  <a:srgbClr val="CA2F0D"/>
                </a:solidFill>
                <a:latin typeface="Segoe UI"/>
                <a:cs typeface="Segoe UI"/>
              </a:rPr>
              <a:t>Management</a:t>
            </a:r>
            <a:r>
              <a:rPr lang="ru-RU" sz="2000" b="1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lang="ru-RU" sz="2000" b="1" dirty="0" err="1">
                <a:solidFill>
                  <a:srgbClr val="CA2F0D"/>
                </a:solidFill>
                <a:latin typeface="Segoe UI"/>
                <a:cs typeface="Segoe UI"/>
              </a:rPr>
              <a:t>System</a:t>
            </a:r>
            <a:r>
              <a:rPr lang="ru-RU" sz="2000" b="1" dirty="0">
                <a:solidFill>
                  <a:srgbClr val="CA2F0D"/>
                </a:solidFill>
                <a:latin typeface="Segoe UI"/>
                <a:cs typeface="Segoe UI"/>
              </a:rPr>
              <a:t>) 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– это система, для организации учебного процесса в цифровой среде, в том числе для составления индивидуального учебного плана.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416"/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Доступна из внутренних и внешних сетей по ссылке: 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  <a:hlinkClick r:id="rId2"/>
              </a:rPr>
              <a:t>https://edu.hse.ru/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 по корпоративной учетной записи в домене @edu.hse.ru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416"/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Если возникли проблемы с подключением к системе, необходимо направить обращение в техподдержку: </a:t>
            </a:r>
            <a:r>
              <a:rPr lang="en-US" sz="2000" spc="-5" dirty="0">
                <a:solidFill>
                  <a:srgbClr val="243956"/>
                </a:solidFill>
                <a:latin typeface="Segoe UI"/>
                <a:cs typeface="Segoe UI"/>
                <a:hlinkClick r:id="rId3"/>
              </a:rPr>
              <a:t>https://pmo.hse.ru/servicedesk/customer/portal/89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endParaRPr sz="2000" spc="-5" dirty="0">
              <a:solidFill>
                <a:srgbClr val="243956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 descr="http://qrcoder.ru/code/?https%3A%2F%2Fedu.hse.ru%2F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48" y="466944"/>
            <a:ext cx="983955" cy="9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1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С</a:t>
            </a:r>
            <a:r>
              <a:rPr spc="-100" dirty="0"/>
              <a:t>Т</a:t>
            </a:r>
            <a:r>
              <a:rPr spc="-340" dirty="0"/>
              <a:t>У</a:t>
            </a:r>
            <a:r>
              <a:rPr spc="-95" dirty="0"/>
              <a:t>Д</a:t>
            </a:r>
            <a:r>
              <a:rPr spc="-90" dirty="0"/>
              <a:t>Е</a:t>
            </a:r>
            <a:r>
              <a:rPr spc="-95" dirty="0"/>
              <a:t>Н</a:t>
            </a:r>
            <a:r>
              <a:rPr spc="-100" dirty="0"/>
              <a:t>Ч</a:t>
            </a:r>
            <a:r>
              <a:rPr spc="-105" dirty="0"/>
              <a:t>ЕС</a:t>
            </a:r>
            <a:r>
              <a:rPr spc="-95" dirty="0"/>
              <a:t>К</a:t>
            </a:r>
            <a:r>
              <a:rPr spc="-90" dirty="0"/>
              <a:t>А</a:t>
            </a:r>
            <a:r>
              <a:rPr dirty="0"/>
              <a:t>Я</a:t>
            </a:r>
            <a:r>
              <a:rPr spc="-245" dirty="0"/>
              <a:t> </a:t>
            </a:r>
            <a:r>
              <a:rPr spc="-100" dirty="0"/>
              <a:t>О</a:t>
            </a:r>
            <a:r>
              <a:rPr spc="-95" dirty="0"/>
              <a:t>Ц</a:t>
            </a:r>
            <a:r>
              <a:rPr spc="-90" dirty="0"/>
              <a:t>Е</a:t>
            </a:r>
            <a:r>
              <a:rPr spc="-95" dirty="0"/>
              <a:t>НК</a:t>
            </a:r>
            <a:r>
              <a:rPr dirty="0"/>
              <a:t>А</a:t>
            </a:r>
          </a:p>
          <a:p>
            <a:pPr marL="12700">
              <a:lnSpc>
                <a:spcPct val="100000"/>
              </a:lnSpc>
              <a:tabLst>
                <a:tab pos="895985" algn="l"/>
                <a:tab pos="86531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ПРЕП</a:t>
            </a:r>
            <a:r>
              <a:rPr u="sng" spc="-110" dirty="0">
                <a:uFill>
                  <a:solidFill>
                    <a:srgbClr val="CA2F0D"/>
                  </a:solidFill>
                </a:uFill>
              </a:rPr>
              <a:t>О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Д</a:t>
            </a:r>
            <a:r>
              <a:rPr u="sng" spc="-105" dirty="0">
                <a:uFill>
                  <a:solidFill>
                    <a:srgbClr val="CA2F0D"/>
                  </a:solidFill>
                </a:uFill>
              </a:rPr>
              <a:t>А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В</a:t>
            </a:r>
            <a:r>
              <a:rPr u="sng" spc="-105" dirty="0">
                <a:uFill>
                  <a:solidFill>
                    <a:srgbClr val="CA2F0D"/>
                  </a:solidFill>
                </a:uFill>
              </a:rPr>
              <a:t>А</a:t>
            </a:r>
            <a:r>
              <a:rPr u="sng" spc="-110" dirty="0">
                <a:uFill>
                  <a:solidFill>
                    <a:srgbClr val="CA2F0D"/>
                  </a:solidFill>
                </a:uFill>
              </a:rPr>
              <a:t>Н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И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Я</a:t>
            </a:r>
            <a:r>
              <a:rPr u="sng" spc="-229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90" dirty="0">
                <a:uFill>
                  <a:solidFill>
                    <a:srgbClr val="CA2F0D"/>
                  </a:solidFill>
                </a:uFill>
              </a:rPr>
              <a:t>(</a:t>
            </a:r>
            <a:r>
              <a:rPr u="sng" spc="-190" dirty="0">
                <a:uFill>
                  <a:solidFill>
                    <a:srgbClr val="CA2F0D"/>
                  </a:solidFill>
                </a:uFill>
              </a:rPr>
              <a:t>С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О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П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743582"/>
            <a:ext cx="8418195" cy="30435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4945" marR="207645" indent="-182880">
              <a:lnSpc>
                <a:spcPct val="80000"/>
              </a:lnSpc>
              <a:spcBef>
                <a:spcPts val="620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Проводится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для</a:t>
            </a:r>
            <a:r>
              <a:rPr sz="22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20" dirty="0">
                <a:solidFill>
                  <a:srgbClr val="243956"/>
                </a:solidFill>
                <a:latin typeface="Segoe UI"/>
                <a:cs typeface="Segoe UI"/>
              </a:rPr>
              <a:t>того,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чтобы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студенты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243956"/>
                </a:solidFill>
                <a:latin typeface="Segoe UI"/>
                <a:cs typeface="Segoe UI"/>
              </a:rPr>
              <a:t>могли</a:t>
            </a:r>
            <a:r>
              <a:rPr sz="22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оценить</a:t>
            </a:r>
            <a:r>
              <a:rPr sz="22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качество </a:t>
            </a:r>
            <a:r>
              <a:rPr sz="2200" spc="-59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преподавания,</a:t>
            </a:r>
            <a:r>
              <a:rPr sz="22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высказать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свои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предложения</a:t>
            </a:r>
            <a:r>
              <a:rPr sz="22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конкретным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учебным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дисциплинам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ts val="2375"/>
              </a:lnSpc>
              <a:spcBef>
                <a:spcPts val="5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Проводится</a:t>
            </a:r>
            <a:r>
              <a:rPr sz="22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CA2F0D"/>
                </a:solidFill>
                <a:latin typeface="Segoe UI"/>
                <a:cs typeface="Segoe UI"/>
              </a:rPr>
              <a:t>в</a:t>
            </a:r>
            <a:r>
              <a:rPr sz="2200"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CA2F0D"/>
                </a:solidFill>
                <a:latin typeface="Segoe UI"/>
                <a:cs typeface="Segoe UI"/>
              </a:rPr>
              <a:t>конце</a:t>
            </a:r>
            <a:r>
              <a:rPr sz="2200" b="1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CA2F0D"/>
                </a:solidFill>
                <a:latin typeface="Segoe UI"/>
                <a:cs typeface="Segoe UI"/>
              </a:rPr>
              <a:t>каждого</a:t>
            </a:r>
            <a:r>
              <a:rPr sz="2200" b="1" spc="4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30" dirty="0">
                <a:solidFill>
                  <a:srgbClr val="CA2F0D"/>
                </a:solidFill>
                <a:latin typeface="Segoe UI"/>
                <a:cs typeface="Segoe UI"/>
              </a:rPr>
              <a:t>модуля</a:t>
            </a:r>
            <a:r>
              <a:rPr sz="2200" b="1" spc="4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CA2F0D"/>
                </a:solidFill>
                <a:latin typeface="Segoe UI"/>
                <a:cs typeface="Segoe UI"/>
              </a:rPr>
              <a:t>(4</a:t>
            </a:r>
            <a:r>
              <a:rPr sz="22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CA2F0D"/>
                </a:solidFill>
                <a:latin typeface="Segoe UI"/>
                <a:cs typeface="Segoe UI"/>
              </a:rPr>
              <a:t>раза</a:t>
            </a:r>
            <a:r>
              <a:rPr sz="2200" b="1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CA2F0D"/>
                </a:solidFill>
                <a:latin typeface="Segoe UI"/>
                <a:cs typeface="Segoe UI"/>
              </a:rPr>
              <a:t>в</a:t>
            </a:r>
            <a:r>
              <a:rPr sz="2200" b="1" spc="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CA2F0D"/>
                </a:solidFill>
                <a:latin typeface="Segoe UI"/>
                <a:cs typeface="Segoe UI"/>
              </a:rPr>
              <a:t>учебный</a:t>
            </a:r>
            <a:r>
              <a:rPr sz="2200" b="1" spc="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20" dirty="0">
                <a:solidFill>
                  <a:srgbClr val="CA2F0D"/>
                </a:solidFill>
                <a:latin typeface="Segoe UI"/>
                <a:cs typeface="Segoe UI"/>
              </a:rPr>
              <a:t>год)</a:t>
            </a:r>
            <a:endParaRPr sz="2200" dirty="0">
              <a:latin typeface="Segoe UI"/>
              <a:cs typeface="Segoe UI"/>
            </a:endParaRPr>
          </a:p>
          <a:p>
            <a:pPr marL="194945">
              <a:lnSpc>
                <a:spcPts val="2375"/>
              </a:lnSpc>
            </a:pP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22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тем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дисциплинам,</a:t>
            </a:r>
            <a:r>
              <a:rPr sz="2200" spc="5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243956"/>
                </a:solidFill>
                <a:latin typeface="Segoe UI"/>
                <a:cs typeface="Segoe UI"/>
              </a:rPr>
              <a:t>которые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завершились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экзаменом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Доступна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в LMS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2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разделе</a:t>
            </a:r>
            <a:r>
              <a:rPr sz="22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CA2F0D"/>
                </a:solidFill>
                <a:latin typeface="Segoe UI"/>
                <a:cs typeface="Segoe UI"/>
              </a:rPr>
              <a:t>«Оцени</a:t>
            </a:r>
            <a:r>
              <a:rPr sz="2200" b="1" spc="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CA2F0D"/>
                </a:solidFill>
                <a:latin typeface="Segoe UI"/>
                <a:cs typeface="Segoe UI"/>
              </a:rPr>
              <a:t>свои </a:t>
            </a:r>
            <a:r>
              <a:rPr sz="2200" b="1" spc="-10" dirty="0">
                <a:solidFill>
                  <a:srgbClr val="CA2F0D"/>
                </a:solidFill>
                <a:latin typeface="Segoe UI"/>
                <a:cs typeface="Segoe UI"/>
              </a:rPr>
              <a:t>курсы»</a:t>
            </a:r>
            <a:endParaRPr sz="2200" dirty="0">
              <a:latin typeface="Segoe UI"/>
              <a:cs typeface="Segoe UI"/>
            </a:endParaRPr>
          </a:p>
          <a:p>
            <a:pPr marL="194945" marR="41910" indent="-182880">
              <a:lnSpc>
                <a:spcPct val="80000"/>
              </a:lnSpc>
              <a:spcBef>
                <a:spcPts val="530"/>
              </a:spcBef>
              <a:buClr>
                <a:srgbClr val="CA2F0D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Все </a:t>
            </a:r>
            <a:r>
              <a:rPr sz="2200" spc="-15" dirty="0">
                <a:solidFill>
                  <a:srgbClr val="243956"/>
                </a:solidFill>
                <a:latin typeface="Segoe UI"/>
                <a:cs typeface="Segoe UI"/>
              </a:rPr>
              <a:t>ответы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полностью</a:t>
            </a:r>
            <a:r>
              <a:rPr sz="22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анонимны</a:t>
            </a:r>
            <a:r>
              <a:rPr sz="22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доступны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 преподавателю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2200" spc="-59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руководству</a:t>
            </a:r>
            <a:r>
              <a:rPr sz="2200" spc="-20" dirty="0">
                <a:solidFill>
                  <a:srgbClr val="243956"/>
                </a:solidFill>
                <a:latin typeface="Segoe UI"/>
                <a:cs typeface="Segoe UI"/>
              </a:rPr>
              <a:t> только</a:t>
            </a:r>
            <a:r>
              <a:rPr sz="22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2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обобщённом</a:t>
            </a:r>
            <a:r>
              <a:rPr sz="22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spc="-5" dirty="0">
                <a:solidFill>
                  <a:srgbClr val="243956"/>
                </a:solidFill>
                <a:latin typeface="Segoe UI"/>
                <a:cs typeface="Segoe UI"/>
              </a:rPr>
              <a:t>виде</a:t>
            </a:r>
            <a:endParaRPr sz="2200" dirty="0">
              <a:latin typeface="Segoe UI"/>
              <a:cs typeface="Segoe UI"/>
            </a:endParaRPr>
          </a:p>
          <a:p>
            <a:pPr marL="195580" indent="-182880">
              <a:lnSpc>
                <a:spcPts val="2375"/>
              </a:lnSpc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243956"/>
                </a:solidFill>
                <a:latin typeface="Segoe UI"/>
                <a:cs typeface="Segoe UI"/>
              </a:rPr>
              <a:t>За неучастие в СОП предусмотрена </a:t>
            </a:r>
            <a:r>
              <a:rPr sz="2200" b="1" spc="-15" dirty="0">
                <a:solidFill>
                  <a:srgbClr val="243956"/>
                </a:solidFill>
                <a:latin typeface="Segoe UI"/>
                <a:cs typeface="Segoe UI"/>
              </a:rPr>
              <a:t>мера</a:t>
            </a:r>
            <a:r>
              <a:rPr sz="2200" b="1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243956"/>
                </a:solidFill>
                <a:latin typeface="Segoe UI"/>
                <a:cs typeface="Segoe UI"/>
              </a:rPr>
              <a:t>дисциплинарного</a:t>
            </a:r>
            <a:endParaRPr sz="2200" dirty="0">
              <a:latin typeface="Segoe UI"/>
              <a:cs typeface="Segoe UI"/>
            </a:endParaRPr>
          </a:p>
          <a:p>
            <a:pPr marL="194945">
              <a:lnSpc>
                <a:spcPts val="2375"/>
              </a:lnSpc>
            </a:pPr>
            <a:r>
              <a:rPr sz="2200" b="1" spc="-5" dirty="0">
                <a:solidFill>
                  <a:srgbClr val="243956"/>
                </a:solidFill>
                <a:latin typeface="Segoe UI"/>
                <a:cs typeface="Segoe UI"/>
              </a:rPr>
              <a:t>взыскания</a:t>
            </a:r>
            <a:r>
              <a:rPr sz="2200" b="1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CA2F0D"/>
                </a:solidFill>
                <a:latin typeface="Segoe UI"/>
                <a:cs typeface="Segoe UI"/>
              </a:rPr>
              <a:t>вплоть до отчисления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7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7" name="object 7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34" y="528786"/>
            <a:ext cx="806278" cy="8062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56" y="2678938"/>
            <a:ext cx="78930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249805" algn="l"/>
                <a:tab pos="7867015" algn="l"/>
              </a:tabLst>
            </a:pPr>
            <a:r>
              <a:rPr sz="4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4800" b="1" u="heavy" spc="-2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T</a:t>
            </a:r>
            <a:r>
              <a:rPr sz="48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O</a:t>
            </a:r>
            <a:r>
              <a:rPr sz="48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-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D</a:t>
            </a:r>
            <a:r>
              <a:rPr sz="4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O</a:t>
            </a:r>
            <a:r>
              <a:rPr sz="4800" b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sz="48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L</a:t>
            </a:r>
            <a:r>
              <a:rPr sz="48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I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S</a:t>
            </a:r>
            <a:r>
              <a:rPr sz="4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T	</a:t>
            </a:r>
            <a:endParaRPr sz="4800">
              <a:latin typeface="Segoe UI"/>
              <a:cs typeface="Segoe UI"/>
            </a:endParaRPr>
          </a:p>
          <a:p>
            <a:pPr marR="149225" algn="ctr">
              <a:lnSpc>
                <a:spcPct val="100000"/>
              </a:lnSpc>
            </a:pPr>
            <a:r>
              <a:rPr sz="4800" b="1" spc="-95" dirty="0">
                <a:solidFill>
                  <a:srgbClr val="FFFFFF"/>
                </a:solidFill>
                <a:latin typeface="Segoe UI"/>
                <a:cs typeface="Segoe UI"/>
              </a:rPr>
              <a:t>ПЕРВОКУРСНИКА</a:t>
            </a:r>
            <a:endParaRPr sz="4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5390" y="6476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31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6759" y="473963"/>
            <a:ext cx="8001000" cy="2607945"/>
            <a:chOff x="746759" y="473963"/>
            <a:chExt cx="8001000" cy="26079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2087" y="473963"/>
              <a:ext cx="1639824" cy="1583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59" y="1176527"/>
              <a:ext cx="1905000" cy="1905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59" y="1176527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280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0663" y="652653"/>
            <a:ext cx="717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Н</a:t>
            </a:r>
            <a:r>
              <a:rPr spc="-440" dirty="0"/>
              <a:t>А</a:t>
            </a:r>
            <a:r>
              <a:rPr spc="-105" dirty="0"/>
              <a:t>Ч</a:t>
            </a:r>
            <a:r>
              <a:rPr spc="75" dirty="0"/>
              <a:t>А</a:t>
            </a:r>
            <a:r>
              <a:rPr spc="-95" dirty="0"/>
              <a:t>Л</a:t>
            </a:r>
            <a:r>
              <a:rPr dirty="0"/>
              <a:t>О</a:t>
            </a:r>
            <a:r>
              <a:rPr spc="-220" dirty="0"/>
              <a:t> </a:t>
            </a:r>
            <a:r>
              <a:rPr spc="-100" dirty="0"/>
              <a:t>НО</a:t>
            </a:r>
            <a:r>
              <a:rPr spc="-95" dirty="0"/>
              <a:t>В</a:t>
            </a:r>
            <a:r>
              <a:rPr spc="-100" dirty="0"/>
              <a:t>О</a:t>
            </a:r>
            <a:r>
              <a:rPr spc="-180" dirty="0"/>
              <a:t>Г</a:t>
            </a:r>
            <a:r>
              <a:rPr dirty="0"/>
              <a:t>О</a:t>
            </a:r>
            <a:r>
              <a:rPr spc="-245" dirty="0"/>
              <a:t> </a:t>
            </a:r>
            <a:r>
              <a:rPr spc="-100" dirty="0"/>
              <a:t>У</a:t>
            </a:r>
            <a:r>
              <a:rPr spc="-105" dirty="0"/>
              <a:t>Ч</a:t>
            </a:r>
            <a:r>
              <a:rPr spc="-95" dirty="0"/>
              <a:t>Е</a:t>
            </a:r>
            <a:r>
              <a:rPr spc="-90" dirty="0"/>
              <a:t>Б</a:t>
            </a:r>
            <a:r>
              <a:rPr spc="-100" dirty="0"/>
              <a:t>НО</a:t>
            </a:r>
            <a:r>
              <a:rPr spc="-180" dirty="0"/>
              <a:t>Г</a:t>
            </a:r>
            <a:r>
              <a:rPr dirty="0"/>
              <a:t>О</a:t>
            </a:r>
            <a:r>
              <a:rPr spc="-229" dirty="0"/>
              <a:t> </a:t>
            </a:r>
            <a:r>
              <a:rPr spc="-180" dirty="0"/>
              <a:t>Г</a:t>
            </a:r>
            <a:r>
              <a:rPr spc="-114" dirty="0"/>
              <a:t>О</a:t>
            </a:r>
            <a:r>
              <a:rPr spc="-95" dirty="0"/>
              <a:t>Д</a:t>
            </a:r>
            <a:r>
              <a:rPr dirty="0"/>
              <a:t>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200" y="2136730"/>
            <a:ext cx="83381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С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учетом эпидемиологической 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ситуации в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Москве 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отсутствия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новых 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предписаний 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Роспотребнадзора, университет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начинает новый учебный </a:t>
            </a:r>
            <a:r>
              <a:rPr sz="1800" spc="-25" dirty="0" err="1">
                <a:solidFill>
                  <a:srgbClr val="243956"/>
                </a:solidFill>
                <a:latin typeface="Segoe UI"/>
                <a:cs typeface="Segoe UI"/>
              </a:rPr>
              <a:t>год</a:t>
            </a:r>
            <a:r>
              <a:rPr sz="18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48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b="1" spc="-5" dirty="0" err="1">
                <a:solidFill>
                  <a:srgbClr val="CA2F0D"/>
                </a:solidFill>
                <a:latin typeface="Segoe UI"/>
                <a:cs typeface="Segoe UI"/>
              </a:rPr>
              <a:t>оф</a:t>
            </a:r>
            <a:r>
              <a:rPr lang="ru-RU" sz="1800" b="1" spc="-5" dirty="0">
                <a:solidFill>
                  <a:srgbClr val="CA2F0D"/>
                </a:solidFill>
                <a:latin typeface="Segoe UI"/>
                <a:cs typeface="Segoe UI"/>
              </a:rPr>
              <a:t>ф</a:t>
            </a:r>
            <a:r>
              <a:rPr sz="1800" b="1" spc="-5" dirty="0" err="1">
                <a:solidFill>
                  <a:srgbClr val="CA2F0D"/>
                </a:solidFill>
                <a:latin typeface="Segoe UI"/>
                <a:cs typeface="Segoe UI"/>
              </a:rPr>
              <a:t>лайн</a:t>
            </a:r>
            <a:r>
              <a:rPr sz="1800" b="1" spc="-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A2F0D"/>
                </a:solidFill>
                <a:latin typeface="Segoe UI"/>
                <a:cs typeface="Segoe UI"/>
              </a:rPr>
              <a:t>для</a:t>
            </a:r>
            <a:r>
              <a:rPr sz="1800" b="1" spc="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A2F0D"/>
                </a:solidFill>
                <a:latin typeface="Segoe UI"/>
                <a:cs typeface="Segoe UI"/>
              </a:rPr>
              <a:t>всех</a:t>
            </a:r>
            <a:r>
              <a:rPr sz="1800"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CA2F0D"/>
                </a:solidFill>
                <a:latin typeface="Segoe UI"/>
                <a:cs typeface="Segoe UI"/>
              </a:rPr>
              <a:t>студентов</a:t>
            </a:r>
            <a:r>
              <a:rPr sz="1800" b="1" spc="-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вне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зависимости</a:t>
            </a:r>
            <a:r>
              <a:rPr sz="18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43956"/>
                </a:solidFill>
                <a:latin typeface="Segoe UI"/>
                <a:cs typeface="Segoe UI"/>
              </a:rPr>
              <a:t>от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наличия 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у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 обучающихся 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43956"/>
                </a:solidFill>
                <a:latin typeface="Segoe UI"/>
                <a:cs typeface="Segoe UI"/>
              </a:rPr>
              <a:t>сертификата</a:t>
            </a:r>
            <a:r>
              <a:rPr sz="1800" dirty="0">
                <a:solidFill>
                  <a:srgbClr val="243956"/>
                </a:solidFill>
                <a:latin typeface="Segoe UI"/>
                <a:cs typeface="Segoe UI"/>
              </a:rPr>
              <a:t> о </a:t>
            </a:r>
            <a:r>
              <a:rPr sz="1800" spc="-5" dirty="0" err="1">
                <a:solidFill>
                  <a:srgbClr val="243956"/>
                </a:solidFill>
                <a:latin typeface="Segoe UI"/>
                <a:cs typeface="Segoe UI"/>
              </a:rPr>
              <a:t>прививках</a:t>
            </a:r>
            <a:r>
              <a:rPr sz="1800" spc="-5" dirty="0">
                <a:solidFill>
                  <a:srgbClr val="243956"/>
                </a:solidFill>
                <a:latin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35390" y="6476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32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2" name="Picture 2" descr="Стикеры телеграм Вышкинская Ворона">
            <a:extLst>
              <a:ext uri="{FF2B5EF4-FFF2-40B4-BE49-F238E27FC236}">
                <a16:creationId xmlns:a16="http://schemas.microsoft.com/office/drawing/2014/main" id="{B00CEAFE-DE6D-4094-9D75-A7CA6803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07264"/>
            <a:ext cx="1788495" cy="17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9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0663" y="652653"/>
            <a:ext cx="717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Н</a:t>
            </a:r>
            <a:r>
              <a:rPr spc="-440" dirty="0"/>
              <a:t>А</a:t>
            </a:r>
            <a:r>
              <a:rPr spc="-105" dirty="0"/>
              <a:t>Ч</a:t>
            </a:r>
            <a:r>
              <a:rPr spc="75" dirty="0"/>
              <a:t>А</a:t>
            </a:r>
            <a:r>
              <a:rPr spc="-95" dirty="0"/>
              <a:t>Л</a:t>
            </a:r>
            <a:r>
              <a:rPr dirty="0"/>
              <a:t>О</a:t>
            </a:r>
            <a:r>
              <a:rPr spc="-220" dirty="0"/>
              <a:t> </a:t>
            </a:r>
            <a:r>
              <a:rPr spc="-100" dirty="0"/>
              <a:t>НО</a:t>
            </a:r>
            <a:r>
              <a:rPr spc="-95" dirty="0"/>
              <a:t>В</a:t>
            </a:r>
            <a:r>
              <a:rPr spc="-100" dirty="0"/>
              <a:t>О</a:t>
            </a:r>
            <a:r>
              <a:rPr spc="-180" dirty="0"/>
              <a:t>Г</a:t>
            </a:r>
            <a:r>
              <a:rPr dirty="0"/>
              <a:t>О</a:t>
            </a:r>
            <a:r>
              <a:rPr spc="-245" dirty="0"/>
              <a:t> </a:t>
            </a:r>
            <a:r>
              <a:rPr spc="-100" dirty="0"/>
              <a:t>У</a:t>
            </a:r>
            <a:r>
              <a:rPr spc="-105" dirty="0"/>
              <a:t>Ч</a:t>
            </a:r>
            <a:r>
              <a:rPr spc="-95" dirty="0"/>
              <a:t>Е</a:t>
            </a:r>
            <a:r>
              <a:rPr spc="-90" dirty="0"/>
              <a:t>Б</a:t>
            </a:r>
            <a:r>
              <a:rPr spc="-100" dirty="0"/>
              <a:t>НО</a:t>
            </a:r>
            <a:r>
              <a:rPr spc="-180" dirty="0"/>
              <a:t>Г</a:t>
            </a:r>
            <a:r>
              <a:rPr dirty="0"/>
              <a:t>О</a:t>
            </a:r>
            <a:r>
              <a:rPr spc="-229" dirty="0"/>
              <a:t> </a:t>
            </a:r>
            <a:r>
              <a:rPr spc="-180" dirty="0"/>
              <a:t>Г</a:t>
            </a:r>
            <a:r>
              <a:rPr spc="-114" dirty="0"/>
              <a:t>О</a:t>
            </a:r>
            <a:r>
              <a:rPr spc="-95" dirty="0"/>
              <a:t>Д</a:t>
            </a:r>
            <a:r>
              <a:rPr dirty="0"/>
              <a:t>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358" y="1932181"/>
            <a:ext cx="7966075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CA2F0D"/>
              </a:buClr>
              <a:buSzPct val="84375"/>
              <a:buFont typeface="Arial MT"/>
              <a:buChar char="•"/>
              <a:tabLst>
                <a:tab pos="195580" algn="l"/>
              </a:tabLst>
            </a:pP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6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связи</a:t>
            </a:r>
            <a:r>
              <a:rPr sz="16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sz="16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продолжающейся</a:t>
            </a:r>
            <a:r>
              <a:rPr sz="16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неблагоприятной </a:t>
            </a:r>
            <a:r>
              <a:rPr sz="1600" spc="-10" dirty="0">
                <a:solidFill>
                  <a:srgbClr val="243956"/>
                </a:solidFill>
                <a:latin typeface="Segoe UI"/>
                <a:cs typeface="Segoe UI"/>
              </a:rPr>
              <a:t>эпидемиологической</a:t>
            </a:r>
            <a:r>
              <a:rPr sz="16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обстановкой</a:t>
            </a:r>
            <a:r>
              <a:rPr sz="16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endParaRPr sz="1600" dirty="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sz="1600" spc="-15" dirty="0">
                <a:solidFill>
                  <a:srgbClr val="243956"/>
                </a:solidFill>
                <a:latin typeface="Segoe UI"/>
                <a:cs typeface="Segoe UI"/>
              </a:rPr>
              <a:t>России</a:t>
            </a:r>
            <a:r>
              <a:rPr sz="16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напоминаем</a:t>
            </a:r>
            <a:r>
              <a:rPr sz="16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Вам</a:t>
            </a:r>
            <a:r>
              <a:rPr sz="16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16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необходимости</a:t>
            </a:r>
            <a:r>
              <a:rPr sz="16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A2F0D"/>
                </a:solidFill>
                <a:latin typeface="Segoe UI"/>
                <a:cs typeface="Segoe UI"/>
              </a:rPr>
              <a:t>обязательно</a:t>
            </a:r>
            <a:r>
              <a:rPr sz="1600" b="1" spc="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A2F0D"/>
                </a:solidFill>
                <a:latin typeface="Segoe UI"/>
                <a:cs typeface="Segoe UI"/>
              </a:rPr>
              <a:t>сообщать</a:t>
            </a:r>
            <a:r>
              <a:rPr sz="1600" b="1" spc="-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243956"/>
                </a:solidFill>
                <a:latin typeface="Segoe UI"/>
                <a:cs typeface="Segoe UI"/>
              </a:rPr>
              <a:t>сотрудникам</a:t>
            </a:r>
            <a:endParaRPr sz="1600" dirty="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учебного</a:t>
            </a:r>
            <a:r>
              <a:rPr sz="16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243956"/>
                </a:solidFill>
                <a:latin typeface="Segoe UI"/>
                <a:cs typeface="Segoe UI"/>
              </a:rPr>
              <a:t>офиса:</a:t>
            </a:r>
            <a:endParaRPr sz="1600" dirty="0">
              <a:latin typeface="Segoe UI"/>
              <a:cs typeface="Segoe UI"/>
            </a:endParaRPr>
          </a:p>
          <a:p>
            <a:pPr marL="356870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243956"/>
                </a:solidFill>
                <a:latin typeface="Segoe UI Emoji"/>
                <a:cs typeface="Segoe UI Emoji"/>
              </a:rPr>
              <a:t>☑</a:t>
            </a:r>
            <a:r>
              <a:rPr sz="1400" spc="-20" dirty="0">
                <a:solidFill>
                  <a:srgbClr val="243956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случаях</a:t>
            </a:r>
            <a:r>
              <a:rPr sz="1400" spc="-5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заболевания;</a:t>
            </a:r>
            <a:endParaRPr sz="1400" dirty="0">
              <a:latin typeface="Segoe UI"/>
              <a:cs typeface="Segoe UI"/>
            </a:endParaRPr>
          </a:p>
          <a:p>
            <a:pPr marL="356870">
              <a:lnSpc>
                <a:spcPct val="100000"/>
              </a:lnSpc>
            </a:pPr>
            <a:r>
              <a:rPr sz="1400" spc="5" dirty="0">
                <a:solidFill>
                  <a:srgbClr val="243956"/>
                </a:solidFill>
                <a:latin typeface="Segoe UI Emoji"/>
                <a:cs typeface="Segoe UI Emoji"/>
              </a:rPr>
              <a:t>☑</a:t>
            </a:r>
            <a:r>
              <a:rPr sz="1400" spc="-5" dirty="0">
                <a:solidFill>
                  <a:srgbClr val="243956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о случаях</a:t>
            </a:r>
            <a:r>
              <a:rPr sz="1400" spc="-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контакта</a:t>
            </a:r>
            <a:r>
              <a:rPr sz="14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sz="1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заболевшими</a:t>
            </a:r>
            <a:r>
              <a:rPr sz="14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COVID-19;</a:t>
            </a:r>
            <a:endParaRPr sz="1400" dirty="0">
              <a:latin typeface="Segoe UI"/>
              <a:cs typeface="Segoe UI"/>
            </a:endParaRPr>
          </a:p>
          <a:p>
            <a:pPr marL="356870">
              <a:lnSpc>
                <a:spcPct val="100000"/>
              </a:lnSpc>
            </a:pPr>
            <a:r>
              <a:rPr sz="1400" spc="5" dirty="0">
                <a:solidFill>
                  <a:srgbClr val="243956"/>
                </a:solidFill>
                <a:latin typeface="Segoe UI Emoji"/>
                <a:cs typeface="Segoe UI Emoji"/>
              </a:rPr>
              <a:t>☑</a:t>
            </a:r>
            <a:r>
              <a:rPr sz="1400" dirty="0">
                <a:solidFill>
                  <a:srgbClr val="243956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1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случаях</a:t>
            </a:r>
            <a:r>
              <a:rPr sz="1400" spc="-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положительного</a:t>
            </a:r>
            <a:r>
              <a:rPr sz="14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тестирования</a:t>
            </a:r>
            <a:r>
              <a:rPr sz="14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1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COVID-19;</a:t>
            </a:r>
            <a:endParaRPr sz="1400" dirty="0">
              <a:latin typeface="Segoe UI"/>
              <a:cs typeface="Segoe UI"/>
            </a:endParaRPr>
          </a:p>
          <a:p>
            <a:pPr marL="356870">
              <a:lnSpc>
                <a:spcPct val="100000"/>
              </a:lnSpc>
            </a:pPr>
            <a:r>
              <a:rPr sz="1400" spc="5" dirty="0">
                <a:solidFill>
                  <a:srgbClr val="243956"/>
                </a:solidFill>
                <a:latin typeface="Segoe UI Emoji"/>
                <a:cs typeface="Segoe UI Emoji"/>
              </a:rPr>
              <a:t>☑</a:t>
            </a:r>
            <a:r>
              <a:rPr sz="1400" dirty="0">
                <a:solidFill>
                  <a:srgbClr val="243956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1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случаях</a:t>
            </a:r>
            <a:r>
              <a:rPr sz="14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карантина</a:t>
            </a:r>
            <a:r>
              <a:rPr sz="14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и изоляции</a:t>
            </a:r>
            <a:r>
              <a:rPr sz="14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предписанию.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35390" y="6476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33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586" y="3922014"/>
            <a:ext cx="8929370" cy="1071880"/>
          </a:xfrm>
          <a:prstGeom prst="rect">
            <a:avLst/>
          </a:prstGeom>
          <a:ln w="26424">
            <a:solidFill>
              <a:srgbClr val="CA2F0D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90805" marR="133286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CA2F0D"/>
                </a:solidFill>
                <a:latin typeface="Segoe UI Emoji"/>
                <a:cs typeface="Segoe UI Emoji"/>
              </a:rPr>
              <a:t>❗❗❗</a:t>
            </a:r>
            <a:r>
              <a:rPr sz="1600" spc="-5" dirty="0">
                <a:solidFill>
                  <a:srgbClr val="CA2F0D"/>
                </a:solidFill>
                <a:latin typeface="Segoe UI Emoji"/>
                <a:cs typeface="Segoe UI Emoj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Segoe UI"/>
                <a:cs typeface="Segoe UI"/>
              </a:rPr>
              <a:t>Необходимо</a:t>
            </a:r>
            <a:r>
              <a:rPr sz="1600" b="1" spc="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фиксировать</a:t>
            </a:r>
            <a:r>
              <a:rPr sz="1600" b="1" spc="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в</a:t>
            </a:r>
            <a:r>
              <a:rPr sz="1600" b="1" spc="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мобильном</a:t>
            </a:r>
            <a:r>
              <a:rPr sz="1600" b="1" spc="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Segoe UI"/>
                <a:cs typeface="Segoe UI"/>
              </a:rPr>
              <a:t>приложении</a:t>
            </a:r>
            <a:r>
              <a:rPr sz="1600" b="1" spc="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u="sng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HSE</a:t>
            </a:r>
            <a:r>
              <a:rPr sz="1600" b="1" u="sng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1600" b="1" u="sng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App</a:t>
            </a:r>
            <a:r>
              <a:rPr sz="1600" b="1" u="sng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1600" b="1" u="sng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X</a:t>
            </a:r>
            <a:r>
              <a:rPr sz="1600" b="1" spc="5" dirty="0">
                <a:solidFill>
                  <a:srgbClr val="003380"/>
                </a:solidFill>
                <a:latin typeface="Segoe UI"/>
                <a:cs typeface="Segoe UI"/>
                <a:hlinkClick r:id="rId3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статус </a:t>
            </a:r>
            <a:r>
              <a:rPr sz="1600" b="1" spc="-4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вакцинации</a:t>
            </a:r>
            <a:r>
              <a:rPr sz="16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или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о статусе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заболевания/о</a:t>
            </a:r>
            <a:r>
              <a:rPr sz="1600" b="1" spc="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перенесенной болезни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6135" y="4020311"/>
            <a:ext cx="871727" cy="873251"/>
          </a:xfrm>
          <a:prstGeom prst="rect">
            <a:avLst/>
          </a:prstGeom>
        </p:spPr>
      </p:pic>
      <p:pic>
        <p:nvPicPr>
          <p:cNvPr id="13" name="Picture 2" descr="Стикеры телеграм Вышкинская Ворона">
            <a:extLst>
              <a:ext uri="{FF2B5EF4-FFF2-40B4-BE49-F238E27FC236}">
                <a16:creationId xmlns:a16="http://schemas.microsoft.com/office/drawing/2014/main" id="{B00CEAFE-DE6D-4094-9D75-A7CA6803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5149"/>
            <a:ext cx="1289035" cy="12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8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440816"/>
            <a:ext cx="58953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ОФОРМЛЕНИЕ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-105" dirty="0"/>
              <a:t>Э</a:t>
            </a:r>
            <a:r>
              <a:rPr sz="3200" spc="-95" dirty="0"/>
              <a:t>Л</a:t>
            </a:r>
            <a:r>
              <a:rPr sz="3200" spc="-100" dirty="0"/>
              <a:t>Е</a:t>
            </a:r>
            <a:r>
              <a:rPr sz="3200" spc="-95" dirty="0"/>
              <a:t>К</a:t>
            </a:r>
            <a:r>
              <a:rPr sz="3200" spc="-110" dirty="0"/>
              <a:t>Т</a:t>
            </a:r>
            <a:r>
              <a:rPr sz="3200" spc="-114" dirty="0"/>
              <a:t>Р</a:t>
            </a:r>
            <a:r>
              <a:rPr sz="3200" spc="-100" dirty="0"/>
              <a:t>О</a:t>
            </a:r>
            <a:r>
              <a:rPr sz="3200" spc="-105" dirty="0"/>
              <a:t>Н</a:t>
            </a:r>
            <a:r>
              <a:rPr sz="3200" spc="-90" dirty="0"/>
              <a:t>Н</a:t>
            </a:r>
            <a:r>
              <a:rPr sz="3200" spc="-114" dirty="0"/>
              <a:t>О</a:t>
            </a:r>
            <a:r>
              <a:rPr sz="3200" spc="-170" dirty="0"/>
              <a:t>Г</a:t>
            </a:r>
            <a:r>
              <a:rPr sz="3200" dirty="0"/>
              <a:t>О</a:t>
            </a:r>
            <a:r>
              <a:rPr sz="3200" spc="-245" dirty="0"/>
              <a:t> </a:t>
            </a:r>
            <a:r>
              <a:rPr sz="3200" spc="-100" dirty="0"/>
              <a:t>П</a:t>
            </a:r>
            <a:r>
              <a:rPr sz="3200" spc="-105" dirty="0"/>
              <a:t>Р</a:t>
            </a:r>
            <a:r>
              <a:rPr sz="3200" spc="-100" dirty="0"/>
              <a:t>ОП</a:t>
            </a:r>
            <a:r>
              <a:rPr sz="3200" spc="-165" dirty="0"/>
              <a:t>У</a:t>
            </a:r>
            <a:r>
              <a:rPr sz="3200" spc="-100" dirty="0"/>
              <a:t>С</a:t>
            </a:r>
            <a:r>
              <a:rPr sz="3200" spc="-95" dirty="0"/>
              <a:t>К</a:t>
            </a:r>
            <a:r>
              <a:rPr sz="3200" dirty="0"/>
              <a:t>А</a:t>
            </a:r>
            <a:r>
              <a:rPr sz="3200" spc="-215" dirty="0"/>
              <a:t> </a:t>
            </a:r>
            <a:r>
              <a:rPr sz="3200" spc="-90" dirty="0"/>
              <a:t>(</a:t>
            </a:r>
            <a:r>
              <a:rPr sz="3200" spc="-95" dirty="0"/>
              <a:t>Э</a:t>
            </a:r>
            <a:r>
              <a:rPr sz="3200" spc="-100" dirty="0"/>
              <a:t>П</a:t>
            </a:r>
            <a:r>
              <a:rPr sz="3200" dirty="0"/>
              <a:t>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34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7" name="object 7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6484" y="1525905"/>
            <a:ext cx="867981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u="heavy" spc="-30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График</a:t>
            </a:r>
            <a:r>
              <a:rPr sz="2000" b="1" u="heavy" spc="-4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оформления</a:t>
            </a:r>
            <a:r>
              <a:rPr sz="2000" b="1" u="heavy" spc="-4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электронных</a:t>
            </a:r>
            <a:r>
              <a:rPr sz="2000" b="1" u="heavy" spc="-30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пропусков</a:t>
            </a:r>
            <a:r>
              <a:rPr sz="2000" b="1" u="heavy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(ЭП)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Первокурсникам</a:t>
            </a:r>
            <a:endParaRPr sz="2000" dirty="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Вы 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сможете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просмотреть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странице программы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разделе</a:t>
            </a:r>
            <a:endParaRPr sz="2000" dirty="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«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Первокурсникам</a:t>
            </a:r>
            <a:r>
              <a:rPr sz="2000" spc="-6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202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2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»</a:t>
            </a:r>
            <a:endParaRPr sz="2000" dirty="0">
              <a:latin typeface="Segoe UI"/>
              <a:cs typeface="Segoe UI"/>
            </a:endParaRPr>
          </a:p>
          <a:p>
            <a:pPr marL="355600" marR="382270" indent="-342900">
              <a:lnSpc>
                <a:spcPct val="100000"/>
              </a:lnSpc>
              <a:buClr>
                <a:srgbClr val="CA2F0D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Для получения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ЭП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при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себе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необходимо иметь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студенческий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билет </a:t>
            </a:r>
            <a:r>
              <a:rPr sz="2000" spc="-5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или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справку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об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обучении</a:t>
            </a:r>
            <a:endParaRPr sz="2000" dirty="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Clr>
                <a:srgbClr val="CA2F0D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Студенты,</a:t>
            </a:r>
            <a:r>
              <a:rPr sz="20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закончившие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бакалавриат</a:t>
            </a:r>
            <a:r>
              <a:rPr sz="2000" spc="-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поступившие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на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1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курс</a:t>
            </a:r>
            <a:endParaRPr sz="2000" dirty="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магистратуры,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могут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CA2F0D"/>
                </a:solidFill>
                <a:latin typeface="Segoe UI"/>
                <a:cs typeface="Segoe UI"/>
              </a:rPr>
              <a:t>продлить</a:t>
            </a:r>
            <a:r>
              <a:rPr sz="2000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имеющиеся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ЭП</a:t>
            </a:r>
            <a:endParaRPr sz="2000" dirty="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(информация</a:t>
            </a:r>
            <a:r>
              <a:rPr sz="20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35" dirty="0">
                <a:solidFill>
                  <a:srgbClr val="243956"/>
                </a:solidFill>
                <a:latin typeface="Segoe UI"/>
                <a:cs typeface="Segoe UI"/>
              </a:rPr>
              <a:t>Графике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оформления</a:t>
            </a:r>
            <a:r>
              <a:rPr sz="20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электронных</a:t>
            </a:r>
            <a:endParaRPr sz="2000" dirty="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пропусков)</a:t>
            </a:r>
            <a:endParaRPr sz="2000" dirty="0">
              <a:latin typeface="Segoe UI"/>
              <a:cs typeface="Segoe UI"/>
            </a:endParaRPr>
          </a:p>
          <a:p>
            <a:pPr marL="355600" marR="2223770" indent="-342900">
              <a:lnSpc>
                <a:spcPct val="100000"/>
              </a:lnSpc>
              <a:spcBef>
                <a:spcPts val="5"/>
              </a:spcBef>
              <a:buClr>
                <a:srgbClr val="CA2F0D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A2F0D"/>
                </a:solidFill>
                <a:latin typeface="Segoe UI"/>
                <a:cs typeface="Segoe UI"/>
              </a:rPr>
              <a:t>1</a:t>
            </a:r>
            <a:r>
              <a:rPr sz="2000" spc="-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CA2F0D"/>
                </a:solidFill>
                <a:latin typeface="Segoe UI"/>
                <a:cs typeface="Segoe UI"/>
              </a:rPr>
              <a:t>октября</a:t>
            </a:r>
            <a:r>
              <a:rPr sz="200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CA2F0D"/>
                </a:solidFill>
                <a:latin typeface="Segoe UI"/>
                <a:cs typeface="Segoe UI"/>
              </a:rPr>
              <a:t>202</a:t>
            </a:r>
            <a:r>
              <a:rPr lang="ru-RU" sz="2000" spc="-5" dirty="0">
                <a:solidFill>
                  <a:srgbClr val="CA2F0D"/>
                </a:solidFill>
                <a:latin typeface="Segoe UI"/>
                <a:cs typeface="Segoe UI"/>
              </a:rPr>
              <a:t>2</a:t>
            </a:r>
            <a:r>
              <a:rPr sz="2000" spc="-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spc="-45" dirty="0">
                <a:solidFill>
                  <a:srgbClr val="CA2F0D"/>
                </a:solidFill>
                <a:latin typeface="Segoe UI"/>
                <a:cs typeface="Segoe UI"/>
              </a:rPr>
              <a:t>г.</a:t>
            </a:r>
            <a:r>
              <a:rPr sz="200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доступ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территорию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НИУ ВШЭ </a:t>
            </a:r>
            <a:r>
              <a:rPr sz="2000" spc="-5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осуществляется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строго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по электронным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пропускам</a:t>
            </a:r>
            <a:endParaRPr sz="2000" dirty="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6892" y="3591270"/>
            <a:ext cx="1845563" cy="13205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8699" y="51243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59" y="378333"/>
            <a:ext cx="866648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00"/>
              </a:spcBef>
            </a:pPr>
            <a:r>
              <a:rPr sz="3200" spc="-100" dirty="0"/>
              <a:t>ОФОР</a:t>
            </a:r>
            <a:r>
              <a:rPr sz="3200" spc="-105" dirty="0"/>
              <a:t>М</a:t>
            </a:r>
            <a:r>
              <a:rPr sz="3200" spc="-95" dirty="0"/>
              <a:t>ЛЕ</a:t>
            </a:r>
            <a:r>
              <a:rPr sz="3200" spc="-100" dirty="0"/>
              <a:t>Н</a:t>
            </a:r>
            <a:r>
              <a:rPr sz="3200" spc="-95" dirty="0"/>
              <a:t>И</a:t>
            </a:r>
            <a:r>
              <a:rPr lang="ru-RU" sz="3200" dirty="0"/>
              <a:t>Е КАРТЫ </a:t>
            </a:r>
            <a:br>
              <a:rPr lang="ru-RU" sz="3200" dirty="0"/>
            </a:br>
            <a:r>
              <a:rPr lang="ru-RU" sz="3200" dirty="0"/>
              <a:t>МОСКВИЧА ДЛЯ СТУДЕНТА</a:t>
            </a:r>
            <a:r>
              <a:rPr sz="3200" u="sng" spc="-225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sz="3200" u="sng" spc="-95" dirty="0">
                <a:uFill>
                  <a:solidFill>
                    <a:srgbClr val="CA2F0D"/>
                  </a:solidFill>
                </a:uFill>
              </a:rPr>
              <a:t>(</a:t>
            </a:r>
            <a:r>
              <a:rPr lang="ru-RU" sz="3200" u="sng" spc="-95" dirty="0">
                <a:uFill>
                  <a:solidFill>
                    <a:srgbClr val="CA2F0D"/>
                  </a:solidFill>
                </a:uFill>
              </a:rPr>
              <a:t>КМ</a:t>
            </a:r>
            <a:r>
              <a:rPr sz="3200" u="sng" dirty="0">
                <a:uFill>
                  <a:solidFill>
                    <a:srgbClr val="CA2F0D"/>
                  </a:solidFill>
                </a:uFill>
              </a:rPr>
              <a:t>)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706067"/>
            <a:ext cx="836866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ts val="1620"/>
              </a:lnSpc>
              <a:spcBef>
                <a:spcPts val="100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Карта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москвича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необходима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для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льготного</a:t>
            </a:r>
            <a:r>
              <a:rPr sz="15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проезда</a:t>
            </a:r>
            <a:r>
              <a:rPr sz="15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общественном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транспорте.</a:t>
            </a:r>
            <a:r>
              <a:rPr sz="15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Она</a:t>
            </a:r>
            <a:endParaRPr sz="1500" dirty="0">
              <a:latin typeface="Segoe UI"/>
              <a:cs typeface="Segoe UI"/>
            </a:endParaRPr>
          </a:p>
          <a:p>
            <a:pPr marL="194945">
              <a:lnSpc>
                <a:spcPts val="1620"/>
              </a:lnSpc>
            </a:pP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оформляется</a:t>
            </a:r>
            <a:r>
              <a:rPr sz="15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Центрах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госуслуг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"Мои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документы"</a:t>
            </a:r>
            <a:r>
              <a:rPr sz="15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(МФЦ).</a:t>
            </a:r>
            <a:endParaRPr sz="1500" dirty="0">
              <a:latin typeface="Segoe UI"/>
              <a:cs typeface="Segoe UI"/>
            </a:endParaRPr>
          </a:p>
          <a:p>
            <a:pPr marL="372110" marR="1044575" lvl="1" indent="-183515">
              <a:lnSpc>
                <a:spcPct val="80000"/>
              </a:lnSpc>
              <a:spcBef>
                <a:spcPts val="360"/>
              </a:spcBef>
              <a:buSzPct val="83333"/>
              <a:buFont typeface="Wingdings"/>
              <a:buChar char=""/>
              <a:tabLst>
                <a:tab pos="372745" algn="l"/>
              </a:tabLst>
            </a:pP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Шаг 1:</a:t>
            </a:r>
            <a:r>
              <a:rPr sz="15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Проверьте</a:t>
            </a:r>
            <a:r>
              <a:rPr sz="15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наличие</a:t>
            </a:r>
            <a:r>
              <a:rPr sz="15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своих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данных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на сайте</a:t>
            </a:r>
            <a:r>
              <a:rPr sz="15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Московского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социального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регистра: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u="sng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Проверка</a:t>
            </a:r>
            <a:r>
              <a:rPr sz="1500" u="sng" spc="4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1500" u="sng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гражданина</a:t>
            </a:r>
            <a:r>
              <a:rPr sz="1500" u="sng" spc="20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1500" u="sng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в</a:t>
            </a:r>
            <a:r>
              <a:rPr sz="1500" u="sng" spc="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1500" u="sng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реестре</a:t>
            </a:r>
            <a:r>
              <a:rPr sz="1500" u="sng" spc="3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1500" u="sng" spc="-10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2"/>
              </a:rPr>
              <a:t>студентов/ординаторов/аспирантов</a:t>
            </a:r>
            <a:endParaRPr sz="1500" dirty="0">
              <a:latin typeface="Segoe UI"/>
              <a:cs typeface="Segoe UI"/>
            </a:endParaRPr>
          </a:p>
          <a:p>
            <a:pPr marL="372110" marR="229870" lvl="1" indent="-183515">
              <a:lnSpc>
                <a:spcPts val="1440"/>
              </a:lnSpc>
              <a:spcBef>
                <a:spcPts val="350"/>
              </a:spcBef>
              <a:buSzPct val="83333"/>
              <a:buFont typeface="Wingdings"/>
              <a:buChar char=""/>
              <a:tabLst>
                <a:tab pos="372745" algn="l"/>
              </a:tabLst>
            </a:pP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Шаг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2:</a:t>
            </a:r>
            <a:r>
              <a:rPr sz="15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Пройдите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регистрацию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портале</a:t>
            </a:r>
            <a:r>
              <a:rPr sz="15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u="sng" spc="-10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3"/>
              </a:rPr>
              <a:t>www.mos.ru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  <a:hlinkClick r:id="rId3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подайте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заявку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оформление </a:t>
            </a:r>
            <a:r>
              <a:rPr sz="1500" spc="-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карты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москвича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через</a:t>
            </a:r>
            <a:r>
              <a:rPr sz="15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личный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кабинет.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Срок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рассмотрения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заявления</a:t>
            </a:r>
            <a:r>
              <a:rPr sz="15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составляет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243956"/>
                </a:solidFill>
                <a:latin typeface="Segoe UI"/>
                <a:cs typeface="Segoe UI"/>
              </a:rPr>
              <a:t>30 </a:t>
            </a:r>
            <a:r>
              <a:rPr sz="1500" b="1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243956"/>
                </a:solidFill>
                <a:latin typeface="Segoe UI"/>
                <a:cs typeface="Segoe UI"/>
              </a:rPr>
              <a:t>календарных</a:t>
            </a:r>
            <a:r>
              <a:rPr sz="1500" b="1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243956"/>
                </a:solidFill>
                <a:latin typeface="Segoe UI"/>
                <a:cs typeface="Segoe UI"/>
              </a:rPr>
              <a:t>дней.</a:t>
            </a:r>
            <a:r>
              <a:rPr sz="1500" b="1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Статус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заявления</a:t>
            </a:r>
            <a:r>
              <a:rPr sz="15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можно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отслеживать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в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личном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кабинете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или</a:t>
            </a:r>
            <a:endParaRPr sz="1500" dirty="0">
              <a:latin typeface="Segoe UI"/>
              <a:cs typeface="Segoe UI"/>
            </a:endParaRPr>
          </a:p>
          <a:p>
            <a:pPr marL="372110">
              <a:lnSpc>
                <a:spcPts val="1455"/>
              </a:lnSpc>
            </a:pP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5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u="sng" spc="-10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4"/>
              </a:rPr>
              <a:t>ссылке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.</a:t>
            </a:r>
            <a:endParaRPr sz="1500" dirty="0">
              <a:latin typeface="Segoe UI"/>
              <a:cs typeface="Segoe UI"/>
            </a:endParaRPr>
          </a:p>
          <a:p>
            <a:pPr marL="195580" indent="-182880">
              <a:lnSpc>
                <a:spcPts val="1620"/>
              </a:lnSpc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b="1" dirty="0">
                <a:solidFill>
                  <a:srgbClr val="CA2F0D"/>
                </a:solidFill>
                <a:latin typeface="Segoe UI"/>
                <a:cs typeface="Segoe UI"/>
              </a:rPr>
              <a:t>Если Вы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dirty="0">
                <a:solidFill>
                  <a:srgbClr val="CA2F0D"/>
                </a:solidFill>
                <a:latin typeface="Segoe UI"/>
                <a:cs typeface="Segoe UI"/>
              </a:rPr>
              <a:t>—</a:t>
            </a:r>
            <a:r>
              <a:rPr sz="15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иностранный</a:t>
            </a:r>
            <a:r>
              <a:rPr sz="1500"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студент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,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то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Вы </a:t>
            </a:r>
            <a:r>
              <a:rPr sz="1500" spc="-20" dirty="0">
                <a:solidFill>
                  <a:srgbClr val="243956"/>
                </a:solidFill>
                <a:latin typeface="Segoe UI"/>
                <a:cs typeface="Segoe UI"/>
              </a:rPr>
              <a:t>можете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подать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заявление на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изготовление карты</a:t>
            </a:r>
            <a:endParaRPr sz="1500" dirty="0">
              <a:latin typeface="Segoe UI"/>
              <a:cs typeface="Segoe UI"/>
            </a:endParaRPr>
          </a:p>
          <a:p>
            <a:pPr marL="194945" marR="141605">
              <a:lnSpc>
                <a:spcPct val="80000"/>
              </a:lnSpc>
              <a:spcBef>
                <a:spcPts val="180"/>
              </a:spcBef>
            </a:pP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москвича лично в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любом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из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центров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госуслуг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"Мои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документы" (вне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зависимости 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от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места </a:t>
            </a:r>
            <a:r>
              <a:rPr sz="1500" spc="-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жительства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или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места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нахождения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учебного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заведения).</a:t>
            </a:r>
            <a:endParaRPr sz="1500" dirty="0">
              <a:latin typeface="Segoe UI"/>
              <a:cs typeface="Segoe UI"/>
            </a:endParaRPr>
          </a:p>
          <a:p>
            <a:pPr marL="372110" lvl="1" indent="-183515">
              <a:lnSpc>
                <a:spcPts val="1620"/>
              </a:lnSpc>
              <a:buSzPct val="83333"/>
              <a:buFont typeface="Wingdings"/>
              <a:buChar char=""/>
              <a:tabLst>
                <a:tab pos="372745" algn="l"/>
              </a:tabLst>
            </a:pP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Шаг 3:</a:t>
            </a:r>
            <a:r>
              <a:rPr sz="1500"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Получите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карту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москвича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в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Центре</a:t>
            </a:r>
            <a:r>
              <a:rPr sz="15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госуслуг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"Мои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документы",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выбранном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при</a:t>
            </a:r>
            <a:endParaRPr sz="1500" dirty="0">
              <a:latin typeface="Segoe UI"/>
              <a:cs typeface="Segoe UI"/>
            </a:endParaRPr>
          </a:p>
          <a:p>
            <a:pPr marL="372110">
              <a:lnSpc>
                <a:spcPts val="1620"/>
              </a:lnSpc>
            </a:pP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оформлении</a:t>
            </a:r>
            <a:r>
              <a:rPr sz="15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заявки.</a:t>
            </a:r>
            <a:endParaRPr sz="1500" dirty="0">
              <a:latin typeface="Segoe UI"/>
              <a:cs typeface="Segoe UI"/>
            </a:endParaRPr>
          </a:p>
          <a:p>
            <a:pPr marL="194945" marR="5080" indent="-182880">
              <a:lnSpc>
                <a:spcPts val="1440"/>
              </a:lnSpc>
              <a:spcBef>
                <a:spcPts val="345"/>
              </a:spcBef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Важно:</a:t>
            </a:r>
            <a:r>
              <a:rPr sz="1500"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случае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отсутствия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данных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реестре</a:t>
            </a:r>
            <a:r>
              <a:rPr sz="15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как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можно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скорее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обратитесь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учебный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офис </a:t>
            </a:r>
            <a:r>
              <a:rPr sz="1500" spc="-39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образовательной программы.</a:t>
            </a:r>
            <a:endParaRPr sz="15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6" name="object 6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5390" y="6476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35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0021" y="534800"/>
            <a:ext cx="827779" cy="8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3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51840" algn="ctr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С</a:t>
            </a:r>
            <a:r>
              <a:rPr spc="-100" dirty="0"/>
              <a:t>О</a:t>
            </a:r>
            <a:r>
              <a:rPr spc="-95" dirty="0"/>
              <a:t>ЦИ</a:t>
            </a:r>
            <a:r>
              <a:rPr spc="75" dirty="0"/>
              <a:t>А</a:t>
            </a:r>
            <a:r>
              <a:rPr spc="-95" dirty="0"/>
              <a:t>ЛЬ</a:t>
            </a:r>
            <a:r>
              <a:rPr spc="-110" dirty="0"/>
              <a:t>Н</a:t>
            </a:r>
            <a:r>
              <a:rPr spc="-105" dirty="0"/>
              <a:t>А</a:t>
            </a:r>
            <a:r>
              <a:rPr dirty="0"/>
              <a:t>Я</a:t>
            </a:r>
            <a:r>
              <a:rPr spc="-235" dirty="0"/>
              <a:t> </a:t>
            </a:r>
            <a:r>
              <a:rPr spc="-95" dirty="0"/>
              <a:t>С</a:t>
            </a:r>
            <a:r>
              <a:rPr spc="-100" dirty="0"/>
              <a:t>Т</a:t>
            </a:r>
            <a:r>
              <a:rPr spc="-95" dirty="0"/>
              <a:t>ИПЕ</a:t>
            </a:r>
            <a:r>
              <a:rPr spc="-100" dirty="0"/>
              <a:t>Н</a:t>
            </a:r>
            <a:r>
              <a:rPr spc="-95" dirty="0"/>
              <a:t>ДИ</a:t>
            </a:r>
            <a:r>
              <a:rPr dirty="0"/>
              <a:t>Я</a:t>
            </a:r>
            <a:r>
              <a:rPr spc="-245" dirty="0"/>
              <a:t> </a:t>
            </a:r>
            <a:r>
              <a:rPr dirty="0"/>
              <a:t>И</a:t>
            </a:r>
          </a:p>
          <a:p>
            <a:pPr algn="ctr">
              <a:lnSpc>
                <a:spcPct val="100000"/>
              </a:lnSpc>
              <a:tabLst>
                <a:tab pos="901700" algn="l"/>
                <a:tab pos="86404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105" dirty="0">
                <a:uFill>
                  <a:solidFill>
                    <a:srgbClr val="CA2F0D"/>
                  </a:solidFill>
                </a:uFill>
              </a:rPr>
              <a:t>М</a:t>
            </a:r>
            <a:r>
              <a:rPr u="sng" spc="-360" dirty="0">
                <a:uFill>
                  <a:solidFill>
                    <a:srgbClr val="CA2F0D"/>
                  </a:solidFill>
                </a:uFill>
              </a:rPr>
              <a:t>А</a:t>
            </a:r>
            <a:r>
              <a:rPr u="sng" spc="-105" dirty="0">
                <a:uFill>
                  <a:solidFill>
                    <a:srgbClr val="CA2F0D"/>
                  </a:solidFill>
                </a:uFill>
              </a:rPr>
              <a:t>Т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Е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Р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И</a:t>
            </a:r>
            <a:r>
              <a:rPr u="sng" spc="70" dirty="0">
                <a:uFill>
                  <a:solidFill>
                    <a:srgbClr val="CA2F0D"/>
                  </a:solidFill>
                </a:uFill>
              </a:rPr>
              <a:t>А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Л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Ь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Н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А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Я</a:t>
            </a:r>
            <a:r>
              <a:rPr u="sng" spc="-245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П</a:t>
            </a:r>
            <a:r>
              <a:rPr u="sng" spc="-105" dirty="0">
                <a:uFill>
                  <a:solidFill>
                    <a:srgbClr val="CA2F0D"/>
                  </a:solidFill>
                </a:uFill>
              </a:rPr>
              <a:t>ОМО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Щ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Ь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504950"/>
            <a:ext cx="4572000" cy="3611886"/>
          </a:xfrm>
          <a:prstGeom prst="rect">
            <a:avLst/>
          </a:prstGeom>
          <a:ln w="12700">
            <a:solidFill>
              <a:srgbClr val="CA2F0D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90805" marR="372110">
              <a:lnSpc>
                <a:spcPts val="2160"/>
              </a:lnSpc>
              <a:spcBef>
                <a:spcPts val="1085"/>
              </a:spcBef>
            </a:pP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Если 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вы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относитесь 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к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категории </a:t>
            </a:r>
            <a:r>
              <a:rPr spc="-5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243956"/>
                </a:solidFill>
                <a:latin typeface="Segoe UI"/>
                <a:cs typeface="Segoe UI"/>
              </a:rPr>
              <a:t>студентов,</a:t>
            </a:r>
            <a:r>
              <a:rPr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243956"/>
                </a:solidFill>
                <a:latin typeface="Segoe UI"/>
                <a:cs typeface="Segoe UI"/>
              </a:rPr>
              <a:t>которые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5" dirty="0">
                <a:solidFill>
                  <a:srgbClr val="243956"/>
                </a:solidFill>
                <a:latin typeface="Segoe UI"/>
                <a:cs typeface="Segoe UI"/>
              </a:rPr>
              <a:t>могут</a:t>
            </a:r>
            <a:endParaRPr dirty="0">
              <a:latin typeface="Segoe UI"/>
              <a:cs typeface="Segoe UI"/>
            </a:endParaRPr>
          </a:p>
          <a:p>
            <a:pPr marL="90805">
              <a:lnSpc>
                <a:spcPts val="2130"/>
              </a:lnSpc>
            </a:pP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претендовать</a:t>
            </a:r>
            <a:r>
              <a:rPr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endParaRPr dirty="0">
              <a:latin typeface="Segoe UI"/>
              <a:cs typeface="Segoe UI"/>
            </a:endParaRPr>
          </a:p>
          <a:p>
            <a:pPr marL="273685" indent="-183515">
              <a:lnSpc>
                <a:spcPts val="2280"/>
              </a:lnSpc>
              <a:spcBef>
                <a:spcPts val="24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274320" algn="l"/>
              </a:tabLst>
            </a:pP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Государственную социальную</a:t>
            </a:r>
          </a:p>
          <a:p>
            <a:pPr marL="273685">
              <a:lnSpc>
                <a:spcPts val="2280"/>
              </a:lnSpc>
            </a:pP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стипендию (ГСС)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: </a:t>
            </a:r>
            <a:r>
              <a:rPr lang="en-US" sz="1400" u="heavy" spc="-2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https://www.hse.ru/scholarships/social_scholarship_new</a:t>
            </a:r>
            <a:r>
              <a:rPr lang="ru-RU" sz="1400" u="heavy" spc="-2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</a:rPr>
              <a:t> </a:t>
            </a:r>
            <a:endParaRPr sz="1400" dirty="0">
              <a:latin typeface="Segoe UI"/>
              <a:cs typeface="Segoe UI"/>
            </a:endParaRPr>
          </a:p>
          <a:p>
            <a:pPr marL="273685" indent="-183515">
              <a:lnSpc>
                <a:spcPct val="100000"/>
              </a:lnSpc>
              <a:spcBef>
                <a:spcPts val="24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274320" algn="l"/>
              </a:tabLst>
            </a:pPr>
            <a:r>
              <a:rPr spc="-15" dirty="0" err="1">
                <a:solidFill>
                  <a:srgbClr val="243956"/>
                </a:solidFill>
                <a:latin typeface="Segoe UI"/>
                <a:cs typeface="Segoe UI"/>
              </a:rPr>
              <a:t>материальну</a:t>
            </a:r>
            <a:r>
              <a:rPr lang="ru-RU" spc="-15" dirty="0">
                <a:solidFill>
                  <a:srgbClr val="243956"/>
                </a:solidFill>
                <a:latin typeface="Segoe UI"/>
                <a:cs typeface="Segoe UI"/>
              </a:rPr>
              <a:t>ю</a:t>
            </a:r>
            <a:r>
              <a:rPr spc="-15" dirty="0">
                <a:solidFill>
                  <a:srgbClr val="243956"/>
                </a:solidFill>
                <a:latin typeface="Segoe UI"/>
                <a:cs typeface="Segoe UI"/>
              </a:rPr>
              <a:t> помощь</a:t>
            </a:r>
            <a:r>
              <a:rPr lang="ru-RU" spc="-15" dirty="0">
                <a:solidFill>
                  <a:srgbClr val="243956"/>
                </a:solidFill>
                <a:latin typeface="Segoe UI"/>
                <a:cs typeface="Segoe UI"/>
              </a:rPr>
              <a:t>: </a:t>
            </a:r>
            <a:r>
              <a:rPr lang="en-US" sz="1400" u="heavy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4"/>
              </a:rPr>
              <a:t>https://benefits.hse.ru/stud_finsupport</a:t>
            </a:r>
            <a:r>
              <a:rPr lang="ru-RU" sz="1400" u="heavy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</a:rPr>
              <a:t> </a:t>
            </a:r>
            <a:endParaRPr sz="1600" dirty="0">
              <a:latin typeface="Segoe UI"/>
              <a:cs typeface="Segoe UI"/>
            </a:endParaRPr>
          </a:p>
          <a:p>
            <a:pPr marL="90805">
              <a:lnSpc>
                <a:spcPts val="2280"/>
              </a:lnSpc>
              <a:spcBef>
                <a:spcPts val="240"/>
              </a:spcBef>
            </a:pPr>
            <a:r>
              <a:rPr spc="-15" dirty="0">
                <a:solidFill>
                  <a:srgbClr val="243956"/>
                </a:solidFill>
                <a:latin typeface="Segoe UI"/>
                <a:cs typeface="Segoe UI"/>
              </a:rPr>
              <a:t>ознакомьтесь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со</a:t>
            </a:r>
            <a:r>
              <a:rPr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списком</a:t>
            </a:r>
            <a:endParaRPr dirty="0">
              <a:latin typeface="Segoe UI"/>
              <a:cs typeface="Segoe UI"/>
            </a:endParaRPr>
          </a:p>
          <a:p>
            <a:pPr marL="90805" marR="363855">
              <a:lnSpc>
                <a:spcPts val="2160"/>
              </a:lnSpc>
              <a:spcBef>
                <a:spcPts val="155"/>
              </a:spcBef>
            </a:pP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документов по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ссылке, </a:t>
            </a:r>
            <a:r>
              <a:rPr spc="-15" dirty="0">
                <a:solidFill>
                  <a:srgbClr val="243956"/>
                </a:solidFill>
                <a:latin typeface="Segoe UI"/>
                <a:cs typeface="Segoe UI"/>
              </a:rPr>
              <a:t>которые </a:t>
            </a:r>
            <a:r>
              <a:rPr spc="-5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необходимо</a:t>
            </a:r>
            <a:r>
              <a:rPr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подать</a:t>
            </a:r>
            <a:endParaRPr dirty="0">
              <a:latin typeface="Segoe UI"/>
              <a:cs typeface="Segoe UI"/>
            </a:endParaRPr>
          </a:p>
          <a:p>
            <a:pPr marL="90805">
              <a:lnSpc>
                <a:spcPts val="2130"/>
              </a:lnSpc>
            </a:pP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Куратору приема на факультете</a:t>
            </a:r>
            <a:endParaRPr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6" name="object 6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5390" y="6476"/>
            <a:ext cx="22987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3476" y="2174827"/>
            <a:ext cx="3681924" cy="2215991"/>
          </a:xfrm>
          <a:prstGeom prst="rect">
            <a:avLst/>
          </a:prstGeom>
          <a:ln w="12700">
            <a:solidFill>
              <a:srgbClr val="CA2F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Куратор приема на факультете: </a:t>
            </a:r>
            <a:b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</a:b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  <a:hlinkClick r:id="rId6"/>
              </a:rPr>
              <a:t>Гареева Регина </a:t>
            </a:r>
            <a:r>
              <a:rPr lang="ru-RU" spc="-10" dirty="0" err="1">
                <a:solidFill>
                  <a:srgbClr val="243956"/>
                </a:solidFill>
                <a:latin typeface="Segoe UI"/>
                <a:cs typeface="Segoe UI"/>
                <a:hlinkClick r:id="rId6"/>
              </a:rPr>
              <a:t>Анисовна</a:t>
            </a:r>
            <a:endParaRPr lang="ru-RU" spc="-10" dirty="0">
              <a:solidFill>
                <a:srgbClr val="243956"/>
              </a:solidFill>
              <a:latin typeface="Segoe UI"/>
              <a:cs typeface="Segoe UI"/>
            </a:endParaRPr>
          </a:p>
          <a:p>
            <a:b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</a:b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Почта: 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  <a:hlinkClick r:id="rId7"/>
              </a:rPr>
              <a:t>rgareeva@hse.ru</a:t>
            </a:r>
            <a:endParaRPr lang="ru-RU" spc="-10" dirty="0">
              <a:solidFill>
                <a:srgbClr val="243956"/>
              </a:solidFill>
              <a:latin typeface="Segoe UI"/>
              <a:cs typeface="Segoe UI"/>
            </a:endParaRPr>
          </a:p>
          <a:p>
            <a:endParaRPr lang="ru-RU" spc="-10" dirty="0">
              <a:solidFill>
                <a:srgbClr val="243956"/>
              </a:solidFill>
              <a:latin typeface="Segoe UI"/>
              <a:cs typeface="Segoe UI"/>
            </a:endParaRPr>
          </a:p>
          <a:p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Часы приема документов:</a:t>
            </a:r>
          </a:p>
          <a:p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понедельник - среда</a:t>
            </a:r>
            <a:b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</a:b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11:00-13:00, 15:00-18:00</a:t>
            </a: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5541" y="529404"/>
            <a:ext cx="823001" cy="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0663" y="621868"/>
            <a:ext cx="2164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СП</a:t>
            </a:r>
            <a:r>
              <a:rPr sz="4000" spc="-425" dirty="0"/>
              <a:t>Р</a:t>
            </a:r>
            <a:r>
              <a:rPr sz="4000" spc="-105" dirty="0"/>
              <a:t>АВ</a:t>
            </a:r>
            <a:r>
              <a:rPr sz="4000" spc="-110" dirty="0"/>
              <a:t>К</a:t>
            </a:r>
            <a:r>
              <a:rPr sz="4000" spc="-5" dirty="0"/>
              <a:t>И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51459" y="2038350"/>
            <a:ext cx="8641080" cy="2514600"/>
          </a:xfrm>
          <a:custGeom>
            <a:avLst/>
            <a:gdLst/>
            <a:ahLst/>
            <a:cxnLst/>
            <a:rect l="l" t="t" r="r" b="b"/>
            <a:pathLst>
              <a:path w="8641080" h="3206750">
                <a:moveTo>
                  <a:pt x="0" y="3206496"/>
                </a:moveTo>
                <a:lnTo>
                  <a:pt x="8641080" y="3206496"/>
                </a:lnTo>
                <a:lnTo>
                  <a:pt x="8641080" y="0"/>
                </a:lnTo>
                <a:lnTo>
                  <a:pt x="0" y="0"/>
                </a:lnTo>
                <a:lnTo>
                  <a:pt x="0" y="3206496"/>
                </a:lnTo>
                <a:close/>
              </a:path>
            </a:pathLst>
          </a:custGeom>
          <a:ln w="9525">
            <a:solidFill>
              <a:srgbClr val="003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2156346"/>
            <a:ext cx="8388985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106680" indent="-18288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416"/>
              <a:buFont typeface="Wingdings"/>
              <a:buChar char=""/>
              <a:tabLst>
                <a:tab pos="302895" algn="l"/>
              </a:tabLst>
            </a:pP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Справку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об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обучении,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об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успеваемости,</a:t>
            </a:r>
            <a:r>
              <a:rPr sz="20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выписку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из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приказа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 err="1">
                <a:solidFill>
                  <a:srgbClr val="243956"/>
                </a:solidFill>
                <a:latin typeface="Segoe UI"/>
                <a:cs typeface="Segoe UI"/>
              </a:rPr>
              <a:t>можно</a:t>
            </a:r>
            <a:r>
              <a:rPr sz="20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заказать</a:t>
            </a:r>
            <a:r>
              <a:rPr lang="ru-RU" sz="2000" dirty="0">
                <a:solidFill>
                  <a:srgbClr val="243956"/>
                </a:solidFill>
                <a:latin typeface="Segoe UI"/>
                <a:cs typeface="Segoe UI"/>
              </a:rPr>
              <a:t> в </a:t>
            </a:r>
            <a:r>
              <a:rPr lang="ru-RU" sz="2000" b="1" spc="-15" dirty="0">
                <a:solidFill>
                  <a:srgbClr val="CA2F0D"/>
                </a:solidFill>
                <a:latin typeface="Segoe UI"/>
                <a:cs typeface="Segoe UI"/>
              </a:rPr>
              <a:t>Центре сервиса «Студент»</a:t>
            </a:r>
            <a:r>
              <a:rPr lang="ru-RU" sz="2000" dirty="0">
                <a:solidFill>
                  <a:srgbClr val="243956"/>
                </a:solidFill>
                <a:latin typeface="Segoe UI"/>
                <a:cs typeface="Segoe UI"/>
              </a:rPr>
              <a:t> или</a:t>
            </a:r>
            <a:r>
              <a:rPr sz="20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 err="1">
                <a:solidFill>
                  <a:srgbClr val="243956"/>
                </a:solidFill>
                <a:latin typeface="Segoe UI"/>
                <a:cs typeface="Segoe UI"/>
              </a:rPr>
              <a:t>сайте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вашей</a:t>
            </a:r>
            <a:r>
              <a:rPr lang="ru-RU"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образовательной</a:t>
            </a:r>
            <a:r>
              <a:rPr sz="20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программы</a:t>
            </a:r>
            <a:r>
              <a:rPr sz="20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разделе</a:t>
            </a:r>
            <a:r>
              <a:rPr sz="2000" spc="-7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CA2F0D"/>
                </a:solidFill>
                <a:latin typeface="Segoe UI"/>
                <a:cs typeface="Segoe UI"/>
              </a:rPr>
              <a:t>«Студенты»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A2F0D"/>
                </a:solidFill>
                <a:latin typeface="Segoe UI"/>
                <a:cs typeface="Segoe UI"/>
              </a:rPr>
              <a:t>—</a:t>
            </a:r>
            <a:endParaRPr sz="2000" dirty="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«Справки</a:t>
            </a:r>
            <a:r>
              <a:rPr sz="2000" b="1" spc="-4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CA2F0D"/>
                </a:solidFill>
                <a:latin typeface="Segoe UI"/>
                <a:cs typeface="Segoe UI"/>
              </a:rPr>
              <a:t>студентам»</a:t>
            </a:r>
            <a:endParaRPr sz="2000" dirty="0">
              <a:latin typeface="Segoe UI"/>
              <a:cs typeface="Segoe UI"/>
            </a:endParaRPr>
          </a:p>
          <a:p>
            <a:pPr marL="302260" indent="-290195">
              <a:lnSpc>
                <a:spcPct val="100000"/>
              </a:lnSpc>
              <a:spcBef>
                <a:spcPts val="575"/>
              </a:spcBef>
              <a:buClr>
                <a:srgbClr val="CA2F0D"/>
              </a:buClr>
              <a:buSzPct val="85416"/>
              <a:buFont typeface="Wingdings"/>
              <a:buChar char=""/>
              <a:tabLst>
                <a:tab pos="302895" algn="l"/>
              </a:tabLst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 err="1">
                <a:solidFill>
                  <a:srgbClr val="243956"/>
                </a:solidFill>
                <a:latin typeface="Segoe UI"/>
                <a:cs typeface="Segoe UI"/>
              </a:rPr>
              <a:t>разделе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000" spc="5" dirty="0">
                <a:solidFill>
                  <a:srgbClr val="243956"/>
                </a:solidFill>
                <a:latin typeface="Segoe UI"/>
                <a:cs typeface="Segoe UI"/>
              </a:rPr>
              <a:t>«Справки студентам» 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доступна</a:t>
            </a:r>
            <a:r>
              <a:rPr sz="20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информация</a:t>
            </a:r>
            <a:r>
              <a:rPr sz="20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перечне</a:t>
            </a:r>
            <a:endParaRPr sz="2000" dirty="0">
              <a:latin typeface="Segoe UI"/>
              <a:cs typeface="Segoe UI"/>
            </a:endParaRPr>
          </a:p>
          <a:p>
            <a:pPr marL="194945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документов,</a:t>
            </a:r>
            <a:r>
              <a:rPr sz="20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43956"/>
                </a:solidFill>
                <a:latin typeface="Segoe UI"/>
                <a:cs typeface="Segoe UI"/>
              </a:rPr>
              <a:t>которые</a:t>
            </a:r>
            <a:r>
              <a:rPr sz="20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43956"/>
                </a:solidFill>
                <a:latin typeface="Segoe UI"/>
                <a:cs typeface="Segoe UI"/>
              </a:rPr>
              <a:t>может</a:t>
            </a:r>
            <a:r>
              <a:rPr sz="20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подготовить</a:t>
            </a:r>
            <a:r>
              <a:rPr sz="2000" spc="8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учебный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офис,</a:t>
            </a:r>
            <a:r>
              <a:rPr sz="2000" spc="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а </a:t>
            </a:r>
            <a:r>
              <a:rPr sz="2000" spc="-6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также о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сроках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 err="1">
                <a:solidFill>
                  <a:srgbClr val="243956"/>
                </a:solidFill>
                <a:latin typeface="Segoe UI"/>
                <a:cs typeface="Segoe UI"/>
              </a:rPr>
              <a:t>изготовления</a:t>
            </a:r>
            <a:r>
              <a:rPr lang="ru-RU" sz="2000" dirty="0">
                <a:latin typeface="Segoe UI"/>
                <a:cs typeface="Segoe UI"/>
              </a:rPr>
              <a:t>. 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35390" y="6476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7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6674" y="1827103"/>
            <a:ext cx="398233" cy="403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39295"/>
            <a:ext cx="949325" cy="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051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270001"/>
                </a:moveTo>
                <a:lnTo>
                  <a:pt x="9144000" y="270001"/>
                </a:lnTo>
                <a:lnTo>
                  <a:pt x="9144000" y="0"/>
                </a:lnTo>
                <a:lnTo>
                  <a:pt x="0" y="0"/>
                </a:lnTo>
                <a:lnTo>
                  <a:pt x="0" y="270001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4" y="621868"/>
            <a:ext cx="67262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ЦЕНТ</a:t>
            </a:r>
            <a:r>
              <a:rPr sz="4000" spc="-5" dirty="0"/>
              <a:t>Р</a:t>
            </a:r>
            <a:r>
              <a:rPr sz="4000" spc="-175" dirty="0"/>
              <a:t> </a:t>
            </a:r>
            <a:r>
              <a:rPr lang="ru-RU" sz="4000" spc="-105" dirty="0"/>
              <a:t>СЕРВИСА «СТУДЕНТ»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43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905" cy="341630"/>
            </a:xfrm>
            <a:custGeom>
              <a:avLst/>
              <a:gdLst/>
              <a:ahLst/>
              <a:cxnLst/>
              <a:rect l="l" t="t" r="r" b="b"/>
              <a:pathLst>
                <a:path w="1905" h="341630">
                  <a:moveTo>
                    <a:pt x="0" y="341375"/>
                  </a:moveTo>
                  <a:lnTo>
                    <a:pt x="1524" y="341375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41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1251" y="2057780"/>
            <a:ext cx="7790180" cy="2741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66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Контакты</a:t>
            </a:r>
            <a:endParaRPr sz="2400" dirty="0">
              <a:latin typeface="Segoe UI"/>
              <a:cs typeface="Segoe UI"/>
            </a:endParaRPr>
          </a:p>
          <a:p>
            <a:pPr marL="3836670">
              <a:lnSpc>
                <a:spcPct val="100000"/>
              </a:lnSpc>
            </a:pPr>
            <a:r>
              <a:rPr sz="2400" u="heavy" spc="15" dirty="0" err="1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Адрес</a:t>
            </a:r>
            <a:r>
              <a:rPr sz="2400" u="heavy" spc="1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: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lang="ru-RU" sz="2400" spc="-45" dirty="0">
                <a:solidFill>
                  <a:srgbClr val="243956"/>
                </a:solidFill>
                <a:latin typeface="Segoe UI"/>
                <a:cs typeface="Segoe UI"/>
              </a:rPr>
              <a:t>Покровский бульвар, 11, вход №5 (со стороны Покровского бульвара справа от входа №1)</a:t>
            </a:r>
          </a:p>
          <a:p>
            <a:pPr marL="3836670">
              <a:lnSpc>
                <a:spcPct val="100000"/>
              </a:lnSpc>
            </a:pPr>
            <a:r>
              <a:rPr sz="2400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Email:</a:t>
            </a:r>
            <a:r>
              <a:rPr sz="240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lang="en-US" sz="2400" dirty="0">
                <a:solidFill>
                  <a:srgbClr val="CA2F0D"/>
                </a:solidFill>
                <a:latin typeface="Segoe UI"/>
                <a:cs typeface="Segoe UI"/>
              </a:rPr>
              <a:t>studcentre@hse.ru 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lang="en-US" sz="2000" spc="-5" dirty="0">
                <a:solidFill>
                  <a:srgbClr val="243956"/>
                </a:solidFill>
                <a:latin typeface="Segoe UI"/>
                <a:cs typeface="Segoe UI"/>
              </a:rPr>
              <a:t>   </a:t>
            </a:r>
            <a:endParaRPr sz="2000" dirty="0">
              <a:latin typeface="Segoe UI"/>
              <a:cs typeface="Segoe UI"/>
            </a:endParaRPr>
          </a:p>
        </p:txBody>
      </p:sp>
      <p:pic>
        <p:nvPicPr>
          <p:cNvPr id="1028" name="Picture 4" descr="http://qrcoder.ru/code/?https%3A%2F%2Fstudentcentre.hse.ru%2F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68" y="1815387"/>
            <a:ext cx="2411332" cy="24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5800" y="4183618"/>
            <a:ext cx="313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lang="en-US" spc="-5" dirty="0">
                <a:solidFill>
                  <a:srgbClr val="243956"/>
                </a:solidFill>
                <a:latin typeface="Segoe UI"/>
                <a:cs typeface="Segoe UI"/>
                <a:hlinkClick r:id="rId4"/>
              </a:rPr>
              <a:t>https://studentcentre.hse.ru/</a:t>
            </a:r>
            <a:endParaRPr lang="en-US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444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4615" y="652653"/>
            <a:ext cx="72696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А</a:t>
            </a:r>
            <a:r>
              <a:rPr spc="-100" dirty="0"/>
              <a:t>К</a:t>
            </a:r>
            <a:r>
              <a:rPr spc="75" dirty="0"/>
              <a:t>А</a:t>
            </a:r>
            <a:r>
              <a:rPr spc="-95" dirty="0"/>
              <a:t>ДЕ</a:t>
            </a:r>
            <a:r>
              <a:rPr spc="-105" dirty="0"/>
              <a:t>М</a:t>
            </a:r>
            <a:r>
              <a:rPr spc="-95" dirty="0"/>
              <a:t>И</a:t>
            </a:r>
            <a:r>
              <a:rPr spc="-105" dirty="0"/>
              <a:t>Ч</a:t>
            </a:r>
            <a:r>
              <a:rPr spc="-95" dirty="0"/>
              <a:t>ЕС</a:t>
            </a:r>
            <a:r>
              <a:rPr spc="-110" dirty="0"/>
              <a:t>К</a:t>
            </a:r>
            <a:r>
              <a:rPr spc="-95" dirty="0"/>
              <a:t>И</a:t>
            </a:r>
            <a:r>
              <a:rPr lang="ru-RU" dirty="0"/>
              <a:t>Й</a:t>
            </a:r>
            <a:r>
              <a:rPr spc="-229" dirty="0"/>
              <a:t> </a:t>
            </a:r>
            <a:r>
              <a:rPr spc="-145" dirty="0"/>
              <a:t>Р</a:t>
            </a:r>
            <a:r>
              <a:rPr spc="-100" dirty="0"/>
              <a:t>У</a:t>
            </a:r>
            <a:r>
              <a:rPr spc="-254" dirty="0"/>
              <a:t>К</a:t>
            </a:r>
            <a:r>
              <a:rPr spc="-100" dirty="0"/>
              <a:t>О</a:t>
            </a:r>
            <a:r>
              <a:rPr spc="-95" dirty="0"/>
              <a:t>В</a:t>
            </a:r>
            <a:r>
              <a:rPr spc="-114" dirty="0"/>
              <a:t>О</a:t>
            </a:r>
            <a:r>
              <a:rPr spc="-95" dirty="0"/>
              <a:t>Д</a:t>
            </a:r>
            <a:r>
              <a:rPr spc="-105" dirty="0"/>
              <a:t>И</a:t>
            </a:r>
            <a:r>
              <a:rPr spc="-100" dirty="0"/>
              <a:t>Т</a:t>
            </a:r>
            <a:r>
              <a:rPr spc="20" dirty="0"/>
              <a:t>Е</a:t>
            </a:r>
            <a:r>
              <a:rPr spc="-95" dirty="0"/>
              <a:t>Л</a:t>
            </a:r>
            <a:r>
              <a:rPr lang="ru-RU" dirty="0"/>
              <a:t>Ь</a:t>
            </a:r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35390" y="6476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523" y="2324024"/>
            <a:ext cx="222160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>
                <a:solidFill>
                  <a:srgbClr val="FFFFFF"/>
                </a:solidFill>
                <a:latin typeface="Segoe UI"/>
                <a:cs typeface="Segoe UI"/>
              </a:rPr>
              <a:t>Лебедев Александр Валерьевич</a:t>
            </a:r>
            <a:endParaRPr sz="1100" dirty="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FFFFFF"/>
                </a:solidFill>
                <a:latin typeface="Segoe UI"/>
                <a:cs typeface="Segoe UI"/>
              </a:rPr>
              <a:t>ОП</a:t>
            </a:r>
            <a:r>
              <a:rPr sz="1000" spc="-10" dirty="0">
                <a:solidFill>
                  <a:srgbClr val="FFFFFF"/>
                </a:solidFill>
                <a:latin typeface="Segoe UI"/>
                <a:cs typeface="Segoe UI"/>
              </a:rPr>
              <a:t> «Менеджмент</a:t>
            </a:r>
            <a:r>
              <a:rPr sz="10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10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egoe UI"/>
                <a:cs typeface="Segoe UI"/>
              </a:rPr>
              <a:t>ритейле»</a:t>
            </a:r>
            <a:endParaRPr sz="1000" dirty="0">
              <a:latin typeface="Segoe UI"/>
              <a:cs typeface="Segoe UI"/>
            </a:endParaRPr>
          </a:p>
        </p:txBody>
      </p:sp>
      <p:graphicFrame>
        <p:nvGraphicFramePr>
          <p:cNvPr id="73" name="Схема 72"/>
          <p:cNvGraphicFramePr/>
          <p:nvPr>
            <p:extLst>
              <p:ext uri="{D42A27DB-BD31-4B8C-83A1-F6EECF244321}">
                <p14:modId xmlns:p14="http://schemas.microsoft.com/office/powerpoint/2010/main" val="331829527"/>
              </p:ext>
            </p:extLst>
          </p:nvPr>
        </p:nvGraphicFramePr>
        <p:xfrm>
          <a:off x="1021070" y="1220303"/>
          <a:ext cx="6400800" cy="369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>
          <a:xfrm>
            <a:off x="251520" y="1428750"/>
            <a:ext cx="8640960" cy="0"/>
          </a:xfrm>
          <a:prstGeom prst="line">
            <a:avLst/>
          </a:prstGeom>
          <a:ln w="12700">
            <a:solidFill>
              <a:srgbClr val="CA2F0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Вышкинская Воро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46" y="764998"/>
            <a:ext cx="908954" cy="9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0663" y="621868"/>
            <a:ext cx="5513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СТ</a:t>
            </a:r>
            <a:r>
              <a:rPr sz="4000" spc="-380" dirty="0"/>
              <a:t>У</a:t>
            </a:r>
            <a:r>
              <a:rPr sz="4000" spc="-105" dirty="0"/>
              <a:t>Д</a:t>
            </a:r>
            <a:r>
              <a:rPr sz="4000" spc="-110" dirty="0"/>
              <a:t>ЕНЧЕСКИ</a:t>
            </a:r>
            <a:r>
              <a:rPr sz="4000" spc="-5" dirty="0"/>
              <a:t>Е</a:t>
            </a:r>
            <a:r>
              <a:rPr sz="4000" spc="-160" dirty="0"/>
              <a:t> </a:t>
            </a:r>
            <a:r>
              <a:rPr sz="4000" spc="-110" dirty="0"/>
              <a:t>БИ</a:t>
            </a:r>
            <a:r>
              <a:rPr sz="4000" spc="-105" dirty="0"/>
              <a:t>Л</a:t>
            </a:r>
            <a:r>
              <a:rPr sz="4000" spc="-110" dirty="0"/>
              <a:t>ЕТ</a:t>
            </a:r>
            <a:r>
              <a:rPr sz="4000" spc="-5" dirty="0"/>
              <a:t>Ы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356952" y="2114550"/>
            <a:ext cx="8412480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58800" indent="-343535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Выдача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студенческих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билетов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43956"/>
                </a:solidFill>
                <a:latin typeface="Segoe UI"/>
                <a:cs typeface="Segoe UI"/>
              </a:rPr>
              <a:t>будет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происходить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по мере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готовности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 </a:t>
            </a:r>
            <a:r>
              <a:rPr sz="2000" spc="-48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соответствии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с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графиком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выдачи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(будет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доступен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 err="1">
                <a:solidFill>
                  <a:srgbClr val="243956"/>
                </a:solidFill>
                <a:latin typeface="Segoe UI"/>
                <a:cs typeface="Segoe UI"/>
              </a:rPr>
              <a:t>разделе</a:t>
            </a:r>
            <a:r>
              <a:rPr lang="ru-RU" sz="20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«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Первокурсникам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202</a:t>
            </a:r>
            <a:r>
              <a:rPr lang="ru-RU" sz="2000" spc="-5" dirty="0">
                <a:solidFill>
                  <a:srgbClr val="243956"/>
                </a:solidFill>
                <a:latin typeface="Segoe UI"/>
                <a:cs typeface="Segoe UI"/>
              </a:rPr>
              <a:t>2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»)</a:t>
            </a:r>
            <a:endParaRPr sz="2000" dirty="0">
              <a:latin typeface="Segoe UI"/>
              <a:cs typeface="Segoe UI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000" spc="-15" dirty="0">
                <a:solidFill>
                  <a:srgbClr val="243956"/>
                </a:solidFill>
                <a:latin typeface="Segoe UI"/>
                <a:cs typeface="Segoe UI"/>
              </a:rPr>
              <a:t>Отслеживание готовности студенческих билетов доступно по ссылке: </a:t>
            </a:r>
            <a:r>
              <a:rPr lang="en-US" sz="2000" spc="-15" dirty="0">
                <a:solidFill>
                  <a:srgbClr val="243956"/>
                </a:solidFill>
                <a:latin typeface="Segoe UI"/>
                <a:cs typeface="Segoe UI"/>
                <a:hlinkClick r:id="rId2"/>
              </a:rPr>
              <a:t>https://docs.google.com/spreadsheets/d/1oY7TiNE4n1U9rZkPIVOwrs9OG3OyZAZgHIDl8iPC8uA/edit#gid=1866892223</a:t>
            </a:r>
            <a:r>
              <a:rPr lang="ru-RU"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35390" y="6476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39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9482" y="498938"/>
            <a:ext cx="896454" cy="8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56" y="2616200"/>
            <a:ext cx="7893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6055" algn="l"/>
                <a:tab pos="7879715" algn="l"/>
              </a:tabLst>
            </a:pPr>
            <a:r>
              <a:rPr sz="4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СЕССИИ	</a:t>
            </a:r>
            <a:endParaRPr sz="4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6279" y="13207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21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95" y="473448"/>
            <a:ext cx="1638410" cy="1584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Стикеры телеграм Вышкинская Во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28417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ышкинская Вор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25" y="1401620"/>
            <a:ext cx="1300925" cy="16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5193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ШК</a:t>
            </a:r>
            <a:r>
              <a:rPr sz="4000" spc="90" dirty="0"/>
              <a:t>А</a:t>
            </a:r>
            <a:r>
              <a:rPr sz="4000" spc="-105" dirty="0"/>
              <a:t>Л</a:t>
            </a:r>
            <a:r>
              <a:rPr sz="4000" spc="-5" dirty="0"/>
              <a:t>А</a:t>
            </a:r>
            <a:r>
              <a:rPr sz="4000" spc="-204" dirty="0"/>
              <a:t> </a:t>
            </a:r>
            <a:r>
              <a:rPr sz="4000" spc="-105" dirty="0"/>
              <a:t>ОЦЕН</a:t>
            </a:r>
            <a:r>
              <a:rPr sz="4000" spc="-110" dirty="0"/>
              <a:t>И</a:t>
            </a:r>
            <a:r>
              <a:rPr sz="4000" spc="-100" dirty="0"/>
              <a:t>ВА</a:t>
            </a:r>
            <a:r>
              <a:rPr sz="4000" spc="-105" dirty="0"/>
              <a:t>Н</a:t>
            </a:r>
            <a:r>
              <a:rPr sz="4000" spc="-110" dirty="0"/>
              <a:t>И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733550"/>
            <a:ext cx="8424545" cy="298607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5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НИУ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ВШЭ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используется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10-балльная</a:t>
            </a:r>
            <a:r>
              <a:rPr sz="2400" b="1" spc="-4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1" dirty="0" err="1">
                <a:solidFill>
                  <a:srgbClr val="CA2F0D"/>
                </a:solidFill>
                <a:latin typeface="Segoe UI"/>
                <a:cs typeface="Segoe UI"/>
              </a:rPr>
              <a:t>шкала</a:t>
            </a:r>
            <a:r>
              <a:rPr lang="ru-RU" sz="2400" b="1" dirty="0">
                <a:solidFill>
                  <a:srgbClr val="CA2F0D"/>
                </a:solidFill>
                <a:latin typeface="Segoe UI"/>
                <a:cs typeface="Segoe UI"/>
              </a:rPr>
              <a:t>:*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  <a:buClr>
                <a:srgbClr val="CA2F0D"/>
              </a:buClr>
              <a:buSzPct val="85416"/>
              <a:tabLst>
                <a:tab pos="195580" algn="l"/>
              </a:tabLst>
            </a:pP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− Отлично – 8-10 баллов;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  <a:buClr>
                <a:srgbClr val="CA2F0D"/>
              </a:buClr>
              <a:buSzPct val="85416"/>
              <a:tabLst>
                <a:tab pos="195580" algn="l"/>
              </a:tabLst>
            </a:pP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− Хорошо – 6-7 баллов;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  <a:buClr>
                <a:srgbClr val="CA2F0D"/>
              </a:buClr>
              <a:buSzPct val="85416"/>
              <a:tabLst>
                <a:tab pos="195580" algn="l"/>
              </a:tabLst>
            </a:pP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− Удовлетворительно – 4-5 баллов;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  <a:buClr>
                <a:srgbClr val="CA2F0D"/>
              </a:buClr>
              <a:buSzPct val="85416"/>
              <a:tabLst>
                <a:tab pos="195580" algn="l"/>
              </a:tabLst>
            </a:pP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− Неудовлетворительно – 0-3 балла.</a:t>
            </a:r>
          </a:p>
          <a:p>
            <a:pPr marL="195580" indent="-182880">
              <a:lnSpc>
                <a:spcPct val="100000"/>
              </a:lnSpc>
              <a:spcBef>
                <a:spcPts val="1005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lang="ru-RU" sz="2400" spc="-10" dirty="0">
                <a:solidFill>
                  <a:srgbClr val="243956"/>
                </a:solidFill>
                <a:latin typeface="Segoe UI"/>
                <a:cs typeface="Segoe UI"/>
              </a:rPr>
              <a:t>Оценки «Отлично», «Хорошо», «Удовлетворительно» считаются положительными оценками.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22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34" y="528786"/>
            <a:ext cx="806278" cy="806278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DA28064A-87B0-5731-FC21-667211979B64}"/>
              </a:ext>
            </a:extLst>
          </p:cNvPr>
          <p:cNvSpPr txBox="1"/>
          <p:nvPr/>
        </p:nvSpPr>
        <p:spPr>
          <a:xfrm>
            <a:off x="351408" y="4847364"/>
            <a:ext cx="84842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5100">
              <a:lnSpc>
                <a:spcPct val="100000"/>
              </a:lnSpc>
              <a:spcBef>
                <a:spcPts val="95"/>
              </a:spcBef>
            </a:pPr>
            <a:r>
              <a:rPr lang="ru-RU" sz="1400" spc="-10" dirty="0">
                <a:solidFill>
                  <a:srgbClr val="243956"/>
                </a:solidFill>
                <a:latin typeface="Segoe UI"/>
                <a:cs typeface="Segoe UI"/>
              </a:rPr>
              <a:t>* На самом деле 11-балльная шкала от «0» до «10»</a:t>
            </a:r>
            <a:endParaRPr lang="ru-RU" sz="14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П</a:t>
            </a:r>
            <a:r>
              <a:rPr spc="-105" dirty="0"/>
              <a:t>Р</a:t>
            </a:r>
            <a:r>
              <a:rPr spc="-100" dirty="0"/>
              <a:t>О</a:t>
            </a:r>
            <a:r>
              <a:rPr spc="-90" dirty="0"/>
              <a:t>Г</a:t>
            </a:r>
            <a:r>
              <a:rPr spc="-385" dirty="0"/>
              <a:t>Р</a:t>
            </a:r>
            <a:r>
              <a:rPr spc="-90" dirty="0"/>
              <a:t>А</a:t>
            </a:r>
            <a:r>
              <a:rPr spc="-100" dirty="0"/>
              <a:t>ММ</a:t>
            </a:r>
            <a:r>
              <a:rPr dirty="0"/>
              <a:t>А</a:t>
            </a:r>
            <a:r>
              <a:rPr spc="-220" dirty="0"/>
              <a:t> </a:t>
            </a:r>
            <a:r>
              <a:rPr spc="-95" dirty="0"/>
              <a:t>У</a:t>
            </a:r>
            <a:r>
              <a:rPr spc="-100" dirty="0"/>
              <a:t>Ч</a:t>
            </a:r>
            <a:r>
              <a:rPr spc="-90" dirty="0"/>
              <a:t>ЕБ</a:t>
            </a:r>
            <a:r>
              <a:rPr spc="-95" dirty="0"/>
              <a:t>Н</a:t>
            </a:r>
            <a:r>
              <a:rPr spc="-100" dirty="0"/>
              <a:t>О</a:t>
            </a:r>
            <a:r>
              <a:rPr dirty="0"/>
              <a:t>Й</a:t>
            </a:r>
          </a:p>
          <a:p>
            <a:pPr marL="12700">
              <a:lnSpc>
                <a:spcPct val="100000"/>
              </a:lnSpc>
              <a:tabLst>
                <a:tab pos="895985" algn="l"/>
                <a:tab pos="86531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ДИСЦИПЛИ</a:t>
            </a:r>
            <a:r>
              <a:rPr u="sng" spc="-110" dirty="0">
                <a:uFill>
                  <a:solidFill>
                    <a:srgbClr val="CA2F0D"/>
                  </a:solidFill>
                </a:uFill>
              </a:rPr>
              <a:t>Н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Ы</a:t>
            </a:r>
            <a:r>
              <a:rPr u="sng" spc="-229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90" dirty="0">
                <a:uFill>
                  <a:solidFill>
                    <a:srgbClr val="CA2F0D"/>
                  </a:solidFill>
                </a:uFill>
              </a:rPr>
              <a:t>(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П</a:t>
            </a:r>
            <a:r>
              <a:rPr u="sng" spc="-340" dirty="0">
                <a:uFill>
                  <a:solidFill>
                    <a:srgbClr val="CA2F0D"/>
                  </a:solidFill>
                </a:uFill>
              </a:rPr>
              <a:t>У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Д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02958"/>
            <a:ext cx="8424545" cy="3454792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160"/>
              </a:spcBef>
              <a:buClr>
                <a:srgbClr val="CA2F0D"/>
              </a:buClr>
              <a:buSzPct val="85294"/>
              <a:buFont typeface="Wingdings"/>
              <a:buChar char=""/>
              <a:tabLst>
                <a:tab pos="255904" algn="l"/>
              </a:tabLst>
            </a:pP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Программа</a:t>
            </a:r>
            <a:r>
              <a:rPr sz="1700" spc="-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учебной</a:t>
            </a:r>
            <a:r>
              <a:rPr sz="17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дисциплины</a:t>
            </a:r>
            <a:r>
              <a:rPr sz="1700" spc="-6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регламентирует:</a:t>
            </a:r>
            <a:endParaRPr sz="1700" dirty="0">
              <a:latin typeface="Segoe UI"/>
              <a:cs typeface="Segoe UI"/>
            </a:endParaRPr>
          </a:p>
          <a:p>
            <a:pPr marL="469900" lvl="1" indent="-183515">
              <a:lnSpc>
                <a:spcPct val="100000"/>
              </a:lnSpc>
              <a:spcBef>
                <a:spcPts val="875"/>
              </a:spcBef>
              <a:buClr>
                <a:srgbClr val="CA2F0D"/>
              </a:buClr>
              <a:buSzPct val="82142"/>
              <a:buFont typeface="Wingdings"/>
              <a:buChar char=""/>
              <a:tabLst>
                <a:tab pos="470534" algn="l"/>
              </a:tabLst>
            </a:pP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перечень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элементов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контроля</a:t>
            </a:r>
            <a:endParaRPr sz="1400" dirty="0">
              <a:latin typeface="Segoe UI"/>
              <a:cs typeface="Segoe UI"/>
            </a:endParaRPr>
          </a:p>
          <a:p>
            <a:pPr marL="469900" lvl="1" indent="-183515">
              <a:lnSpc>
                <a:spcPct val="100000"/>
              </a:lnSpc>
              <a:spcBef>
                <a:spcPts val="865"/>
              </a:spcBef>
              <a:buClr>
                <a:srgbClr val="CA2F0D"/>
              </a:buClr>
              <a:buSzPct val="82142"/>
              <a:buFont typeface="Wingdings"/>
              <a:buChar char=""/>
              <a:tabLst>
                <a:tab pos="470534" algn="l"/>
              </a:tabLst>
            </a:pP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используемую</a:t>
            </a:r>
            <a:r>
              <a:rPr sz="14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систему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оценивания</a:t>
            </a:r>
            <a:endParaRPr sz="1400" dirty="0">
              <a:latin typeface="Segoe UI"/>
              <a:cs typeface="Segoe UI"/>
            </a:endParaRPr>
          </a:p>
          <a:p>
            <a:pPr marL="469900" lvl="1" indent="-183515">
              <a:lnSpc>
                <a:spcPct val="100000"/>
              </a:lnSpc>
              <a:spcBef>
                <a:spcPts val="865"/>
              </a:spcBef>
              <a:buClr>
                <a:srgbClr val="CA2F0D"/>
              </a:buClr>
              <a:buSzPct val="82142"/>
              <a:buFont typeface="Wingdings"/>
              <a:buChar char=""/>
              <a:tabLst>
                <a:tab pos="470534" algn="l"/>
              </a:tabLst>
            </a:pP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формулу</a:t>
            </a:r>
            <a:r>
              <a:rPr sz="14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расчёта</a:t>
            </a:r>
            <a:r>
              <a:rPr sz="14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оценок</a:t>
            </a:r>
            <a:endParaRPr sz="1400" dirty="0">
              <a:latin typeface="Segoe UI"/>
              <a:cs typeface="Segoe UI"/>
            </a:endParaRPr>
          </a:p>
          <a:p>
            <a:pPr marL="469900" lvl="1" indent="-183515">
              <a:lnSpc>
                <a:spcPct val="100000"/>
              </a:lnSpc>
              <a:spcBef>
                <a:spcPts val="865"/>
              </a:spcBef>
              <a:buClr>
                <a:srgbClr val="CA2F0D"/>
              </a:buClr>
              <a:buSzPct val="82142"/>
              <a:buFont typeface="Wingdings"/>
              <a:buChar char=""/>
              <a:tabLst>
                <a:tab pos="470534" algn="l"/>
              </a:tabLst>
            </a:pP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критерии</a:t>
            </a:r>
            <a:r>
              <a:rPr sz="14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оценивания</a:t>
            </a:r>
            <a:endParaRPr sz="1400" dirty="0">
              <a:latin typeface="Segoe UI"/>
              <a:cs typeface="Segoe UI"/>
            </a:endParaRPr>
          </a:p>
          <a:p>
            <a:pPr marL="469900" lvl="1" indent="-183515">
              <a:lnSpc>
                <a:spcPct val="100000"/>
              </a:lnSpc>
              <a:spcBef>
                <a:spcPts val="865"/>
              </a:spcBef>
              <a:buClr>
                <a:srgbClr val="CA2F0D"/>
              </a:buClr>
              <a:buSzPct val="85714"/>
              <a:buFont typeface="Wingdings"/>
              <a:buChar char=""/>
              <a:tabLst>
                <a:tab pos="470534" algn="l"/>
              </a:tabLst>
            </a:pP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r>
              <a:rPr sz="14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иные</a:t>
            </a:r>
            <a:r>
              <a:rPr sz="14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характеристики</a:t>
            </a:r>
            <a:endParaRPr sz="1400" dirty="0">
              <a:latin typeface="Segoe UI"/>
              <a:cs typeface="Segoe UI"/>
            </a:endParaRPr>
          </a:p>
          <a:p>
            <a:pPr marL="255270" indent="-243204">
              <a:lnSpc>
                <a:spcPct val="100000"/>
              </a:lnSpc>
              <a:spcBef>
                <a:spcPts val="780"/>
              </a:spcBef>
              <a:buClr>
                <a:srgbClr val="CA2F0D"/>
              </a:buClr>
              <a:buSzPct val="85294"/>
              <a:buFont typeface="Wingdings"/>
              <a:buChar char=""/>
              <a:tabLst>
                <a:tab pos="255904" algn="l"/>
              </a:tabLst>
            </a:pP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Все</a:t>
            </a:r>
            <a:r>
              <a:rPr sz="17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характеристики </a:t>
            </a:r>
            <a:r>
              <a:rPr sz="1700" b="1" spc="-5" dirty="0">
                <a:solidFill>
                  <a:srgbClr val="CA2F0D"/>
                </a:solidFill>
                <a:latin typeface="Segoe UI"/>
                <a:cs typeface="Segoe UI"/>
              </a:rPr>
              <a:t>одинаковы</a:t>
            </a:r>
            <a:r>
              <a:rPr sz="1700" b="1" spc="-6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700" spc="5" dirty="0">
                <a:solidFill>
                  <a:srgbClr val="243956"/>
                </a:solidFill>
                <a:latin typeface="Segoe UI"/>
                <a:cs typeface="Segoe UI"/>
              </a:rPr>
              <a:t>для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всех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 студентов,</a:t>
            </a:r>
            <a:r>
              <a:rPr sz="17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обучающихся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дисциплине</a:t>
            </a:r>
            <a:endParaRPr sz="1700" dirty="0">
              <a:latin typeface="Segoe UI"/>
              <a:cs typeface="Segoe UI"/>
            </a:endParaRPr>
          </a:p>
          <a:p>
            <a:pPr marL="255270" indent="-243204">
              <a:lnSpc>
                <a:spcPts val="1835"/>
              </a:lnSpc>
              <a:spcBef>
                <a:spcPts val="795"/>
              </a:spcBef>
              <a:buClr>
                <a:srgbClr val="CA2F0D"/>
              </a:buClr>
              <a:buSzPct val="85294"/>
              <a:buFont typeface="Wingdings"/>
              <a:buChar char=""/>
              <a:tabLst>
                <a:tab pos="255904" algn="l"/>
              </a:tabLst>
            </a:pP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7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возникающим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вопросам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о 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содержании</a:t>
            </a:r>
            <a:r>
              <a:rPr sz="17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дисциплины</a:t>
            </a:r>
            <a:r>
              <a:rPr sz="1700" spc="-5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необходимо</a:t>
            </a:r>
            <a:r>
              <a:rPr sz="17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обращаться</a:t>
            </a:r>
            <a:endParaRPr sz="1700" dirty="0">
              <a:latin typeface="Segoe UI"/>
              <a:cs typeface="Segoe UI"/>
            </a:endParaRPr>
          </a:p>
          <a:p>
            <a:pPr marL="194945">
              <a:lnSpc>
                <a:spcPts val="1835"/>
              </a:lnSpc>
            </a:pPr>
            <a:r>
              <a:rPr lang="ru-RU" sz="17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к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b="1" spc="-5" dirty="0" err="1">
                <a:solidFill>
                  <a:srgbClr val="CA2F0D"/>
                </a:solidFill>
                <a:latin typeface="Segoe UI"/>
                <a:cs typeface="Segoe UI"/>
              </a:rPr>
              <a:t>преподавателю</a:t>
            </a:r>
            <a:r>
              <a:rPr sz="1700" b="1" spc="-4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700" b="1" spc="-5" dirty="0" err="1">
                <a:solidFill>
                  <a:srgbClr val="CA2F0D"/>
                </a:solidFill>
                <a:latin typeface="Segoe UI"/>
                <a:cs typeface="Segoe UI"/>
              </a:rPr>
              <a:t>курса</a:t>
            </a:r>
            <a:endParaRPr lang="ru-RU" sz="1700" b="1" spc="-5" dirty="0">
              <a:solidFill>
                <a:srgbClr val="CA2F0D"/>
              </a:solidFill>
              <a:latin typeface="Segoe UI"/>
              <a:cs typeface="Segoe UI"/>
            </a:endParaRPr>
          </a:p>
          <a:p>
            <a:pPr marL="194945">
              <a:lnSpc>
                <a:spcPts val="1835"/>
              </a:lnSpc>
            </a:pPr>
            <a:r>
              <a:rPr lang="ru-RU" sz="1700" dirty="0">
                <a:solidFill>
                  <a:srgbClr val="243956"/>
                </a:solidFill>
                <a:latin typeface="Segoe UI"/>
                <a:cs typeface="Segoe UI"/>
              </a:rPr>
              <a:t> ПУД можно найти на сайте образовательной программы в разделе «Учебные</a:t>
            </a:r>
            <a:br>
              <a:rPr lang="ru-RU" sz="1700" dirty="0">
                <a:solidFill>
                  <a:srgbClr val="243956"/>
                </a:solidFill>
                <a:latin typeface="Segoe UI"/>
                <a:cs typeface="Segoe UI"/>
              </a:rPr>
            </a:br>
            <a:r>
              <a:rPr lang="ru-RU" sz="1700" dirty="0">
                <a:solidFill>
                  <a:srgbClr val="243956"/>
                </a:solidFill>
                <a:latin typeface="Segoe UI"/>
                <a:cs typeface="Segoe UI"/>
              </a:rPr>
              <a:t> курсы»</a:t>
            </a:r>
            <a:endParaRPr sz="1700" dirty="0">
              <a:solidFill>
                <a:srgbClr val="243956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23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7" name="object 7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9527" y="513327"/>
            <a:ext cx="839017" cy="8402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ПРОМЕЖУТОЧНАЯ</a:t>
            </a:r>
          </a:p>
          <a:p>
            <a:pPr marL="12700">
              <a:lnSpc>
                <a:spcPct val="100000"/>
              </a:lnSpc>
              <a:tabLst>
                <a:tab pos="895985" algn="l"/>
                <a:tab pos="86531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135" dirty="0">
                <a:uFill>
                  <a:solidFill>
                    <a:srgbClr val="CA2F0D"/>
                  </a:solidFill>
                </a:uFill>
              </a:rPr>
              <a:t>АТТЕСТАЦИЯ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799971"/>
            <a:ext cx="8456930" cy="29222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4945" marR="5080" indent="-182880">
              <a:lnSpc>
                <a:spcPts val="2160"/>
              </a:lnSpc>
              <a:spcBef>
                <a:spcPts val="375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Оценка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промежуточной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аттестации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рассчитывается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с помощью 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CA2F0D"/>
                </a:solidFill>
                <a:latin typeface="Segoe UI"/>
                <a:cs typeface="Segoe UI"/>
              </a:rPr>
              <a:t>формулы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(правила)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,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учитывающей 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каждую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из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оценок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по Элементам </a:t>
            </a:r>
            <a:r>
              <a:rPr sz="2000" spc="-5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контроля</a:t>
            </a:r>
            <a:endParaRPr sz="2000" dirty="0">
              <a:latin typeface="Segoe UI"/>
              <a:cs typeface="Segoe UI"/>
            </a:endParaRPr>
          </a:p>
          <a:p>
            <a:pPr marL="194945" marR="147320" indent="-182880">
              <a:lnSpc>
                <a:spcPts val="2160"/>
              </a:lnSpc>
              <a:spcBef>
                <a:spcPts val="480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Формула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расчёта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(правило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определения)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оценки</a:t>
            </a:r>
            <a:r>
              <a:rPr sz="20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промежуточной </a:t>
            </a:r>
            <a:r>
              <a:rPr sz="2000" spc="-5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аттестации</a:t>
            </a:r>
            <a:r>
              <a:rPr sz="20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обязательном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порядке</a:t>
            </a:r>
            <a:r>
              <a:rPr sz="2000" spc="-6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CA2F0D"/>
                </a:solidFill>
                <a:latin typeface="Segoe UI"/>
                <a:cs typeface="Segoe UI"/>
              </a:rPr>
              <a:t>фиксируется</a:t>
            </a:r>
            <a:r>
              <a:rPr sz="2000" b="1" spc="-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A2F0D"/>
                </a:solidFill>
                <a:latin typeface="Segoe UI"/>
                <a:cs typeface="Segoe UI"/>
              </a:rPr>
              <a:t>в</a:t>
            </a:r>
            <a:r>
              <a:rPr sz="2000"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программе</a:t>
            </a:r>
            <a:endParaRPr sz="2000" dirty="0">
              <a:latin typeface="Segoe UI"/>
              <a:cs typeface="Segoe UI"/>
            </a:endParaRPr>
          </a:p>
          <a:p>
            <a:pPr marL="194945">
              <a:lnSpc>
                <a:spcPts val="2130"/>
              </a:lnSpc>
            </a:pPr>
            <a:r>
              <a:rPr lang="ru-RU" sz="2000" b="1" dirty="0">
                <a:solidFill>
                  <a:srgbClr val="CA2F0D"/>
                </a:solidFill>
                <a:latin typeface="Segoe UI"/>
                <a:cs typeface="Segoe UI"/>
              </a:rPr>
              <a:t>Д</a:t>
            </a:r>
            <a:r>
              <a:rPr sz="2000" b="1" dirty="0" err="1">
                <a:solidFill>
                  <a:srgbClr val="CA2F0D"/>
                </a:solidFill>
                <a:latin typeface="Segoe UI"/>
                <a:cs typeface="Segoe UI"/>
              </a:rPr>
              <a:t>исциплины</a:t>
            </a:r>
            <a:endParaRPr sz="2000" dirty="0">
              <a:latin typeface="Segoe UI"/>
              <a:cs typeface="Segoe UI"/>
            </a:endParaRPr>
          </a:p>
          <a:p>
            <a:pPr marL="194945" marR="1068705" indent="-182880">
              <a:lnSpc>
                <a:spcPts val="2160"/>
              </a:lnSpc>
              <a:spcBef>
                <a:spcPts val="515"/>
              </a:spcBef>
              <a:buClr>
                <a:srgbClr val="CA2F0D"/>
              </a:buClr>
              <a:buSzPct val="85000"/>
              <a:buFont typeface="Arial MT"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Окончательная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оценка </a:t>
            </a:r>
            <a:r>
              <a:rPr sz="2000" spc="-5" dirty="0" err="1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z="2000" dirty="0">
                <a:solidFill>
                  <a:srgbClr val="243956"/>
                </a:solidFill>
                <a:latin typeface="Segoe UI"/>
                <a:cs typeface="Segoe UI"/>
              </a:rPr>
              <a:t>Д</a:t>
            </a:r>
            <a:r>
              <a:rPr sz="2000" dirty="0" err="1">
                <a:solidFill>
                  <a:srgbClr val="243956"/>
                </a:solidFill>
                <a:latin typeface="Segoe UI"/>
                <a:cs typeface="Segoe UI"/>
              </a:rPr>
              <a:t>исциплине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, предусматривающей </a:t>
            </a:r>
            <a:r>
              <a:rPr sz="2000" spc="-5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несколько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промежуточных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аттестаций,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может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зависеть</a:t>
            </a:r>
            <a:r>
              <a:rPr sz="20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43956"/>
                </a:solidFill>
                <a:latin typeface="Segoe UI"/>
                <a:cs typeface="Segoe UI"/>
              </a:rPr>
              <a:t>от</a:t>
            </a:r>
            <a:endParaRPr sz="2000" dirty="0">
              <a:latin typeface="Segoe UI"/>
              <a:cs typeface="Segoe UI"/>
            </a:endParaRPr>
          </a:p>
          <a:p>
            <a:pPr marL="194945">
              <a:lnSpc>
                <a:spcPts val="2010"/>
              </a:lnSpc>
            </a:pP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промежуточных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10" dirty="0">
                <a:solidFill>
                  <a:srgbClr val="243956"/>
                </a:solidFill>
                <a:latin typeface="Segoe UI"/>
                <a:cs typeface="Segoe UI"/>
              </a:rPr>
              <a:t>оценок,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наряду</a:t>
            </a:r>
            <a:r>
              <a:rPr sz="20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оценками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43956"/>
                </a:solidFill>
                <a:latin typeface="Segoe UI"/>
                <a:cs typeface="Segoe UI"/>
              </a:rPr>
              <a:t>Элементам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контроля</a:t>
            </a:r>
            <a:endParaRPr sz="2000" dirty="0">
              <a:latin typeface="Segoe UI"/>
              <a:cs typeface="Segoe UI"/>
            </a:endParaRPr>
          </a:p>
          <a:p>
            <a:pPr marL="194945">
              <a:lnSpc>
                <a:spcPts val="2280"/>
              </a:lnSpc>
            </a:pP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последнего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учебного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периода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изучения</a:t>
            </a:r>
            <a:r>
              <a:rPr sz="20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43956"/>
                </a:solidFill>
                <a:latin typeface="Segoe UI"/>
                <a:cs typeface="Segoe UI"/>
              </a:rPr>
              <a:t>такой</a:t>
            </a:r>
            <a:r>
              <a:rPr sz="20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Дисциплины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24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31750" y="190500"/>
            <a:ext cx="9207500" cy="1298575"/>
            <a:chOff x="-31750" y="190500"/>
            <a:chExt cx="9207500" cy="1298575"/>
          </a:xfrm>
        </p:grpSpPr>
        <p:sp>
          <p:nvSpPr>
            <p:cNvPr id="7" name="object 7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7828" y="417575"/>
              <a:ext cx="1071372" cy="10713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7487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НЕ</a:t>
            </a:r>
            <a:r>
              <a:rPr sz="4000" spc="-100" dirty="0"/>
              <a:t>ЯВ</a:t>
            </a:r>
            <a:r>
              <a:rPr sz="4000" spc="-105" dirty="0"/>
              <a:t>К</a:t>
            </a:r>
            <a:r>
              <a:rPr sz="4000" spc="-5" dirty="0"/>
              <a:t>А</a:t>
            </a:r>
            <a:r>
              <a:rPr sz="4000" spc="-204" dirty="0"/>
              <a:t> </a:t>
            </a:r>
            <a:r>
              <a:rPr sz="4000" spc="-105" dirty="0"/>
              <a:t>Н</a:t>
            </a:r>
            <a:r>
              <a:rPr sz="4000" spc="-5" dirty="0"/>
              <a:t>А</a:t>
            </a:r>
            <a:r>
              <a:rPr sz="4000" spc="-190" dirty="0"/>
              <a:t> </a:t>
            </a:r>
            <a:r>
              <a:rPr sz="4000" spc="-130" dirty="0"/>
              <a:t>Э</a:t>
            </a:r>
            <a:r>
              <a:rPr sz="4000" spc="-105" dirty="0"/>
              <a:t>ЛЕМЕН</a:t>
            </a:r>
            <a:r>
              <a:rPr sz="4000" spc="-5" dirty="0"/>
              <a:t>Т</a:t>
            </a:r>
            <a:r>
              <a:rPr sz="4000" spc="-175" dirty="0"/>
              <a:t> </a:t>
            </a:r>
            <a:r>
              <a:rPr sz="4000" spc="-285" dirty="0"/>
              <a:t>К</a:t>
            </a:r>
            <a:r>
              <a:rPr sz="4000" spc="-105" dirty="0"/>
              <a:t>ОНТ</a:t>
            </a:r>
            <a:r>
              <a:rPr sz="4000" spc="-130" dirty="0"/>
              <a:t>Р</a:t>
            </a:r>
            <a:r>
              <a:rPr sz="4000" spc="-125" dirty="0"/>
              <a:t>О</a:t>
            </a:r>
            <a:r>
              <a:rPr sz="4000" spc="-105" dirty="0"/>
              <a:t>Л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882464"/>
            <a:ext cx="8285480" cy="27686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случае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неявки </a:t>
            </a: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по</a:t>
            </a:r>
            <a:r>
              <a:rPr sz="1500" b="1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уважительной</a:t>
            </a:r>
            <a:r>
              <a:rPr sz="1500" b="1" spc="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причине</a:t>
            </a:r>
            <a:r>
              <a:rPr sz="15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студент</a:t>
            </a:r>
            <a:r>
              <a:rPr sz="15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должен:</a:t>
            </a:r>
            <a:endParaRPr sz="1500">
              <a:latin typeface="Segoe UI"/>
              <a:cs typeface="Segoe UI"/>
            </a:endParaRPr>
          </a:p>
          <a:p>
            <a:pPr marL="469900" lvl="1" indent="-183515">
              <a:lnSpc>
                <a:spcPct val="100000"/>
              </a:lnSpc>
              <a:spcBef>
                <a:spcPts val="484"/>
              </a:spcBef>
              <a:buClr>
                <a:srgbClr val="CA2F0D"/>
              </a:buClr>
              <a:buSzPct val="84615"/>
              <a:buFont typeface="Wingdings"/>
              <a:buChar char=""/>
              <a:tabLst>
                <a:tab pos="470534" algn="l"/>
              </a:tabLst>
            </a:pP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уведомить</a:t>
            </a:r>
            <a:r>
              <a:rPr sz="13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учебный</a:t>
            </a:r>
            <a:r>
              <a:rPr sz="13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офис</a:t>
            </a:r>
            <a:r>
              <a:rPr sz="13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3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электронной</a:t>
            </a:r>
            <a:r>
              <a:rPr sz="1300" spc="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43956"/>
                </a:solidFill>
                <a:latin typeface="Segoe UI"/>
                <a:cs typeface="Segoe UI"/>
              </a:rPr>
              <a:t>почте</a:t>
            </a:r>
            <a:endParaRPr sz="1300">
              <a:latin typeface="Segoe UI"/>
              <a:cs typeface="Segoe UI"/>
            </a:endParaRPr>
          </a:p>
          <a:p>
            <a:pPr marL="469900" lvl="1" indent="-183515">
              <a:lnSpc>
                <a:spcPts val="1405"/>
              </a:lnSpc>
              <a:spcBef>
                <a:spcPts val="495"/>
              </a:spcBef>
              <a:buClr>
                <a:srgbClr val="CA2F0D"/>
              </a:buClr>
              <a:buSzPct val="84615"/>
              <a:buFont typeface="Wingdings"/>
              <a:buChar char=""/>
              <a:tabLst>
                <a:tab pos="470534" algn="l"/>
              </a:tabLst>
            </a:pP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представить</a:t>
            </a:r>
            <a:r>
              <a:rPr sz="13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медицинскую</a:t>
            </a:r>
            <a:r>
              <a:rPr sz="13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справку</a:t>
            </a:r>
            <a:r>
              <a:rPr sz="13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в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день,</a:t>
            </a:r>
            <a:r>
              <a:rPr sz="13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в </a:t>
            </a:r>
            <a:r>
              <a:rPr sz="1300" spc="-15" dirty="0">
                <a:solidFill>
                  <a:srgbClr val="243956"/>
                </a:solidFill>
                <a:latin typeface="Segoe UI"/>
                <a:cs typeface="Segoe UI"/>
              </a:rPr>
              <a:t>который,</a:t>
            </a:r>
            <a:r>
              <a:rPr sz="13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3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43956"/>
                </a:solidFill>
                <a:latin typeface="Segoe UI"/>
                <a:cs typeface="Segoe UI"/>
              </a:rPr>
              <a:t>соответствии</a:t>
            </a:r>
            <a:r>
              <a:rPr sz="13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со</a:t>
            </a:r>
            <a:r>
              <a:rPr sz="13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справкой,</a:t>
            </a:r>
            <a:r>
              <a:rPr sz="13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студенту</a:t>
            </a:r>
            <a:r>
              <a:rPr sz="1300" spc="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указано</a:t>
            </a:r>
            <a:endParaRPr sz="1300">
              <a:latin typeface="Segoe UI"/>
              <a:cs typeface="Segoe UI"/>
            </a:endParaRPr>
          </a:p>
          <a:p>
            <a:pPr marL="469900">
              <a:lnSpc>
                <a:spcPts val="1250"/>
              </a:lnSpc>
            </a:pP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приступить</a:t>
            </a:r>
            <a:r>
              <a:rPr sz="13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к</a:t>
            </a:r>
            <a:r>
              <a:rPr sz="13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занятиям,</a:t>
            </a:r>
            <a:r>
              <a:rPr sz="13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или</a:t>
            </a:r>
            <a:r>
              <a:rPr sz="13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предоставить</a:t>
            </a:r>
            <a:r>
              <a:rPr sz="1300" spc="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документы</a:t>
            </a:r>
            <a:r>
              <a:rPr sz="13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3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5" dirty="0">
                <a:solidFill>
                  <a:srgbClr val="243956"/>
                </a:solidFill>
                <a:latin typeface="Segoe UI"/>
                <a:cs typeface="Segoe UI"/>
              </a:rPr>
              <a:t>течение</a:t>
            </a:r>
            <a:r>
              <a:rPr sz="13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3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учебных</a:t>
            </a:r>
            <a:r>
              <a:rPr sz="13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дней</a:t>
            </a:r>
            <a:r>
              <a:rPr sz="13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после</a:t>
            </a:r>
            <a:r>
              <a:rPr sz="13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неявки,</a:t>
            </a:r>
            <a:r>
              <a:rPr sz="13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если</a:t>
            </a:r>
            <a:endParaRPr sz="1300">
              <a:latin typeface="Segoe UI"/>
              <a:cs typeface="Segoe UI"/>
            </a:endParaRPr>
          </a:p>
          <a:p>
            <a:pPr marL="469900">
              <a:lnSpc>
                <a:spcPts val="1405"/>
              </a:lnSpc>
            </a:pPr>
            <a:r>
              <a:rPr sz="1300" spc="-15" dirty="0">
                <a:solidFill>
                  <a:srgbClr val="243956"/>
                </a:solidFill>
                <a:latin typeface="Segoe UI"/>
                <a:cs typeface="Segoe UI"/>
              </a:rPr>
              <a:t>студент</a:t>
            </a:r>
            <a:r>
              <a:rPr sz="13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не</a:t>
            </a:r>
            <a:r>
              <a:rPr sz="13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присутствовал</a:t>
            </a:r>
            <a:r>
              <a:rPr sz="1300" spc="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на</a:t>
            </a:r>
            <a:r>
              <a:rPr sz="13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элементе</a:t>
            </a:r>
            <a:r>
              <a:rPr sz="13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контроля</a:t>
            </a:r>
            <a:r>
              <a:rPr sz="13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3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иной</a:t>
            </a:r>
            <a:r>
              <a:rPr sz="13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уважительной</a:t>
            </a:r>
            <a:r>
              <a:rPr sz="13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300" spc="-10" dirty="0">
                <a:solidFill>
                  <a:srgbClr val="243956"/>
                </a:solidFill>
                <a:latin typeface="Segoe UI"/>
                <a:cs typeface="Segoe UI"/>
              </a:rPr>
              <a:t>причине</a:t>
            </a:r>
            <a:endParaRPr sz="130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Документально</a:t>
            </a:r>
            <a:r>
              <a:rPr sz="15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не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подтверждённая</a:t>
            </a:r>
            <a:r>
              <a:rPr sz="1500" spc="6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неявка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считается</a:t>
            </a:r>
            <a:r>
              <a:rPr sz="15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неявкой</a:t>
            </a:r>
            <a:r>
              <a:rPr sz="15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неуважительной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причине</a:t>
            </a:r>
            <a:endParaRPr sz="150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Неявка</a:t>
            </a:r>
            <a:r>
              <a:rPr sz="15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из-за</a:t>
            </a:r>
            <a:r>
              <a:rPr sz="15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работы,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служебной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командировки,</a:t>
            </a:r>
            <a:r>
              <a:rPr sz="1500" spc="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не</a:t>
            </a:r>
            <a:r>
              <a:rPr sz="15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CA2F0D"/>
                </a:solidFill>
                <a:latin typeface="Segoe UI"/>
                <a:cs typeface="Segoe UI"/>
              </a:rPr>
              <a:t>является</a:t>
            </a:r>
            <a:r>
              <a:rPr sz="1500"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уважительной</a:t>
            </a:r>
            <a:r>
              <a:rPr sz="1500" b="1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причиной</a:t>
            </a:r>
            <a:endParaRPr sz="1500">
              <a:latin typeface="Segoe UI"/>
              <a:cs typeface="Segoe UI"/>
            </a:endParaRPr>
          </a:p>
          <a:p>
            <a:pPr marL="194945" marR="434340" indent="-182880">
              <a:lnSpc>
                <a:spcPts val="1440"/>
              </a:lnSpc>
              <a:spcBef>
                <a:spcPts val="1185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Все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справки,</a:t>
            </a:r>
            <a:r>
              <a:rPr sz="15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предоставляемые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студентами</a:t>
            </a:r>
            <a:r>
              <a:rPr sz="15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период</a:t>
            </a:r>
            <a:r>
              <a:rPr sz="15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сессии,</a:t>
            </a:r>
            <a:r>
              <a:rPr sz="1500" spc="-10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проверяются</a:t>
            </a:r>
            <a:r>
              <a:rPr sz="1500" b="1" spc="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помощью </a:t>
            </a:r>
            <a:r>
              <a:rPr sz="1500" spc="-39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запроса</a:t>
            </a:r>
            <a:r>
              <a:rPr sz="15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медицинское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учреждение</a:t>
            </a:r>
            <a:endParaRPr sz="1500">
              <a:latin typeface="Segoe UI"/>
              <a:cs typeface="Segoe UI"/>
            </a:endParaRPr>
          </a:p>
          <a:p>
            <a:pPr marL="195580" indent="-182880">
              <a:lnSpc>
                <a:spcPts val="1620"/>
              </a:lnSpc>
              <a:spcBef>
                <a:spcPts val="855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Предоставление</a:t>
            </a:r>
            <a:r>
              <a:rPr sz="15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поддельных</a:t>
            </a:r>
            <a:r>
              <a:rPr sz="15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медицинских</a:t>
            </a:r>
            <a:r>
              <a:rPr sz="15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справок</a:t>
            </a:r>
            <a:r>
              <a:rPr sz="15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является</a:t>
            </a: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spc="-5" dirty="0">
                <a:solidFill>
                  <a:srgbClr val="243956"/>
                </a:solidFill>
                <a:latin typeface="Segoe UI"/>
                <a:cs typeface="Segoe UI"/>
              </a:rPr>
              <a:t>основанием</a:t>
            </a:r>
            <a:r>
              <a:rPr sz="1500" dirty="0">
                <a:solidFill>
                  <a:srgbClr val="243956"/>
                </a:solidFill>
                <a:latin typeface="Segoe UI"/>
                <a:cs typeface="Segoe UI"/>
              </a:rPr>
              <a:t> для</a:t>
            </a:r>
            <a:r>
              <a:rPr sz="1500" spc="-1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CA2F0D"/>
                </a:solidFill>
                <a:latin typeface="Segoe UI"/>
                <a:cs typeface="Segoe UI"/>
              </a:rPr>
              <a:t>отчисления</a:t>
            </a:r>
            <a:endParaRPr sz="1500">
              <a:latin typeface="Segoe UI"/>
              <a:cs typeface="Segoe UI"/>
            </a:endParaRPr>
          </a:p>
          <a:p>
            <a:pPr marL="194945">
              <a:lnSpc>
                <a:spcPts val="1620"/>
              </a:lnSpc>
            </a:pPr>
            <a:r>
              <a:rPr sz="1500" spc="-10" dirty="0">
                <a:solidFill>
                  <a:srgbClr val="243956"/>
                </a:solidFill>
                <a:latin typeface="Segoe UI"/>
                <a:cs typeface="Segoe UI"/>
              </a:rPr>
              <a:t>студента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25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056" y="2616200"/>
            <a:ext cx="7893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  <a:tab pos="7879715" algn="l"/>
              </a:tabLst>
            </a:pPr>
            <a:r>
              <a:rPr sz="4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800" b="1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ПЕРЕСДАЧИ	</a:t>
            </a:r>
            <a:endParaRPr sz="4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5390" y="13207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26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2088" y="473963"/>
            <a:ext cx="1639824" cy="15834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0295" y="2662427"/>
            <a:ext cx="2956560" cy="24810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051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270001"/>
                </a:moveTo>
                <a:lnTo>
                  <a:pt x="9144000" y="270001"/>
                </a:lnTo>
                <a:lnTo>
                  <a:pt x="9144000" y="0"/>
                </a:lnTo>
                <a:lnTo>
                  <a:pt x="0" y="0"/>
                </a:lnTo>
                <a:lnTo>
                  <a:pt x="0" y="270001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0500"/>
            <a:ext cx="9144000" cy="80010"/>
          </a:xfrm>
          <a:custGeom>
            <a:avLst/>
            <a:gdLst/>
            <a:ahLst/>
            <a:cxnLst/>
            <a:rect l="l" t="t" r="r" b="b"/>
            <a:pathLst>
              <a:path w="9144000" h="80010">
                <a:moveTo>
                  <a:pt x="0" y="79501"/>
                </a:moveTo>
                <a:lnTo>
                  <a:pt x="9144000" y="79501"/>
                </a:lnTo>
                <a:lnTo>
                  <a:pt x="9144000" y="0"/>
                </a:lnTo>
                <a:lnTo>
                  <a:pt x="0" y="0"/>
                </a:lnTo>
                <a:lnTo>
                  <a:pt x="0" y="79501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9852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5390" y="13207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27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192529"/>
            <a:ext cx="8308975" cy="289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НИУ ВШЭ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A2F0D"/>
                </a:solidFill>
                <a:latin typeface="Segoe UI"/>
                <a:cs typeface="Segoe UI"/>
              </a:rPr>
              <a:t>нельзя</a:t>
            </a:r>
            <a:r>
              <a:rPr sz="2400" b="1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пересдать</a:t>
            </a:r>
            <a:r>
              <a:rPr sz="2400" b="1" spc="-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CA2F0D"/>
                </a:solidFill>
                <a:latin typeface="Segoe UI"/>
                <a:cs typeface="Segoe UI"/>
              </a:rPr>
              <a:t>положительные</a:t>
            </a:r>
            <a:r>
              <a:rPr sz="2400" b="1" spc="-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оценки</a:t>
            </a:r>
            <a:r>
              <a:rPr sz="2400" b="1" spc="-5" dirty="0">
                <a:solidFill>
                  <a:srgbClr val="243956"/>
                </a:solidFill>
                <a:latin typeface="Segoe UI"/>
                <a:cs typeface="Segoe UI"/>
              </a:rPr>
              <a:t>,</a:t>
            </a:r>
            <a:endParaRPr sz="240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поэтому</a:t>
            </a:r>
            <a:r>
              <a:rPr sz="24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пересдаче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подлежат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только</a:t>
            </a:r>
            <a:r>
              <a:rPr sz="24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оценки</a:t>
            </a:r>
            <a:r>
              <a:rPr sz="24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ниже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«4»</a:t>
            </a:r>
            <a:endParaRPr sz="2400">
              <a:latin typeface="Segoe UI"/>
              <a:cs typeface="Segoe UI"/>
            </a:endParaRPr>
          </a:p>
          <a:p>
            <a:pPr marL="194945" marR="405130" indent="-182880">
              <a:lnSpc>
                <a:spcPct val="100000"/>
              </a:lnSpc>
              <a:spcBef>
                <a:spcPts val="1200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Неявки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без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уважительной</a:t>
            </a:r>
            <a:r>
              <a:rPr sz="24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причины</a:t>
            </a:r>
            <a:r>
              <a:rPr sz="24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243956"/>
                </a:solidFill>
                <a:latin typeface="Segoe UI"/>
                <a:cs typeface="Segoe UI"/>
              </a:rPr>
              <a:t>приравниваются</a:t>
            </a:r>
            <a:r>
              <a:rPr sz="2400" spc="6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к </a:t>
            </a:r>
            <a:r>
              <a:rPr sz="2400" spc="-6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неудовлетворительным</a:t>
            </a:r>
            <a:r>
              <a:rPr sz="24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оценкам</a:t>
            </a:r>
            <a:endParaRPr sz="240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1200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К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пересдаче</a:t>
            </a:r>
            <a:r>
              <a:rPr sz="24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допускаются</a:t>
            </a:r>
            <a:r>
              <a:rPr sz="2400" spc="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только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студенты,</a:t>
            </a:r>
            <a:r>
              <a:rPr sz="2400"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имеющие</a:t>
            </a:r>
            <a:r>
              <a:rPr sz="2400" spc="-1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A2F0D"/>
                </a:solidFill>
                <a:latin typeface="Segoe UI"/>
                <a:cs typeface="Segoe UI"/>
              </a:rPr>
              <a:t>не</a:t>
            </a:r>
            <a:endParaRPr sz="2400">
              <a:latin typeface="Segoe UI"/>
              <a:cs typeface="Segoe UI"/>
            </a:endParaRPr>
          </a:p>
          <a:p>
            <a:pPr marL="194945" marR="85026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A2F0D"/>
                </a:solidFill>
                <a:latin typeface="Segoe UI"/>
                <a:cs typeface="Segoe UI"/>
              </a:rPr>
              <a:t>более</a:t>
            </a:r>
            <a:r>
              <a:rPr sz="2400" b="1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A2F0D"/>
                </a:solidFill>
                <a:latin typeface="Segoe UI"/>
                <a:cs typeface="Segoe UI"/>
              </a:rPr>
              <a:t>двух</a:t>
            </a:r>
            <a:r>
              <a:rPr sz="2400" b="1" spc="-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задолженностей</a:t>
            </a:r>
            <a:r>
              <a:rPr sz="2400" b="1" spc="-9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(не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 считая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неявок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по </a:t>
            </a:r>
            <a:r>
              <a:rPr sz="2400" spc="-6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уважительной</a:t>
            </a:r>
            <a:r>
              <a:rPr sz="2400" spc="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причине)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01752"/>
            <a:ext cx="9144000" cy="6350"/>
          </a:xfrm>
          <a:custGeom>
            <a:avLst/>
            <a:gdLst/>
            <a:ahLst/>
            <a:cxnLst/>
            <a:rect l="l" t="t" r="r" b="b"/>
            <a:pathLst>
              <a:path w="9144000" h="6350">
                <a:moveTo>
                  <a:pt x="0" y="6350"/>
                </a:moveTo>
                <a:lnTo>
                  <a:pt x="914400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6842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ПЕ</a:t>
            </a:r>
            <a:r>
              <a:rPr sz="4000" spc="-110" dirty="0"/>
              <a:t>РИ</a:t>
            </a:r>
            <a:r>
              <a:rPr sz="4000" spc="-125" dirty="0"/>
              <a:t>О</a:t>
            </a:r>
            <a:r>
              <a:rPr sz="4000" spc="-5" dirty="0"/>
              <a:t>Д</a:t>
            </a:r>
            <a:r>
              <a:rPr sz="4000" spc="-170" dirty="0"/>
              <a:t> </a:t>
            </a:r>
            <a:r>
              <a:rPr sz="4000" spc="-5" dirty="0"/>
              <a:t>И</a:t>
            </a:r>
            <a:r>
              <a:rPr sz="4000" spc="-185" dirty="0"/>
              <a:t> </a:t>
            </a:r>
            <a:r>
              <a:rPr sz="4000" spc="-100" dirty="0"/>
              <a:t>Г</a:t>
            </a:r>
            <a:r>
              <a:rPr sz="4000" spc="-420" dirty="0"/>
              <a:t>Р</a:t>
            </a:r>
            <a:r>
              <a:rPr sz="4000" spc="-220" dirty="0"/>
              <a:t>А</a:t>
            </a:r>
            <a:r>
              <a:rPr sz="4000" spc="-100" dirty="0"/>
              <a:t>Ф</a:t>
            </a:r>
            <a:r>
              <a:rPr sz="4000" spc="-110" dirty="0"/>
              <a:t>И</a:t>
            </a:r>
            <a:r>
              <a:rPr sz="4000" spc="-5" dirty="0"/>
              <a:t>К</a:t>
            </a:r>
            <a:r>
              <a:rPr sz="4000" spc="-185" dirty="0"/>
              <a:t> </a:t>
            </a:r>
            <a:r>
              <a:rPr sz="4000" spc="-105" dirty="0"/>
              <a:t>ПЕ</a:t>
            </a:r>
            <a:r>
              <a:rPr sz="4000" spc="-110" dirty="0"/>
              <a:t>Р</a:t>
            </a:r>
            <a:r>
              <a:rPr sz="4000" spc="-105" dirty="0"/>
              <a:t>ЕС</a:t>
            </a:r>
            <a:r>
              <a:rPr sz="4000" spc="-100" dirty="0"/>
              <a:t>Д</a:t>
            </a:r>
            <a:r>
              <a:rPr sz="4000" spc="-484" dirty="0"/>
              <a:t>А</a:t>
            </a:r>
            <a:r>
              <a:rPr sz="4000" spc="-5" dirty="0"/>
              <a:t>Ч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7941" y="1709166"/>
            <a:ext cx="4185285" cy="3114040"/>
          </a:xfrm>
          <a:prstGeom prst="rect">
            <a:avLst/>
          </a:prstGeom>
          <a:ln w="26424">
            <a:solidFill>
              <a:srgbClr val="CA2F0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72415" marR="705485" indent="-182880">
              <a:lnSpc>
                <a:spcPct val="80000"/>
              </a:lnSpc>
              <a:buClr>
                <a:srgbClr val="CA2F0D"/>
              </a:buClr>
              <a:buSzPct val="85294"/>
              <a:buFont typeface="Wingdings"/>
              <a:buChar char=""/>
              <a:tabLst>
                <a:tab pos="332740" algn="l"/>
              </a:tabLst>
            </a:pPr>
            <a:r>
              <a:rPr dirty="0"/>
              <a:t>	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2</a:t>
            </a:r>
            <a:r>
              <a:rPr sz="17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периода</a:t>
            </a:r>
            <a:r>
              <a:rPr sz="17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пересдач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—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зимой</a:t>
            </a:r>
            <a:r>
              <a:rPr sz="1700" spc="-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и </a:t>
            </a:r>
            <a:r>
              <a:rPr sz="1700" spc="-45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осенью</a:t>
            </a:r>
            <a:endParaRPr sz="1700" dirty="0">
              <a:latin typeface="Segoe UI"/>
              <a:cs typeface="Segoe UI"/>
            </a:endParaRPr>
          </a:p>
          <a:p>
            <a:pPr marL="546735" lvl="1" indent="-183515">
              <a:lnSpc>
                <a:spcPct val="100000"/>
              </a:lnSpc>
              <a:spcBef>
                <a:spcPts val="880"/>
              </a:spcBef>
              <a:buClr>
                <a:srgbClr val="CA2F0D"/>
              </a:buClr>
              <a:buSzPct val="82142"/>
              <a:buFont typeface="Arial MT"/>
              <a:buChar char="•"/>
              <a:tabLst>
                <a:tab pos="546735" algn="l"/>
                <a:tab pos="547370" algn="l"/>
              </a:tabLst>
            </a:pP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За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1-2</a:t>
            </a:r>
            <a:r>
              <a:rPr sz="1400" spc="-15" dirty="0">
                <a:solidFill>
                  <a:srgbClr val="243956"/>
                </a:solidFill>
                <a:latin typeface="Segoe UI"/>
                <a:cs typeface="Segoe UI"/>
              </a:rPr>
              <a:t> модули:</a:t>
            </a:r>
            <a:r>
              <a:rPr sz="14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с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10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 января</a:t>
            </a:r>
            <a:r>
              <a:rPr sz="1400" spc="-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по</a:t>
            </a:r>
            <a:r>
              <a:rPr sz="1400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15</a:t>
            </a:r>
            <a:r>
              <a:rPr sz="1400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февраля</a:t>
            </a:r>
            <a:endParaRPr sz="1400" dirty="0">
              <a:latin typeface="Segoe UI"/>
              <a:cs typeface="Segoe UI"/>
            </a:endParaRPr>
          </a:p>
          <a:p>
            <a:pPr marL="546735" lvl="1" indent="-183515">
              <a:lnSpc>
                <a:spcPts val="1675"/>
              </a:lnSpc>
              <a:spcBef>
                <a:spcPts val="865"/>
              </a:spcBef>
              <a:buClr>
                <a:srgbClr val="CA2F0D"/>
              </a:buClr>
              <a:buSzPct val="82142"/>
              <a:buFont typeface="Arial MT"/>
              <a:buChar char="•"/>
              <a:tabLst>
                <a:tab pos="546735" algn="l"/>
                <a:tab pos="547370" algn="l"/>
              </a:tabLst>
            </a:pPr>
            <a:r>
              <a:rPr sz="1400" spc="-5" dirty="0">
                <a:solidFill>
                  <a:srgbClr val="243956"/>
                </a:solidFill>
                <a:latin typeface="Segoe UI"/>
                <a:cs typeface="Segoe UI"/>
              </a:rPr>
              <a:t>За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43956"/>
                </a:solidFill>
                <a:latin typeface="Segoe UI"/>
                <a:cs typeface="Segoe UI"/>
              </a:rPr>
              <a:t>3-4</a:t>
            </a:r>
            <a:r>
              <a:rPr sz="1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243956"/>
                </a:solidFill>
                <a:latin typeface="Segoe UI"/>
                <a:cs typeface="Segoe UI"/>
              </a:rPr>
              <a:t>модули:</a:t>
            </a:r>
            <a:r>
              <a:rPr sz="14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с</a:t>
            </a:r>
            <a:r>
              <a:rPr sz="1400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1</a:t>
            </a:r>
            <a:r>
              <a:rPr sz="1400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сентября</a:t>
            </a:r>
            <a:r>
              <a:rPr sz="1400" spc="-2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CA2F0D"/>
                </a:solidFill>
                <a:latin typeface="Segoe UI"/>
                <a:cs typeface="Segoe UI"/>
              </a:rPr>
              <a:t>по</a:t>
            </a:r>
            <a:r>
              <a:rPr sz="1400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15</a:t>
            </a:r>
            <a:r>
              <a:rPr sz="1400" spc="-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CA2F0D"/>
                </a:solidFill>
                <a:latin typeface="Segoe UI"/>
                <a:cs typeface="Segoe UI"/>
              </a:rPr>
              <a:t>октября</a:t>
            </a:r>
            <a:endParaRPr sz="1400" dirty="0">
              <a:latin typeface="Segoe UI"/>
              <a:cs typeface="Segoe UI"/>
            </a:endParaRPr>
          </a:p>
          <a:p>
            <a:pPr marL="272415" marR="638810" indent="-182880">
              <a:lnSpc>
                <a:spcPts val="1630"/>
              </a:lnSpc>
              <a:spcBef>
                <a:spcPts val="390"/>
              </a:spcBef>
              <a:buClr>
                <a:srgbClr val="CA2F0D"/>
              </a:buClr>
              <a:buSzPct val="85294"/>
              <a:buFont typeface="Wingdings"/>
              <a:buChar char=""/>
              <a:tabLst>
                <a:tab pos="273050" algn="l"/>
              </a:tabLst>
            </a:pPr>
            <a:r>
              <a:rPr sz="1700" u="sng" spc="50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700" b="1" u="sng" spc="-2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2"/>
              </a:rPr>
              <a:t>График </a:t>
            </a:r>
            <a:r>
              <a:rPr sz="1700" b="1" u="sng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2"/>
              </a:rPr>
              <a:t>пересдач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включает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как </a:t>
            </a:r>
            <a:r>
              <a:rPr sz="1700" spc="-45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минимум</a:t>
            </a:r>
            <a:endParaRPr sz="1700" dirty="0">
              <a:latin typeface="Segoe UI"/>
              <a:cs typeface="Segoe UI"/>
            </a:endParaRPr>
          </a:p>
          <a:p>
            <a:pPr marL="272415" indent="-183515">
              <a:lnSpc>
                <a:spcPct val="100000"/>
              </a:lnSpc>
              <a:spcBef>
                <a:spcPts val="15"/>
              </a:spcBef>
              <a:buClr>
                <a:srgbClr val="CA2F0D"/>
              </a:buClr>
              <a:buSzPct val="85294"/>
              <a:buFont typeface="Wingdings"/>
              <a:buChar char=""/>
              <a:tabLst>
                <a:tab pos="273050" algn="l"/>
              </a:tabLst>
            </a:pP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две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даты</a:t>
            </a:r>
            <a:r>
              <a:rPr sz="1700" spc="-4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приёма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первой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пересдачи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и</a:t>
            </a:r>
            <a:endParaRPr sz="1700" dirty="0">
              <a:latin typeface="Segoe UI"/>
              <a:cs typeface="Segoe UI"/>
            </a:endParaRPr>
          </a:p>
          <a:p>
            <a:pPr marL="272415" indent="-183515">
              <a:lnSpc>
                <a:spcPts val="1835"/>
              </a:lnSpc>
              <a:buClr>
                <a:srgbClr val="CA2F0D"/>
              </a:buClr>
              <a:buSzPct val="85294"/>
              <a:buFont typeface="Wingdings"/>
              <a:buChar char=""/>
              <a:tabLst>
                <a:tab pos="273050" algn="l"/>
              </a:tabLst>
            </a:pP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одну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5" dirty="0">
                <a:solidFill>
                  <a:srgbClr val="243956"/>
                </a:solidFill>
                <a:latin typeface="Segoe UI"/>
                <a:cs typeface="Segoe UI"/>
              </a:rPr>
              <a:t>дату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приёма</a:t>
            </a:r>
            <a:r>
              <a:rPr sz="1700" spc="-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пересдачи</a:t>
            </a:r>
            <a:r>
              <a:rPr sz="1700" spc="-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endParaRPr sz="1700" dirty="0">
              <a:latin typeface="Segoe UI"/>
              <a:cs typeface="Segoe UI"/>
            </a:endParaRPr>
          </a:p>
          <a:p>
            <a:pPr marL="272415">
              <a:lnSpc>
                <a:spcPts val="1835"/>
              </a:lnSpc>
            </a:pP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комиссией</a:t>
            </a:r>
            <a:r>
              <a:rPr sz="1700" spc="-6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5" dirty="0">
                <a:solidFill>
                  <a:srgbClr val="243956"/>
                </a:solidFill>
                <a:latin typeface="Segoe UI"/>
                <a:cs typeface="Segoe UI"/>
              </a:rPr>
              <a:t>каждому</a:t>
            </a:r>
            <a:r>
              <a:rPr sz="1700" spc="-6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экзамену:</a:t>
            </a:r>
            <a:endParaRPr sz="1700" dirty="0">
              <a:latin typeface="Segoe UI"/>
              <a:cs typeface="Segoe UI"/>
            </a:endParaRPr>
          </a:p>
          <a:p>
            <a:pPr marL="272415" indent="-183515">
              <a:lnSpc>
                <a:spcPct val="100000"/>
              </a:lnSpc>
              <a:buClr>
                <a:srgbClr val="CA2F0D"/>
              </a:buClr>
              <a:buSzPct val="85294"/>
              <a:buFont typeface="Wingdings"/>
              <a:buChar char=""/>
              <a:tabLst>
                <a:tab pos="273050" algn="l"/>
              </a:tabLst>
            </a:pPr>
            <a:r>
              <a:rPr sz="1700" u="sng" spc="50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700" b="1" u="sng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Запись</a:t>
            </a:r>
            <a:r>
              <a:rPr sz="1700" b="1" u="sng" spc="-50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1700" b="1" u="sng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на</a:t>
            </a:r>
            <a:r>
              <a:rPr sz="1700" b="1" u="sng" spc="-30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1700" b="1" u="sng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пересдачи</a:t>
            </a:r>
            <a:endParaRPr sz="17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28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618482" y="1718310"/>
            <a:ext cx="4185285" cy="1529080"/>
          </a:xfrm>
          <a:custGeom>
            <a:avLst/>
            <a:gdLst/>
            <a:ahLst/>
            <a:cxnLst/>
            <a:rect l="l" t="t" r="r" b="b"/>
            <a:pathLst>
              <a:path w="4185284" h="1529080">
                <a:moveTo>
                  <a:pt x="0" y="1528571"/>
                </a:moveTo>
                <a:lnTo>
                  <a:pt x="4184904" y="1528571"/>
                </a:lnTo>
                <a:lnTo>
                  <a:pt x="4184904" y="0"/>
                </a:lnTo>
                <a:lnTo>
                  <a:pt x="0" y="0"/>
                </a:lnTo>
                <a:lnTo>
                  <a:pt x="0" y="1528571"/>
                </a:lnTo>
                <a:close/>
              </a:path>
            </a:pathLst>
          </a:custGeom>
          <a:ln w="26424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31694" y="1742948"/>
            <a:ext cx="41586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4094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CA2F0D"/>
                </a:solidFill>
                <a:latin typeface="Segoe UI"/>
                <a:cs typeface="Segoe UI"/>
              </a:rPr>
              <a:t>График</a:t>
            </a:r>
            <a:r>
              <a:rPr sz="2000" b="1" spc="-7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пересдач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05146" y="2167127"/>
            <a:ext cx="4211955" cy="2668905"/>
            <a:chOff x="4605146" y="2167127"/>
            <a:chExt cx="4211955" cy="26689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2011" y="2167127"/>
              <a:ext cx="990599" cy="9890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18481" y="3292602"/>
              <a:ext cx="4185285" cy="1530350"/>
            </a:xfrm>
            <a:custGeom>
              <a:avLst/>
              <a:gdLst/>
              <a:ahLst/>
              <a:cxnLst/>
              <a:rect l="l" t="t" r="r" b="b"/>
              <a:pathLst>
                <a:path w="4185284" h="1530350">
                  <a:moveTo>
                    <a:pt x="0" y="1530096"/>
                  </a:moveTo>
                  <a:lnTo>
                    <a:pt x="4184904" y="1530096"/>
                  </a:lnTo>
                  <a:lnTo>
                    <a:pt x="4184904" y="0"/>
                  </a:lnTo>
                  <a:lnTo>
                    <a:pt x="0" y="0"/>
                  </a:lnTo>
                  <a:lnTo>
                    <a:pt x="0" y="1530096"/>
                  </a:lnTo>
                  <a:close/>
                </a:path>
              </a:pathLst>
            </a:custGeom>
            <a:ln w="26424">
              <a:solidFill>
                <a:srgbClr val="CA2F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31694" y="3317824"/>
            <a:ext cx="4158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A2F0D"/>
                </a:solidFill>
                <a:latin typeface="Segoe UI"/>
                <a:cs typeface="Segoe UI"/>
              </a:rPr>
              <a:t>Запись</a:t>
            </a:r>
            <a:r>
              <a:rPr sz="2000" b="1" spc="-5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A2F0D"/>
                </a:solidFill>
                <a:latin typeface="Segoe UI"/>
                <a:cs typeface="Segoe UI"/>
              </a:rPr>
              <a:t>на</a:t>
            </a:r>
            <a:r>
              <a:rPr sz="2000" b="1" spc="-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CA2F0D"/>
                </a:solidFill>
                <a:latin typeface="Segoe UI"/>
                <a:cs typeface="Segoe UI"/>
              </a:rPr>
              <a:t>пересдачи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2011" y="3697223"/>
            <a:ext cx="989076" cy="98755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051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270001"/>
                </a:moveTo>
                <a:lnTo>
                  <a:pt x="9144000" y="270001"/>
                </a:lnTo>
                <a:lnTo>
                  <a:pt x="9144000" y="0"/>
                </a:lnTo>
                <a:lnTo>
                  <a:pt x="0" y="0"/>
                </a:lnTo>
                <a:lnTo>
                  <a:pt x="0" y="270001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652653"/>
            <a:ext cx="7315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М</a:t>
            </a:r>
            <a:r>
              <a:rPr spc="-55" dirty="0"/>
              <a:t>Е</a:t>
            </a:r>
            <a:r>
              <a:rPr spc="130" dirty="0"/>
              <a:t>Ж</a:t>
            </a:r>
            <a:r>
              <a:rPr spc="-95" dirty="0"/>
              <a:t>ДУН</a:t>
            </a:r>
            <a:r>
              <a:rPr spc="-90" dirty="0"/>
              <a:t>А</a:t>
            </a:r>
            <a:r>
              <a:rPr spc="-105" dirty="0"/>
              <a:t>Р</a:t>
            </a:r>
            <a:r>
              <a:rPr spc="-110" dirty="0"/>
              <a:t>О</a:t>
            </a:r>
            <a:r>
              <a:rPr spc="-95" dirty="0"/>
              <a:t>Д</a:t>
            </a:r>
            <a:r>
              <a:rPr spc="-105" dirty="0"/>
              <a:t>Н</a:t>
            </a:r>
            <a:r>
              <a:rPr spc="-90" dirty="0"/>
              <a:t>А</a:t>
            </a:r>
            <a:r>
              <a:rPr dirty="0"/>
              <a:t>Я</a:t>
            </a:r>
            <a:r>
              <a:rPr spc="-245" dirty="0"/>
              <a:t> </a:t>
            </a:r>
            <a:r>
              <a:rPr spc="-100" dirty="0"/>
              <a:t>МО</a:t>
            </a:r>
            <a:r>
              <a:rPr spc="-90" dirty="0"/>
              <a:t>Б</a:t>
            </a:r>
            <a:r>
              <a:rPr spc="-95" dirty="0"/>
              <a:t>ИЛЬН</a:t>
            </a:r>
            <a:r>
              <a:rPr spc="-100" dirty="0"/>
              <a:t>О</a:t>
            </a:r>
            <a:r>
              <a:rPr spc="-95" dirty="0"/>
              <a:t>С</a:t>
            </a:r>
            <a:r>
              <a:rPr spc="-100" dirty="0"/>
              <a:t>Т</a:t>
            </a:r>
            <a:r>
              <a:rPr dirty="0"/>
              <a:t>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29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43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905" cy="341630"/>
            </a:xfrm>
            <a:custGeom>
              <a:avLst/>
              <a:gdLst/>
              <a:ahLst/>
              <a:cxnLst/>
              <a:rect l="l" t="t" r="r" b="b"/>
              <a:pathLst>
                <a:path w="1905" h="341630">
                  <a:moveTo>
                    <a:pt x="0" y="341375"/>
                  </a:moveTo>
                  <a:lnTo>
                    <a:pt x="1524" y="341375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41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6800" y="4356303"/>
            <a:ext cx="25793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https://</a:t>
            </a:r>
            <a:r>
              <a:rPr lang="en-US" sz="2000" u="heavy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gsb</a:t>
            </a:r>
            <a:r>
              <a:rPr sz="2000" u="heavy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.hse.ru/iec/</a:t>
            </a:r>
            <a:endParaRPr sz="2000" dirty="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424" y="2031492"/>
            <a:ext cx="2430779" cy="243078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pc="-5" dirty="0"/>
              <a:t>Центр</a:t>
            </a:r>
            <a:r>
              <a:rPr spc="-10" dirty="0"/>
              <a:t> </a:t>
            </a:r>
            <a:r>
              <a:rPr spc="-5" dirty="0"/>
              <a:t>международных</a:t>
            </a:r>
            <a:r>
              <a:rPr spc="60" dirty="0"/>
              <a:t> </a:t>
            </a:r>
            <a:r>
              <a:rPr spc="-10" dirty="0"/>
              <a:t>обменов</a:t>
            </a:r>
            <a:r>
              <a:rPr spc="-5" dirty="0"/>
              <a:t> </a:t>
            </a:r>
            <a:r>
              <a:rPr spc="-10" dirty="0"/>
              <a:t>ВШБ</a:t>
            </a:r>
          </a:p>
          <a:p>
            <a:pPr marL="2712720">
              <a:lnSpc>
                <a:spcPct val="100000"/>
              </a:lnSpc>
              <a:spcBef>
                <a:spcPts val="1685"/>
              </a:spcBef>
            </a:pPr>
            <a:r>
              <a:rPr sz="2400" spc="-5" dirty="0">
                <a:solidFill>
                  <a:srgbClr val="CA2F0D"/>
                </a:solidFill>
              </a:rPr>
              <a:t>Контакты</a:t>
            </a:r>
            <a:endParaRPr sz="2400" dirty="0"/>
          </a:p>
          <a:p>
            <a:pPr marL="2712720">
              <a:lnSpc>
                <a:spcPct val="100000"/>
              </a:lnSpc>
            </a:pPr>
            <a:r>
              <a:rPr sz="2400" b="0" u="heavy" spc="1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Адрес:</a:t>
            </a:r>
            <a:r>
              <a:rPr sz="2400" b="0" spc="-1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0" spc="-45" dirty="0">
                <a:latin typeface="Segoe UI"/>
                <a:cs typeface="Segoe UI"/>
              </a:rPr>
              <a:t>ул.</a:t>
            </a:r>
            <a:r>
              <a:rPr sz="2400" b="0" spc="-5" dirty="0">
                <a:latin typeface="Segoe UI"/>
                <a:cs typeface="Segoe UI"/>
              </a:rPr>
              <a:t> Шаболовка 26/4,</a:t>
            </a:r>
            <a:endParaRPr sz="2400" dirty="0">
              <a:latin typeface="Segoe UI"/>
              <a:cs typeface="Segoe UI"/>
            </a:endParaRPr>
          </a:p>
          <a:p>
            <a:pPr marL="3170555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latin typeface="Segoe UI"/>
                <a:cs typeface="Segoe UI"/>
              </a:rPr>
              <a:t>офис</a:t>
            </a:r>
            <a:r>
              <a:rPr sz="2400" b="0" spc="-10" dirty="0">
                <a:latin typeface="Segoe UI"/>
                <a:cs typeface="Segoe UI"/>
              </a:rPr>
              <a:t> </a:t>
            </a:r>
            <a:r>
              <a:rPr sz="2400" b="0" spc="-5" dirty="0">
                <a:latin typeface="Segoe UI"/>
                <a:cs typeface="Segoe UI"/>
              </a:rPr>
              <a:t>4301</a:t>
            </a:r>
            <a:endParaRPr sz="2400" dirty="0">
              <a:latin typeface="Segoe UI"/>
              <a:cs typeface="Segoe UI"/>
            </a:endParaRPr>
          </a:p>
          <a:p>
            <a:pPr marL="2712720">
              <a:lnSpc>
                <a:spcPct val="100000"/>
              </a:lnSpc>
            </a:pPr>
            <a:r>
              <a:rPr sz="2400" b="0" u="heavy" spc="-3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Телефон:</a:t>
            </a:r>
            <a:r>
              <a:rPr sz="2400" b="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0" spc="-5" dirty="0">
                <a:latin typeface="Segoe UI"/>
                <a:cs typeface="Segoe UI"/>
              </a:rPr>
              <a:t>+7 </a:t>
            </a:r>
            <a:r>
              <a:rPr sz="2400" b="0" dirty="0">
                <a:latin typeface="Segoe UI"/>
                <a:cs typeface="Segoe UI"/>
              </a:rPr>
              <a:t>(495)</a:t>
            </a:r>
            <a:r>
              <a:rPr sz="2400" b="0" spc="15" dirty="0">
                <a:latin typeface="Segoe UI"/>
                <a:cs typeface="Segoe UI"/>
              </a:rPr>
              <a:t> </a:t>
            </a:r>
            <a:r>
              <a:rPr sz="2400" b="0" spc="-5" dirty="0">
                <a:latin typeface="Segoe UI"/>
                <a:cs typeface="Segoe UI"/>
              </a:rPr>
              <a:t>772-95-90</a:t>
            </a:r>
            <a:endParaRPr sz="2400" dirty="0">
              <a:latin typeface="Segoe UI"/>
              <a:cs typeface="Segoe UI"/>
            </a:endParaRPr>
          </a:p>
          <a:p>
            <a:pPr marL="3170555">
              <a:lnSpc>
                <a:spcPct val="100000"/>
              </a:lnSpc>
            </a:pPr>
            <a:r>
              <a:rPr sz="2400" b="0" dirty="0">
                <a:latin typeface="Segoe UI"/>
                <a:cs typeface="Segoe UI"/>
              </a:rPr>
              <a:t>*28502;</a:t>
            </a:r>
            <a:r>
              <a:rPr sz="2400" b="0" spc="-15" dirty="0">
                <a:latin typeface="Segoe UI"/>
                <a:cs typeface="Segoe UI"/>
              </a:rPr>
              <a:t> </a:t>
            </a:r>
            <a:r>
              <a:rPr sz="2400" b="0" dirty="0">
                <a:latin typeface="Segoe UI"/>
                <a:cs typeface="Segoe UI"/>
              </a:rPr>
              <a:t>*28503</a:t>
            </a:r>
            <a:endParaRPr sz="2400" dirty="0">
              <a:latin typeface="Segoe UI"/>
              <a:cs typeface="Segoe UI"/>
            </a:endParaRPr>
          </a:p>
          <a:p>
            <a:pPr marL="2712720">
              <a:lnSpc>
                <a:spcPct val="100000"/>
              </a:lnSpc>
            </a:pPr>
            <a:r>
              <a:rPr sz="2400" b="0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Email:</a:t>
            </a:r>
            <a:r>
              <a:rPr sz="2400" b="0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b="0" u="heavy" spc="-5" dirty="0"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5"/>
              </a:rPr>
              <a:t>outgoing.gsb@hse.ru</a:t>
            </a:r>
            <a:r>
              <a:rPr sz="2400" b="0" spc="-5" dirty="0">
                <a:latin typeface="Segoe UI"/>
                <a:cs typeface="Segoe UI"/>
              </a:rPr>
              <a:t>;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8611" y="4396536"/>
            <a:ext cx="292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  <a:hlinkClick r:id="rId6"/>
              </a:rPr>
              <a:t>incoming.gsb@hse.ru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3790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У</a:t>
            </a:r>
            <a:r>
              <a:rPr sz="4000" spc="-105" dirty="0"/>
              <a:t>ЧЕБН</a:t>
            </a:r>
            <a:r>
              <a:rPr sz="4000" spc="-100" dirty="0"/>
              <a:t>Ы</a:t>
            </a:r>
            <a:r>
              <a:rPr sz="4000" spc="-5" dirty="0"/>
              <a:t>Й</a:t>
            </a:r>
            <a:r>
              <a:rPr sz="4000" spc="-165" dirty="0"/>
              <a:t> </a:t>
            </a:r>
            <a:r>
              <a:rPr sz="4000" spc="-105" dirty="0"/>
              <a:t>О</a:t>
            </a:r>
            <a:r>
              <a:rPr sz="4000" spc="-100" dirty="0"/>
              <a:t>Ф</a:t>
            </a:r>
            <a:r>
              <a:rPr sz="4000" spc="-110" dirty="0"/>
              <a:t>И</a:t>
            </a:r>
            <a:r>
              <a:rPr sz="4000" spc="-5" dirty="0"/>
              <a:t>С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835643" y="0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lang="en-US" sz="1400" b="1" spc="-5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6" name="object 6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69164" y="1558368"/>
            <a:ext cx="3784260" cy="1398617"/>
            <a:chOff x="502157" y="1524762"/>
            <a:chExt cx="4116704" cy="948055"/>
          </a:xfrm>
        </p:grpSpPr>
        <p:sp>
          <p:nvSpPr>
            <p:cNvPr id="10" name="object 10"/>
            <p:cNvSpPr/>
            <p:nvPr/>
          </p:nvSpPr>
          <p:spPr>
            <a:xfrm>
              <a:off x="502157" y="1524762"/>
              <a:ext cx="4116704" cy="948055"/>
            </a:xfrm>
            <a:custGeom>
              <a:avLst/>
              <a:gdLst/>
              <a:ahLst/>
              <a:cxnLst/>
              <a:rect l="l" t="t" r="r" b="b"/>
              <a:pathLst>
                <a:path w="4116704" h="948055">
                  <a:moveTo>
                    <a:pt x="4116324" y="0"/>
                  </a:moveTo>
                  <a:lnTo>
                    <a:pt x="473964" y="0"/>
                  </a:lnTo>
                  <a:lnTo>
                    <a:pt x="0" y="473963"/>
                  </a:lnTo>
                  <a:lnTo>
                    <a:pt x="473964" y="947927"/>
                  </a:lnTo>
                  <a:lnTo>
                    <a:pt x="4116324" y="947927"/>
                  </a:lnTo>
                  <a:lnTo>
                    <a:pt x="4116324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157" y="1524762"/>
              <a:ext cx="4116704" cy="948055"/>
            </a:xfrm>
            <a:custGeom>
              <a:avLst/>
              <a:gdLst/>
              <a:ahLst/>
              <a:cxnLst/>
              <a:rect l="l" t="t" r="r" b="b"/>
              <a:pathLst>
                <a:path w="4116704" h="948055">
                  <a:moveTo>
                    <a:pt x="4116324" y="947927"/>
                  </a:moveTo>
                  <a:lnTo>
                    <a:pt x="473964" y="947927"/>
                  </a:lnTo>
                  <a:lnTo>
                    <a:pt x="0" y="473963"/>
                  </a:lnTo>
                  <a:lnTo>
                    <a:pt x="473964" y="0"/>
                  </a:lnTo>
                  <a:lnTo>
                    <a:pt x="4116324" y="0"/>
                  </a:lnTo>
                  <a:lnTo>
                    <a:pt x="4116324" y="947927"/>
                  </a:lnTo>
                  <a:close/>
                </a:path>
              </a:pathLst>
            </a:custGeom>
            <a:ln w="444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16561" y="1674312"/>
            <a:ext cx="298196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Кагарманова</a:t>
            </a:r>
            <a:r>
              <a:rPr sz="11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Segoe UI"/>
                <a:cs typeface="Segoe UI"/>
              </a:rPr>
              <a:t>Екатерина</a:t>
            </a:r>
            <a:r>
              <a:rPr sz="11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Николаевна</a:t>
            </a:r>
            <a:endParaRPr sz="1100" dirty="0">
              <a:latin typeface="Segoe UI"/>
              <a:cs typeface="Segoe UI"/>
            </a:endParaRPr>
          </a:p>
          <a:p>
            <a:pPr algn="ctr">
              <a:lnSpc>
                <a:spcPts val="1195"/>
              </a:lnSpc>
            </a:pPr>
            <a:r>
              <a:rPr sz="1000" spc="-5" dirty="0" err="1">
                <a:solidFill>
                  <a:srgbClr val="FFFFFF"/>
                </a:solidFill>
                <a:latin typeface="Segoe UI"/>
                <a:cs typeface="Segoe UI"/>
              </a:rPr>
              <a:t>Начальник</a:t>
            </a:r>
            <a:r>
              <a:rPr sz="10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5" dirty="0" err="1">
                <a:solidFill>
                  <a:srgbClr val="FFFFFF"/>
                </a:solidFill>
                <a:latin typeface="Segoe UI"/>
                <a:cs typeface="Segoe UI"/>
              </a:rPr>
              <a:t>отдела</a:t>
            </a:r>
            <a:r>
              <a:rPr lang="en-US" sz="1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сопровождения учебного процесса программ магистратуры по направлению «Менеджмент»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79716" y="1785451"/>
            <a:ext cx="885581" cy="875030"/>
            <a:chOff x="1151486" y="1754099"/>
            <a:chExt cx="885581" cy="8750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3816" y="1754099"/>
              <a:ext cx="873251" cy="8747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51486" y="1754099"/>
              <a:ext cx="873760" cy="875030"/>
            </a:xfrm>
            <a:custGeom>
              <a:avLst/>
              <a:gdLst/>
              <a:ahLst/>
              <a:cxnLst/>
              <a:rect l="l" t="t" r="r" b="b"/>
              <a:pathLst>
                <a:path w="873760" h="875030">
                  <a:moveTo>
                    <a:pt x="0" y="437388"/>
                  </a:moveTo>
                  <a:lnTo>
                    <a:pt x="2561" y="389731"/>
                  </a:lnTo>
                  <a:lnTo>
                    <a:pt x="10070" y="343560"/>
                  </a:lnTo>
                  <a:lnTo>
                    <a:pt x="22258" y="299142"/>
                  </a:lnTo>
                  <a:lnTo>
                    <a:pt x="38861" y="256745"/>
                  </a:lnTo>
                  <a:lnTo>
                    <a:pt x="59610" y="216633"/>
                  </a:lnTo>
                  <a:lnTo>
                    <a:pt x="84241" y="179076"/>
                  </a:lnTo>
                  <a:lnTo>
                    <a:pt x="112487" y="144338"/>
                  </a:lnTo>
                  <a:lnTo>
                    <a:pt x="144081" y="112688"/>
                  </a:lnTo>
                  <a:lnTo>
                    <a:pt x="178757" y="84393"/>
                  </a:lnTo>
                  <a:lnTo>
                    <a:pt x="216249" y="59718"/>
                  </a:lnTo>
                  <a:lnTo>
                    <a:pt x="256291" y="38931"/>
                  </a:lnTo>
                  <a:lnTo>
                    <a:pt x="298616" y="22299"/>
                  </a:lnTo>
                  <a:lnTo>
                    <a:pt x="342957" y="10088"/>
                  </a:lnTo>
                  <a:lnTo>
                    <a:pt x="389049" y="2566"/>
                  </a:lnTo>
                  <a:lnTo>
                    <a:pt x="436625" y="0"/>
                  </a:lnTo>
                  <a:lnTo>
                    <a:pt x="484202" y="2566"/>
                  </a:lnTo>
                  <a:lnTo>
                    <a:pt x="530294" y="10088"/>
                  </a:lnTo>
                  <a:lnTo>
                    <a:pt x="574635" y="22299"/>
                  </a:lnTo>
                  <a:lnTo>
                    <a:pt x="616960" y="38931"/>
                  </a:lnTo>
                  <a:lnTo>
                    <a:pt x="657002" y="59718"/>
                  </a:lnTo>
                  <a:lnTo>
                    <a:pt x="694494" y="84393"/>
                  </a:lnTo>
                  <a:lnTo>
                    <a:pt x="729170" y="112688"/>
                  </a:lnTo>
                  <a:lnTo>
                    <a:pt x="760764" y="144338"/>
                  </a:lnTo>
                  <a:lnTo>
                    <a:pt x="789010" y="179076"/>
                  </a:lnTo>
                  <a:lnTo>
                    <a:pt x="813641" y="216633"/>
                  </a:lnTo>
                  <a:lnTo>
                    <a:pt x="834390" y="256745"/>
                  </a:lnTo>
                  <a:lnTo>
                    <a:pt x="850993" y="299142"/>
                  </a:lnTo>
                  <a:lnTo>
                    <a:pt x="863181" y="343560"/>
                  </a:lnTo>
                  <a:lnTo>
                    <a:pt x="870690" y="389731"/>
                  </a:lnTo>
                  <a:lnTo>
                    <a:pt x="873251" y="437388"/>
                  </a:lnTo>
                  <a:lnTo>
                    <a:pt x="870690" y="485044"/>
                  </a:lnTo>
                  <a:lnTo>
                    <a:pt x="863181" y="531215"/>
                  </a:lnTo>
                  <a:lnTo>
                    <a:pt x="850993" y="575633"/>
                  </a:lnTo>
                  <a:lnTo>
                    <a:pt x="834390" y="618030"/>
                  </a:lnTo>
                  <a:lnTo>
                    <a:pt x="813641" y="658142"/>
                  </a:lnTo>
                  <a:lnTo>
                    <a:pt x="789010" y="695699"/>
                  </a:lnTo>
                  <a:lnTo>
                    <a:pt x="760764" y="730437"/>
                  </a:lnTo>
                  <a:lnTo>
                    <a:pt x="729170" y="762087"/>
                  </a:lnTo>
                  <a:lnTo>
                    <a:pt x="694494" y="790382"/>
                  </a:lnTo>
                  <a:lnTo>
                    <a:pt x="657002" y="815057"/>
                  </a:lnTo>
                  <a:lnTo>
                    <a:pt x="616960" y="835844"/>
                  </a:lnTo>
                  <a:lnTo>
                    <a:pt x="574635" y="852476"/>
                  </a:lnTo>
                  <a:lnTo>
                    <a:pt x="530294" y="864687"/>
                  </a:lnTo>
                  <a:lnTo>
                    <a:pt x="484202" y="872209"/>
                  </a:lnTo>
                  <a:lnTo>
                    <a:pt x="436625" y="874776"/>
                  </a:lnTo>
                  <a:lnTo>
                    <a:pt x="389049" y="872209"/>
                  </a:lnTo>
                  <a:lnTo>
                    <a:pt x="342957" y="864687"/>
                  </a:lnTo>
                  <a:lnTo>
                    <a:pt x="298616" y="852476"/>
                  </a:lnTo>
                  <a:lnTo>
                    <a:pt x="256291" y="835844"/>
                  </a:lnTo>
                  <a:lnTo>
                    <a:pt x="216249" y="815057"/>
                  </a:lnTo>
                  <a:lnTo>
                    <a:pt x="178757" y="790382"/>
                  </a:lnTo>
                  <a:lnTo>
                    <a:pt x="144081" y="762087"/>
                  </a:lnTo>
                  <a:lnTo>
                    <a:pt x="112487" y="730437"/>
                  </a:lnTo>
                  <a:lnTo>
                    <a:pt x="84241" y="695699"/>
                  </a:lnTo>
                  <a:lnTo>
                    <a:pt x="59610" y="658142"/>
                  </a:lnTo>
                  <a:lnTo>
                    <a:pt x="38861" y="618030"/>
                  </a:lnTo>
                  <a:lnTo>
                    <a:pt x="22258" y="575633"/>
                  </a:lnTo>
                  <a:lnTo>
                    <a:pt x="10070" y="531215"/>
                  </a:lnTo>
                  <a:lnTo>
                    <a:pt x="2561" y="485044"/>
                  </a:lnTo>
                  <a:lnTo>
                    <a:pt x="0" y="437388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355009" y="4154139"/>
            <a:ext cx="873760" cy="875030"/>
          </a:xfrm>
          <a:custGeom>
            <a:avLst/>
            <a:gdLst/>
            <a:ahLst/>
            <a:cxnLst/>
            <a:rect l="l" t="t" r="r" b="b"/>
            <a:pathLst>
              <a:path w="873760" h="875029">
                <a:moveTo>
                  <a:pt x="0" y="437388"/>
                </a:moveTo>
                <a:lnTo>
                  <a:pt x="2561" y="389729"/>
                </a:lnTo>
                <a:lnTo>
                  <a:pt x="10070" y="343556"/>
                </a:lnTo>
                <a:lnTo>
                  <a:pt x="22258" y="299138"/>
                </a:lnTo>
                <a:lnTo>
                  <a:pt x="38861" y="256739"/>
                </a:lnTo>
                <a:lnTo>
                  <a:pt x="59610" y="216628"/>
                </a:lnTo>
                <a:lnTo>
                  <a:pt x="84241" y="179070"/>
                </a:lnTo>
                <a:lnTo>
                  <a:pt x="112487" y="144333"/>
                </a:lnTo>
                <a:lnTo>
                  <a:pt x="144081" y="112684"/>
                </a:lnTo>
                <a:lnTo>
                  <a:pt x="178757" y="84389"/>
                </a:lnTo>
                <a:lnTo>
                  <a:pt x="216249" y="59715"/>
                </a:lnTo>
                <a:lnTo>
                  <a:pt x="256291" y="38929"/>
                </a:lnTo>
                <a:lnTo>
                  <a:pt x="298616" y="22297"/>
                </a:lnTo>
                <a:lnTo>
                  <a:pt x="342957" y="10088"/>
                </a:lnTo>
                <a:lnTo>
                  <a:pt x="389049" y="2566"/>
                </a:lnTo>
                <a:lnTo>
                  <a:pt x="436625" y="0"/>
                </a:lnTo>
                <a:lnTo>
                  <a:pt x="484202" y="2566"/>
                </a:lnTo>
                <a:lnTo>
                  <a:pt x="530294" y="10088"/>
                </a:lnTo>
                <a:lnTo>
                  <a:pt x="574635" y="22297"/>
                </a:lnTo>
                <a:lnTo>
                  <a:pt x="616960" y="38929"/>
                </a:lnTo>
                <a:lnTo>
                  <a:pt x="657002" y="59715"/>
                </a:lnTo>
                <a:lnTo>
                  <a:pt x="694494" y="84389"/>
                </a:lnTo>
                <a:lnTo>
                  <a:pt x="729170" y="112684"/>
                </a:lnTo>
                <a:lnTo>
                  <a:pt x="760764" y="144333"/>
                </a:lnTo>
                <a:lnTo>
                  <a:pt x="789010" y="179070"/>
                </a:lnTo>
                <a:lnTo>
                  <a:pt x="813641" y="216628"/>
                </a:lnTo>
                <a:lnTo>
                  <a:pt x="834390" y="256739"/>
                </a:lnTo>
                <a:lnTo>
                  <a:pt x="850993" y="299138"/>
                </a:lnTo>
                <a:lnTo>
                  <a:pt x="863181" y="343556"/>
                </a:lnTo>
                <a:lnTo>
                  <a:pt x="870690" y="389729"/>
                </a:lnTo>
                <a:lnTo>
                  <a:pt x="873251" y="437388"/>
                </a:lnTo>
                <a:lnTo>
                  <a:pt x="870690" y="485046"/>
                </a:lnTo>
                <a:lnTo>
                  <a:pt x="863181" y="531219"/>
                </a:lnTo>
                <a:lnTo>
                  <a:pt x="850993" y="575637"/>
                </a:lnTo>
                <a:lnTo>
                  <a:pt x="834390" y="618036"/>
                </a:lnTo>
                <a:lnTo>
                  <a:pt x="813641" y="658147"/>
                </a:lnTo>
                <a:lnTo>
                  <a:pt x="789010" y="695705"/>
                </a:lnTo>
                <a:lnTo>
                  <a:pt x="760764" y="730442"/>
                </a:lnTo>
                <a:lnTo>
                  <a:pt x="729170" y="762091"/>
                </a:lnTo>
                <a:lnTo>
                  <a:pt x="694494" y="790386"/>
                </a:lnTo>
                <a:lnTo>
                  <a:pt x="657002" y="815060"/>
                </a:lnTo>
                <a:lnTo>
                  <a:pt x="616960" y="835846"/>
                </a:lnTo>
                <a:lnTo>
                  <a:pt x="574635" y="852478"/>
                </a:lnTo>
                <a:lnTo>
                  <a:pt x="530294" y="864687"/>
                </a:lnTo>
                <a:lnTo>
                  <a:pt x="484202" y="872209"/>
                </a:lnTo>
                <a:lnTo>
                  <a:pt x="436625" y="874776"/>
                </a:lnTo>
                <a:lnTo>
                  <a:pt x="389049" y="872209"/>
                </a:lnTo>
                <a:lnTo>
                  <a:pt x="342957" y="864687"/>
                </a:lnTo>
                <a:lnTo>
                  <a:pt x="298616" y="852478"/>
                </a:lnTo>
                <a:lnTo>
                  <a:pt x="256291" y="835846"/>
                </a:lnTo>
                <a:lnTo>
                  <a:pt x="216249" y="815060"/>
                </a:lnTo>
                <a:lnTo>
                  <a:pt x="178757" y="790386"/>
                </a:lnTo>
                <a:lnTo>
                  <a:pt x="144081" y="762091"/>
                </a:lnTo>
                <a:lnTo>
                  <a:pt x="112487" y="730442"/>
                </a:lnTo>
                <a:lnTo>
                  <a:pt x="84241" y="695705"/>
                </a:lnTo>
                <a:lnTo>
                  <a:pt x="59610" y="658147"/>
                </a:lnTo>
                <a:lnTo>
                  <a:pt x="38861" y="618036"/>
                </a:lnTo>
                <a:lnTo>
                  <a:pt x="22258" y="575637"/>
                </a:lnTo>
                <a:lnTo>
                  <a:pt x="10070" y="531219"/>
                </a:lnTo>
                <a:lnTo>
                  <a:pt x="2561" y="485046"/>
                </a:lnTo>
                <a:lnTo>
                  <a:pt x="0" y="437388"/>
                </a:lnTo>
                <a:close/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84660" y="3686066"/>
            <a:ext cx="3062605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Степанова</a:t>
            </a:r>
            <a:r>
              <a:rPr lang="ru-RU"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Аксинья</a:t>
            </a:r>
            <a:r>
              <a:rPr lang="ru-RU"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Segoe UI"/>
                <a:cs typeface="Segoe UI"/>
              </a:rPr>
              <a:t>Сергеевна</a:t>
            </a:r>
            <a:endParaRPr lang="ru-RU" sz="1400" dirty="0">
              <a:latin typeface="Segoe UI"/>
              <a:cs typeface="Segoe UI"/>
            </a:endParaRPr>
          </a:p>
          <a:p>
            <a:pPr algn="ctr">
              <a:lnSpc>
                <a:spcPts val="1195"/>
              </a:lnSpc>
              <a:spcBef>
                <a:spcPts val="5"/>
              </a:spcBef>
            </a:pPr>
            <a:r>
              <a:rPr lang="ru-RU" sz="1100" spc="-10" dirty="0">
                <a:solidFill>
                  <a:srgbClr val="FFFFFF"/>
                </a:solidFill>
                <a:latin typeface="Segoe UI"/>
                <a:cs typeface="Segoe UI"/>
              </a:rPr>
              <a:t>Заместитель</a:t>
            </a:r>
            <a:r>
              <a:rPr lang="ru-RU" sz="1100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10" dirty="0">
                <a:solidFill>
                  <a:srgbClr val="FFFFFF"/>
                </a:solidFill>
                <a:latin typeface="Segoe UI"/>
                <a:cs typeface="Segoe UI"/>
              </a:rPr>
              <a:t>начальника</a:t>
            </a:r>
            <a:r>
              <a:rPr lang="ru-RU" sz="11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отдела,</a:t>
            </a:r>
            <a:r>
              <a:rPr lang="ru-RU" sz="11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10" dirty="0">
                <a:solidFill>
                  <a:srgbClr val="FFFFFF"/>
                </a:solidFill>
                <a:latin typeface="Segoe UI"/>
                <a:cs typeface="Segoe UI"/>
              </a:rPr>
              <a:t>менеджер</a:t>
            </a:r>
            <a:r>
              <a:rPr lang="ru-RU" sz="1100" spc="3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ОП</a:t>
            </a:r>
            <a:endParaRPr lang="ru-RU" sz="1100" dirty="0">
              <a:latin typeface="Segoe UI"/>
              <a:cs typeface="Segoe UI"/>
            </a:endParaRPr>
          </a:p>
          <a:p>
            <a:pPr marL="295910" marR="297180" algn="ctr">
              <a:lnSpc>
                <a:spcPts val="1200"/>
              </a:lnSpc>
              <a:spcBef>
                <a:spcPts val="35"/>
              </a:spcBef>
            </a:pPr>
            <a:r>
              <a:rPr lang="ru-RU" sz="1100" spc="-10" dirty="0">
                <a:solidFill>
                  <a:srgbClr val="FFFFFF"/>
                </a:solidFill>
                <a:latin typeface="Segoe UI"/>
                <a:cs typeface="Segoe UI"/>
              </a:rPr>
              <a:t>«Производственные</a:t>
            </a:r>
            <a:r>
              <a:rPr lang="ru-RU" sz="1100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10" dirty="0">
                <a:solidFill>
                  <a:srgbClr val="FFFFFF"/>
                </a:solidFill>
                <a:latin typeface="Segoe UI"/>
                <a:cs typeface="Segoe UI"/>
              </a:rPr>
              <a:t>системы</a:t>
            </a:r>
            <a:r>
              <a:rPr lang="ru-RU" sz="11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lang="ru-RU"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операционная </a:t>
            </a:r>
            <a:r>
              <a:rPr lang="ru-RU" sz="1100" spc="-2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эффективность»,</a:t>
            </a:r>
            <a:r>
              <a:rPr lang="ru-RU" sz="11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10" dirty="0">
                <a:solidFill>
                  <a:srgbClr val="FFFFFF"/>
                </a:solidFill>
                <a:latin typeface="Segoe UI"/>
                <a:cs typeface="Segoe UI"/>
              </a:rPr>
              <a:t>«Стратегическое</a:t>
            </a:r>
            <a:r>
              <a:rPr lang="ru-RU" sz="1100" spc="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управление</a:t>
            </a:r>
            <a:endParaRPr lang="ru-RU" sz="1100" dirty="0">
              <a:latin typeface="Segoe UI"/>
              <a:cs typeface="Segoe UI"/>
            </a:endParaRPr>
          </a:p>
          <a:p>
            <a:pPr algn="ctr">
              <a:lnSpc>
                <a:spcPts val="1160"/>
              </a:lnSpc>
            </a:pP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логистикой</a:t>
            </a:r>
            <a:r>
              <a:rPr lang="ru-RU" sz="11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и цепями</a:t>
            </a:r>
            <a:r>
              <a:rPr lang="ru-RU" sz="11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поставок</a:t>
            </a:r>
            <a:r>
              <a:rPr lang="ru-RU" sz="11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lang="ru-RU"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100" spc="-5" dirty="0">
                <a:solidFill>
                  <a:srgbClr val="FFFFFF"/>
                </a:solidFill>
                <a:latin typeface="Segoe UI"/>
                <a:cs typeface="Segoe UI"/>
              </a:rPr>
              <a:t>цифровой экономике»</a:t>
            </a:r>
            <a:endParaRPr lang="ru-RU" sz="1100" dirty="0">
              <a:latin typeface="Segoe UI"/>
              <a:cs typeface="Segoe UI"/>
            </a:endParaRPr>
          </a:p>
        </p:txBody>
      </p:sp>
      <p:sp>
        <p:nvSpPr>
          <p:cNvPr id="38" name="object 25"/>
          <p:cNvSpPr/>
          <p:nvPr/>
        </p:nvSpPr>
        <p:spPr>
          <a:xfrm>
            <a:off x="432334" y="2149092"/>
            <a:ext cx="4188075" cy="1527808"/>
          </a:xfrm>
          <a:custGeom>
            <a:avLst/>
            <a:gdLst/>
            <a:ahLst/>
            <a:cxnLst/>
            <a:rect l="l" t="t" r="r" b="b"/>
            <a:pathLst>
              <a:path w="4114800" h="1620520">
                <a:moveTo>
                  <a:pt x="4114799" y="0"/>
                </a:moveTo>
                <a:lnTo>
                  <a:pt x="810005" y="0"/>
                </a:lnTo>
                <a:lnTo>
                  <a:pt x="0" y="810006"/>
                </a:lnTo>
                <a:lnTo>
                  <a:pt x="810005" y="1620012"/>
                </a:lnTo>
                <a:lnTo>
                  <a:pt x="4114799" y="1620012"/>
                </a:lnTo>
                <a:lnTo>
                  <a:pt x="4114799" y="0"/>
                </a:lnTo>
                <a:close/>
              </a:path>
            </a:pathLst>
          </a:custGeom>
          <a:solidFill>
            <a:srgbClr val="CA2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6"/>
          <p:cNvSpPr/>
          <p:nvPr/>
        </p:nvSpPr>
        <p:spPr>
          <a:xfrm>
            <a:off x="432334" y="2158512"/>
            <a:ext cx="4171456" cy="1527554"/>
          </a:xfrm>
          <a:custGeom>
            <a:avLst/>
            <a:gdLst/>
            <a:ahLst/>
            <a:cxnLst/>
            <a:rect l="l" t="t" r="r" b="b"/>
            <a:pathLst>
              <a:path w="4114800" h="1620520">
                <a:moveTo>
                  <a:pt x="4114799" y="1620012"/>
                </a:moveTo>
                <a:lnTo>
                  <a:pt x="810005" y="1620012"/>
                </a:lnTo>
                <a:lnTo>
                  <a:pt x="0" y="810006"/>
                </a:lnTo>
                <a:lnTo>
                  <a:pt x="810005" y="0"/>
                </a:lnTo>
                <a:lnTo>
                  <a:pt x="4114799" y="0"/>
                </a:lnTo>
                <a:lnTo>
                  <a:pt x="4114799" y="1620012"/>
                </a:lnTo>
                <a:close/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9"/>
          <p:cNvSpPr txBox="1"/>
          <p:nvPr/>
        </p:nvSpPr>
        <p:spPr>
          <a:xfrm>
            <a:off x="1287254" y="2319016"/>
            <a:ext cx="2948305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>
                <a:solidFill>
                  <a:srgbClr val="FFFFFF"/>
                </a:solidFill>
                <a:latin typeface="Segoe UI"/>
                <a:cs typeface="Segoe UI"/>
              </a:rPr>
              <a:t>Капитонова</a:t>
            </a:r>
            <a:r>
              <a:rPr sz="11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Светлана</a:t>
            </a:r>
            <a:r>
              <a:rPr sz="11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Алексеевна</a:t>
            </a:r>
            <a:endParaRPr sz="1100" dirty="0">
              <a:latin typeface="Segoe UI"/>
              <a:cs typeface="Segoe UI"/>
            </a:endParaRPr>
          </a:p>
          <a:p>
            <a:pPr marL="635" algn="ctr">
              <a:lnSpc>
                <a:spcPts val="1195"/>
              </a:lnSpc>
              <a:spcBef>
                <a:spcPts val="5"/>
              </a:spcBef>
            </a:pPr>
            <a:r>
              <a:rPr sz="1000" spc="-10" dirty="0">
                <a:solidFill>
                  <a:srgbClr val="FFFFFF"/>
                </a:solidFill>
                <a:latin typeface="Segoe UI"/>
                <a:cs typeface="Segoe UI"/>
              </a:rPr>
              <a:t>Заместитель</a:t>
            </a:r>
            <a:r>
              <a:rPr sz="1000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egoe UI"/>
                <a:cs typeface="Segoe UI"/>
              </a:rPr>
              <a:t>начальника</a:t>
            </a:r>
            <a:r>
              <a:rPr sz="10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Segoe UI"/>
                <a:cs typeface="Segoe UI"/>
              </a:rPr>
              <a:t>отдела,</a:t>
            </a:r>
            <a:r>
              <a:rPr sz="10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Segoe UI"/>
                <a:cs typeface="Segoe UI"/>
              </a:rPr>
              <a:t>менеджер</a:t>
            </a:r>
            <a:r>
              <a:rPr sz="10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Segoe UI"/>
                <a:cs typeface="Segoe UI"/>
              </a:rPr>
              <a:t>ОП</a:t>
            </a:r>
            <a:r>
              <a:rPr lang="en-US" sz="1000" dirty="0"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egoe UI"/>
                <a:cs typeface="Segoe UI"/>
              </a:rPr>
              <a:t>«</a:t>
            </a:r>
            <a:r>
              <a:rPr sz="1000" spc="-10" dirty="0" err="1">
                <a:solidFill>
                  <a:srgbClr val="FFFFFF"/>
                </a:solidFill>
                <a:latin typeface="Segoe UI"/>
                <a:cs typeface="Segoe UI"/>
              </a:rPr>
              <a:t>Менеджмент</a:t>
            </a:r>
            <a:r>
              <a:rPr sz="10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lang="en-US" sz="1000" dirty="0">
                <a:latin typeface="Segoe UI"/>
                <a:cs typeface="Segoe UI"/>
              </a:rPr>
              <a:t> </a:t>
            </a:r>
            <a:r>
              <a:rPr sz="1000" spc="-5" dirty="0" err="1">
                <a:solidFill>
                  <a:srgbClr val="FFFFFF"/>
                </a:solidFill>
                <a:latin typeface="Segoe UI"/>
                <a:cs typeface="Segoe UI"/>
              </a:rPr>
              <a:t>ритейле</a:t>
            </a:r>
            <a:r>
              <a:rPr sz="1000" spc="-5" dirty="0">
                <a:solidFill>
                  <a:srgbClr val="FFFFFF"/>
                </a:solidFill>
                <a:latin typeface="Segoe UI"/>
                <a:cs typeface="Segoe UI"/>
              </a:rPr>
              <a:t>»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, «Маркетинг</a:t>
            </a:r>
            <a:r>
              <a:rPr lang="ru-RU" sz="10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lang="ru-RU" sz="10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менеджмент»,</a:t>
            </a:r>
            <a:r>
              <a:rPr lang="ru-RU" sz="1000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«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Управление устойчивым развитием компании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»</a:t>
            </a:r>
            <a:endParaRPr lang="ru-RU" sz="1000" dirty="0">
              <a:latin typeface="Segoe UI"/>
              <a:cs typeface="Segoe UI"/>
            </a:endParaRPr>
          </a:p>
          <a:p>
            <a:pPr marL="635" algn="ctr">
              <a:lnSpc>
                <a:spcPts val="1195"/>
              </a:lnSpc>
              <a:spcBef>
                <a:spcPts val="5"/>
              </a:spcBef>
            </a:pPr>
            <a:endParaRPr sz="1000" dirty="0">
              <a:latin typeface="Segoe UI"/>
              <a:cs typeface="Segoe UI"/>
            </a:endParaRPr>
          </a:p>
        </p:txBody>
      </p:sp>
      <p:pic>
        <p:nvPicPr>
          <p:cNvPr id="42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878" y="2421124"/>
            <a:ext cx="946403" cy="947927"/>
          </a:xfrm>
          <a:prstGeom prst="rect">
            <a:avLst/>
          </a:prstGeom>
        </p:spPr>
      </p:pic>
      <p:sp>
        <p:nvSpPr>
          <p:cNvPr id="43" name="object 32"/>
          <p:cNvSpPr/>
          <p:nvPr/>
        </p:nvSpPr>
        <p:spPr>
          <a:xfrm>
            <a:off x="116122" y="2421124"/>
            <a:ext cx="946785" cy="948055"/>
          </a:xfrm>
          <a:custGeom>
            <a:avLst/>
            <a:gdLst/>
            <a:ahLst/>
            <a:cxnLst/>
            <a:rect l="l" t="t" r="r" b="b"/>
            <a:pathLst>
              <a:path w="946785" h="948055">
                <a:moveTo>
                  <a:pt x="0" y="473963"/>
                </a:moveTo>
                <a:lnTo>
                  <a:pt x="2442" y="425506"/>
                </a:lnTo>
                <a:lnTo>
                  <a:pt x="9612" y="378448"/>
                </a:lnTo>
                <a:lnTo>
                  <a:pt x="21272" y="333027"/>
                </a:lnTo>
                <a:lnTo>
                  <a:pt x="37183" y="289482"/>
                </a:lnTo>
                <a:lnTo>
                  <a:pt x="57108" y="248051"/>
                </a:lnTo>
                <a:lnTo>
                  <a:pt x="80809" y="208973"/>
                </a:lnTo>
                <a:lnTo>
                  <a:pt x="108048" y="172485"/>
                </a:lnTo>
                <a:lnTo>
                  <a:pt x="138588" y="138826"/>
                </a:lnTo>
                <a:lnTo>
                  <a:pt x="172191" y="108235"/>
                </a:lnTo>
                <a:lnTo>
                  <a:pt x="208619" y="80949"/>
                </a:lnTo>
                <a:lnTo>
                  <a:pt x="247635" y="57208"/>
                </a:lnTo>
                <a:lnTo>
                  <a:pt x="289000" y="37248"/>
                </a:lnTo>
                <a:lnTo>
                  <a:pt x="332477" y="21309"/>
                </a:lnTo>
                <a:lnTo>
                  <a:pt x="377828" y="9629"/>
                </a:lnTo>
                <a:lnTo>
                  <a:pt x="424815" y="2447"/>
                </a:lnTo>
                <a:lnTo>
                  <a:pt x="473201" y="0"/>
                </a:lnTo>
                <a:lnTo>
                  <a:pt x="521588" y="2447"/>
                </a:lnTo>
                <a:lnTo>
                  <a:pt x="568575" y="9629"/>
                </a:lnTo>
                <a:lnTo>
                  <a:pt x="613926" y="21309"/>
                </a:lnTo>
                <a:lnTo>
                  <a:pt x="657403" y="37248"/>
                </a:lnTo>
                <a:lnTo>
                  <a:pt x="698768" y="57208"/>
                </a:lnTo>
                <a:lnTo>
                  <a:pt x="737784" y="80949"/>
                </a:lnTo>
                <a:lnTo>
                  <a:pt x="774212" y="108235"/>
                </a:lnTo>
                <a:lnTo>
                  <a:pt x="807815" y="138826"/>
                </a:lnTo>
                <a:lnTo>
                  <a:pt x="838355" y="172485"/>
                </a:lnTo>
                <a:lnTo>
                  <a:pt x="865594" y="208973"/>
                </a:lnTo>
                <a:lnTo>
                  <a:pt x="889295" y="248051"/>
                </a:lnTo>
                <a:lnTo>
                  <a:pt x="909220" y="289482"/>
                </a:lnTo>
                <a:lnTo>
                  <a:pt x="925131" y="333027"/>
                </a:lnTo>
                <a:lnTo>
                  <a:pt x="936791" y="378448"/>
                </a:lnTo>
                <a:lnTo>
                  <a:pt x="943961" y="425506"/>
                </a:lnTo>
                <a:lnTo>
                  <a:pt x="946404" y="473963"/>
                </a:lnTo>
                <a:lnTo>
                  <a:pt x="943961" y="522421"/>
                </a:lnTo>
                <a:lnTo>
                  <a:pt x="936791" y="569479"/>
                </a:lnTo>
                <a:lnTo>
                  <a:pt x="925131" y="614900"/>
                </a:lnTo>
                <a:lnTo>
                  <a:pt x="909220" y="658445"/>
                </a:lnTo>
                <a:lnTo>
                  <a:pt x="889295" y="699876"/>
                </a:lnTo>
                <a:lnTo>
                  <a:pt x="865594" y="738954"/>
                </a:lnTo>
                <a:lnTo>
                  <a:pt x="838355" y="775442"/>
                </a:lnTo>
                <a:lnTo>
                  <a:pt x="807815" y="809101"/>
                </a:lnTo>
                <a:lnTo>
                  <a:pt x="774212" y="839692"/>
                </a:lnTo>
                <a:lnTo>
                  <a:pt x="737784" y="866978"/>
                </a:lnTo>
                <a:lnTo>
                  <a:pt x="698768" y="890719"/>
                </a:lnTo>
                <a:lnTo>
                  <a:pt x="657403" y="910679"/>
                </a:lnTo>
                <a:lnTo>
                  <a:pt x="613926" y="926618"/>
                </a:lnTo>
                <a:lnTo>
                  <a:pt x="568575" y="938298"/>
                </a:lnTo>
                <a:lnTo>
                  <a:pt x="521588" y="945480"/>
                </a:lnTo>
                <a:lnTo>
                  <a:pt x="473201" y="947927"/>
                </a:lnTo>
                <a:lnTo>
                  <a:pt x="424815" y="945480"/>
                </a:lnTo>
                <a:lnTo>
                  <a:pt x="377828" y="938298"/>
                </a:lnTo>
                <a:lnTo>
                  <a:pt x="332477" y="926618"/>
                </a:lnTo>
                <a:lnTo>
                  <a:pt x="289000" y="910679"/>
                </a:lnTo>
                <a:lnTo>
                  <a:pt x="247635" y="890719"/>
                </a:lnTo>
                <a:lnTo>
                  <a:pt x="208619" y="866978"/>
                </a:lnTo>
                <a:lnTo>
                  <a:pt x="172191" y="839692"/>
                </a:lnTo>
                <a:lnTo>
                  <a:pt x="138588" y="809101"/>
                </a:lnTo>
                <a:lnTo>
                  <a:pt x="108048" y="775442"/>
                </a:lnTo>
                <a:lnTo>
                  <a:pt x="80809" y="738954"/>
                </a:lnTo>
                <a:lnTo>
                  <a:pt x="57108" y="699876"/>
                </a:lnTo>
                <a:lnTo>
                  <a:pt x="37183" y="658445"/>
                </a:lnTo>
                <a:lnTo>
                  <a:pt x="21272" y="614900"/>
                </a:lnTo>
                <a:lnTo>
                  <a:pt x="9612" y="569479"/>
                </a:lnTo>
                <a:lnTo>
                  <a:pt x="2442" y="522421"/>
                </a:lnTo>
                <a:lnTo>
                  <a:pt x="0" y="473963"/>
                </a:lnTo>
                <a:close/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30"/>
          <p:cNvGrpSpPr/>
          <p:nvPr/>
        </p:nvGrpSpPr>
        <p:grpSpPr>
          <a:xfrm>
            <a:off x="4958334" y="3463289"/>
            <a:ext cx="3895090" cy="1565879"/>
            <a:chOff x="4958334" y="3463290"/>
            <a:chExt cx="4114800" cy="1597660"/>
          </a:xfrm>
        </p:grpSpPr>
        <p:sp>
          <p:nvSpPr>
            <p:cNvPr id="45" name="object 33"/>
            <p:cNvSpPr/>
            <p:nvPr/>
          </p:nvSpPr>
          <p:spPr>
            <a:xfrm>
              <a:off x="4958334" y="3463290"/>
              <a:ext cx="4114800" cy="1597660"/>
            </a:xfrm>
            <a:custGeom>
              <a:avLst/>
              <a:gdLst/>
              <a:ahLst/>
              <a:cxnLst/>
              <a:rect l="l" t="t" r="r" b="b"/>
              <a:pathLst>
                <a:path w="4114800" h="1597660">
                  <a:moveTo>
                    <a:pt x="4114799" y="0"/>
                  </a:moveTo>
                  <a:lnTo>
                    <a:pt x="798576" y="0"/>
                  </a:lnTo>
                  <a:lnTo>
                    <a:pt x="0" y="798576"/>
                  </a:lnTo>
                  <a:lnTo>
                    <a:pt x="798576" y="1597152"/>
                  </a:lnTo>
                  <a:lnTo>
                    <a:pt x="4114799" y="1597152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4"/>
            <p:cNvSpPr/>
            <p:nvPr/>
          </p:nvSpPr>
          <p:spPr>
            <a:xfrm>
              <a:off x="4958334" y="3463290"/>
              <a:ext cx="4114800" cy="1597660"/>
            </a:xfrm>
            <a:custGeom>
              <a:avLst/>
              <a:gdLst/>
              <a:ahLst/>
              <a:cxnLst/>
              <a:rect l="l" t="t" r="r" b="b"/>
              <a:pathLst>
                <a:path w="4114800" h="1597660">
                  <a:moveTo>
                    <a:pt x="4114799" y="1597152"/>
                  </a:moveTo>
                  <a:lnTo>
                    <a:pt x="798576" y="1597152"/>
                  </a:lnTo>
                  <a:lnTo>
                    <a:pt x="0" y="798576"/>
                  </a:lnTo>
                  <a:lnTo>
                    <a:pt x="798576" y="0"/>
                  </a:lnTo>
                  <a:lnTo>
                    <a:pt x="4114799" y="0"/>
                  </a:lnTo>
                  <a:lnTo>
                    <a:pt x="4114799" y="1597152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38"/>
          <p:cNvSpPr/>
          <p:nvPr/>
        </p:nvSpPr>
        <p:spPr>
          <a:xfrm>
            <a:off x="4662527" y="3787836"/>
            <a:ext cx="946785" cy="948055"/>
          </a:xfrm>
          <a:custGeom>
            <a:avLst/>
            <a:gdLst/>
            <a:ahLst/>
            <a:cxnLst/>
            <a:rect l="l" t="t" r="r" b="b"/>
            <a:pathLst>
              <a:path w="946785" h="948054">
                <a:moveTo>
                  <a:pt x="0" y="473964"/>
                </a:moveTo>
                <a:lnTo>
                  <a:pt x="2442" y="425504"/>
                </a:lnTo>
                <a:lnTo>
                  <a:pt x="9612" y="378444"/>
                </a:lnTo>
                <a:lnTo>
                  <a:pt x="21272" y="333022"/>
                </a:lnTo>
                <a:lnTo>
                  <a:pt x="37183" y="289477"/>
                </a:lnTo>
                <a:lnTo>
                  <a:pt x="57108" y="248046"/>
                </a:lnTo>
                <a:lnTo>
                  <a:pt x="80809" y="208967"/>
                </a:lnTo>
                <a:lnTo>
                  <a:pt x="108048" y="172480"/>
                </a:lnTo>
                <a:lnTo>
                  <a:pt x="138588" y="138822"/>
                </a:lnTo>
                <a:lnTo>
                  <a:pt x="172191" y="108231"/>
                </a:lnTo>
                <a:lnTo>
                  <a:pt x="208619" y="80946"/>
                </a:lnTo>
                <a:lnTo>
                  <a:pt x="247635" y="57205"/>
                </a:lnTo>
                <a:lnTo>
                  <a:pt x="289000" y="37246"/>
                </a:lnTo>
                <a:lnTo>
                  <a:pt x="332477" y="21308"/>
                </a:lnTo>
                <a:lnTo>
                  <a:pt x="377828" y="9629"/>
                </a:lnTo>
                <a:lnTo>
                  <a:pt x="424815" y="2447"/>
                </a:lnTo>
                <a:lnTo>
                  <a:pt x="473201" y="0"/>
                </a:lnTo>
                <a:lnTo>
                  <a:pt x="521588" y="2447"/>
                </a:lnTo>
                <a:lnTo>
                  <a:pt x="568575" y="9629"/>
                </a:lnTo>
                <a:lnTo>
                  <a:pt x="613926" y="21308"/>
                </a:lnTo>
                <a:lnTo>
                  <a:pt x="657403" y="37246"/>
                </a:lnTo>
                <a:lnTo>
                  <a:pt x="698768" y="57205"/>
                </a:lnTo>
                <a:lnTo>
                  <a:pt x="737784" y="80946"/>
                </a:lnTo>
                <a:lnTo>
                  <a:pt x="774212" y="108231"/>
                </a:lnTo>
                <a:lnTo>
                  <a:pt x="807815" y="138822"/>
                </a:lnTo>
                <a:lnTo>
                  <a:pt x="838355" y="172480"/>
                </a:lnTo>
                <a:lnTo>
                  <a:pt x="865594" y="208967"/>
                </a:lnTo>
                <a:lnTo>
                  <a:pt x="889295" y="248046"/>
                </a:lnTo>
                <a:lnTo>
                  <a:pt x="909220" y="289477"/>
                </a:lnTo>
                <a:lnTo>
                  <a:pt x="925131" y="333022"/>
                </a:lnTo>
                <a:lnTo>
                  <a:pt x="936791" y="378444"/>
                </a:lnTo>
                <a:lnTo>
                  <a:pt x="943961" y="425504"/>
                </a:lnTo>
                <a:lnTo>
                  <a:pt x="946404" y="473964"/>
                </a:lnTo>
                <a:lnTo>
                  <a:pt x="943961" y="522423"/>
                </a:lnTo>
                <a:lnTo>
                  <a:pt x="936791" y="569483"/>
                </a:lnTo>
                <a:lnTo>
                  <a:pt x="925131" y="614905"/>
                </a:lnTo>
                <a:lnTo>
                  <a:pt x="909220" y="658450"/>
                </a:lnTo>
                <a:lnTo>
                  <a:pt x="889295" y="699881"/>
                </a:lnTo>
                <a:lnTo>
                  <a:pt x="865594" y="738960"/>
                </a:lnTo>
                <a:lnTo>
                  <a:pt x="838355" y="775447"/>
                </a:lnTo>
                <a:lnTo>
                  <a:pt x="807815" y="809105"/>
                </a:lnTo>
                <a:lnTo>
                  <a:pt x="774212" y="839696"/>
                </a:lnTo>
                <a:lnTo>
                  <a:pt x="737784" y="866981"/>
                </a:lnTo>
                <a:lnTo>
                  <a:pt x="698768" y="890722"/>
                </a:lnTo>
                <a:lnTo>
                  <a:pt x="657403" y="910681"/>
                </a:lnTo>
                <a:lnTo>
                  <a:pt x="613926" y="926619"/>
                </a:lnTo>
                <a:lnTo>
                  <a:pt x="568575" y="938298"/>
                </a:lnTo>
                <a:lnTo>
                  <a:pt x="521588" y="945480"/>
                </a:lnTo>
                <a:lnTo>
                  <a:pt x="473201" y="947928"/>
                </a:lnTo>
                <a:lnTo>
                  <a:pt x="424815" y="945480"/>
                </a:lnTo>
                <a:lnTo>
                  <a:pt x="377828" y="938298"/>
                </a:lnTo>
                <a:lnTo>
                  <a:pt x="332477" y="926619"/>
                </a:lnTo>
                <a:lnTo>
                  <a:pt x="289000" y="910681"/>
                </a:lnTo>
                <a:lnTo>
                  <a:pt x="247635" y="890722"/>
                </a:lnTo>
                <a:lnTo>
                  <a:pt x="208619" y="866981"/>
                </a:lnTo>
                <a:lnTo>
                  <a:pt x="172191" y="839696"/>
                </a:lnTo>
                <a:lnTo>
                  <a:pt x="138588" y="809105"/>
                </a:lnTo>
                <a:lnTo>
                  <a:pt x="108048" y="775447"/>
                </a:lnTo>
                <a:lnTo>
                  <a:pt x="80809" y="738960"/>
                </a:lnTo>
                <a:lnTo>
                  <a:pt x="57108" y="699881"/>
                </a:lnTo>
                <a:lnTo>
                  <a:pt x="37183" y="658450"/>
                </a:lnTo>
                <a:lnTo>
                  <a:pt x="21272" y="614905"/>
                </a:lnTo>
                <a:lnTo>
                  <a:pt x="9612" y="569483"/>
                </a:lnTo>
                <a:lnTo>
                  <a:pt x="2442" y="522423"/>
                </a:lnTo>
                <a:lnTo>
                  <a:pt x="0" y="473964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35"/>
          <p:cNvSpPr txBox="1"/>
          <p:nvPr/>
        </p:nvSpPr>
        <p:spPr>
          <a:xfrm>
            <a:off x="5660008" y="3663620"/>
            <a:ext cx="3175635" cy="7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5" dirty="0">
                <a:solidFill>
                  <a:srgbClr val="FFFFFF"/>
                </a:solidFill>
                <a:latin typeface="Segoe UI"/>
                <a:cs typeface="Segoe UI"/>
              </a:rPr>
              <a:t>Петренко Екатерина Юрьевна</a:t>
            </a:r>
            <a:endParaRPr sz="1100" dirty="0">
              <a:latin typeface="Segoe UI"/>
              <a:cs typeface="Segoe UI"/>
            </a:endParaRPr>
          </a:p>
          <a:p>
            <a:pPr algn="ctr">
              <a:lnSpc>
                <a:spcPts val="1195"/>
              </a:lnSpc>
              <a:spcBef>
                <a:spcPts val="5"/>
              </a:spcBef>
            </a:pPr>
            <a:r>
              <a:rPr sz="1000" spc="-10" dirty="0">
                <a:solidFill>
                  <a:srgbClr val="FFFFFF"/>
                </a:solidFill>
                <a:latin typeface="Segoe UI"/>
                <a:cs typeface="Segoe UI"/>
              </a:rPr>
              <a:t>Администратор</a:t>
            </a:r>
            <a:r>
              <a:rPr lang="en-US" sz="10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ОП «Менеджмент в ритейле»</a:t>
            </a:r>
            <a:r>
              <a:rPr lang="ru-RU" sz="1000" spc="40" dirty="0">
                <a:solidFill>
                  <a:srgbClr val="FFFFFF"/>
                </a:solidFill>
                <a:latin typeface="Segoe UI"/>
                <a:cs typeface="Segoe UI"/>
              </a:rPr>
              <a:t>, 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«Менеджмент</a:t>
            </a:r>
            <a:r>
              <a:rPr lang="ru-RU" sz="10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lang="ru-RU" sz="1000" dirty="0">
                <a:latin typeface="Segoe UI"/>
                <a:cs typeface="Segoe UI"/>
              </a:rPr>
              <a:t> 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ритейле», «Маркетинг</a:t>
            </a:r>
            <a:r>
              <a:rPr lang="ru-RU" sz="10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lang="ru-RU" sz="10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менеджмент»,</a:t>
            </a:r>
            <a:r>
              <a:rPr lang="ru-RU" sz="1000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«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Управление устойчивым развитием компании</a:t>
            </a:r>
            <a:r>
              <a:rPr lang="ru-RU" sz="1000" spc="-10" dirty="0">
                <a:solidFill>
                  <a:srgbClr val="FFFFFF"/>
                </a:solidFill>
                <a:latin typeface="Segoe UI"/>
                <a:cs typeface="Segoe UI"/>
              </a:rPr>
              <a:t>», </a:t>
            </a:r>
            <a:r>
              <a:rPr lang="ru-RU" sz="1000" spc="40" dirty="0">
                <a:solidFill>
                  <a:srgbClr val="FFFFFF"/>
                </a:solidFill>
                <a:latin typeface="Segoe UI"/>
                <a:cs typeface="Segoe UI"/>
              </a:rPr>
              <a:t>диспетчер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49" name="object 29"/>
          <p:cNvSpPr txBox="1"/>
          <p:nvPr/>
        </p:nvSpPr>
        <p:spPr>
          <a:xfrm>
            <a:off x="1193413" y="3215272"/>
            <a:ext cx="2948305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тел.: 8 (495) 772-95-90 доб. 28479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solidFill>
                  <a:srgbClr val="FFFFFF"/>
                </a:solidFill>
                <a:latin typeface="Segoe UI"/>
                <a:cs typeface="Segoe UI"/>
              </a:rPr>
              <a:t>email: sknyazeva@hse.ru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endParaRPr sz="1000" spc="-5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sp>
        <p:nvSpPr>
          <p:cNvPr id="50" name="object 29"/>
          <p:cNvSpPr txBox="1"/>
          <p:nvPr/>
        </p:nvSpPr>
        <p:spPr>
          <a:xfrm>
            <a:off x="5824606" y="4531220"/>
            <a:ext cx="2948305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тел.: 8 (495) 772-95-90 доб. 15248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solidFill>
                  <a:srgbClr val="FFFFFF"/>
                </a:solidFill>
                <a:latin typeface="Segoe UI"/>
                <a:cs typeface="Segoe UI"/>
              </a:rPr>
              <a:t>email: eypetrenko@hse.ru</a:t>
            </a: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endParaRPr sz="1000" spc="-5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51520" y="1428750"/>
            <a:ext cx="8640960" cy="0"/>
          </a:xfrm>
          <a:prstGeom prst="line">
            <a:avLst/>
          </a:prstGeom>
          <a:ln w="12700">
            <a:solidFill>
              <a:srgbClr val="CA2F0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Вышкинская Вор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955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bject 29"/>
          <p:cNvSpPr txBox="1"/>
          <p:nvPr/>
        </p:nvSpPr>
        <p:spPr>
          <a:xfrm>
            <a:off x="5729813" y="2421124"/>
            <a:ext cx="2948305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>
                <a:solidFill>
                  <a:srgbClr val="FFFFFF"/>
                </a:solidFill>
                <a:latin typeface="Segoe UI"/>
                <a:cs typeface="Segoe UI"/>
              </a:rPr>
              <a:t>тел.: 8 (495) 772-95-90 доб. 28312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solidFill>
                  <a:srgbClr val="FFFFFF"/>
                </a:solidFill>
                <a:latin typeface="Segoe UI"/>
                <a:cs typeface="Segoe UI"/>
              </a:rPr>
              <a:t>email: ekaminina@hse.ru</a:t>
            </a:r>
            <a:endParaRPr sz="1000" spc="-5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051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270001"/>
                </a:moveTo>
                <a:lnTo>
                  <a:pt x="9144000" y="270001"/>
                </a:lnTo>
                <a:lnTo>
                  <a:pt x="9144000" y="0"/>
                </a:lnTo>
                <a:lnTo>
                  <a:pt x="0" y="0"/>
                </a:lnTo>
                <a:lnTo>
                  <a:pt x="0" y="270001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4856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ЦЕНТ</a:t>
            </a:r>
            <a:r>
              <a:rPr sz="4000" spc="-5" dirty="0"/>
              <a:t>Р</a:t>
            </a:r>
            <a:r>
              <a:rPr sz="4000" spc="-175" dirty="0"/>
              <a:t> </a:t>
            </a:r>
            <a:r>
              <a:rPr sz="4000" spc="-105" dirty="0"/>
              <a:t>К</a:t>
            </a:r>
            <a:r>
              <a:rPr sz="4000" spc="-100" dirty="0"/>
              <a:t>А</a:t>
            </a:r>
            <a:r>
              <a:rPr sz="4000" spc="-110" dirty="0"/>
              <a:t>Р</a:t>
            </a:r>
            <a:r>
              <a:rPr sz="4000" spc="-100" dirty="0"/>
              <a:t>Ь</a:t>
            </a:r>
            <a:r>
              <a:rPr sz="4000" spc="-105" dirty="0"/>
              <a:t>Е</a:t>
            </a:r>
            <a:r>
              <a:rPr sz="4000" spc="-110" dirty="0"/>
              <a:t>Р</a:t>
            </a:r>
            <a:r>
              <a:rPr sz="4000" spc="-5" dirty="0"/>
              <a:t>Ы</a:t>
            </a:r>
            <a:r>
              <a:rPr sz="4000" spc="-190" dirty="0"/>
              <a:t> </a:t>
            </a:r>
            <a:r>
              <a:rPr sz="4000" spc="-100" dirty="0"/>
              <a:t>В</a:t>
            </a:r>
            <a:r>
              <a:rPr sz="4000" spc="-105" dirty="0"/>
              <a:t>Ш</a:t>
            </a:r>
            <a:r>
              <a:rPr sz="4000" spc="-5" dirty="0"/>
              <a:t>Б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30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43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905" cy="341630"/>
            </a:xfrm>
            <a:custGeom>
              <a:avLst/>
              <a:gdLst/>
              <a:ahLst/>
              <a:cxnLst/>
              <a:rect l="l" t="t" r="r" b="b"/>
              <a:pathLst>
                <a:path w="1905" h="341630">
                  <a:moveTo>
                    <a:pt x="0" y="341375"/>
                  </a:moveTo>
                  <a:lnTo>
                    <a:pt x="1524" y="341375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41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1251" y="2057780"/>
            <a:ext cx="7790180" cy="236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66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A2F0D"/>
                </a:solidFill>
                <a:latin typeface="Segoe UI"/>
                <a:cs typeface="Segoe UI"/>
              </a:rPr>
              <a:t>Контакты</a:t>
            </a:r>
            <a:endParaRPr sz="2400">
              <a:latin typeface="Segoe UI"/>
              <a:cs typeface="Segoe UI"/>
            </a:endParaRPr>
          </a:p>
          <a:p>
            <a:pPr marL="3836670">
              <a:lnSpc>
                <a:spcPct val="100000"/>
              </a:lnSpc>
            </a:pPr>
            <a:r>
              <a:rPr sz="2400" u="heavy" spc="1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Адрес: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45" dirty="0">
                <a:solidFill>
                  <a:srgbClr val="243956"/>
                </a:solidFill>
                <a:latin typeface="Segoe UI"/>
                <a:cs typeface="Segoe UI"/>
              </a:rPr>
              <a:t>ул.</a:t>
            </a:r>
            <a:r>
              <a:rPr sz="24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Шаболовка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26/4,</a:t>
            </a:r>
            <a:endParaRPr sz="2400">
              <a:latin typeface="Segoe UI"/>
              <a:cs typeface="Segoe UI"/>
            </a:endParaRPr>
          </a:p>
          <a:p>
            <a:pPr marL="4293870">
              <a:lnSpc>
                <a:spcPct val="100000"/>
              </a:lnSpc>
            </a:pP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офис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4401</a:t>
            </a:r>
            <a:endParaRPr sz="2400">
              <a:latin typeface="Segoe UI"/>
              <a:cs typeface="Segoe UI"/>
            </a:endParaRPr>
          </a:p>
          <a:p>
            <a:pPr marL="3836670">
              <a:lnSpc>
                <a:spcPct val="100000"/>
              </a:lnSpc>
            </a:pPr>
            <a:r>
              <a:rPr sz="2400" u="heavy" spc="-3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Телефон:</a:t>
            </a:r>
            <a:r>
              <a:rPr sz="2400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+7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(495)</a:t>
            </a:r>
            <a:r>
              <a:rPr sz="2400"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621-77-92</a:t>
            </a:r>
            <a:endParaRPr sz="2400">
              <a:latin typeface="Segoe UI"/>
              <a:cs typeface="Segoe UI"/>
            </a:endParaRPr>
          </a:p>
          <a:p>
            <a:pPr marL="3836670">
              <a:lnSpc>
                <a:spcPct val="100000"/>
              </a:lnSpc>
            </a:pPr>
            <a:r>
              <a:rPr sz="2400" u="heavy" spc="-5" dirty="0">
                <a:solidFill>
                  <a:srgbClr val="CA2F0D"/>
                </a:solidFill>
                <a:uFill>
                  <a:solidFill>
                    <a:srgbClr val="CA2F0D"/>
                  </a:solidFill>
                </a:uFill>
                <a:latin typeface="Segoe UI"/>
                <a:cs typeface="Segoe UI"/>
              </a:rPr>
              <a:t>Email:</a:t>
            </a:r>
            <a:r>
              <a:rPr sz="240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u="heavy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3"/>
              </a:rPr>
              <a:t>careers@hse.ru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000" spc="-5" dirty="0">
                <a:solidFill>
                  <a:srgbClr val="243956"/>
                </a:solidFill>
                <a:latin typeface="Segoe UI"/>
                <a:cs typeface="Segoe UI"/>
              </a:rPr>
              <a:t>https://gsb.hse.ru/careercentre/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6865" y="2146945"/>
            <a:ext cx="1687809" cy="168780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56" y="2616200"/>
            <a:ext cx="7893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2344" algn="l"/>
                <a:tab pos="7879715" algn="l"/>
              </a:tabLst>
            </a:pPr>
            <a:r>
              <a:rPr sz="4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8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ПЛ</a:t>
            </a:r>
            <a:r>
              <a:rPr sz="4800" b="1" u="heavy" spc="-3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А</a:t>
            </a:r>
            <a:r>
              <a:rPr sz="4800" b="1" u="heavy" spc="-3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Т</a:t>
            </a:r>
            <a:r>
              <a:rPr sz="4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А</a:t>
            </a:r>
            <a:r>
              <a:rPr sz="4800" b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sz="48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Б</a:t>
            </a:r>
            <a:r>
              <a:rPr sz="48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У</a:t>
            </a:r>
            <a:r>
              <a:rPr sz="48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Ч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Е</a:t>
            </a:r>
            <a:r>
              <a:rPr sz="48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Н</a:t>
            </a:r>
            <a:r>
              <a:rPr sz="48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И</a:t>
            </a:r>
            <a:r>
              <a:rPr sz="4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Я	</a:t>
            </a:r>
            <a:endParaRPr sz="4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0009" y="13207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17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Picture 2" descr="Стикеры телеграм Вышкинская Вор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85" y="5885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3896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Опла</a:t>
            </a:r>
            <a:r>
              <a:rPr sz="4000" spc="-95" dirty="0"/>
              <a:t>т</a:t>
            </a:r>
            <a:r>
              <a:rPr sz="4000" spc="-5" dirty="0"/>
              <a:t>а</a:t>
            </a:r>
            <a:r>
              <a:rPr sz="4000" spc="-185" dirty="0"/>
              <a:t> </a:t>
            </a:r>
            <a:r>
              <a:rPr sz="4000" spc="-105" dirty="0"/>
              <a:t>о</a:t>
            </a:r>
            <a:r>
              <a:rPr sz="4000" spc="-100" dirty="0"/>
              <a:t>б</a:t>
            </a:r>
            <a:r>
              <a:rPr sz="4000" spc="-105" dirty="0"/>
              <a:t>учен</a:t>
            </a:r>
            <a:r>
              <a:rPr sz="4000" spc="-110" dirty="0"/>
              <a:t>и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758823"/>
            <a:ext cx="8384540" cy="2539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Оплата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обучения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 НИУ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ВШЭ</a:t>
            </a:r>
            <a:r>
              <a:rPr sz="24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за 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учебный</a:t>
            </a:r>
            <a:r>
              <a:rPr sz="2400" spc="-25" dirty="0">
                <a:solidFill>
                  <a:srgbClr val="243956"/>
                </a:solidFill>
                <a:latin typeface="Segoe UI"/>
                <a:cs typeface="Segoe UI"/>
              </a:rPr>
              <a:t> год</a:t>
            </a:r>
            <a:r>
              <a:rPr sz="2400"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производится </a:t>
            </a:r>
            <a:r>
              <a:rPr sz="2400" spc="-64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5" dirty="0" err="1">
                <a:solidFill>
                  <a:srgbClr val="243956"/>
                </a:solidFill>
                <a:latin typeface="Segoe UI"/>
                <a:cs typeface="Segoe UI"/>
              </a:rPr>
              <a:t>двумя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0" dirty="0" err="1">
                <a:solidFill>
                  <a:srgbClr val="243956"/>
                </a:solidFill>
                <a:latin typeface="Segoe UI"/>
                <a:cs typeface="Segoe UI"/>
              </a:rPr>
              <a:t>платежами</a:t>
            </a:r>
            <a:r>
              <a:rPr lang="ru-RU" sz="2400" spc="-10" dirty="0">
                <a:solidFill>
                  <a:srgbClr val="243956"/>
                </a:solidFill>
                <a:latin typeface="Segoe UI"/>
                <a:cs typeface="Segoe UI"/>
              </a:rPr>
              <a:t> (по семестрам)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:</a:t>
            </a:r>
            <a:endParaRPr sz="2400" dirty="0">
              <a:latin typeface="Segoe UI"/>
              <a:cs typeface="Segoe UI"/>
            </a:endParaRPr>
          </a:p>
          <a:p>
            <a:pPr marL="279400" indent="-267335">
              <a:lnSpc>
                <a:spcPct val="100000"/>
              </a:lnSpc>
              <a:spcBef>
                <a:spcPts val="575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279400" algn="l"/>
                <a:tab pos="280035" algn="l"/>
              </a:tabLst>
            </a:pP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первый</a:t>
            </a:r>
            <a:r>
              <a:rPr sz="24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243956"/>
                </a:solidFill>
                <a:latin typeface="Segoe UI"/>
                <a:cs typeface="Segoe UI"/>
              </a:rPr>
              <a:t>платеж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-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A2F0D"/>
                </a:solidFill>
                <a:latin typeface="Segoe UI"/>
                <a:cs typeface="Segoe UI"/>
              </a:rPr>
              <a:t>до 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25</a:t>
            </a:r>
            <a:r>
              <a:rPr sz="2400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августа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;</a:t>
            </a:r>
            <a:endParaRPr sz="2400" dirty="0">
              <a:latin typeface="Segoe UI"/>
              <a:cs typeface="Segoe UI"/>
            </a:endParaRPr>
          </a:p>
          <a:p>
            <a:pPr marL="279400" indent="-267335">
              <a:lnSpc>
                <a:spcPct val="100000"/>
              </a:lnSpc>
              <a:spcBef>
                <a:spcPts val="575"/>
              </a:spcBef>
              <a:buClr>
                <a:srgbClr val="CA2F0D"/>
              </a:buClr>
              <a:buSzPct val="85416"/>
              <a:buFont typeface="Arial MT"/>
              <a:buChar char="•"/>
              <a:tabLst>
                <a:tab pos="279400" algn="l"/>
                <a:tab pos="280035" algn="l"/>
              </a:tabLst>
            </a:pPr>
            <a:r>
              <a:rPr sz="2400" spc="-15" dirty="0">
                <a:solidFill>
                  <a:srgbClr val="243956"/>
                </a:solidFill>
                <a:latin typeface="Segoe UI"/>
                <a:cs typeface="Segoe UI"/>
              </a:rPr>
              <a:t>второй</a:t>
            </a:r>
            <a:r>
              <a:rPr sz="2400"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243956"/>
                </a:solidFill>
                <a:latin typeface="Segoe UI"/>
                <a:cs typeface="Segoe UI"/>
              </a:rPr>
              <a:t>платеж</a:t>
            </a:r>
            <a:r>
              <a:rPr sz="24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956"/>
                </a:solidFill>
                <a:latin typeface="Segoe UI"/>
                <a:cs typeface="Segoe UI"/>
              </a:rPr>
              <a:t>-</a:t>
            </a:r>
            <a:r>
              <a:rPr sz="24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A2F0D"/>
                </a:solidFill>
                <a:latin typeface="Segoe UI"/>
                <a:cs typeface="Segoe UI"/>
              </a:rPr>
              <a:t>до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 20</a:t>
            </a:r>
            <a:r>
              <a:rPr sz="2400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CA2F0D"/>
                </a:solidFill>
                <a:latin typeface="Segoe UI"/>
                <a:cs typeface="Segoe UI"/>
              </a:rPr>
              <a:t>февраля</a:t>
            </a:r>
            <a:r>
              <a:rPr sz="2400" spc="-5" dirty="0">
                <a:solidFill>
                  <a:srgbClr val="243956"/>
                </a:solidFill>
                <a:latin typeface="Segoe UI"/>
                <a:cs typeface="Segoe UI"/>
              </a:rPr>
              <a:t>.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875"/>
              </a:spcBef>
            </a:pP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*Сроки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оплаты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5" dirty="0">
                <a:solidFill>
                  <a:srgbClr val="243956"/>
                </a:solidFill>
                <a:latin typeface="Segoe UI"/>
                <a:cs typeface="Segoe UI"/>
              </a:rPr>
              <a:t>могут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варьироваться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 в</a:t>
            </a:r>
            <a:r>
              <a:rPr sz="17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зависимости</a:t>
            </a:r>
            <a:r>
              <a:rPr sz="1700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от</a:t>
            </a:r>
            <a:r>
              <a:rPr sz="1700"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условий</a:t>
            </a:r>
            <a:r>
              <a:rPr sz="1700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договора,</a:t>
            </a:r>
            <a:endParaRPr sz="1700" dirty="0">
              <a:latin typeface="Segoe UI"/>
              <a:cs typeface="Segoe UI"/>
            </a:endParaRPr>
          </a:p>
          <a:p>
            <a:pPr marL="12700" marR="72390">
              <a:lnSpc>
                <a:spcPct val="100000"/>
              </a:lnSpc>
            </a:pP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заключенного</a:t>
            </a:r>
            <a:r>
              <a:rPr sz="17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со</a:t>
            </a:r>
            <a:r>
              <a:rPr sz="17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10" dirty="0">
                <a:solidFill>
                  <a:srgbClr val="243956"/>
                </a:solidFill>
                <a:latin typeface="Segoe UI"/>
                <a:cs typeface="Segoe UI"/>
              </a:rPr>
              <a:t>студентом</a:t>
            </a:r>
            <a:r>
              <a:rPr sz="1700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sz="1700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год</a:t>
            </a:r>
            <a:r>
              <a:rPr sz="17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spc="-15" dirty="0">
                <a:solidFill>
                  <a:srgbClr val="243956"/>
                </a:solidFill>
                <a:latin typeface="Segoe UI"/>
                <a:cs typeface="Segoe UI"/>
              </a:rPr>
              <a:t>его</a:t>
            </a:r>
            <a:r>
              <a:rPr sz="1700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243956"/>
                </a:solidFill>
                <a:latin typeface="Segoe UI"/>
                <a:cs typeface="Segoe UI"/>
              </a:rPr>
              <a:t>поступления.</a:t>
            </a:r>
            <a:r>
              <a:rPr sz="1700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endParaRPr sz="17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lang="ru-RU" sz="1400" b="1" spc="-5" dirty="0">
                <a:solidFill>
                  <a:srgbClr val="FFFFFF"/>
                </a:solidFill>
                <a:latin typeface="Segoe UI"/>
                <a:cs typeface="Segoe UI"/>
              </a:rPr>
              <a:t>9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6859" y="526315"/>
            <a:ext cx="832557" cy="83255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621868"/>
            <a:ext cx="691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40" dirty="0"/>
              <a:t>Р</a:t>
            </a:r>
            <a:r>
              <a:rPr sz="4000" spc="-105" dirty="0"/>
              <a:t>а</a:t>
            </a:r>
            <a:r>
              <a:rPr sz="4000" spc="-100" dirty="0"/>
              <a:t>сср</a:t>
            </a:r>
            <a:r>
              <a:rPr sz="4000" spc="-105" dirty="0"/>
              <a:t>оч</a:t>
            </a:r>
            <a:r>
              <a:rPr sz="4000" spc="-95" dirty="0"/>
              <a:t>к</a:t>
            </a:r>
            <a:r>
              <a:rPr sz="4000" spc="-5" dirty="0"/>
              <a:t>а</a:t>
            </a:r>
            <a:r>
              <a:rPr sz="4000" spc="-200" dirty="0"/>
              <a:t> </a:t>
            </a:r>
            <a:r>
              <a:rPr sz="4000" spc="-105" dirty="0"/>
              <a:t>п</a:t>
            </a:r>
            <a:r>
              <a:rPr sz="4000" spc="-5" dirty="0"/>
              <a:t>о</a:t>
            </a:r>
            <a:r>
              <a:rPr sz="4000" spc="-170" dirty="0"/>
              <a:t> </a:t>
            </a:r>
            <a:r>
              <a:rPr sz="4000" spc="-105" dirty="0"/>
              <a:t>опла</a:t>
            </a:r>
            <a:r>
              <a:rPr sz="4000" spc="-170" dirty="0"/>
              <a:t>т</a:t>
            </a:r>
            <a:r>
              <a:rPr sz="4000" spc="-5" dirty="0"/>
              <a:t>е</a:t>
            </a:r>
            <a:r>
              <a:rPr sz="4000" spc="-180" dirty="0"/>
              <a:t> </a:t>
            </a:r>
            <a:r>
              <a:rPr sz="4000" spc="-105" dirty="0"/>
              <a:t>о</a:t>
            </a:r>
            <a:r>
              <a:rPr sz="4000" spc="-100" dirty="0"/>
              <a:t>б</a:t>
            </a:r>
            <a:r>
              <a:rPr sz="4000" spc="-105" dirty="0"/>
              <a:t>учен</a:t>
            </a:r>
            <a:r>
              <a:rPr sz="4000" spc="-110" dirty="0"/>
              <a:t>и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657350"/>
            <a:ext cx="8484235" cy="2884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51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Для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студентов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НИУ</a:t>
            </a:r>
            <a:r>
              <a:rPr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ВШЭ</a:t>
            </a:r>
            <a:r>
              <a:rPr spc="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есть</a:t>
            </a:r>
            <a:r>
              <a:rPr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возможность</a:t>
            </a:r>
            <a:r>
              <a:rPr spc="7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получения</a:t>
            </a:r>
            <a:r>
              <a:rPr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b="1" u="sng" spc="-1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отсрочки</a:t>
            </a:r>
            <a:r>
              <a:rPr b="1" u="sng" spc="2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 </a:t>
            </a:r>
            <a:r>
              <a:rPr u="sng" spc="-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и</a:t>
            </a:r>
            <a:r>
              <a:rPr u="sng" spc="10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 </a:t>
            </a:r>
            <a:r>
              <a:rPr b="1" u="sng" spc="-10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рассрочки</a:t>
            </a:r>
            <a:r>
              <a:rPr b="1" u="sng" spc="-25" dirty="0">
                <a:solidFill>
                  <a:srgbClr val="243956"/>
                </a:solidFill>
                <a:uFill>
                  <a:solidFill>
                    <a:srgbClr val="243956"/>
                  </a:solidFill>
                </a:u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по</a:t>
            </a:r>
            <a:r>
              <a:rPr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оплате </a:t>
            </a:r>
            <a:r>
              <a:rPr spc="-4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за обучение</a:t>
            </a:r>
            <a:endParaRPr dirty="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spcBef>
                <a:spcPts val="384"/>
              </a:spcBef>
              <a:buClr>
                <a:srgbClr val="CA2F0D"/>
              </a:buClr>
              <a:buSzPct val="84375"/>
              <a:buFont typeface="Arial MT"/>
              <a:buChar char="•"/>
              <a:tabLst>
                <a:tab pos="195580" algn="l"/>
              </a:tabLst>
            </a:pP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Студентам,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 поступившим</a:t>
            </a:r>
            <a:r>
              <a:rPr spc="3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в текущем</a:t>
            </a:r>
            <a:r>
              <a:rPr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243956"/>
                </a:solidFill>
                <a:latin typeface="Segoe UI"/>
                <a:cs typeface="Segoe UI"/>
              </a:rPr>
              <a:t>году,</a:t>
            </a:r>
            <a:r>
              <a:rPr spc="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предоставлено</a:t>
            </a:r>
            <a:r>
              <a:rPr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243956"/>
                </a:solidFill>
                <a:latin typeface="Segoe UI"/>
                <a:cs typeface="Segoe UI"/>
              </a:rPr>
              <a:t>право</a:t>
            </a:r>
            <a:r>
              <a:rPr spc="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на </a:t>
            </a:r>
            <a:r>
              <a:rPr spc="5" dirty="0">
                <a:solidFill>
                  <a:srgbClr val="243956"/>
                </a:solidFill>
                <a:latin typeface="Segoe UI"/>
                <a:cs typeface="Segoe UI"/>
              </a:rPr>
              <a:t>оплату</a:t>
            </a:r>
            <a:r>
              <a:rPr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 err="1">
                <a:solidFill>
                  <a:srgbClr val="243956"/>
                </a:solidFill>
                <a:latin typeface="Segoe UI"/>
                <a:cs typeface="Segoe UI"/>
              </a:rPr>
              <a:t>обучения</a:t>
            </a:r>
            <a:r>
              <a:rPr spc="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5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spc="-10" dirty="0" err="1">
                <a:solidFill>
                  <a:srgbClr val="243956"/>
                </a:solidFill>
                <a:latin typeface="Segoe UI"/>
                <a:cs typeface="Segoe UI"/>
              </a:rPr>
              <a:t>рассрочку</a:t>
            </a:r>
            <a:r>
              <a:rPr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CA2F0D"/>
                </a:solidFill>
                <a:latin typeface="Segoe UI"/>
                <a:cs typeface="Segoe UI"/>
              </a:rPr>
              <a:t>на</a:t>
            </a:r>
            <a:r>
              <a:rPr b="1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CA2F0D"/>
                </a:solidFill>
                <a:latin typeface="Segoe UI"/>
                <a:cs typeface="Segoe UI"/>
              </a:rPr>
              <a:t>период</a:t>
            </a:r>
            <a:r>
              <a:rPr b="1" spc="-5" dirty="0">
                <a:solidFill>
                  <a:srgbClr val="CA2F0D"/>
                </a:solidFill>
                <a:latin typeface="Segoe UI"/>
                <a:cs typeface="Segoe UI"/>
              </a:rPr>
              <a:t> с</a:t>
            </a:r>
            <a:r>
              <a:rPr b="1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10" dirty="0" err="1">
                <a:solidFill>
                  <a:srgbClr val="CA2F0D"/>
                </a:solidFill>
                <a:latin typeface="Segoe UI"/>
                <a:cs typeface="Segoe UI"/>
              </a:rPr>
              <a:t>января</a:t>
            </a:r>
            <a:r>
              <a:rPr b="1" dirty="0">
                <a:solidFill>
                  <a:srgbClr val="CA2F0D"/>
                </a:solidFill>
                <a:latin typeface="Segoe UI"/>
                <a:cs typeface="Segoe UI"/>
              </a:rPr>
              <a:t> 202</a:t>
            </a:r>
            <a:r>
              <a:rPr lang="ru-RU" b="1" dirty="0">
                <a:solidFill>
                  <a:srgbClr val="CA2F0D"/>
                </a:solidFill>
                <a:latin typeface="Segoe UI"/>
                <a:cs typeface="Segoe UI"/>
              </a:rPr>
              <a:t>3</a:t>
            </a:r>
            <a:r>
              <a:rPr b="1" spc="2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15" dirty="0">
                <a:solidFill>
                  <a:srgbClr val="CA2F0D"/>
                </a:solidFill>
                <a:latin typeface="Segoe UI"/>
                <a:cs typeface="Segoe UI"/>
              </a:rPr>
              <a:t>года</a:t>
            </a:r>
            <a:r>
              <a:rPr b="1" spc="5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5" dirty="0">
                <a:solidFill>
                  <a:srgbClr val="CA2F0D"/>
                </a:solidFill>
                <a:latin typeface="Segoe UI"/>
                <a:cs typeface="Segoe UI"/>
              </a:rPr>
              <a:t>и до </a:t>
            </a:r>
            <a:r>
              <a:rPr b="1" spc="-10" dirty="0" err="1">
                <a:solidFill>
                  <a:srgbClr val="CA2F0D"/>
                </a:solidFill>
                <a:latin typeface="Segoe UI"/>
                <a:cs typeface="Segoe UI"/>
              </a:rPr>
              <a:t>окончания</a:t>
            </a:r>
            <a:r>
              <a:rPr b="1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5" dirty="0">
                <a:solidFill>
                  <a:srgbClr val="CA2F0D"/>
                </a:solidFill>
                <a:latin typeface="Segoe UI"/>
                <a:cs typeface="Segoe UI"/>
              </a:rPr>
              <a:t>202</a:t>
            </a:r>
            <a:r>
              <a:rPr lang="ru-RU" b="1" spc="-5" dirty="0">
                <a:solidFill>
                  <a:srgbClr val="CA2F0D"/>
                </a:solidFill>
                <a:latin typeface="Segoe UI"/>
                <a:cs typeface="Segoe UI"/>
              </a:rPr>
              <a:t>2</a:t>
            </a:r>
            <a:r>
              <a:rPr b="1" spc="-5" dirty="0">
                <a:solidFill>
                  <a:srgbClr val="CA2F0D"/>
                </a:solidFill>
                <a:latin typeface="Segoe UI"/>
                <a:cs typeface="Segoe UI"/>
              </a:rPr>
              <a:t>/202</a:t>
            </a:r>
            <a:r>
              <a:rPr lang="ru-RU" b="1" spc="-5" dirty="0">
                <a:solidFill>
                  <a:srgbClr val="CA2F0D"/>
                </a:solidFill>
                <a:latin typeface="Segoe UI"/>
                <a:cs typeface="Segoe UI"/>
              </a:rPr>
              <a:t>3</a:t>
            </a:r>
            <a:r>
              <a:rPr b="1" spc="3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CA2F0D"/>
                </a:solidFill>
                <a:latin typeface="Segoe UI"/>
                <a:cs typeface="Segoe UI"/>
              </a:rPr>
              <a:t>учебного</a:t>
            </a:r>
            <a:r>
              <a:rPr b="1" spc="10" dirty="0">
                <a:solidFill>
                  <a:srgbClr val="CA2F0D"/>
                </a:solidFill>
                <a:latin typeface="Segoe UI"/>
                <a:cs typeface="Segoe UI"/>
              </a:rPr>
              <a:t> </a:t>
            </a:r>
            <a:r>
              <a:rPr b="1" spc="-10" dirty="0" err="1">
                <a:solidFill>
                  <a:srgbClr val="CA2F0D"/>
                </a:solidFill>
                <a:latin typeface="Segoe UI"/>
                <a:cs typeface="Segoe UI"/>
              </a:rPr>
              <a:t>года</a:t>
            </a:r>
            <a:r>
              <a:rPr b="1" spc="-10" dirty="0">
                <a:solidFill>
                  <a:srgbClr val="243956"/>
                </a:solidFill>
                <a:latin typeface="Segoe UI"/>
                <a:cs typeface="Segoe UI"/>
              </a:rPr>
              <a:t>.</a:t>
            </a:r>
            <a:r>
              <a:rPr lang="en-US" b="1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</a:p>
          <a:p>
            <a:pPr marL="194945">
              <a:lnSpc>
                <a:spcPct val="100000"/>
              </a:lnSpc>
            </a:pP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По вопросам рассрочки необходимо обратиться в учебный офис </a:t>
            </a:r>
            <a:r>
              <a:rPr lang="ru-RU" b="1" spc="-10" dirty="0">
                <a:solidFill>
                  <a:srgbClr val="CA2F0D"/>
                </a:solidFill>
                <a:latin typeface="Segoe UI"/>
                <a:cs typeface="Segoe UI"/>
              </a:rPr>
              <a:t>до 31 января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.</a:t>
            </a: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lr>
                <a:srgbClr val="CA2F0D"/>
              </a:buClr>
              <a:buSzPct val="83333"/>
              <a:buFont typeface="Arial MT"/>
              <a:buChar char="•"/>
              <a:tabLst>
                <a:tab pos="195580" algn="l"/>
              </a:tabLst>
            </a:pP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Для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предоставления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отсрочки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 Вам</a:t>
            </a:r>
            <a:r>
              <a:rPr lang="ru-RU" spc="-5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необходимо</a:t>
            </a:r>
            <a:r>
              <a:rPr lang="ru-RU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своевременно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 (за</a:t>
            </a:r>
            <a:r>
              <a:rPr lang="ru-RU" spc="-2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1-2</a:t>
            </a:r>
            <a:r>
              <a:rPr lang="ru-RU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недели</a:t>
            </a:r>
            <a:endParaRPr lang="ru-RU" dirty="0">
              <a:latin typeface="Segoe UI"/>
              <a:cs typeface="Segoe UI"/>
            </a:endParaRPr>
          </a:p>
          <a:p>
            <a:pPr marL="194945">
              <a:lnSpc>
                <a:spcPct val="100000"/>
              </a:lnSpc>
            </a:pP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до</a:t>
            </a:r>
            <a:r>
              <a:rPr lang="ru-RU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срока</a:t>
            </a:r>
            <a:r>
              <a:rPr lang="ru-RU" spc="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платежа)</a:t>
            </a:r>
            <a:r>
              <a:rPr lang="ru-RU" spc="-3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обратиться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учебный</a:t>
            </a:r>
            <a:r>
              <a:rPr lang="ru-RU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офис</a:t>
            </a:r>
            <a:r>
              <a:rPr lang="ru-RU" spc="-7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с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5" dirty="0">
                <a:solidFill>
                  <a:srgbClr val="243956"/>
                </a:solidFill>
                <a:latin typeface="Segoe UI"/>
                <a:cs typeface="Segoe UI"/>
              </a:rPr>
              <a:t>заявлением,</a:t>
            </a:r>
            <a:r>
              <a:rPr lang="ru-RU" spc="48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в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15" dirty="0">
                <a:solidFill>
                  <a:srgbClr val="243956"/>
                </a:solidFill>
                <a:latin typeface="Segoe UI"/>
                <a:cs typeface="Segoe UI"/>
              </a:rPr>
              <a:t>котором необходимо</a:t>
            </a:r>
            <a:r>
              <a:rPr lang="ru-RU" dirty="0"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указать</a:t>
            </a:r>
            <a:r>
              <a:rPr lang="ru-RU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причину</a:t>
            </a:r>
            <a:r>
              <a:rPr lang="ru-RU" spc="-2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dirty="0">
                <a:solidFill>
                  <a:srgbClr val="243956"/>
                </a:solidFill>
                <a:latin typeface="Segoe UI"/>
                <a:cs typeface="Segoe UI"/>
              </a:rPr>
              <a:t>предоставления</a:t>
            </a:r>
            <a:r>
              <a:rPr lang="ru-RU" spc="-15" dirty="0">
                <a:solidFill>
                  <a:srgbClr val="243956"/>
                </a:solidFill>
                <a:latin typeface="Segoe UI"/>
                <a:cs typeface="Segoe UI"/>
              </a:rPr>
              <a:t> </a:t>
            </a:r>
            <a:r>
              <a:rPr lang="ru-RU" spc="-10" dirty="0">
                <a:solidFill>
                  <a:srgbClr val="243956"/>
                </a:solidFill>
                <a:latin typeface="Segoe UI"/>
                <a:cs typeface="Segoe UI"/>
              </a:rPr>
              <a:t>отсрочки.</a:t>
            </a:r>
            <a:endParaRPr lang="ru-RU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5643" y="0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19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8" name="object 8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486" y="1101090"/>
            <a:ext cx="71107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1210" marR="5080" indent="-2049145">
              <a:lnSpc>
                <a:spcPct val="100000"/>
              </a:lnSpc>
              <a:spcBef>
                <a:spcPts val="100"/>
              </a:spcBef>
            </a:pPr>
            <a:r>
              <a:rPr sz="4800" b="1" spc="-100" dirty="0">
                <a:solidFill>
                  <a:srgbClr val="FFFFFF"/>
                </a:solidFill>
                <a:latin typeface="Segoe UI"/>
                <a:cs typeface="Segoe UI"/>
              </a:rPr>
              <a:t>Д</a:t>
            </a:r>
            <a:r>
              <a:rPr sz="4800" b="1" spc="-105" dirty="0">
                <a:solidFill>
                  <a:srgbClr val="FFFFFF"/>
                </a:solidFill>
                <a:latin typeface="Segoe UI"/>
                <a:cs typeface="Segoe UI"/>
              </a:rPr>
              <a:t>О</a:t>
            </a:r>
            <a:r>
              <a:rPr sz="4800" b="1" spc="-100" dirty="0">
                <a:solidFill>
                  <a:srgbClr val="FFFFFF"/>
                </a:solidFill>
                <a:latin typeface="Segoe UI"/>
                <a:cs typeface="Segoe UI"/>
              </a:rPr>
              <a:t>Б</a:t>
            </a:r>
            <a:r>
              <a:rPr sz="4800" b="1" spc="-120" dirty="0">
                <a:solidFill>
                  <a:srgbClr val="FFFFFF"/>
                </a:solidFill>
                <a:latin typeface="Segoe UI"/>
                <a:cs typeface="Segoe UI"/>
              </a:rPr>
              <a:t>Р</a:t>
            </a:r>
            <a:r>
              <a:rPr sz="4800" b="1" dirty="0">
                <a:solidFill>
                  <a:srgbClr val="FFFFFF"/>
                </a:solidFill>
                <a:latin typeface="Segoe UI"/>
                <a:cs typeface="Segoe UI"/>
              </a:rPr>
              <a:t>О</a:t>
            </a:r>
            <a:r>
              <a:rPr sz="4800" b="1" spc="-20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800" b="1" spc="-100" dirty="0">
                <a:solidFill>
                  <a:srgbClr val="FFFFFF"/>
                </a:solidFill>
                <a:latin typeface="Segoe UI"/>
                <a:cs typeface="Segoe UI"/>
              </a:rPr>
              <a:t>П</a:t>
            </a:r>
            <a:r>
              <a:rPr sz="4800" b="1" spc="-200" dirty="0">
                <a:solidFill>
                  <a:srgbClr val="FFFFFF"/>
                </a:solidFill>
                <a:latin typeface="Segoe UI"/>
                <a:cs typeface="Segoe UI"/>
              </a:rPr>
              <a:t>О</a:t>
            </a:r>
            <a:r>
              <a:rPr sz="4800" b="1" spc="20" dirty="0">
                <a:solidFill>
                  <a:srgbClr val="FFFFFF"/>
                </a:solidFill>
                <a:latin typeface="Segoe UI"/>
                <a:cs typeface="Segoe UI"/>
              </a:rPr>
              <a:t>Ж</a:t>
            </a:r>
            <a:r>
              <a:rPr sz="4800" b="1" spc="75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sz="4800" b="1" spc="-100" dirty="0">
                <a:solidFill>
                  <a:srgbClr val="FFFFFF"/>
                </a:solidFill>
                <a:latin typeface="Segoe UI"/>
                <a:cs typeface="Segoe UI"/>
              </a:rPr>
              <a:t>Л</a:t>
            </a:r>
            <a:r>
              <a:rPr sz="4800" b="1" spc="-105" dirty="0">
                <a:solidFill>
                  <a:srgbClr val="FFFFFF"/>
                </a:solidFill>
                <a:latin typeface="Segoe UI"/>
                <a:cs typeface="Segoe UI"/>
              </a:rPr>
              <a:t>ОВ</a:t>
            </a:r>
            <a:r>
              <a:rPr sz="4800" b="1" spc="-375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sz="4800" b="1" spc="-105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4800" b="1" dirty="0">
                <a:solidFill>
                  <a:srgbClr val="FFFFFF"/>
                </a:solidFill>
                <a:latin typeface="Segoe UI"/>
                <a:cs typeface="Segoe UI"/>
              </a:rPr>
              <a:t>Ь</a:t>
            </a:r>
            <a:r>
              <a:rPr sz="4800" b="1" spc="-2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800" b="1" dirty="0">
                <a:solidFill>
                  <a:srgbClr val="FFFFFF"/>
                </a:solidFill>
                <a:latin typeface="Segoe UI"/>
                <a:cs typeface="Segoe UI"/>
              </a:rPr>
              <a:t>В  </a:t>
            </a:r>
            <a:r>
              <a:rPr sz="4800" b="1" spc="-70" dirty="0">
                <a:solidFill>
                  <a:srgbClr val="FFFFFF"/>
                </a:solidFill>
                <a:latin typeface="Segoe UI"/>
                <a:cs typeface="Segoe UI"/>
              </a:rPr>
              <a:t>НИУ</a:t>
            </a:r>
            <a:r>
              <a:rPr sz="4800" b="1" spc="-20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800" b="1" spc="-80" dirty="0">
                <a:solidFill>
                  <a:srgbClr val="FFFFFF"/>
                </a:solidFill>
                <a:latin typeface="Segoe UI"/>
                <a:cs typeface="Segoe UI"/>
              </a:rPr>
              <a:t>ВШЭ!</a:t>
            </a:r>
            <a:endParaRPr sz="48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5390" y="6476"/>
            <a:ext cx="22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46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20" y="3066805"/>
            <a:ext cx="1638410" cy="1584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Стикеры телеграм Вышкинская Ворона">
            <a:extLst>
              <a:ext uri="{FF2B5EF4-FFF2-40B4-BE49-F238E27FC236}">
                <a16:creationId xmlns:a16="http://schemas.microsoft.com/office/drawing/2014/main" id="{A4610C3E-1D29-4356-B9DF-FB871FB5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27967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САЙ</a:t>
            </a:r>
            <a:r>
              <a:rPr dirty="0"/>
              <a:t>Т</a:t>
            </a:r>
            <a:r>
              <a:rPr spc="-220" dirty="0"/>
              <a:t> </a:t>
            </a:r>
            <a:r>
              <a:rPr spc="-95" dirty="0"/>
              <a:t>ВЫСШЕ</a:t>
            </a:r>
            <a:r>
              <a:rPr dirty="0"/>
              <a:t>Й</a:t>
            </a:r>
          </a:p>
          <a:p>
            <a:pPr marL="12700">
              <a:lnSpc>
                <a:spcPct val="100000"/>
              </a:lnSpc>
              <a:tabLst>
                <a:tab pos="914400" algn="l"/>
                <a:tab pos="86531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Ш</a:t>
            </a:r>
            <a:r>
              <a:rPr u="sng" spc="-254" dirty="0">
                <a:uFill>
                  <a:solidFill>
                    <a:srgbClr val="CA2F0D"/>
                  </a:solidFill>
                </a:uFill>
              </a:rPr>
              <a:t>К</a:t>
            </a:r>
            <a:r>
              <a:rPr u="sng" spc="-114" dirty="0">
                <a:uFill>
                  <a:solidFill>
                    <a:srgbClr val="CA2F0D"/>
                  </a:solidFill>
                </a:uFill>
              </a:rPr>
              <a:t>О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Л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Ы</a:t>
            </a:r>
            <a:r>
              <a:rPr u="sng" spc="-235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БИ</a:t>
            </a:r>
            <a:r>
              <a:rPr u="sng" spc="-100" dirty="0">
                <a:uFill>
                  <a:solidFill>
                    <a:srgbClr val="CA2F0D"/>
                  </a:solidFill>
                </a:uFill>
              </a:rPr>
              <a:t>ЗН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ЕС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А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412" y="3956710"/>
            <a:ext cx="187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2"/>
              </a:rPr>
              <a:t>https://gsb.hse.ru/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6" name="object 6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5390" y="6476"/>
            <a:ext cx="229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lang="en-US" sz="1400" b="1" spc="-5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91" y="1964435"/>
            <a:ext cx="2023872" cy="202387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848336" y="341502"/>
            <a:ext cx="6296025" cy="4378960"/>
            <a:chOff x="2848336" y="341502"/>
            <a:chExt cx="6296025" cy="43789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8336" y="1915648"/>
              <a:ext cx="5827813" cy="28041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1987" y="1988820"/>
              <a:ext cx="5625084" cy="26532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5850" y="341502"/>
              <a:ext cx="1708150" cy="171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375" y="616153"/>
            <a:ext cx="4994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НО</a:t>
            </a:r>
            <a:r>
              <a:rPr sz="4000" spc="-110" dirty="0"/>
              <a:t>Р</a:t>
            </a:r>
            <a:r>
              <a:rPr sz="4000" spc="-105" dirty="0"/>
              <a:t>М</a:t>
            </a:r>
            <a:r>
              <a:rPr sz="4000" spc="-385" dirty="0"/>
              <a:t>А</a:t>
            </a:r>
            <a:r>
              <a:rPr sz="4000" spc="-105" dirty="0"/>
              <a:t>Т</a:t>
            </a:r>
            <a:r>
              <a:rPr sz="4000" spc="-110" dirty="0"/>
              <a:t>И</a:t>
            </a:r>
            <a:r>
              <a:rPr sz="4000" spc="-100" dirty="0"/>
              <a:t>В</a:t>
            </a:r>
            <a:r>
              <a:rPr sz="4000" spc="-105" dirty="0"/>
              <a:t>Н</a:t>
            </a:r>
            <a:r>
              <a:rPr sz="4000" spc="-100" dirty="0"/>
              <a:t>Ы</a:t>
            </a:r>
            <a:r>
              <a:rPr sz="4000" spc="-5" dirty="0"/>
              <a:t>Е</a:t>
            </a:r>
            <a:r>
              <a:rPr sz="4000" spc="-185" dirty="0"/>
              <a:t> </a:t>
            </a:r>
            <a:r>
              <a:rPr sz="4000" spc="-100" dirty="0"/>
              <a:t>А</a:t>
            </a:r>
            <a:r>
              <a:rPr sz="4000" spc="-105" dirty="0"/>
              <a:t>КТ</a:t>
            </a:r>
            <a:r>
              <a:rPr sz="4000" spc="-5" dirty="0"/>
              <a:t>Ы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51459" y="1491996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12700">
            <a:solidFill>
              <a:srgbClr val="CA2F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99428" y="1537462"/>
            <a:ext cx="2004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Локаль</a:t>
            </a:r>
            <a:r>
              <a:rPr sz="2800" b="1" dirty="0">
                <a:solidFill>
                  <a:srgbClr val="CA2F0D"/>
                </a:solidFill>
                <a:latin typeface="Segoe UI"/>
                <a:cs typeface="Segoe UI"/>
              </a:rPr>
              <a:t>н</a:t>
            </a: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ые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8386" y="9906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108" y="1516125"/>
            <a:ext cx="2445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Фе</a:t>
            </a:r>
            <a:r>
              <a:rPr sz="2800" b="1" spc="-20" dirty="0">
                <a:solidFill>
                  <a:srgbClr val="CA2F0D"/>
                </a:solidFill>
                <a:latin typeface="Segoe UI"/>
                <a:cs typeface="Segoe UI"/>
              </a:rPr>
              <a:t>д</a:t>
            </a:r>
            <a:r>
              <a:rPr sz="2800" b="1" spc="-5" dirty="0">
                <a:solidFill>
                  <a:srgbClr val="CA2F0D"/>
                </a:solidFill>
                <a:latin typeface="Segoe UI"/>
                <a:cs typeface="Segoe UI"/>
              </a:rPr>
              <a:t>е</a:t>
            </a:r>
            <a:r>
              <a:rPr sz="2800" b="1" spc="-40" dirty="0">
                <a:solidFill>
                  <a:srgbClr val="CA2F0D"/>
                </a:solidFill>
                <a:latin typeface="Segoe UI"/>
                <a:cs typeface="Segoe UI"/>
              </a:rPr>
              <a:t>р</a:t>
            </a:r>
            <a:r>
              <a:rPr sz="2800" b="1" spc="-10" dirty="0">
                <a:solidFill>
                  <a:srgbClr val="CA2F0D"/>
                </a:solidFill>
                <a:latin typeface="Segoe UI"/>
                <a:cs typeface="Segoe UI"/>
              </a:rPr>
              <a:t>альные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347" y="1955292"/>
            <a:ext cx="2519172" cy="25206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700" y="2162829"/>
            <a:ext cx="2162010" cy="216201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20420" y="4520590"/>
            <a:ext cx="3855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5"/>
              </a:rPr>
              <a:t>https://www.hse.ru/studyspravka/NormDokMON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5736" y="4505045"/>
            <a:ext cx="3278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6"/>
              </a:rPr>
              <a:t>https://www.hse.ru/studyspravka/loc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56" y="2889580"/>
            <a:ext cx="7893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5080" indent="-194310">
              <a:lnSpc>
                <a:spcPct val="100000"/>
              </a:lnSpc>
              <a:spcBef>
                <a:spcPts val="100"/>
              </a:spcBef>
              <a:tabLst>
                <a:tab pos="473075" algn="l"/>
                <a:tab pos="7879715" algn="l"/>
              </a:tabLst>
            </a:pPr>
            <a:r>
              <a:rPr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	</a:t>
            </a:r>
            <a:r>
              <a:rPr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</a:t>
            </a:r>
            <a:r>
              <a:rPr b="1" u="heavy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С</a:t>
            </a:r>
            <a:r>
              <a:rPr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</a:t>
            </a:r>
            <a:r>
              <a:rPr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БЕНН</a:t>
            </a:r>
            <a:r>
              <a:rPr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ОС</a:t>
            </a:r>
            <a:r>
              <a:rPr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Т</a:t>
            </a:r>
            <a:r>
              <a:rPr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И</a:t>
            </a:r>
            <a:r>
              <a:rPr b="1" u="heavy" spc="-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ОР</a:t>
            </a:r>
            <a:r>
              <a:rPr b="1" u="heavy" spc="-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Г</a:t>
            </a:r>
            <a:r>
              <a:rPr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А</a:t>
            </a:r>
            <a:r>
              <a:rPr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Н</a:t>
            </a:r>
            <a:r>
              <a:rPr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И</a:t>
            </a:r>
            <a:r>
              <a:rPr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З</a:t>
            </a:r>
            <a:r>
              <a:rPr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А</a:t>
            </a:r>
            <a:r>
              <a:rPr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Ц</a:t>
            </a:r>
            <a:r>
              <a:rPr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И</a:t>
            </a:r>
            <a:r>
              <a:rPr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И 	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Segoe UI"/>
                <a:cs typeface="Segoe UI"/>
              </a:rPr>
              <a:t>У</a:t>
            </a:r>
            <a:r>
              <a:rPr b="1" spc="-95" dirty="0">
                <a:solidFill>
                  <a:srgbClr val="FFFFFF"/>
                </a:solidFill>
                <a:latin typeface="Segoe UI"/>
                <a:cs typeface="Segoe UI"/>
              </a:rPr>
              <a:t>ЧЕБН</a:t>
            </a:r>
            <a:r>
              <a:rPr b="1" spc="-100" dirty="0">
                <a:solidFill>
                  <a:srgbClr val="FFFFFF"/>
                </a:solidFill>
                <a:latin typeface="Segoe UI"/>
                <a:cs typeface="Segoe UI"/>
              </a:rPr>
              <a:t>О</a:t>
            </a:r>
            <a:r>
              <a:rPr b="1" spc="-165" dirty="0">
                <a:solidFill>
                  <a:srgbClr val="FFFFFF"/>
                </a:solidFill>
                <a:latin typeface="Segoe UI"/>
                <a:cs typeface="Segoe UI"/>
              </a:rPr>
              <a:t>Г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О</a:t>
            </a:r>
            <a:r>
              <a:rPr b="1" spc="-25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1" spc="-90" dirty="0">
                <a:solidFill>
                  <a:srgbClr val="FFFFFF"/>
                </a:solidFill>
                <a:latin typeface="Segoe UI"/>
                <a:cs typeface="Segoe UI"/>
              </a:rPr>
              <a:t>П</a:t>
            </a:r>
            <a:r>
              <a:rPr b="1" spc="-110" dirty="0">
                <a:solidFill>
                  <a:srgbClr val="FFFFFF"/>
                </a:solidFill>
                <a:latin typeface="Segoe UI"/>
                <a:cs typeface="Segoe UI"/>
              </a:rPr>
              <a:t>Р</a:t>
            </a:r>
            <a:r>
              <a:rPr b="1" spc="-100" dirty="0">
                <a:solidFill>
                  <a:srgbClr val="FFFFFF"/>
                </a:solidFill>
                <a:latin typeface="Segoe UI"/>
                <a:cs typeface="Segoe UI"/>
              </a:rPr>
              <a:t>ОЦ</a:t>
            </a:r>
            <a:r>
              <a:rPr b="1" spc="-95" dirty="0">
                <a:solidFill>
                  <a:srgbClr val="FFFFFF"/>
                </a:solidFill>
                <a:latin typeface="Segoe UI"/>
                <a:cs typeface="Segoe UI"/>
              </a:rPr>
              <a:t>Е</a:t>
            </a:r>
            <a:r>
              <a:rPr b="1" spc="-170" dirty="0">
                <a:solidFill>
                  <a:srgbClr val="FFFFFF"/>
                </a:solidFill>
                <a:latin typeface="Segoe UI"/>
                <a:cs typeface="Segoe UI"/>
              </a:rPr>
              <a:t>С</a:t>
            </a:r>
            <a:r>
              <a:rPr b="1" spc="-100" dirty="0">
                <a:solidFill>
                  <a:srgbClr val="FFFFFF"/>
                </a:solidFill>
                <a:latin typeface="Segoe UI"/>
                <a:cs typeface="Segoe UI"/>
              </a:rPr>
              <a:t>С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b="1" spc="-2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b="1" spc="-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1" spc="-95" dirty="0">
                <a:solidFill>
                  <a:srgbClr val="FFFFFF"/>
                </a:solidFill>
                <a:latin typeface="Segoe UI"/>
                <a:cs typeface="Segoe UI"/>
              </a:rPr>
              <a:t>Н</a:t>
            </a:r>
            <a:r>
              <a:rPr b="1" spc="-100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У</a:t>
            </a:r>
            <a:r>
              <a:rPr b="1" spc="-20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Segoe UI"/>
                <a:cs typeface="Segoe UI"/>
              </a:rPr>
              <a:t>ВШ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8641" y="13207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95" y="473448"/>
            <a:ext cx="1638410" cy="1584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Вышкинская Во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454330"/>
            <a:ext cx="1755195" cy="17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Вышкинская Во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6685" y="456515"/>
            <a:ext cx="1755195" cy="17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СП</a:t>
            </a:r>
            <a:r>
              <a:rPr spc="-375" dirty="0"/>
              <a:t>Р</a:t>
            </a:r>
            <a:r>
              <a:rPr spc="-90" dirty="0"/>
              <a:t>А</a:t>
            </a:r>
            <a:r>
              <a:rPr spc="-110" dirty="0"/>
              <a:t>В</a:t>
            </a:r>
            <a:r>
              <a:rPr spc="-100" dirty="0"/>
              <a:t>О</a:t>
            </a:r>
            <a:r>
              <a:rPr spc="-110" dirty="0"/>
              <a:t>Ч</a:t>
            </a:r>
            <a:r>
              <a:rPr spc="-95" dirty="0"/>
              <a:t>Н</a:t>
            </a:r>
            <a:r>
              <a:rPr spc="-105" dirty="0"/>
              <a:t>И</a:t>
            </a:r>
            <a:r>
              <a:rPr dirty="0"/>
              <a:t>К</a:t>
            </a:r>
            <a:r>
              <a:rPr spc="-229" dirty="0"/>
              <a:t> </a:t>
            </a:r>
            <a:r>
              <a:rPr spc="-95" dirty="0"/>
              <a:t>У</a:t>
            </a:r>
            <a:r>
              <a:rPr spc="-100" dirty="0"/>
              <a:t>Ч</a:t>
            </a:r>
            <a:r>
              <a:rPr spc="-90" dirty="0"/>
              <a:t>ЕБ</a:t>
            </a:r>
            <a:r>
              <a:rPr spc="-95" dirty="0"/>
              <a:t>Н</a:t>
            </a:r>
            <a:r>
              <a:rPr spc="-100" dirty="0"/>
              <a:t>О</a:t>
            </a:r>
            <a:r>
              <a:rPr spc="-185" dirty="0"/>
              <a:t>Г</a:t>
            </a:r>
            <a:r>
              <a:rPr dirty="0"/>
              <a:t>О</a:t>
            </a:r>
            <a:r>
              <a:rPr spc="-229" dirty="0"/>
              <a:t> </a:t>
            </a:r>
            <a:r>
              <a:rPr spc="-95" dirty="0"/>
              <a:t>П</a:t>
            </a:r>
            <a:r>
              <a:rPr spc="-105" dirty="0"/>
              <a:t>Р</a:t>
            </a:r>
            <a:r>
              <a:rPr spc="-100" dirty="0"/>
              <a:t>О</a:t>
            </a:r>
            <a:r>
              <a:rPr spc="-95" dirty="0"/>
              <a:t>Ц</a:t>
            </a:r>
            <a:r>
              <a:rPr spc="-90" dirty="0"/>
              <a:t>Е</a:t>
            </a:r>
            <a:r>
              <a:rPr spc="-200" dirty="0"/>
              <a:t>С</a:t>
            </a:r>
            <a:r>
              <a:rPr spc="-105" dirty="0"/>
              <a:t>С</a:t>
            </a:r>
            <a:r>
              <a:rPr dirty="0"/>
              <a:t>А</a:t>
            </a:r>
          </a:p>
          <a:p>
            <a:pPr marL="12700">
              <a:lnSpc>
                <a:spcPct val="100000"/>
              </a:lnSpc>
              <a:tabLst>
                <a:tab pos="895985" algn="l"/>
                <a:tab pos="8653145" algn="l"/>
              </a:tabLst>
            </a:pPr>
            <a:r>
              <a:rPr u="sng" dirty="0">
                <a:uFill>
                  <a:solidFill>
                    <a:srgbClr val="CA2F0D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НИ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У</a:t>
            </a:r>
            <a:r>
              <a:rPr u="sng" spc="-220" dirty="0">
                <a:uFill>
                  <a:solidFill>
                    <a:srgbClr val="CA2F0D"/>
                  </a:solidFill>
                </a:uFill>
              </a:rPr>
              <a:t> </a:t>
            </a:r>
            <a:r>
              <a:rPr u="sng" spc="-95" dirty="0">
                <a:uFill>
                  <a:solidFill>
                    <a:srgbClr val="CA2F0D"/>
                  </a:solidFill>
                </a:uFill>
              </a:rPr>
              <a:t>ВШ</a:t>
            </a:r>
            <a:r>
              <a:rPr u="sng" dirty="0">
                <a:uFill>
                  <a:solidFill>
                    <a:srgbClr val="CA2F0D"/>
                  </a:solidFill>
                </a:uFill>
              </a:rPr>
              <a:t>Э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31750" y="190500"/>
            <a:ext cx="9207500" cy="220979"/>
            <a:chOff x="-31750" y="190500"/>
            <a:chExt cx="9207500" cy="220979"/>
          </a:xfrm>
        </p:grpSpPr>
        <p:sp>
          <p:nvSpPr>
            <p:cNvPr id="5" name="object 5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38386" y="9906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4283" y="1632204"/>
            <a:ext cx="2884932" cy="28849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44520" y="4542840"/>
            <a:ext cx="3785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003380"/>
                </a:solidFill>
                <a:uFill>
                  <a:solidFill>
                    <a:srgbClr val="003380"/>
                  </a:solidFill>
                </a:uFill>
                <a:latin typeface="Segoe UI"/>
                <a:cs typeface="Segoe UI"/>
                <a:hlinkClick r:id="rId4"/>
              </a:rPr>
              <a:t>https://www.hse.ru/studyspravka/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0" y="0"/>
            <a:ext cx="9207500" cy="411480"/>
            <a:chOff x="-31750" y="0"/>
            <a:chExt cx="9207500" cy="411480"/>
          </a:xfrm>
        </p:grpSpPr>
        <p:sp>
          <p:nvSpPr>
            <p:cNvPr id="3" name="object 3"/>
            <p:cNvSpPr/>
            <p:nvPr/>
          </p:nvSpPr>
          <p:spPr>
            <a:xfrm>
              <a:off x="0" y="190499"/>
              <a:ext cx="9144000" cy="220979"/>
            </a:xfrm>
            <a:custGeom>
              <a:avLst/>
              <a:gdLst/>
              <a:ahLst/>
              <a:cxnLst/>
              <a:rect l="l" t="t" r="r" b="b"/>
              <a:pathLst>
                <a:path w="9144000" h="220979">
                  <a:moveTo>
                    <a:pt x="9144000" y="149352"/>
                  </a:moveTo>
                  <a:lnTo>
                    <a:pt x="0" y="149352"/>
                  </a:lnTo>
                  <a:lnTo>
                    <a:pt x="0" y="220980"/>
                  </a:lnTo>
                  <a:lnTo>
                    <a:pt x="9144000" y="220980"/>
                  </a:lnTo>
                  <a:lnTo>
                    <a:pt x="9144000" y="149352"/>
                  </a:lnTo>
                  <a:close/>
                </a:path>
                <a:path w="9144000" h="220979">
                  <a:moveTo>
                    <a:pt x="9144000" y="0"/>
                  </a:moveTo>
                  <a:lnTo>
                    <a:pt x="0" y="0"/>
                  </a:lnTo>
                  <a:lnTo>
                    <a:pt x="0" y="79502"/>
                  </a:lnTo>
                  <a:lnTo>
                    <a:pt x="9144000" y="79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2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1752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6350"/>
                  </a:moveTo>
                  <a:lnTo>
                    <a:pt x="91440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375" y="616153"/>
            <a:ext cx="699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Г</a:t>
            </a:r>
            <a:r>
              <a:rPr sz="4000" spc="-420" dirty="0"/>
              <a:t>Р</a:t>
            </a:r>
            <a:r>
              <a:rPr sz="4000" spc="-220" dirty="0"/>
              <a:t>А</a:t>
            </a:r>
            <a:r>
              <a:rPr sz="4000" spc="-100" dirty="0"/>
              <a:t>Ф</a:t>
            </a:r>
            <a:r>
              <a:rPr sz="4000" spc="-110" dirty="0"/>
              <a:t>И</a:t>
            </a:r>
            <a:r>
              <a:rPr sz="4000" spc="-5" dirty="0"/>
              <a:t>К</a:t>
            </a:r>
            <a:r>
              <a:rPr sz="4000" spc="-185" dirty="0"/>
              <a:t> </a:t>
            </a:r>
            <a:r>
              <a:rPr sz="4000" spc="-100" dirty="0"/>
              <a:t>У</a:t>
            </a:r>
            <a:r>
              <a:rPr sz="4000" spc="-105" dirty="0"/>
              <a:t>ЧЕБНО</a:t>
            </a:r>
            <a:r>
              <a:rPr sz="4000" spc="-200" dirty="0"/>
              <a:t>Г</a:t>
            </a:r>
            <a:r>
              <a:rPr sz="4000" spc="-5" dirty="0"/>
              <a:t>О</a:t>
            </a:r>
            <a:r>
              <a:rPr sz="4000" spc="-170" dirty="0"/>
              <a:t> </a:t>
            </a:r>
            <a:r>
              <a:rPr sz="4000" spc="-105" dirty="0"/>
              <a:t>П</a:t>
            </a:r>
            <a:r>
              <a:rPr sz="4000" spc="-130" dirty="0"/>
              <a:t>Р</a:t>
            </a:r>
            <a:r>
              <a:rPr sz="4000" spc="-105" dirty="0"/>
              <a:t>ОЦЕ</a:t>
            </a:r>
            <a:r>
              <a:rPr sz="4000" spc="-210" dirty="0"/>
              <a:t>С</a:t>
            </a:r>
            <a:r>
              <a:rPr sz="4000" spc="-105" dirty="0"/>
              <a:t>С</a:t>
            </a:r>
            <a:r>
              <a:rPr sz="4000" spc="-5" dirty="0"/>
              <a:t>А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83691"/>
            <a:ext cx="720852" cy="71932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04929"/>
              </p:ext>
            </p:extLst>
          </p:nvPr>
        </p:nvGraphicFramePr>
        <p:xfrm>
          <a:off x="251521" y="1485646"/>
          <a:ext cx="8640445" cy="329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b="1" spc="-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Учебный</a:t>
                      </a:r>
                      <a:r>
                        <a:rPr sz="1800" b="1" spc="-2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период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b="1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Сессия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b="1" spc="-10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Каникулы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5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b="1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1800" b="1" spc="-4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модуль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0066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01.09.202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400" b="1" spc="-6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23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.10.202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24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.10.202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400" b="1" spc="-6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3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30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.10.202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86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b="1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800" b="1" spc="-4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модуль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0066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31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.10.202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400" b="1" spc="-6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20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.12.202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.12.202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sz="1400" b="1" spc="-6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3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30.12.202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01.01.202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6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2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8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.01.202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5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b="1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800" b="1" spc="-4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модуль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0066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09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.01.202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6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2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26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27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8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2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2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02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.04.202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9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b="1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4</a:t>
                      </a:r>
                      <a:r>
                        <a:rPr sz="1800" b="1" spc="-4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243956"/>
                          </a:solidFill>
                          <a:latin typeface="Segoe UI"/>
                          <a:cs typeface="Segoe UI"/>
                        </a:rPr>
                        <a:t>модуль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00660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03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.04.202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6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20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.06.202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.06.202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7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1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30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635" marB="0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01.05.2023 -</a:t>
                      </a:r>
                      <a:r>
                        <a:rPr lang="ru-RU" sz="1400" b="1" spc="-5" baseline="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09.05.2023</a:t>
                      </a:r>
                      <a:endParaRPr lang="ru-RU" sz="1400" b="1" spc="-5" dirty="0">
                        <a:solidFill>
                          <a:srgbClr val="CA2F0D"/>
                        </a:solidFill>
                        <a:latin typeface="Segoe UI"/>
                        <a:cs typeface="Segoe UI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01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.07.202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60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 31.08.202</a:t>
                      </a:r>
                      <a:r>
                        <a:rPr lang="ru-RU"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CA2F0D"/>
                          </a:solidFill>
                          <a:latin typeface="Segoe UI"/>
                          <a:cs typeface="Segoe UI"/>
                        </a:rPr>
                        <a:t>*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120650" marB="0" anchor="ctr">
                    <a:lnT w="12700">
                      <a:solidFill>
                        <a:srgbClr val="CA2F0D"/>
                      </a:solidFill>
                      <a:prstDash val="solid"/>
                    </a:lnT>
                    <a:lnB w="12700">
                      <a:solidFill>
                        <a:srgbClr val="CA2F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A2F0D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65835">
                        <a:lnSpc>
                          <a:spcPts val="1650"/>
                        </a:lnSpc>
                        <a:spcBef>
                          <a:spcPts val="935"/>
                        </a:spcBef>
                      </a:pP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118745" marB="0">
                    <a:lnT w="12700">
                      <a:solidFill>
                        <a:srgbClr val="CA2F0D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938386" y="9906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2414</Words>
  <Application>Microsoft Office PowerPoint</Application>
  <PresentationFormat>Экран (16:9)</PresentationFormat>
  <Paragraphs>351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Arial MT</vt:lpstr>
      <vt:lpstr>Calibri</vt:lpstr>
      <vt:lpstr>Helvetica Neue</vt:lpstr>
      <vt:lpstr>Segoe UI</vt:lpstr>
      <vt:lpstr>Segoe UI Emoji</vt:lpstr>
      <vt:lpstr>Times New Roman</vt:lpstr>
      <vt:lpstr>Wingdings</vt:lpstr>
      <vt:lpstr>Office Theme</vt:lpstr>
      <vt:lpstr>Презентация PowerPoint</vt:lpstr>
      <vt:lpstr>Презентация PowerPoint</vt:lpstr>
      <vt:lpstr>АКАДЕМИЧЕСКИЙ РУКОВОДИТЕЛЬ</vt:lpstr>
      <vt:lpstr>УЧЕБНЫЙ ОФИС</vt:lpstr>
      <vt:lpstr>САЙТ ВЫСШЕЙ   ШКОЛЫ БИЗНЕСА </vt:lpstr>
      <vt:lpstr>НОРМАТИВНЫЕ АКТЫ</vt:lpstr>
      <vt:lpstr>   ОСОБЕННОСТИ ОРГАНИЗАЦИИ   УЧЕБНОГО ПРОЦЕССА В НИУ ВШЭ</vt:lpstr>
      <vt:lpstr>СПРАВОЧНИК УЧЕБНОГО ПРОЦЕССА   НИУ ВШЭ </vt:lpstr>
      <vt:lpstr>ГРАФИК УЧЕБНОГО ПРОЦЕССА</vt:lpstr>
      <vt:lpstr>РАСПИСАНИЕ</vt:lpstr>
      <vt:lpstr>КРЕДИТЫ (ЗАЧЁТНЫЕ ЕДИНИЦЫ)</vt:lpstr>
      <vt:lpstr>РЕЙТИНГ СТУДЕНТОВ</vt:lpstr>
      <vt:lpstr>Презентация PowerPoint</vt:lpstr>
      <vt:lpstr>ПЛАГИАТ</vt:lpstr>
      <vt:lpstr>ИНДИВИДУАЛЬНЫЙ   УЧЕБНЫЙ ПЛАН (ИУП) </vt:lpstr>
      <vt:lpstr>МАГОЛЕГО</vt:lpstr>
      <vt:lpstr>КОРПОРАТИВНАЯ ПОЧТА</vt:lpstr>
      <vt:lpstr>ЯНДЕКС 360</vt:lpstr>
      <vt:lpstr>LMS</vt:lpstr>
      <vt:lpstr>SmartLMS</vt:lpstr>
      <vt:lpstr>СТУДЕНЧЕСКАЯ ОЦЕНКА   ПРЕПОДАВАНИЯ (СОП) </vt:lpstr>
      <vt:lpstr>  TO-DO LIST  ПЕРВОКУРСНИКА</vt:lpstr>
      <vt:lpstr>НАЧАЛО НОВОГО УЧЕБНОГО ГОДА</vt:lpstr>
      <vt:lpstr>НАЧАЛО НОВОГО УЧЕБНОГО ГОДА</vt:lpstr>
      <vt:lpstr>ОФОРМЛЕНИЕ ЭЛЕКТРОННОГО ПРОПУСКА (ЭП)</vt:lpstr>
      <vt:lpstr>ОФОРМЛЕНИЕ КАРТЫ  МОСКВИЧА ДЛЯ СТУДЕНТА (КМ) </vt:lpstr>
      <vt:lpstr>СОЦИАЛЬНАЯ СТИПЕНДИЯ И   МАТЕРИАЛЬНАЯ ПОМОЩЬ </vt:lpstr>
      <vt:lpstr>СПРАВКИ</vt:lpstr>
      <vt:lpstr>ЦЕНТР СЕРВИСА «СТУДЕНТ»</vt:lpstr>
      <vt:lpstr>СТУДЕНЧЕСКИЕ БИЛЕТЫ</vt:lpstr>
      <vt:lpstr>  СЕССИИ </vt:lpstr>
      <vt:lpstr>ШКАЛА ОЦЕНИВАНИЯ</vt:lpstr>
      <vt:lpstr>ПРОГРАММА УЧЕБНОЙ   ДИСЦИПЛИНЫ (ПУД) </vt:lpstr>
      <vt:lpstr>ПРОМЕЖУТОЧНАЯ   АТТЕСТАЦИЯ </vt:lpstr>
      <vt:lpstr>НЕЯВКА НА ЭЛЕМЕНТ КОНТРОЛЯ</vt:lpstr>
      <vt:lpstr>Презентация PowerPoint</vt:lpstr>
      <vt:lpstr>Презентация PowerPoint</vt:lpstr>
      <vt:lpstr>ПЕРИОД И ГРАФИК ПЕРЕСДАЧ</vt:lpstr>
      <vt:lpstr>МЕЖДУНАРОДНАЯ МОБИЛЬНОСТЬ</vt:lpstr>
      <vt:lpstr>ЦЕНТР КАРЬЕРЫ ВШБ</vt:lpstr>
      <vt:lpstr>  ОПЛАТА ОБУЧЕНИЯ </vt:lpstr>
      <vt:lpstr>Оплата обучения</vt:lpstr>
      <vt:lpstr>Рассрочка по оплате обучения</vt:lpstr>
      <vt:lpstr>ДОБРО ПОЖАЛОВАТЬ В  НИУ ВШЭ!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Аксакова</dc:creator>
  <cp:lastModifiedBy>Александр Лебедев</cp:lastModifiedBy>
  <cp:revision>65</cp:revision>
  <dcterms:created xsi:type="dcterms:W3CDTF">2022-08-12T10:54:45Z</dcterms:created>
  <dcterms:modified xsi:type="dcterms:W3CDTF">2022-09-03T13:01:14Z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2021-08-26T00:00:00Z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2022-08-12T00:00:00Z</vt:filetime>
  </property>
</Properties>
</file>