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77" r:id="rId3"/>
  </p:sldMasterIdLst>
  <p:notesMasterIdLst>
    <p:notesMasterId r:id="rId17"/>
  </p:notesMasterIdLst>
  <p:sldIdLst>
    <p:sldId id="326" r:id="rId4"/>
    <p:sldId id="329" r:id="rId5"/>
    <p:sldId id="341" r:id="rId6"/>
    <p:sldId id="342" r:id="rId7"/>
    <p:sldId id="343" r:id="rId8"/>
    <p:sldId id="328" r:id="rId9"/>
    <p:sldId id="330" r:id="rId10"/>
    <p:sldId id="331" r:id="rId11"/>
    <p:sldId id="284" r:id="rId12"/>
    <p:sldId id="338" r:id="rId13"/>
    <p:sldId id="335" r:id="rId14"/>
    <p:sldId id="336" r:id="rId15"/>
    <p:sldId id="337" r:id="rId16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582"/>
    <a:srgbClr val="76B531"/>
    <a:srgbClr val="EAB200"/>
    <a:srgbClr val="E85652"/>
    <a:srgbClr val="E22E2A"/>
    <a:srgbClr val="FF9900"/>
    <a:srgbClr val="FFE07D"/>
    <a:srgbClr val="EDC945"/>
    <a:srgbClr val="FFDB69"/>
    <a:srgbClr val="EEC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100" d="100"/>
          <a:sy n="100" d="100"/>
        </p:scale>
        <p:origin x="-94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Лист1!$A$1:$A$6</c:f>
              <c:strCache>
                <c:ptCount val="6"/>
                <c:pt idx="0">
                  <c:v>Греция</c:v>
                </c:pt>
                <c:pt idx="1">
                  <c:v>Германия</c:v>
                </c:pt>
                <c:pt idx="2">
                  <c:v>Туриция</c:v>
                </c:pt>
                <c:pt idx="3">
                  <c:v>Венгрия</c:v>
                </c:pt>
                <c:pt idx="4">
                  <c:v>Бразилия</c:v>
                </c:pt>
                <c:pt idx="5">
                  <c:v>Южная Корея </c:v>
                </c:pt>
              </c:strCache>
            </c:strRef>
          </c:cat>
          <c:val>
            <c:numRef>
              <c:f>Лист1!$B$1:$B$6</c:f>
              <c:numCache>
                <c:formatCode>General</c:formatCode>
                <c:ptCount val="6"/>
                <c:pt idx="0">
                  <c:v>75.599999999999994</c:v>
                </c:pt>
                <c:pt idx="1">
                  <c:v>55.6</c:v>
                </c:pt>
                <c:pt idx="2">
                  <c:v>53.9</c:v>
                </c:pt>
                <c:pt idx="3">
                  <c:v>54.4</c:v>
                </c:pt>
                <c:pt idx="4">
                  <c:v>46.8</c:v>
                </c:pt>
                <c:pt idx="5">
                  <c:v>45.3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68672"/>
        <c:axId val="40901376"/>
      </c:barChart>
      <c:catAx>
        <c:axId val="32668672"/>
        <c:scaling>
          <c:orientation val="minMax"/>
        </c:scaling>
        <c:delete val="0"/>
        <c:axPos val="l"/>
        <c:majorTickMark val="out"/>
        <c:minorTickMark val="none"/>
        <c:tickLblPos val="nextTo"/>
        <c:crossAx val="40901376"/>
        <c:crosses val="autoZero"/>
        <c:auto val="1"/>
        <c:lblAlgn val="ctr"/>
        <c:lblOffset val="100"/>
        <c:noMultiLvlLbl val="0"/>
      </c:catAx>
      <c:valAx>
        <c:axId val="409013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6686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Лист2!$A$1:$A$6</c:f>
              <c:strCache>
                <c:ptCount val="6"/>
                <c:pt idx="0">
                  <c:v>Греция</c:v>
                </c:pt>
                <c:pt idx="1">
                  <c:v>Канада</c:v>
                </c:pt>
                <c:pt idx="2">
                  <c:v>Венгрия</c:v>
                </c:pt>
                <c:pt idx="3">
                  <c:v>Турция</c:v>
                </c:pt>
                <c:pt idx="4">
                  <c:v>Швейцария</c:v>
                </c:pt>
                <c:pt idx="5">
                  <c:v>Бразилия</c:v>
                </c:pt>
              </c:strCache>
            </c:strRef>
          </c:cat>
          <c:val>
            <c:numRef>
              <c:f>Лист2!$B$1:$B$6</c:f>
              <c:numCache>
                <c:formatCode>General</c:formatCode>
                <c:ptCount val="6"/>
                <c:pt idx="0">
                  <c:v>87.3</c:v>
                </c:pt>
                <c:pt idx="1">
                  <c:v>57.9</c:v>
                </c:pt>
                <c:pt idx="2">
                  <c:v>70.400000000000006</c:v>
                </c:pt>
                <c:pt idx="3">
                  <c:v>73.900000000000006</c:v>
                </c:pt>
                <c:pt idx="4">
                  <c:v>67.3</c:v>
                </c:pt>
                <c:pt idx="5">
                  <c:v>61.9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05888"/>
        <c:axId val="40954688"/>
      </c:barChart>
      <c:catAx>
        <c:axId val="40805888"/>
        <c:scaling>
          <c:orientation val="minMax"/>
        </c:scaling>
        <c:delete val="0"/>
        <c:axPos val="l"/>
        <c:majorTickMark val="out"/>
        <c:minorTickMark val="none"/>
        <c:tickLblPos val="nextTo"/>
        <c:crossAx val="40954688"/>
        <c:crosses val="autoZero"/>
        <c:auto val="1"/>
        <c:lblAlgn val="ctr"/>
        <c:lblOffset val="100"/>
        <c:noMultiLvlLbl val="0"/>
      </c:catAx>
      <c:valAx>
        <c:axId val="409546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08058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52AC6-79EC-452C-B373-6192F18403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44950-42BD-4DD0-8DA3-CE0F99670576}">
      <dgm:prSet/>
      <dgm:spPr/>
      <dgm:t>
        <a:bodyPr/>
        <a:lstStyle/>
        <a:p>
          <a:pPr rtl="0"/>
          <a:r>
            <a:rPr lang="ru-RU" dirty="0" smtClean="0"/>
            <a:t>Базовый федеральный закон - № 209-ФЗ «О развитии малого и среднего предпринимательства в РФ»</a:t>
          </a:r>
          <a:endParaRPr lang="ru-RU" dirty="0"/>
        </a:p>
      </dgm:t>
    </dgm:pt>
    <dgm:pt modelId="{BE974AE3-C732-4982-A35E-9EE15D249C63}" type="parTrans" cxnId="{2DAA6938-CAFC-49C8-A813-B955B48514B2}">
      <dgm:prSet/>
      <dgm:spPr/>
      <dgm:t>
        <a:bodyPr/>
        <a:lstStyle/>
        <a:p>
          <a:endParaRPr lang="ru-RU"/>
        </a:p>
      </dgm:t>
    </dgm:pt>
    <dgm:pt modelId="{8442A4D6-A327-4055-87A7-01B5AEAB31F6}" type="sibTrans" cxnId="{2DAA6938-CAFC-49C8-A813-B955B48514B2}">
      <dgm:prSet/>
      <dgm:spPr/>
      <dgm:t>
        <a:bodyPr/>
        <a:lstStyle/>
        <a:p>
          <a:endParaRPr lang="ru-RU"/>
        </a:p>
      </dgm:t>
    </dgm:pt>
    <dgm:pt modelId="{B42D0272-56D5-42CE-8D1C-686AB60F242B}" type="pres">
      <dgm:prSet presAssocID="{93E52AC6-79EC-452C-B373-6192F18403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73AF47-8475-47C0-AD97-B2FEB1784EE5}" type="pres">
      <dgm:prSet presAssocID="{BA844950-42BD-4DD0-8DA3-CE0F99670576}" presName="parentText" presStyleLbl="node1" presStyleIdx="0" presStyleCnt="1" custScaleX="96676" custScaleY="45527" custLinFactNeighborX="-1135" custLinFactNeighborY="-83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A6938-CAFC-49C8-A813-B955B48514B2}" srcId="{93E52AC6-79EC-452C-B373-6192F184033B}" destId="{BA844950-42BD-4DD0-8DA3-CE0F99670576}" srcOrd="0" destOrd="0" parTransId="{BE974AE3-C732-4982-A35E-9EE15D249C63}" sibTransId="{8442A4D6-A327-4055-87A7-01B5AEAB31F6}"/>
    <dgm:cxn modelId="{ECA5A9F2-3F63-4415-98F4-826D1E6BDF2C}" type="presOf" srcId="{93E52AC6-79EC-452C-B373-6192F184033B}" destId="{B42D0272-56D5-42CE-8D1C-686AB60F242B}" srcOrd="0" destOrd="0" presId="urn:microsoft.com/office/officeart/2005/8/layout/vList2"/>
    <dgm:cxn modelId="{1EE6BD29-0688-4CE0-A39F-ED3B01674E62}" type="presOf" srcId="{BA844950-42BD-4DD0-8DA3-CE0F99670576}" destId="{7173AF47-8475-47C0-AD97-B2FEB1784EE5}" srcOrd="0" destOrd="0" presId="urn:microsoft.com/office/officeart/2005/8/layout/vList2"/>
    <dgm:cxn modelId="{E5250D1A-297B-4B0B-9E68-E90761FF9DC2}" type="presParOf" srcId="{B42D0272-56D5-42CE-8D1C-686AB60F242B}" destId="{7173AF47-8475-47C0-AD97-B2FEB1784E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D2DED2-39D3-4912-8DFD-27CC85C5BCD8}" type="doc">
      <dgm:prSet loTypeId="urn:microsoft.com/office/officeart/2005/8/layout/arrow2" loCatId="process" qsTypeId="urn:microsoft.com/office/officeart/2005/8/quickstyle/simple1#1" qsCatId="simple" csTypeId="urn:microsoft.com/office/officeart/2005/8/colors/accent1_2#1" csCatId="accent1" phldr="1"/>
      <dgm:spPr/>
    </dgm:pt>
    <dgm:pt modelId="{2A3A8E7C-AAEC-4AC5-9B93-D7148A52309E}">
      <dgm:prSet phldrT="[Текст]"/>
      <dgm:spPr>
        <a:xfrm>
          <a:off x="211634" y="2236821"/>
          <a:ext cx="814203" cy="631182"/>
        </a:xfrm>
        <a:noFill/>
        <a:ln>
          <a:noFill/>
        </a:ln>
        <a:effectLst/>
      </dgm:spPr>
      <dgm:t>
        <a:bodyPr/>
        <a:lstStyle/>
        <a:p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Микро</a:t>
          </a:r>
        </a:p>
      </dgm:t>
    </dgm:pt>
    <dgm:pt modelId="{CE95903F-05B4-42BB-9244-6360CE76A085}" type="parTrans" cxnId="{56E29A47-6E1C-454A-857E-613DC5FBA044}">
      <dgm:prSet/>
      <dgm:spPr/>
      <dgm:t>
        <a:bodyPr/>
        <a:lstStyle/>
        <a:p>
          <a:endParaRPr lang="ru-RU"/>
        </a:p>
      </dgm:t>
    </dgm:pt>
    <dgm:pt modelId="{8CFE2E85-355F-4E31-885B-A7D969E98B11}" type="sibTrans" cxnId="{56E29A47-6E1C-454A-857E-613DC5FBA044}">
      <dgm:prSet/>
      <dgm:spPr/>
      <dgm:t>
        <a:bodyPr/>
        <a:lstStyle/>
        <a:p>
          <a:endParaRPr lang="ru-RU"/>
        </a:p>
      </dgm:t>
    </dgm:pt>
    <dgm:pt modelId="{198AE70E-0766-4F1D-BB99-8929AB1B4103}">
      <dgm:prSet phldrT="[Текст]"/>
      <dgm:spPr>
        <a:xfrm>
          <a:off x="941370" y="1585299"/>
          <a:ext cx="838664" cy="1188108"/>
        </a:xfrm>
        <a:noFill/>
        <a:ln>
          <a:noFill/>
        </a:ln>
        <a:effectLst/>
      </dgm:spPr>
      <dgm:t>
        <a:bodyPr/>
        <a:lstStyle/>
        <a:p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Малые</a:t>
          </a:r>
          <a:endParaRPr lang="ru-RU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CDEF653-7CDD-4EA4-9407-9C472370D32E}" type="parTrans" cxnId="{F2C86FDF-9A35-45EE-83C6-33F35F4FD753}">
      <dgm:prSet/>
      <dgm:spPr/>
      <dgm:t>
        <a:bodyPr/>
        <a:lstStyle/>
        <a:p>
          <a:endParaRPr lang="ru-RU"/>
        </a:p>
      </dgm:t>
    </dgm:pt>
    <dgm:pt modelId="{7F981085-DCDD-4469-BEE8-9A6279C2F04B}" type="sibTrans" cxnId="{F2C86FDF-9A35-45EE-83C6-33F35F4FD753}">
      <dgm:prSet/>
      <dgm:spPr/>
      <dgm:t>
        <a:bodyPr/>
        <a:lstStyle/>
        <a:p>
          <a:endParaRPr lang="ru-RU"/>
        </a:p>
      </dgm:t>
    </dgm:pt>
    <dgm:pt modelId="{3EA3505D-06D3-466C-B76E-30C04674AE7D}">
      <dgm:prSet phldrT="[Текст]"/>
      <dgm:spPr>
        <a:xfrm>
          <a:off x="1897548" y="873860"/>
          <a:ext cx="838664" cy="1517895"/>
        </a:xfrm>
        <a:noFill/>
        <a:ln>
          <a:noFill/>
        </a:ln>
        <a:effectLst/>
      </dgm:spPr>
      <dgm:t>
        <a:bodyPr/>
        <a:lstStyle/>
        <a:p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Средние</a:t>
          </a:r>
          <a:endParaRPr lang="ru-RU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6F372AE-160D-4C0A-ABE4-B0CEA4723CE0}" type="parTrans" cxnId="{44455591-42BC-4901-A75A-915957FB4248}">
      <dgm:prSet/>
      <dgm:spPr/>
      <dgm:t>
        <a:bodyPr/>
        <a:lstStyle/>
        <a:p>
          <a:endParaRPr lang="ru-RU"/>
        </a:p>
      </dgm:t>
    </dgm:pt>
    <dgm:pt modelId="{F5C99F2B-17CF-4845-BAD8-B9DA109D187D}" type="sibTrans" cxnId="{44455591-42BC-4901-A75A-915957FB4248}">
      <dgm:prSet/>
      <dgm:spPr/>
      <dgm:t>
        <a:bodyPr/>
        <a:lstStyle/>
        <a:p>
          <a:endParaRPr lang="ru-RU"/>
        </a:p>
      </dgm:t>
    </dgm:pt>
    <dgm:pt modelId="{CCE98AE6-36C1-4ABC-82B8-892754CE5179}" type="pres">
      <dgm:prSet presAssocID="{CDD2DED2-39D3-4912-8DFD-27CC85C5BCD8}" presName="arrowDiagram" presStyleCnt="0">
        <dgm:presLayoutVars>
          <dgm:chMax val="5"/>
          <dgm:dir/>
          <dgm:resizeHandles val="exact"/>
        </dgm:presLayoutVars>
      </dgm:prSet>
      <dgm:spPr/>
    </dgm:pt>
    <dgm:pt modelId="{BC5234D8-6FEA-4142-8B2A-531A709916A2}" type="pres">
      <dgm:prSet presAssocID="{CDD2DED2-39D3-4912-8DFD-27CC85C5BCD8}" presName="arrow" presStyleLbl="bgShp" presStyleIdx="0" presStyleCnt="1" custScaleY="137379"/>
      <dgm:spPr>
        <a:xfrm>
          <a:off x="0" y="3"/>
          <a:ext cx="3494436" cy="3000388"/>
        </a:xfrm>
        <a:prstGeom prst="swooshArrow">
          <a:avLst>
            <a:gd name="adj1" fmla="val 25000"/>
            <a:gd name="adj2" fmla="val 25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7001F4A-63F1-467B-A604-8A2E89239E29}" type="pres">
      <dgm:prSet presAssocID="{CDD2DED2-39D3-4912-8DFD-27CC85C5BCD8}" presName="arrowDiagram3" presStyleCnt="0"/>
      <dgm:spPr/>
    </dgm:pt>
    <dgm:pt modelId="{49524811-9E0B-4D07-98F8-4C014E5DDA7F}" type="pres">
      <dgm:prSet presAssocID="{2A3A8E7C-AAEC-4AC5-9B93-D7148A52309E}" presName="bullet3a" presStyleLbl="node1" presStyleIdx="0" presStyleCnt="3" custLinFactY="98882" custLinFactNeighborX="-34116" custLinFactNeighborY="100000"/>
      <dgm:spPr>
        <a:xfrm>
          <a:off x="412797" y="2096293"/>
          <a:ext cx="90855" cy="90855"/>
        </a:xfrm>
        <a:prstGeom prst="ellipse">
          <a:avLst/>
        </a:prstGeom>
        <a:solidFill>
          <a:srgbClr val="095F99">
            <a:alpha val="6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9AD3935-C9BE-4769-91E3-EC58B6F1750C}" type="pres">
      <dgm:prSet presAssocID="{2A3A8E7C-AAEC-4AC5-9B93-D7148A52309E}" presName="textBox3a" presStyleLbl="revTx" presStyleIdx="0" presStyleCnt="3" custLinFactNeighborX="-34093" custLinFactNeighborY="4369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A60BD1F-CD15-42D9-837F-C4E31B1C6F3C}" type="pres">
      <dgm:prSet presAssocID="{198AE70E-0766-4F1D-BB99-8929AB1B4103}" presName="bullet3b" presStyleLbl="node1" presStyleIdx="1" presStyleCnt="3" custLinFactNeighborX="-64678" custLinFactNeighborY="26427"/>
      <dgm:spPr>
        <a:xfrm>
          <a:off x="1139540" y="1365385"/>
          <a:ext cx="164238" cy="164238"/>
        </a:xfrm>
        <a:prstGeom prst="ellipse">
          <a:avLst/>
        </a:prstGeom>
        <a:solidFill>
          <a:srgbClr val="095F99">
            <a:alpha val="6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BA88991-AF70-477D-AC2A-088F57E86720}" type="pres">
      <dgm:prSet presAssocID="{198AE70E-0766-4F1D-BB99-8929AB1B4103}" presName="textBox3b" presStyleLbl="revTx" presStyleIdx="1" presStyleCnt="3" custAng="0" custLinFactNeighborX="-46087" custLinFactNeighborY="1525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3EC8A4B-A3B1-4EA8-9537-025C42425E57}" type="pres">
      <dgm:prSet presAssocID="{3EA3505D-06D3-466C-B76E-30C04674AE7D}" presName="bullet3c" presStyleLbl="node1" presStyleIdx="2" presStyleCnt="3" custLinFactY="-56838" custLinFactNeighborX="82467" custLinFactNeighborY="-100000"/>
      <dgm:spPr>
        <a:xfrm>
          <a:off x="2397544" y="604505"/>
          <a:ext cx="227138" cy="227138"/>
        </a:xfrm>
        <a:prstGeom prst="ellipse">
          <a:avLst/>
        </a:prstGeom>
        <a:solidFill>
          <a:srgbClr val="095F99">
            <a:alpha val="6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D30517B-73BC-4E31-828C-977937893531}" type="pres">
      <dgm:prSet presAssocID="{3EA3505D-06D3-466C-B76E-30C04674AE7D}" presName="textBox3c" presStyleLbl="revTx" presStyleIdx="2" presStyleCnt="3" custLinFactNeighborX="-50825" custLinFactNeighborY="-132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6E29A47-6E1C-454A-857E-613DC5FBA044}" srcId="{CDD2DED2-39D3-4912-8DFD-27CC85C5BCD8}" destId="{2A3A8E7C-AAEC-4AC5-9B93-D7148A52309E}" srcOrd="0" destOrd="0" parTransId="{CE95903F-05B4-42BB-9244-6360CE76A085}" sibTransId="{8CFE2E85-355F-4E31-885B-A7D969E98B11}"/>
    <dgm:cxn modelId="{FDB53466-866E-4057-9569-E398C3ADB94B}" type="presOf" srcId="{2A3A8E7C-AAEC-4AC5-9B93-D7148A52309E}" destId="{A9AD3935-C9BE-4769-91E3-EC58B6F1750C}" srcOrd="0" destOrd="0" presId="urn:microsoft.com/office/officeart/2005/8/layout/arrow2"/>
    <dgm:cxn modelId="{74683D0C-39D7-49AB-B232-25D5FEA39BFE}" type="presOf" srcId="{3EA3505D-06D3-466C-B76E-30C04674AE7D}" destId="{2D30517B-73BC-4E31-828C-977937893531}" srcOrd="0" destOrd="0" presId="urn:microsoft.com/office/officeart/2005/8/layout/arrow2"/>
    <dgm:cxn modelId="{44455591-42BC-4901-A75A-915957FB4248}" srcId="{CDD2DED2-39D3-4912-8DFD-27CC85C5BCD8}" destId="{3EA3505D-06D3-466C-B76E-30C04674AE7D}" srcOrd="2" destOrd="0" parTransId="{06F372AE-160D-4C0A-ABE4-B0CEA4723CE0}" sibTransId="{F5C99F2B-17CF-4845-BAD8-B9DA109D187D}"/>
    <dgm:cxn modelId="{4D64DDA2-5C9C-43BC-BC23-E2360A2A0631}" type="presOf" srcId="{198AE70E-0766-4F1D-BB99-8929AB1B4103}" destId="{0BA88991-AF70-477D-AC2A-088F57E86720}" srcOrd="0" destOrd="0" presId="urn:microsoft.com/office/officeart/2005/8/layout/arrow2"/>
    <dgm:cxn modelId="{F2C86FDF-9A35-45EE-83C6-33F35F4FD753}" srcId="{CDD2DED2-39D3-4912-8DFD-27CC85C5BCD8}" destId="{198AE70E-0766-4F1D-BB99-8929AB1B4103}" srcOrd="1" destOrd="0" parTransId="{9CDEF653-7CDD-4EA4-9407-9C472370D32E}" sibTransId="{7F981085-DCDD-4469-BEE8-9A6279C2F04B}"/>
    <dgm:cxn modelId="{E410E872-1D0F-49E4-8B25-9A7C1C88123D}" type="presOf" srcId="{CDD2DED2-39D3-4912-8DFD-27CC85C5BCD8}" destId="{CCE98AE6-36C1-4ABC-82B8-892754CE5179}" srcOrd="0" destOrd="0" presId="urn:microsoft.com/office/officeart/2005/8/layout/arrow2"/>
    <dgm:cxn modelId="{2A95297D-1793-4D61-9D29-D23E7FD01233}" type="presParOf" srcId="{CCE98AE6-36C1-4ABC-82B8-892754CE5179}" destId="{BC5234D8-6FEA-4142-8B2A-531A709916A2}" srcOrd="0" destOrd="0" presId="urn:microsoft.com/office/officeart/2005/8/layout/arrow2"/>
    <dgm:cxn modelId="{D52F8419-DC86-4E2C-B88A-2DD42D6D28D8}" type="presParOf" srcId="{CCE98AE6-36C1-4ABC-82B8-892754CE5179}" destId="{B7001F4A-63F1-467B-A604-8A2E89239E29}" srcOrd="1" destOrd="0" presId="urn:microsoft.com/office/officeart/2005/8/layout/arrow2"/>
    <dgm:cxn modelId="{FB2AA699-BAA3-459F-96F2-9827E7464C10}" type="presParOf" srcId="{B7001F4A-63F1-467B-A604-8A2E89239E29}" destId="{49524811-9E0B-4D07-98F8-4C014E5DDA7F}" srcOrd="0" destOrd="0" presId="urn:microsoft.com/office/officeart/2005/8/layout/arrow2"/>
    <dgm:cxn modelId="{DAFAA003-8F06-4BF2-9E09-7472449916E6}" type="presParOf" srcId="{B7001F4A-63F1-467B-A604-8A2E89239E29}" destId="{A9AD3935-C9BE-4769-91E3-EC58B6F1750C}" srcOrd="1" destOrd="0" presId="urn:microsoft.com/office/officeart/2005/8/layout/arrow2"/>
    <dgm:cxn modelId="{BF3A7627-E9B9-402C-86D6-2AD45DBBF7B9}" type="presParOf" srcId="{B7001F4A-63F1-467B-A604-8A2E89239E29}" destId="{0A60BD1F-CD15-42D9-837F-C4E31B1C6F3C}" srcOrd="2" destOrd="0" presId="urn:microsoft.com/office/officeart/2005/8/layout/arrow2"/>
    <dgm:cxn modelId="{C1D14A1F-17EE-4BE8-AC13-3B444603CC8F}" type="presParOf" srcId="{B7001F4A-63F1-467B-A604-8A2E89239E29}" destId="{0BA88991-AF70-477D-AC2A-088F57E86720}" srcOrd="3" destOrd="0" presId="urn:microsoft.com/office/officeart/2005/8/layout/arrow2"/>
    <dgm:cxn modelId="{D57E6FBD-0913-4023-AD80-F224BE37B17C}" type="presParOf" srcId="{B7001F4A-63F1-467B-A604-8A2E89239E29}" destId="{33EC8A4B-A3B1-4EA8-9537-025C42425E57}" srcOrd="4" destOrd="0" presId="urn:microsoft.com/office/officeart/2005/8/layout/arrow2"/>
    <dgm:cxn modelId="{810C30CD-72F4-417C-9FF8-FCA84506B799}" type="presParOf" srcId="{B7001F4A-63F1-467B-A604-8A2E89239E29}" destId="{2D30517B-73BC-4E31-828C-97793789353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3AF47-8475-47C0-AD97-B2FEB1784EE5}">
      <dsp:nvSpPr>
        <dsp:cNvPr id="0" name=""/>
        <dsp:cNvSpPr/>
      </dsp:nvSpPr>
      <dsp:spPr>
        <a:xfrm>
          <a:off x="17890" y="0"/>
          <a:ext cx="3281879" cy="1101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Базовый федеральный закон - № 209-ФЗ «О развитии малого и среднего предпринимательства в РФ»</a:t>
          </a:r>
          <a:endParaRPr lang="ru-RU" sz="1600" kern="1200" dirty="0"/>
        </a:p>
      </dsp:txBody>
      <dsp:txXfrm>
        <a:off x="71663" y="53773"/>
        <a:ext cx="3174333" cy="994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234D8-6FEA-4142-8B2A-531A709916A2}">
      <dsp:nvSpPr>
        <dsp:cNvPr id="0" name=""/>
        <dsp:cNvSpPr/>
      </dsp:nvSpPr>
      <dsp:spPr>
        <a:xfrm>
          <a:off x="0" y="5353"/>
          <a:ext cx="3494436" cy="3000388"/>
        </a:xfrm>
        <a:prstGeom prst="swooshArrow">
          <a:avLst>
            <a:gd name="adj1" fmla="val 25000"/>
            <a:gd name="adj2" fmla="val 25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24811-9E0B-4D07-98F8-4C014E5DDA7F}">
      <dsp:nvSpPr>
        <dsp:cNvPr id="0" name=""/>
        <dsp:cNvSpPr/>
      </dsp:nvSpPr>
      <dsp:spPr>
        <a:xfrm>
          <a:off x="412797" y="2101643"/>
          <a:ext cx="90855" cy="90855"/>
        </a:xfrm>
        <a:prstGeom prst="ellipse">
          <a:avLst/>
        </a:prstGeom>
        <a:solidFill>
          <a:srgbClr val="095F99">
            <a:alpha val="6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D3935-C9BE-4769-91E3-EC58B6F1750C}">
      <dsp:nvSpPr>
        <dsp:cNvPr id="0" name=""/>
        <dsp:cNvSpPr/>
      </dsp:nvSpPr>
      <dsp:spPr>
        <a:xfrm>
          <a:off x="211634" y="2242171"/>
          <a:ext cx="814203" cy="631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142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Микро</a:t>
          </a:r>
        </a:p>
      </dsp:txBody>
      <dsp:txXfrm>
        <a:off x="211634" y="2242171"/>
        <a:ext cx="814203" cy="631182"/>
      </dsp:txXfrm>
    </dsp:sp>
    <dsp:sp modelId="{0A60BD1F-CD15-42D9-837F-C4E31B1C6F3C}">
      <dsp:nvSpPr>
        <dsp:cNvPr id="0" name=""/>
        <dsp:cNvSpPr/>
      </dsp:nvSpPr>
      <dsp:spPr>
        <a:xfrm>
          <a:off x="1139540" y="1370735"/>
          <a:ext cx="164238" cy="164238"/>
        </a:xfrm>
        <a:prstGeom prst="ellipse">
          <a:avLst/>
        </a:prstGeom>
        <a:solidFill>
          <a:srgbClr val="095F99">
            <a:alpha val="6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88991-AF70-477D-AC2A-088F57E86720}">
      <dsp:nvSpPr>
        <dsp:cNvPr id="0" name=""/>
        <dsp:cNvSpPr/>
      </dsp:nvSpPr>
      <dsp:spPr>
        <a:xfrm>
          <a:off x="941370" y="1590649"/>
          <a:ext cx="838664" cy="1188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27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Малые</a:t>
          </a:r>
          <a:endParaRPr lang="ru-RU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41370" y="1590649"/>
        <a:ext cx="838664" cy="1188108"/>
      </dsp:txXfrm>
    </dsp:sp>
    <dsp:sp modelId="{33EC8A4B-A3B1-4EA8-9537-025C42425E57}">
      <dsp:nvSpPr>
        <dsp:cNvPr id="0" name=""/>
        <dsp:cNvSpPr/>
      </dsp:nvSpPr>
      <dsp:spPr>
        <a:xfrm>
          <a:off x="2397544" y="609855"/>
          <a:ext cx="227138" cy="227138"/>
        </a:xfrm>
        <a:prstGeom prst="ellipse">
          <a:avLst/>
        </a:prstGeom>
        <a:solidFill>
          <a:srgbClr val="095F99">
            <a:alpha val="6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0517B-73BC-4E31-828C-977937893531}">
      <dsp:nvSpPr>
        <dsp:cNvPr id="0" name=""/>
        <dsp:cNvSpPr/>
      </dsp:nvSpPr>
      <dsp:spPr>
        <a:xfrm>
          <a:off x="1897548" y="879210"/>
          <a:ext cx="838664" cy="151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5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Средние</a:t>
          </a:r>
          <a:endParaRPr lang="ru-RU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897548" y="879210"/>
        <a:ext cx="838664" cy="1517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0.14912</cdr:x>
      <cdr:y>0</cdr:y>
    </cdr:from>
    <cdr:to>
      <cdr:x>0.71172</cdr:x>
      <cdr:y>1</cdr:y>
    </cdr:to>
    <cdr:pic>
      <cdr:nvPicPr>
        <cdr:cNvPr id="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77835" y="0"/>
          <a:ext cx="1802763" cy="19519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0.65367</cdr:x>
      <cdr:y>0.75948</cdr:y>
    </cdr:from>
    <cdr:to>
      <cdr:x>0.88863</cdr:x>
      <cdr:y>0.93292</cdr:y>
    </cdr:to>
    <cdr:sp macro="" textlink="">
      <cdr:nvSpPr>
        <cdr:cNvPr id="22" name="TextBox 6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94606" y="1482494"/>
          <a:ext cx="752898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 eaLnBrk="1" hangingPunct="1"/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Торговля – </a:t>
          </a:r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35,6 </a:t>
          </a:r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</cdr:x>
      <cdr:y>0.09336</cdr:y>
    </cdr:from>
    <cdr:to>
      <cdr:x>0.23497</cdr:x>
      <cdr:y>0.2668</cdr:y>
    </cdr:to>
    <cdr:sp macro="" textlink="">
      <cdr:nvSpPr>
        <cdr:cNvPr id="23" name="TextBox 5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182237"/>
          <a:ext cx="752930" cy="338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 eaLnBrk="1" hangingPunct="1"/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Услуги – 18,2 </a:t>
          </a:r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0.7193</cdr:x>
      <cdr:y>0.44755</cdr:y>
    </cdr:from>
    <cdr:to>
      <cdr:x>0.98047</cdr:x>
      <cdr:y>0.62099</cdr:y>
    </cdr:to>
    <cdr:sp macro="" textlink="">
      <cdr:nvSpPr>
        <cdr:cNvPr id="24" name="TextBox 6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04899" y="873609"/>
          <a:ext cx="836885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Строительство </a:t>
          </a:r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– </a:t>
          </a:r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9,3 </a:t>
          </a:r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0.71937</cdr:x>
      <cdr:y>0.2161</cdr:y>
    </cdr:from>
    <cdr:to>
      <cdr:x>0.98047</cdr:x>
      <cdr:y>0.38954</cdr:y>
    </cdr:to>
    <cdr:sp macro="" textlink="">
      <cdr:nvSpPr>
        <cdr:cNvPr id="25" name="TextBox 6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05123" y="421815"/>
          <a:ext cx="836661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Производство </a:t>
          </a:r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– </a:t>
          </a:r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6,1 </a:t>
          </a:r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0.63203</cdr:x>
      <cdr:y>0.03601</cdr:y>
    </cdr:from>
    <cdr:to>
      <cdr:x>0.91228</cdr:x>
      <cdr:y>0.20945</cdr:y>
    </cdr:to>
    <cdr:sp macro="" textlink="">
      <cdr:nvSpPr>
        <cdr:cNvPr id="26" name="TextBox 6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25255" y="70291"/>
          <a:ext cx="898024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Другое  </a:t>
          </a:r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– </a:t>
          </a:r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 17, %</a:t>
          </a:r>
          <a:endParaRPr lang="ru-RU" altLang="ru-RU" sz="800" dirty="0">
            <a:solidFill>
              <a:srgbClr val="0D0D0D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0.62876</cdr:y>
    </cdr:from>
    <cdr:to>
      <cdr:x>0.23497</cdr:x>
      <cdr:y>0.8022</cdr:y>
    </cdr:to>
    <cdr:sp macro="" textlink="">
      <cdr:nvSpPr>
        <cdr:cNvPr id="27" name="TextBox 6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5750695" y="1227326"/>
          <a:ext cx="75293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Транспорт </a:t>
          </a:r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– </a:t>
          </a:r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10,5 </a:t>
          </a:r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0.00957</cdr:x>
      <cdr:y>0.35147</cdr:y>
    </cdr:from>
    <cdr:to>
      <cdr:x>0.24454</cdr:x>
      <cdr:y>0.52491</cdr:y>
    </cdr:to>
    <cdr:sp macro="" textlink="">
      <cdr:nvSpPr>
        <cdr:cNvPr id="9" name="TextBox 5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675" y="686064"/>
          <a:ext cx="752930" cy="338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АПК – </a:t>
          </a:r>
        </a:p>
        <a:p xmlns:a="http://schemas.openxmlformats.org/drawingml/2006/main">
          <a:pPr algn="ctr" eaLnBrk="1" hangingPunct="1"/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3,2 </a:t>
          </a:r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942FAC-5E71-47DF-891E-D0859ECC681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466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2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3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4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5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6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7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8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9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10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2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24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28" name="Rectangle 15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290" y="476250"/>
            <a:ext cx="252339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569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76" y="1509714"/>
            <a:ext cx="8274051" cy="4613275"/>
          </a:xfrm>
        </p:spPr>
        <p:txBody>
          <a:bodyPr/>
          <a:lstStyle>
            <a:lvl3pPr>
              <a:buFont typeface="Trebuchet MS" pitchFamily="34" charset="0"/>
              <a:buChar char="—"/>
              <a:defRPr/>
            </a:lvl3pPr>
            <a:lvl4pPr>
              <a:buFont typeface="Trebuchet MS" pitchFamily="34" charset="0"/>
              <a:buChar char="—"/>
              <a:defRPr/>
            </a:lvl4pPr>
            <a:lvl5pPr>
              <a:buFont typeface="Trebuchet MS" pitchFamily="34" charset="0"/>
              <a:buChar char="—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895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081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163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42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3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49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00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67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60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1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41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97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1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665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9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41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409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063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63513"/>
            <a:ext cx="827405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1509714"/>
            <a:ext cx="8274050" cy="461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Body text</a:t>
            </a:r>
          </a:p>
          <a:p>
            <a:pPr lvl="1"/>
            <a:r>
              <a:rPr lang="en-GB" dirty="0" smtClean="0"/>
              <a:t>First level</a:t>
            </a:r>
          </a:p>
          <a:p>
            <a:pPr lvl="2"/>
            <a:r>
              <a:rPr lang="en-GB" dirty="0" smtClean="0"/>
              <a:t>Second level</a:t>
            </a:r>
          </a:p>
          <a:p>
            <a:pPr lvl="3"/>
            <a:r>
              <a:rPr lang="en-GB" dirty="0" smtClean="0"/>
              <a:t>Third level</a:t>
            </a:r>
          </a:p>
          <a:p>
            <a:pPr lvl="4"/>
            <a:r>
              <a:rPr lang="en-GB" dirty="0" smtClean="0"/>
              <a:t>Quotation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8568876" y="6610226"/>
            <a:ext cx="176212" cy="131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889000" fontAlgn="auto">
              <a:spcAft>
                <a:spcPts val="0"/>
              </a:spcAft>
            </a:pPr>
            <a:fld id="{0AAE6F06-DF1F-4AFE-8A52-B806E3E9D437}" type="slidenum">
              <a:rPr lang="en-GB" sz="900">
                <a:solidFill>
                  <a:srgbClr val="000000"/>
                </a:solidFill>
                <a:latin typeface="Arial"/>
              </a:rPr>
              <a:pPr algn="r" defTabSz="889000" fontAlgn="auto">
                <a:spcAft>
                  <a:spcPts val="0"/>
                </a:spcAft>
              </a:pPr>
              <a:t>‹#›</a:t>
            </a:fld>
            <a:endParaRPr lang="en-GB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434975" y="989013"/>
            <a:ext cx="8274050" cy="5556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tIns="91440" bIns="9144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6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45782"/>
          </a:solidFill>
          <a:latin typeface="+mj-lt"/>
          <a:ea typeface="Tahoma" pitchFamily="34" charset="0"/>
          <a:cs typeface="Tahoma" pitchFamily="34" charset="0"/>
        </a:defRPr>
      </a:lvl1pPr>
      <a:lvl2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defRPr sz="1600" b="1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1pPr>
      <a:lvl2pPr marL="444500" indent="-222250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Char char="•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2pPr>
      <a:lvl3pPr marL="889000" indent="-222250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—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3pPr>
      <a:lvl4pPr marL="1338263" indent="-227013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—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4pPr>
      <a:lvl5pPr marL="19986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—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5pPr>
      <a:lvl6pPr marL="24558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9130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3702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274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19.10.2022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71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12.jpeg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Microsoft_Excel_97-2003_Worksheet1.xls"/><Relationship Id="rId20" Type="http://schemas.openxmlformats.org/officeDocument/2006/relationships/chart" Target="../charts/chart1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1.xml"/><Relationship Id="rId11" Type="http://schemas.openxmlformats.org/officeDocument/2006/relationships/diagramData" Target="../diagrams/data2.xml"/><Relationship Id="rId5" Type="http://schemas.openxmlformats.org/officeDocument/2006/relationships/diagramData" Target="../diagrams/data1.xml"/><Relationship Id="rId15" Type="http://schemas.microsoft.com/office/2007/relationships/diagramDrawing" Target="../diagrams/drawing2.xml"/><Relationship Id="rId10" Type="http://schemas.openxmlformats.org/officeDocument/2006/relationships/image" Target="../media/image11.png"/><Relationship Id="rId19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microsoft.com/office/2007/relationships/diagramDrawing" Target="../diagrams/drawing1.xml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karpova\Documents\Карпова\БУКЛЕТ ОПОРЫ\Дизайнерские элементы из буклета\elements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66" y="4335933"/>
            <a:ext cx="1721201" cy="21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karpova\Documents\Карпова\БУКЛЕТ ОПОРЫ\Дизайнерские элементы из буклета\png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570" y="285121"/>
            <a:ext cx="6875095" cy="65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641" y="2635457"/>
            <a:ext cx="5323482" cy="1872208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Малый и средний бизнес в России. Резервы развития в новых условиях</a:t>
            </a:r>
          </a:p>
        </p:txBody>
      </p:sp>
      <p:pic>
        <p:nvPicPr>
          <p:cNvPr id="1030" name="Picture 6" descr="C:\Users\pkarpova\Documents\Карпова\БУКЛЕТ ОПОРЫ\Дизайнерские элементы из буклета\elements-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4491"/>
            <a:ext cx="5754687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karpova\Documents\Карпова\БУКЛЕТ ОПОРЫ\Дизайнерские элементы из буклета\png-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" y="6098004"/>
            <a:ext cx="2304256" cy="7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Рисунок 1" descr="BLANK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3" y="1124744"/>
            <a:ext cx="596681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2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-243408"/>
            <a:ext cx="6923112" cy="114300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ru-RU" altLang="ru-RU" sz="2400" dirty="0">
                <a:solidFill>
                  <a:srgbClr val="7030A0"/>
                </a:solidFill>
                <a:latin typeface="a_MonumentoTitul" panose="02060906030706050204" pitchFamily="18" charset="-52"/>
              </a:rPr>
              <a:t>Предлагаемые системные меры по развитию МСП</a:t>
            </a:r>
            <a:endParaRPr lang="en-US" altLang="ru-RU" sz="2400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1979712" y="481472"/>
            <a:ext cx="7111850" cy="486054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None/>
              <a:defRPr/>
            </a:pPr>
            <a:r>
              <a:rPr lang="ru-RU" sz="1800" b="1" dirty="0">
                <a:solidFill>
                  <a:srgbClr val="E85652"/>
                </a:solidFill>
                <a:latin typeface="a_MonumentoTitul" panose="02060906030706050204" pitchFamily="18" charset="-52"/>
              </a:rPr>
              <a:t>Ввести принцип </a:t>
            </a:r>
            <a:r>
              <a:rPr lang="ru-RU" sz="1800" b="1" dirty="0" err="1">
                <a:solidFill>
                  <a:srgbClr val="E85652"/>
                </a:solidFill>
                <a:latin typeface="a_MonumentoTitul" panose="02060906030706050204" pitchFamily="18" charset="-52"/>
              </a:rPr>
              <a:t>неухудшения</a:t>
            </a:r>
            <a:r>
              <a:rPr lang="ru-RU" sz="1800" b="1" dirty="0">
                <a:solidFill>
                  <a:srgbClr val="E85652"/>
                </a:solidFill>
                <a:latin typeface="a_MonumentoTitul" panose="02060906030706050204" pitchFamily="18" charset="-52"/>
              </a:rPr>
              <a:t> условий предпринимательской деятельности</a:t>
            </a:r>
            <a:endParaRPr kumimoji="1" lang="ru-RU" sz="1800" b="1" dirty="0">
              <a:solidFill>
                <a:schemeClr val="bg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979712" y="1029220"/>
            <a:ext cx="7102020" cy="514040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None/>
              <a:defRPr/>
            </a:pPr>
            <a:r>
              <a:rPr lang="ru-RU" sz="1800" b="1" dirty="0">
                <a:solidFill>
                  <a:srgbClr val="E85652"/>
                </a:solidFill>
                <a:latin typeface="a_MonumentoTitul" panose="02060906030706050204" pitchFamily="18" charset="-52"/>
              </a:rPr>
              <a:t>Детальная ревизия неналоговых платежей вместе с бизнес-объединениями</a:t>
            </a:r>
            <a:endParaRPr kumimoji="1" lang="ru-RU" sz="18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979712" y="1628800"/>
            <a:ext cx="7111850" cy="684076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lnSpc>
                <a:spcPct val="85000"/>
              </a:lnSpc>
              <a:buFont typeface="Arial" panose="020B0604020202020204" pitchFamily="34" charset="0"/>
              <a:buNone/>
              <a:defRPr/>
            </a:pPr>
            <a:r>
              <a:rPr lang="ru-RU" sz="1800" b="1" dirty="0">
                <a:solidFill>
                  <a:srgbClr val="E85652"/>
                </a:solidFill>
                <a:latin typeface="a_MonumentoTitul" panose="02060906030706050204" pitchFamily="18" charset="-52"/>
              </a:rPr>
              <a:t>Недопустимость проверок успешных, растущих компаний, не замеченных за 3-4 года в нарушениях: давление на «серую» зону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979712" y="2420888"/>
            <a:ext cx="7102020" cy="630816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None/>
              <a:defRPr/>
            </a:pPr>
            <a:r>
              <a:rPr lang="ru-RU" sz="1800" b="1" dirty="0">
                <a:solidFill>
                  <a:srgbClr val="E85652"/>
                </a:solidFill>
                <a:latin typeface="a_MonumentoTitul" panose="02060906030706050204" pitchFamily="18" charset="-52"/>
              </a:rPr>
              <a:t>Искоренять случаи коммерциализации </a:t>
            </a:r>
            <a:r>
              <a:rPr lang="ru-RU" sz="1800" b="1" dirty="0" err="1">
                <a:solidFill>
                  <a:srgbClr val="E85652"/>
                </a:solidFill>
                <a:latin typeface="a_MonumentoTitul" panose="02060906030706050204" pitchFamily="18" charset="-52"/>
              </a:rPr>
              <a:t>гос.регулирования</a:t>
            </a:r>
            <a:r>
              <a:rPr lang="ru-RU" sz="1800" b="1" dirty="0">
                <a:solidFill>
                  <a:srgbClr val="E85652"/>
                </a:solidFill>
                <a:latin typeface="a_MonumentoTitul" panose="02060906030706050204" pitchFamily="18" charset="-52"/>
              </a:rPr>
              <a:t> аффилированными фирмами </a:t>
            </a:r>
            <a:endParaRPr kumimoji="1" lang="ru-RU" sz="18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979712" y="3189682"/>
            <a:ext cx="7127533" cy="690580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None/>
              <a:defRPr/>
            </a:pPr>
            <a:r>
              <a:rPr lang="ru-RU" sz="1800" b="1" dirty="0">
                <a:solidFill>
                  <a:srgbClr val="E85652"/>
                </a:solidFill>
                <a:latin typeface="a_MonumentoTitul" panose="02060906030706050204" pitchFamily="18" charset="-52"/>
              </a:rPr>
              <a:t>П</a:t>
            </a:r>
            <a:r>
              <a:rPr lang="ru-RU" sz="1800" b="1" dirty="0" smtClean="0">
                <a:solidFill>
                  <a:srgbClr val="E85652"/>
                </a:solidFill>
                <a:latin typeface="a_MonumentoTitul" panose="02060906030706050204" pitchFamily="18" charset="-52"/>
              </a:rPr>
              <a:t>риоритет </a:t>
            </a:r>
            <a:r>
              <a:rPr lang="ru-RU" sz="1800" b="1" dirty="0">
                <a:solidFill>
                  <a:srgbClr val="E85652"/>
                </a:solidFill>
                <a:latin typeface="a_MonumentoTitul" panose="02060906030706050204" pitchFamily="18" charset="-52"/>
              </a:rPr>
              <a:t>профилактических мероприятий над контрольно-надзорными, карательными</a:t>
            </a:r>
            <a:endParaRPr kumimoji="1" lang="ru-RU" sz="18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979713" y="4011678"/>
            <a:ext cx="7139566" cy="633352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None/>
              <a:defRPr/>
            </a:pPr>
            <a:r>
              <a:rPr lang="ru-RU" sz="1800" b="1" dirty="0">
                <a:solidFill>
                  <a:srgbClr val="E85652"/>
                </a:solidFill>
                <a:latin typeface="a_MonumentoTitul" panose="02060906030706050204" pitchFamily="18" charset="-52"/>
              </a:rPr>
              <a:t>Мотивация государственных и муниципальных служащих в зависимости от уровня развития МСП</a:t>
            </a:r>
            <a:endParaRPr kumimoji="1" lang="ru-RU" sz="1800" b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79713" y="4768618"/>
            <a:ext cx="7111849" cy="316676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None/>
              <a:defRPr/>
            </a:pPr>
            <a:r>
              <a:rPr lang="ru-RU" sz="1800" b="1" dirty="0">
                <a:solidFill>
                  <a:srgbClr val="E85652"/>
                </a:solidFill>
                <a:latin typeface="a_MonumentoTitul" panose="02060906030706050204" pitchFamily="18" charset="-52"/>
              </a:rPr>
              <a:t>KPI развития конкуренции в отраслях</a:t>
            </a:r>
            <a:endParaRPr kumimoji="1" lang="ru-RU" sz="1800" b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979713" y="5189105"/>
            <a:ext cx="7102019" cy="506783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None/>
              <a:defRPr/>
            </a:pPr>
            <a:r>
              <a:rPr lang="ru-RU" sz="1800" b="1" dirty="0">
                <a:solidFill>
                  <a:srgbClr val="E85652"/>
                </a:solidFill>
                <a:latin typeface="a_MonumentoTitul" panose="02060906030706050204" pitchFamily="18" charset="-52"/>
              </a:rPr>
              <a:t>Навести порядок в учете и регистрации интеллектуальной собственности в университетах </a:t>
            </a:r>
            <a:endParaRPr kumimoji="1" lang="ru-RU" sz="1800" b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979713" y="5848288"/>
            <a:ext cx="7102019" cy="253391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None/>
              <a:defRPr/>
            </a:pPr>
            <a:r>
              <a:rPr lang="ru-RU" sz="1800" b="1" dirty="0">
                <a:solidFill>
                  <a:srgbClr val="E85652"/>
                </a:solidFill>
                <a:latin typeface="a_MonumentoTitul" panose="02060906030706050204" pitchFamily="18" charset="-52"/>
              </a:rPr>
              <a:t>Распространять лучшие практики в трансфере технологий</a:t>
            </a:r>
            <a:endParaRPr kumimoji="1" lang="ru-RU" sz="1800" b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979714" y="6270079"/>
            <a:ext cx="7111848" cy="471289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None/>
              <a:defRPr/>
            </a:pPr>
            <a:r>
              <a:rPr lang="ru-RU" sz="1800" b="1" dirty="0">
                <a:solidFill>
                  <a:srgbClr val="E85652"/>
                </a:solidFill>
                <a:latin typeface="a_MonumentoTitul" panose="02060906030706050204" pitchFamily="18" charset="-52"/>
              </a:rPr>
              <a:t>Активно поощрять участие предпринимателей в учебном процессе</a:t>
            </a:r>
            <a:endParaRPr kumimoji="1" lang="ru-RU" sz="1800" b="1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56742" y="6642556"/>
            <a:ext cx="2872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10</a:t>
            </a:r>
            <a:endParaRPr lang="ru-RU" sz="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81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>
                <a:solidFill>
                  <a:schemeClr val="tx2">
                    <a:lumMod val="50000"/>
                  </a:schemeClr>
                </a:solidFill>
              </a:rPr>
              <a:t>Статистика «ОПОРЫ </a:t>
            </a:r>
            <a:r>
              <a:rPr lang="ru-RU" sz="3200" b="1" cap="all" dirty="0" smtClean="0">
                <a:solidFill>
                  <a:schemeClr val="tx2">
                    <a:lumMod val="50000"/>
                  </a:schemeClr>
                </a:solidFill>
              </a:rPr>
              <a:t>РОССИИ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pkarpova\Documents\Карпова\БУКЛЕТ ОПОРЫ\Дизайнерские элементы из буклета\png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339850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karpova\Documents\Карпова\БУКЛЕТ ОПОРЫ\Дизайнерские элементы из буклета\png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19140"/>
            <a:ext cx="1339850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karpova\Documents\Карпова\БУКЛЕТ ОПОРЫ\Дизайнерские элементы из буклета\png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5" y="3849364"/>
            <a:ext cx="13398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karpova\Documents\Карпова\БУКЛЕТ ОПОРЫ\Дизайнерские элементы из буклета\png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03" y="1926754"/>
            <a:ext cx="1339850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pkarpova\Documents\Карпова\БУКЛЕТ ОПОРЫ\Дизайнерские элементы из буклета\png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197" y="5299992"/>
            <a:ext cx="1346200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00419" y="1052736"/>
            <a:ext cx="46826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20</a:t>
            </a:r>
            <a:r>
              <a:rPr lang="en-US" sz="2800" b="1" i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2800" b="1" i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лет</a:t>
            </a:r>
            <a:r>
              <a:rPr lang="en-US" sz="2800" b="1" i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ru-RU" sz="2800" b="1" i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активной</a:t>
            </a:r>
            <a:r>
              <a:rPr lang="en-US" sz="2800" b="1" i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2800" b="1" i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работы</a:t>
            </a:r>
            <a:endParaRPr lang="ru-RU" sz="2800" b="1" i="1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7373" y="2125092"/>
            <a:ext cx="2232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400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тыс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.+ </a:t>
            </a:r>
            <a:r>
              <a:rPr lang="en-US" sz="1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предпринимателей</a:t>
            </a:r>
            <a:r>
              <a: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со</a:t>
            </a:r>
            <a:r>
              <a: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всей</a:t>
            </a:r>
            <a:r>
              <a: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России</a:t>
            </a:r>
            <a:endParaRPr lang="ru-RU" sz="1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2397" y="4221088"/>
            <a:ext cx="228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100+ </a:t>
            </a:r>
            <a:r>
              <a:rPr lang="en-US" sz="1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отраслевых</a:t>
            </a:r>
            <a:r>
              <a: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союзов</a:t>
            </a:r>
            <a:r>
              <a: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, </a:t>
            </a:r>
            <a:r>
              <a:rPr lang="en-US" sz="1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ассоциаций</a:t>
            </a:r>
            <a:r>
              <a:rPr lang="en-US" sz="1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,</a:t>
            </a:r>
            <a:r>
              <a: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800" dirty="0" err="1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гильдий</a:t>
            </a:r>
            <a:endParaRPr lang="ru-RU" sz="1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33046" y="2192376"/>
            <a:ext cx="209939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83</a:t>
            </a:r>
            <a:r>
              <a:rPr lang="en-US" sz="1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региональных</a:t>
            </a:r>
            <a:r>
              <a: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800" dirty="0" err="1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отделени</a:t>
            </a:r>
            <a:endParaRPr lang="ru-RU" sz="1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4405192"/>
            <a:ext cx="2895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400+</a:t>
            </a:r>
            <a:r>
              <a: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местных</a:t>
            </a:r>
            <a:r>
              <a: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отделений</a:t>
            </a:r>
            <a:endParaRPr lang="ru-RU" sz="1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7144" y="5661248"/>
            <a:ext cx="2680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40 зарубежных </a:t>
            </a:r>
            <a:r>
              <a:rPr lang="en-US" dirty="0" err="1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представител</a:t>
            </a:r>
            <a:r>
              <a:rPr lang="ru-RU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ей</a:t>
            </a:r>
            <a:endParaRPr lang="ru-RU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07253" y="6563324"/>
            <a:ext cx="2872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11</a:t>
            </a:r>
            <a:endParaRPr lang="ru-RU" sz="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8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НП «ОПОРА» - </a:t>
            </a:r>
            <a:r>
              <a:rPr lang="ru-RU" sz="3200" b="1" dirty="0" smtClean="0">
                <a:solidFill>
                  <a:srgbClr val="FF0000"/>
                </a:solidFill>
              </a:rPr>
              <a:t>21 год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Некоммерческое партнерство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«Объединение предпринимательских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организаций ОПОРА»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3278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Создана 18 сентября 2001 года. 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Члены </a:t>
            </a:r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НП «ОПОРА» 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- неполитические </a:t>
            </a:r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общественные и некоммерческие организации,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объединяющие 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предпринимателей.</a:t>
            </a:r>
            <a:endParaRPr lang="ru-RU" sz="1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4372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72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100+</a:t>
            </a:r>
            <a:r>
              <a:rPr lang="ru-RU" sz="18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общероссийских </a:t>
            </a:r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и региональных отраслевых союзов и ассоциаций</a:t>
            </a:r>
          </a:p>
        </p:txBody>
      </p:sp>
      <p:pic>
        <p:nvPicPr>
          <p:cNvPr id="1026" name="Picture 2" descr="C:\Users\pkarpova\Documents\Карпова\БУКЛЕТ ОПОРЫ\Дизайнерские элементы из буклета\Spisok np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karpova\Documents\Карпова\БУКЛЕТ ОПОРЫ\Дизайнерские элементы из буклета\Spisok np2-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67666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pkarpova\Documents\Карпова\БУКЛЕТ ОПОРЫ\Дизайнерские элементы из буклета\Spisok np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2" y="3034278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pkarpova\Documents\Карпова\БУКЛЕТ ОПОРЫ\Дизайнерские элементы из буклета\Spisok np2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72223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pkarpova\Documents\Карпова\БУКЛЕТ ОПОРЫ\Дизайнерские элементы из буклета\Spisok np2-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3" y="4318417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karpova\Documents\Карпова\БУКЛЕТ ОПОРЫ\Дизайнерские элементы из буклета\Spisok np2-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94395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karpova\Documents\Карпова\БУКЛЕТ ОПОРЫ\Дизайнерские элементы из буклета\Spisok np2-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94" y="1700808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karpova\Documents\Карпова\БУКЛЕТ ОПОРЫ\Дизайнерские элементы из буклета\Spisok np2-4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2891404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pkarpova\Documents\Карпова\БУКЛЕТ ОПОРЫ\Дизайнерские элементы из буклета\Spisok np2-4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2" y="627782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pkarpova\Documents\Карпова\БУКЛЕТ ОПОРЫ\Дизайнерские элементы из буклета\Spisok np2-5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7583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807253" y="6563324"/>
            <a:ext cx="2872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12</a:t>
            </a:r>
            <a:endParaRPr lang="ru-RU" sz="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5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ТЕМЫ ДЛЯ ПРОРАБОТКИ СЛУШАТЕЛЯМИ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16"/>
          <p:cNvSpPr/>
          <p:nvPr/>
        </p:nvSpPr>
        <p:spPr>
          <a:xfrm>
            <a:off x="792426" y="1678072"/>
            <a:ext cx="574928" cy="60137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MY" sz="2800" dirty="0">
                <a:solidFill>
                  <a:srgbClr val="C0504D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Oval 24"/>
          <p:cNvSpPr/>
          <p:nvPr/>
        </p:nvSpPr>
        <p:spPr>
          <a:xfrm>
            <a:off x="768893" y="3332636"/>
            <a:ext cx="574928" cy="601370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MY" sz="2800" dirty="0">
                <a:solidFill>
                  <a:srgbClr val="F79646">
                    <a:lumMod val="50000"/>
                  </a:srgb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9" name="Oval 25"/>
          <p:cNvSpPr/>
          <p:nvPr/>
        </p:nvSpPr>
        <p:spPr>
          <a:xfrm>
            <a:off x="751753" y="4725144"/>
            <a:ext cx="574928" cy="6013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MY" sz="28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665023" y="1620332"/>
            <a:ext cx="6352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Оценка эффективности мер поддержки МСП со стороны государства и институтов развития: зарубежный опыт: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меры поддержки, востребованность и охват, экономический эффект для МСП и экономики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12690" y="3423137"/>
            <a:ext cx="6352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Создание венчурных фондов: российский и зарубежный опыт</a:t>
            </a:r>
            <a:endParaRPr lang="ru-RU" sz="18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7285" y="4725144"/>
            <a:ext cx="5676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Зарубежный опыт </a:t>
            </a:r>
            <a:r>
              <a:rPr lang="ru-RU" sz="18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применения таких </a:t>
            </a:r>
            <a:r>
              <a:rPr lang="ru-RU" sz="1800">
                <a:solidFill>
                  <a:srgbClr val="1F497D">
                    <a:lumMod val="75000"/>
                  </a:srgbClr>
                </a:solidFill>
                <a:latin typeface="Calibri"/>
              </a:rPr>
              <a:t>мер </a:t>
            </a:r>
            <a:r>
              <a:rPr lang="ru-RU" sz="180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поддержки как </a:t>
            </a:r>
            <a:r>
              <a:rPr lang="ru-RU" sz="18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отсрочка (освобождения) от уплаты налогов</a:t>
            </a:r>
          </a:p>
        </p:txBody>
      </p:sp>
    </p:spTree>
    <p:extLst>
      <p:ext uri="{BB962C8B-B14F-4D97-AF65-F5344CB8AC3E}">
        <p14:creationId xmlns:p14="http://schemas.microsoft.com/office/powerpoint/2010/main" val="6251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73050"/>
            <a:ext cx="6984776" cy="851694"/>
          </a:xfrm>
        </p:spPr>
        <p:txBody>
          <a:bodyPr/>
          <a:lstStyle/>
          <a:p>
            <a:r>
              <a:rPr lang="ru-RU" altLang="ru-RU" sz="3200" dirty="0">
                <a:solidFill>
                  <a:srgbClr val="7030A0"/>
                </a:solidFill>
                <a:latin typeface="a_MonumentoTitul" panose="02060906030706050204" pitchFamily="18" charset="-52"/>
              </a:rPr>
              <a:t>м</a:t>
            </a:r>
            <a:r>
              <a:rPr lang="ru-RU" altLang="ru-RU" sz="32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алый бизнес: ЧТО ЭТО?</a:t>
            </a:r>
            <a:endParaRPr lang="en-US" altLang="ru-RU" sz="3200" dirty="0">
              <a:solidFill>
                <a:srgbClr val="7030A0"/>
              </a:solidFill>
              <a:latin typeface="Amelia_DG" pitchFamily="2" charset="0"/>
            </a:endParaRPr>
          </a:p>
        </p:txBody>
      </p:sp>
      <p:graphicFrame>
        <p:nvGraphicFramePr>
          <p:cNvPr id="27" name="Объект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955971"/>
              </p:ext>
            </p:extLst>
          </p:nvPr>
        </p:nvGraphicFramePr>
        <p:xfrm>
          <a:off x="5557771" y="1159573"/>
          <a:ext cx="339472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4" descr="D:\Net Folder\крестик_финал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4601" flipV="1">
            <a:off x="2120940" y="4582506"/>
            <a:ext cx="49069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6"/>
          <p:cNvSpPr txBox="1">
            <a:spLocks noChangeArrowheads="1"/>
          </p:cNvSpPr>
          <p:nvPr/>
        </p:nvSpPr>
        <p:spPr bwMode="auto">
          <a:xfrm>
            <a:off x="2700271" y="4592654"/>
            <a:ext cx="25479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ru-RU" altLang="ru-RU" sz="1400" b="1" kern="0" dirty="0" smtClean="0">
                <a:solidFill>
                  <a:prstClr val="black"/>
                </a:solidFill>
              </a:rPr>
              <a:t>ОГРАНИЧЕНИЯ  ПО СТРУКТУРЕ </a:t>
            </a:r>
            <a:br>
              <a:rPr kumimoji="0" lang="ru-RU" altLang="ru-RU" sz="1400" b="1" kern="0" dirty="0" smtClean="0">
                <a:solidFill>
                  <a:prstClr val="black"/>
                </a:solidFill>
              </a:rPr>
            </a:br>
            <a:r>
              <a:rPr kumimoji="0" lang="ru-RU" altLang="ru-RU" sz="1400" b="1" kern="0" dirty="0" smtClean="0">
                <a:solidFill>
                  <a:prstClr val="black"/>
                </a:solidFill>
              </a:rPr>
              <a:t>УСТАВНОГО КАПИТАЛА</a:t>
            </a:r>
            <a:br>
              <a:rPr kumimoji="0" lang="ru-RU" altLang="ru-RU" sz="1400" b="1" kern="0" dirty="0" smtClean="0">
                <a:solidFill>
                  <a:prstClr val="black"/>
                </a:solidFill>
              </a:rPr>
            </a:br>
            <a:r>
              <a:rPr kumimoji="0" lang="ru-RU" altLang="ru-RU" sz="1400" kern="0" dirty="0" smtClean="0">
                <a:solidFill>
                  <a:prstClr val="black"/>
                </a:solidFill>
              </a:rPr>
              <a:t>(</a:t>
            </a:r>
            <a:r>
              <a:rPr kumimoji="0" lang="ru-RU" altLang="ru-RU" sz="1400" b="1" kern="0" dirty="0" smtClean="0">
                <a:solidFill>
                  <a:prstClr val="black"/>
                </a:solidFill>
              </a:rPr>
              <a:t>25% </a:t>
            </a:r>
            <a:r>
              <a:rPr kumimoji="0" lang="ru-RU" altLang="ru-RU" sz="1400" kern="0" dirty="0" smtClean="0">
                <a:solidFill>
                  <a:prstClr val="black"/>
                </a:solidFill>
              </a:rPr>
              <a:t>- ДЛЯ ГОСУДАРСТВА </a:t>
            </a:r>
            <a:br>
              <a:rPr kumimoji="0" lang="ru-RU" altLang="ru-RU" sz="1400" kern="0" dirty="0" smtClean="0">
                <a:solidFill>
                  <a:prstClr val="black"/>
                </a:solidFill>
              </a:rPr>
            </a:br>
            <a:r>
              <a:rPr kumimoji="0" lang="ru-RU" altLang="ru-RU" sz="1400" kern="0" dirty="0" smtClean="0">
                <a:solidFill>
                  <a:prstClr val="black"/>
                </a:solidFill>
              </a:rPr>
              <a:t>И НКО;  </a:t>
            </a:r>
            <a:r>
              <a:rPr kumimoji="0" lang="ru-RU" altLang="ru-RU" sz="1400" b="1" kern="0" dirty="0" smtClean="0">
                <a:solidFill>
                  <a:prstClr val="black"/>
                </a:solidFill>
              </a:rPr>
              <a:t>49 % </a:t>
            </a:r>
            <a:r>
              <a:rPr kumimoji="0" lang="ru-RU" altLang="ru-RU" sz="1400" kern="0" dirty="0" smtClean="0">
                <a:solidFill>
                  <a:prstClr val="black"/>
                </a:solidFill>
              </a:rPr>
              <a:t>- ДЛЯ КРУПНЫХ </a:t>
            </a:r>
            <a:br>
              <a:rPr kumimoji="0" lang="ru-RU" altLang="ru-RU" sz="1400" kern="0" dirty="0" smtClean="0">
                <a:solidFill>
                  <a:prstClr val="black"/>
                </a:solidFill>
              </a:rPr>
            </a:br>
            <a:r>
              <a:rPr kumimoji="0" lang="ru-RU" altLang="ru-RU" sz="1400" kern="0" dirty="0" smtClean="0">
                <a:solidFill>
                  <a:prstClr val="black"/>
                </a:solidFill>
              </a:rPr>
              <a:t>КОМПАНИЙ  И ИНОСТРАННЫХ </a:t>
            </a:r>
            <a:br>
              <a:rPr kumimoji="0" lang="ru-RU" altLang="ru-RU" sz="1400" kern="0" dirty="0" smtClean="0">
                <a:solidFill>
                  <a:prstClr val="black"/>
                </a:solidFill>
              </a:rPr>
            </a:br>
            <a:r>
              <a:rPr kumimoji="0" lang="ru-RU" altLang="ru-RU" sz="1400" kern="0" dirty="0" smtClean="0">
                <a:solidFill>
                  <a:prstClr val="black"/>
                </a:solidFill>
              </a:rPr>
              <a:t>ЮЛ)</a:t>
            </a:r>
          </a:p>
        </p:txBody>
      </p:sp>
      <p:sp>
        <p:nvSpPr>
          <p:cNvPr id="15" name="Правая круглая скобка 85"/>
          <p:cNvSpPr/>
          <p:nvPr/>
        </p:nvSpPr>
        <p:spPr>
          <a:xfrm rot="16200000" flipH="1">
            <a:off x="3337605" y="2486798"/>
            <a:ext cx="468389" cy="3584577"/>
          </a:xfrm>
          <a:prstGeom prst="rightBracket">
            <a:avLst>
              <a:gd name="adj" fmla="val 0"/>
            </a:avLst>
          </a:prstGeom>
          <a:noFill/>
          <a:ln w="25400" cap="flat" cmpd="sng" algn="ctr">
            <a:solidFill>
              <a:srgbClr val="095F99"/>
            </a:solidFill>
            <a:prstDash val="solid"/>
            <a:miter lim="800000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sz="1800" kern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406274"/>
              </p:ext>
            </p:extLst>
          </p:nvPr>
        </p:nvGraphicFramePr>
        <p:xfrm>
          <a:off x="1779474" y="1175114"/>
          <a:ext cx="3494436" cy="3011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7" name="TextBox 94"/>
          <p:cNvSpPr txBox="1">
            <a:spLocks noChangeArrowheads="1"/>
          </p:cNvSpPr>
          <p:nvPr/>
        </p:nvSpPr>
        <p:spPr bwMode="auto">
          <a:xfrm>
            <a:off x="1950971" y="3624279"/>
            <a:ext cx="2027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400" kern="0" smtClean="0">
                <a:solidFill>
                  <a:prstClr val="black"/>
                </a:solidFill>
              </a:rPr>
              <a:t> до 15 человек</a:t>
            </a:r>
          </a:p>
          <a:p>
            <a:pPr algn="l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400" kern="0" smtClean="0">
                <a:solidFill>
                  <a:prstClr val="black"/>
                </a:solidFill>
              </a:rPr>
              <a:t> не более 120 млн. руб.</a:t>
            </a:r>
          </a:p>
        </p:txBody>
      </p:sp>
      <p:sp>
        <p:nvSpPr>
          <p:cNvPr id="18" name="TextBox 95"/>
          <p:cNvSpPr txBox="1">
            <a:spLocks noChangeArrowheads="1"/>
          </p:cNvSpPr>
          <p:nvPr/>
        </p:nvSpPr>
        <p:spPr bwMode="auto">
          <a:xfrm>
            <a:off x="2654234" y="2979754"/>
            <a:ext cx="2027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400" kern="0" smtClean="0">
                <a:solidFill>
                  <a:prstClr val="black"/>
                </a:solidFill>
              </a:rPr>
              <a:t> от 16 до 100 человек</a:t>
            </a:r>
          </a:p>
          <a:p>
            <a:pPr algn="l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400" kern="0" smtClean="0">
                <a:solidFill>
                  <a:prstClr val="black"/>
                </a:solidFill>
              </a:rPr>
              <a:t> не более 800 млн. руб.</a:t>
            </a:r>
          </a:p>
        </p:txBody>
      </p:sp>
      <p:sp>
        <p:nvSpPr>
          <p:cNvPr id="19" name="TextBox 96"/>
          <p:cNvSpPr txBox="1">
            <a:spLocks noChangeArrowheads="1"/>
          </p:cNvSpPr>
          <p:nvPr/>
        </p:nvSpPr>
        <p:spPr bwMode="auto">
          <a:xfrm>
            <a:off x="3597209" y="2306654"/>
            <a:ext cx="1960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400" kern="0" dirty="0" smtClean="0">
                <a:solidFill>
                  <a:prstClr val="black"/>
                </a:solidFill>
              </a:rPr>
              <a:t> от 101 до 250 человек</a:t>
            </a:r>
          </a:p>
          <a:p>
            <a:pPr algn="l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1400" kern="0" dirty="0" smtClean="0">
                <a:solidFill>
                  <a:prstClr val="black"/>
                </a:solidFill>
              </a:rPr>
              <a:t> не более 2 млрд. руб.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6645643" y="4744870"/>
            <a:ext cx="707235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kumimoji="0" lang="ru-RU" altLang="ru-RU" sz="1300" dirty="0" smtClean="0">
                <a:solidFill>
                  <a:prstClr val="black"/>
                </a:solidFill>
                <a:cs typeface="Tahoma" pitchFamily="34" charset="0"/>
              </a:rPr>
              <a:t>ДОЛЯ В ВВП</a:t>
            </a:r>
          </a:p>
        </p:txBody>
      </p:sp>
      <p:sp>
        <p:nvSpPr>
          <p:cNvPr id="29" name="Прямоугольник 29"/>
          <p:cNvSpPr>
            <a:spLocks noChangeArrowheads="1"/>
          </p:cNvSpPr>
          <p:nvPr/>
        </p:nvSpPr>
        <p:spPr bwMode="auto">
          <a:xfrm>
            <a:off x="7999607" y="4744870"/>
            <a:ext cx="110971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3" algn="l" fontAlgn="auto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ru-RU" altLang="ru-RU" sz="1800" b="1" kern="0" dirty="0" smtClean="0">
                <a:solidFill>
                  <a:srgbClr val="296BA8"/>
                </a:solidFill>
              </a:rPr>
              <a:t>20,3 %</a:t>
            </a:r>
            <a:endParaRPr kumimoji="0" lang="ru-RU" altLang="ru-RU" sz="900" b="1" kern="0" dirty="0" smtClean="0">
              <a:solidFill>
                <a:srgbClr val="296BA8"/>
              </a:solidFill>
            </a:endParaRPr>
          </a:p>
        </p:txBody>
      </p:sp>
      <p:graphicFrame>
        <p:nvGraphicFramePr>
          <p:cNvPr id="30" name="Диаграмма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527430"/>
              </p:ext>
            </p:extLst>
          </p:nvPr>
        </p:nvGraphicFramePr>
        <p:xfrm>
          <a:off x="5346852" y="4601821"/>
          <a:ext cx="92583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Лист" r:id="rId16" imgW="1145953" imgH="798510" progId="Excel.Sheet.8">
                  <p:embed/>
                </p:oleObj>
              </mc:Choice>
              <mc:Fallback>
                <p:oleObj name="Лист" r:id="rId16" imgW="1145953" imgH="79851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852" y="4601821"/>
                        <a:ext cx="92583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6157835" y="5228560"/>
            <a:ext cx="12573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kumimoji="0" lang="ru-RU" altLang="ru-RU" sz="1300" dirty="0" smtClean="0">
                <a:solidFill>
                  <a:prstClr val="black"/>
                </a:solidFill>
                <a:cs typeface="Tahoma" pitchFamily="34" charset="0"/>
              </a:rPr>
              <a:t>РАЗМЕР МСП</a:t>
            </a:r>
          </a:p>
        </p:txBody>
      </p:sp>
      <p:sp>
        <p:nvSpPr>
          <p:cNvPr id="40" name="Прямоугольник 29"/>
          <p:cNvSpPr>
            <a:spLocks noChangeArrowheads="1"/>
          </p:cNvSpPr>
          <p:nvPr/>
        </p:nvSpPr>
        <p:spPr bwMode="auto">
          <a:xfrm>
            <a:off x="7407003" y="5091321"/>
            <a:ext cx="1629494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3" algn="l" fontAlgn="auto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ru-RU" altLang="ru-RU" sz="1200" b="1" kern="0" dirty="0" smtClean="0">
                <a:solidFill>
                  <a:srgbClr val="296BA8"/>
                </a:solidFill>
              </a:rPr>
              <a:t>95 % - МИКРОБИЗНЕС</a:t>
            </a:r>
          </a:p>
        </p:txBody>
      </p:sp>
      <p:pic>
        <p:nvPicPr>
          <p:cNvPr id="41" name="Picture 10" descr="монеты сложены на руку ладонью"/>
          <p:cNvPicPr>
            <a:picLocks noChangeArrowheads="1"/>
          </p:cNvPicPr>
          <p:nvPr/>
        </p:nvPicPr>
        <p:blipFill>
          <a:blip r:embed="rId18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71" y="5178473"/>
            <a:ext cx="504000" cy="365286"/>
          </a:xfrm>
          <a:prstGeom prst="rect">
            <a:avLst/>
          </a:prstGeom>
          <a:noFill/>
          <a:extLst/>
        </p:spPr>
      </p:pic>
      <p:pic>
        <p:nvPicPr>
          <p:cNvPr id="10265" name="Picture 25" descr="ÐÐ°ÑÑÐ¸Ð½ÐºÐ¸ Ð¿Ð¾ Ð·Ð°Ð¿ÑÐ¾ÑÑ Ð·Ð°Ð½ÑÑÐ¾ÑÑÑ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18" y="5764503"/>
            <a:ext cx="749705" cy="56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6241618" y="5875600"/>
            <a:ext cx="1600200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 dirty="0" smtClean="0">
                <a:solidFill>
                  <a:prstClr val="black"/>
                </a:solidFill>
                <a:cs typeface="Tahoma" pitchFamily="34" charset="0"/>
              </a:rPr>
              <a:t>Среднее число работников 1 МСП</a:t>
            </a:r>
          </a:p>
        </p:txBody>
      </p:sp>
      <p:sp>
        <p:nvSpPr>
          <p:cNvPr id="24" name="Прямоугольник 29"/>
          <p:cNvSpPr>
            <a:spLocks noChangeArrowheads="1"/>
          </p:cNvSpPr>
          <p:nvPr/>
        </p:nvSpPr>
        <p:spPr bwMode="auto">
          <a:xfrm>
            <a:off x="8035807" y="5844240"/>
            <a:ext cx="1112707" cy="40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3" algn="l" fontAlgn="auto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ru-RU" altLang="ru-RU" sz="1500" b="1" kern="0" dirty="0" smtClean="0">
                <a:solidFill>
                  <a:srgbClr val="296BA8"/>
                </a:solidFill>
              </a:rPr>
              <a:t>3 человека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903979865"/>
              </p:ext>
            </p:extLst>
          </p:nvPr>
        </p:nvGraphicFramePr>
        <p:xfrm>
          <a:off x="5750695" y="2648289"/>
          <a:ext cx="3204366" cy="195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868144" y="2322842"/>
            <a:ext cx="2789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313131"/>
                </a:solidFill>
              </a:rPr>
              <a:t>Отраслевой разрез МСП в России</a:t>
            </a:r>
            <a:endParaRPr lang="ru-RU" sz="1200" b="1" dirty="0">
              <a:solidFill>
                <a:srgbClr val="31313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807253" y="6563324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2</a:t>
            </a:r>
            <a:endParaRPr lang="ru-RU" sz="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8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7159" y="281613"/>
            <a:ext cx="6934200" cy="715963"/>
          </a:xfrm>
        </p:spPr>
        <p:txBody>
          <a:bodyPr/>
          <a:lstStyle/>
          <a:p>
            <a:r>
              <a:rPr lang="ru-RU" altLang="ru-RU" sz="3400" dirty="0" err="1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мсп</a:t>
            </a:r>
            <a:r>
              <a:rPr lang="ru-RU" altLang="ru-RU" sz="34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 в </a:t>
            </a:r>
            <a:r>
              <a:rPr lang="ru-RU" altLang="ru-RU" sz="3400" dirty="0" err="1" smtClean="0">
                <a:solidFill>
                  <a:srgbClr val="7030A0"/>
                </a:solidFill>
                <a:latin typeface="a_MonumentoTitul" panose="02060906030706050204" pitchFamily="18" charset="-52"/>
              </a:rPr>
              <a:t>россии</a:t>
            </a:r>
            <a:endParaRPr lang="en-US" altLang="ru-RU" sz="3400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8444" y="1480455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ru-RU" sz="1800" dirty="0">
              <a:solidFill>
                <a:srgbClr val="4D4D4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3382" y="5902458"/>
            <a:ext cx="6975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С 2018 г. число </a:t>
            </a:r>
            <a:r>
              <a:rPr lang="ru-RU" sz="1800" b="1" dirty="0" err="1" smtClean="0">
                <a:solidFill>
                  <a:srgbClr val="FF0000"/>
                </a:solidFill>
                <a:latin typeface="a_MonumentoTitul" panose="02060906030706050204" pitchFamily="18" charset="-52"/>
              </a:rPr>
              <a:t>юрлиц</a:t>
            </a:r>
            <a:r>
              <a:rPr lang="ru-RU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 сократилось на 400+ тыс., число ИП выросло на 300+ тыс.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Число </a:t>
            </a:r>
            <a:r>
              <a:rPr lang="ru-RU" sz="1800" b="1" dirty="0" err="1" smtClean="0">
                <a:solidFill>
                  <a:srgbClr val="FF0000"/>
                </a:solidFill>
                <a:latin typeface="a_MonumentoTitul" panose="02060906030706050204" pitchFamily="18" charset="-52"/>
              </a:rPr>
              <a:t>самозанятых</a:t>
            </a:r>
            <a:r>
              <a:rPr lang="ru-RU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 - 5,8 </a:t>
            </a:r>
            <a:r>
              <a:rPr lang="ru-RU" sz="1800" b="1" dirty="0" err="1" smtClean="0">
                <a:solidFill>
                  <a:srgbClr val="FF0000"/>
                </a:solidFill>
                <a:latin typeface="a_MonumentoTitul" panose="02060906030706050204" pitchFamily="18" charset="-52"/>
              </a:rPr>
              <a:t>млн.чел</a:t>
            </a:r>
            <a:r>
              <a:rPr lang="ru-RU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52121" y="5403500"/>
            <a:ext cx="288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096607"/>
              </p:ext>
            </p:extLst>
          </p:nvPr>
        </p:nvGraphicFramePr>
        <p:xfrm>
          <a:off x="1835150" y="908050"/>
          <a:ext cx="7316788" cy="415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Лист" r:id="rId5" imgW="9010521" imgH="4905260" progId="Excel.Sheet.8">
                  <p:embed/>
                </p:oleObj>
              </mc:Choice>
              <mc:Fallback>
                <p:oleObj name="Лист" r:id="rId5" imgW="9010521" imgH="490526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908050"/>
                        <a:ext cx="7316788" cy="415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3381" y="5126501"/>
            <a:ext cx="697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С 2016 г. действует Единый реестр субъектов МСП 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Его ведет ФНС России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800" y="4725144"/>
            <a:ext cx="636663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2"/>
                </a:solidFill>
              </a:rPr>
              <a:t>2018</a:t>
            </a:r>
            <a:endParaRPr lang="ru-RU" sz="13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4746114"/>
            <a:ext cx="636663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2"/>
                </a:solidFill>
              </a:rPr>
              <a:t>2019</a:t>
            </a:r>
            <a:endParaRPr lang="ru-RU" sz="130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5458" y="4725144"/>
            <a:ext cx="636663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2"/>
                </a:solidFill>
              </a:rPr>
              <a:t>2020</a:t>
            </a:r>
            <a:endParaRPr lang="ru-RU" sz="13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3" y="4723522"/>
            <a:ext cx="636663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2"/>
                </a:solidFill>
              </a:rPr>
              <a:t>2021</a:t>
            </a:r>
            <a:endParaRPr lang="ru-RU" sz="13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4746114"/>
            <a:ext cx="636663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2"/>
                </a:solidFill>
              </a:rPr>
              <a:t>2022</a:t>
            </a:r>
            <a:endParaRPr lang="ru-RU" sz="1300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2400" y="4606126"/>
            <a:ext cx="936104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2"/>
                </a:solidFill>
              </a:rPr>
              <a:t>* </a:t>
            </a:r>
            <a:r>
              <a:rPr lang="ru-RU" sz="1100" dirty="0" err="1" smtClean="0">
                <a:solidFill>
                  <a:schemeClr val="bg2"/>
                </a:solidFill>
              </a:rPr>
              <a:t>тыс.чел</a:t>
            </a:r>
            <a:r>
              <a:rPr lang="ru-RU" sz="1100" dirty="0" smtClean="0">
                <a:solidFill>
                  <a:schemeClr val="bg2"/>
                </a:solidFill>
              </a:rPr>
              <a:t>.</a:t>
            </a:r>
            <a:endParaRPr lang="ru-RU" sz="11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7633" y="2509917"/>
            <a:ext cx="14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2"/>
                </a:solidFill>
              </a:rPr>
              <a:t>*</a:t>
            </a:r>
            <a:endParaRPr lang="ru-RU" sz="1100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07253" y="6563324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3</a:t>
            </a:r>
            <a:endParaRPr lang="ru-RU" sz="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348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7159" y="281613"/>
            <a:ext cx="6934200" cy="715963"/>
          </a:xfrm>
        </p:spPr>
        <p:txBody>
          <a:bodyPr/>
          <a:lstStyle/>
          <a:p>
            <a:r>
              <a:rPr lang="ru-RU" altLang="ru-RU" sz="3400" dirty="0" err="1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мсп</a:t>
            </a:r>
            <a:r>
              <a:rPr lang="ru-RU" altLang="ru-RU" sz="34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 в мире</a:t>
            </a:r>
            <a:endParaRPr lang="en-US" altLang="ru-RU" sz="3400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14" name="Текст 1"/>
          <p:cNvSpPr txBox="1">
            <a:spLocks/>
          </p:cNvSpPr>
          <p:nvPr/>
        </p:nvSpPr>
        <p:spPr bwMode="auto">
          <a:xfrm>
            <a:off x="1835696" y="1535113"/>
            <a:ext cx="324036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sz="2100" kern="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ВКЛАД МСП В ВВП (%)</a:t>
            </a:r>
            <a:endParaRPr lang="ru-RU" sz="2100" kern="0" dirty="0">
              <a:solidFill>
                <a:srgbClr val="7030A0"/>
              </a:solidFill>
              <a:latin typeface="a_MonumentoTitul" panose="02060906030706050204" pitchFamily="18" charset="-52"/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5436096" y="1535113"/>
            <a:ext cx="3250704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altLang="ru-RU" sz="2100" kern="0" dirty="0" smtClean="0">
                <a:solidFill>
                  <a:srgbClr val="7030A0"/>
                </a:solidFill>
                <a:latin typeface="a_MonumentoTitul" panose="02060906030706050204" pitchFamily="18" charset="-52"/>
                <a:ea typeface="+mj-ea"/>
                <a:cs typeface="+mj-cs"/>
              </a:rPr>
              <a:t>ЗАНЯТОСТЬ В МСП (%)</a:t>
            </a:r>
            <a:endParaRPr lang="ru-RU" sz="2100" kern="0" dirty="0">
              <a:latin typeface="a_MonumentoTitul" panose="02060906030706050204" pitchFamily="18" charset="-52"/>
            </a:endParaRPr>
          </a:p>
        </p:txBody>
      </p:sp>
      <p:graphicFrame>
        <p:nvGraphicFramePr>
          <p:cNvPr id="16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41230294"/>
              </p:ext>
            </p:extLst>
          </p:nvPr>
        </p:nvGraphicFramePr>
        <p:xfrm>
          <a:off x="1763713" y="2174875"/>
          <a:ext cx="331311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Объект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56659692"/>
              </p:ext>
            </p:extLst>
          </p:nvPr>
        </p:nvGraphicFramePr>
        <p:xfrm>
          <a:off x="5435600" y="2174875"/>
          <a:ext cx="32512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807253" y="6563324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4</a:t>
            </a:r>
            <a:endParaRPr lang="ru-RU" sz="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0"/>
            <a:ext cx="6984776" cy="851694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наиболее значимые проблемы для МСП</a:t>
            </a:r>
            <a:endParaRPr lang="en-US" altLang="ru-RU" sz="2800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32" name="Oval 16"/>
          <p:cNvSpPr/>
          <p:nvPr/>
        </p:nvSpPr>
        <p:spPr>
          <a:xfrm>
            <a:off x="1817440" y="960218"/>
            <a:ext cx="574928" cy="60137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MY" sz="2800" dirty="0">
                <a:solidFill>
                  <a:srgbClr val="C0504D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3" name="Oval 24"/>
          <p:cNvSpPr/>
          <p:nvPr/>
        </p:nvSpPr>
        <p:spPr>
          <a:xfrm>
            <a:off x="1817440" y="1811661"/>
            <a:ext cx="574928" cy="601370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MY" sz="2800" dirty="0">
                <a:solidFill>
                  <a:srgbClr val="F79646">
                    <a:lumMod val="50000"/>
                  </a:srgb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4" name="Oval 25"/>
          <p:cNvSpPr/>
          <p:nvPr/>
        </p:nvSpPr>
        <p:spPr>
          <a:xfrm>
            <a:off x="1817681" y="2675757"/>
            <a:ext cx="574928" cy="6013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MY" sz="28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625660" y="902478"/>
            <a:ext cx="6352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Дискриминационные регуляторные требования к МСП</a:t>
            </a:r>
            <a:endParaRPr lang="ru-RU" sz="18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53251" y="5360563"/>
            <a:ext cx="6299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Неограниченные возможности регионов и муниципалитетов в повышении издержек бизнеса через арендные платежи</a:t>
            </a:r>
            <a:endParaRPr lang="ru-RU" sz="18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81429" y="1909965"/>
            <a:ext cx="5890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Дискриминационный рост тарифов для МСП</a:t>
            </a:r>
            <a:endParaRPr lang="ru-RU" sz="18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8" name="Oval 16"/>
          <p:cNvSpPr/>
          <p:nvPr/>
        </p:nvSpPr>
        <p:spPr>
          <a:xfrm>
            <a:off x="1806674" y="3548195"/>
            <a:ext cx="574928" cy="60137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C0504D"/>
                </a:solidFill>
                <a:latin typeface="Arial Black" panose="020B0A04020102020204" pitchFamily="34" charset="0"/>
              </a:rPr>
              <a:t>4</a:t>
            </a:r>
            <a:endParaRPr lang="en-MY" sz="2800" dirty="0">
              <a:solidFill>
                <a:srgbClr val="C0504D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Oval 24"/>
          <p:cNvSpPr/>
          <p:nvPr/>
        </p:nvSpPr>
        <p:spPr>
          <a:xfrm>
            <a:off x="1806674" y="4399638"/>
            <a:ext cx="574928" cy="601370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F79646">
                    <a:lumMod val="50000"/>
                  </a:srgbClr>
                </a:solidFill>
                <a:latin typeface="Arial Black" panose="020B0A04020102020204" pitchFamily="34" charset="0"/>
              </a:rPr>
              <a:t>5</a:t>
            </a:r>
            <a:endParaRPr lang="en-MY" sz="2800" dirty="0">
              <a:solidFill>
                <a:srgbClr val="F79646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63380" y="2705283"/>
            <a:ext cx="6352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Отсутствие взаимосвязи между </a:t>
            </a:r>
            <a:r>
              <a:rPr lang="en-US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KPI</a:t>
            </a: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 и премированием</a:t>
            </a:r>
            <a:r>
              <a:rPr lang="en-US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чиновников с развитием МСП</a:t>
            </a:r>
            <a:endParaRPr lang="ru-RU" sz="18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716694" y="3503234"/>
            <a:ext cx="6299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Административное давление через проверки и штрафы</a:t>
            </a:r>
            <a:endParaRPr lang="ru-RU" sz="18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0037" y="4515657"/>
            <a:ext cx="6299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Давление на бизнес через уголовное преследование</a:t>
            </a:r>
            <a:endParaRPr lang="ru-RU" sz="18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5" name="Oval 16"/>
          <p:cNvSpPr/>
          <p:nvPr/>
        </p:nvSpPr>
        <p:spPr>
          <a:xfrm>
            <a:off x="1817440" y="5360563"/>
            <a:ext cx="574928" cy="60137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C0504D"/>
                </a:solidFill>
                <a:latin typeface="Arial Black" panose="020B0A04020102020204" pitchFamily="34" charset="0"/>
              </a:rPr>
              <a:t>6</a:t>
            </a:r>
            <a:endParaRPr lang="en-MY" sz="2800" dirty="0">
              <a:solidFill>
                <a:srgbClr val="C0504D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07253" y="6563324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5</a:t>
            </a:r>
            <a:endParaRPr lang="ru-RU" sz="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6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88640"/>
            <a:ext cx="7315200" cy="715962"/>
          </a:xfrm>
        </p:spPr>
        <p:txBody>
          <a:bodyPr/>
          <a:lstStyle/>
          <a:p>
            <a:r>
              <a:rPr lang="ru-RU" altLang="ru-RU" sz="3200" dirty="0">
                <a:solidFill>
                  <a:srgbClr val="7030A0"/>
                </a:solidFill>
                <a:latin typeface="a_MonumentoTitul" panose="02060906030706050204" pitchFamily="18" charset="-52"/>
              </a:rPr>
              <a:t>дискриминационные требования и непроизводственные издержки</a:t>
            </a:r>
            <a:endParaRPr lang="en-US" altLang="ru-RU" sz="3200" dirty="0">
              <a:solidFill>
                <a:srgbClr val="7030A0"/>
              </a:solidFill>
              <a:latin typeface="Amelia_DG" pitchFamily="2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921662" y="1195039"/>
            <a:ext cx="2736304" cy="776626"/>
            <a:chOff x="170" y="1333"/>
            <a:chExt cx="3452366" cy="77662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70" y="1333"/>
              <a:ext cx="3452366" cy="77662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8082" y="39245"/>
              <a:ext cx="3376542" cy="70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 smtClean="0">
                  <a:solidFill>
                    <a:srgbClr val="FFFFFF"/>
                  </a:solidFill>
                </a:rPr>
                <a:t>Тарифы (электричество)</a:t>
              </a:r>
              <a:endParaRPr lang="ru-RU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905619" y="1051023"/>
            <a:ext cx="4104467" cy="1656184"/>
            <a:chOff x="19838" y="-130876"/>
            <a:chExt cx="2282361" cy="108011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9838" y="-130876"/>
              <a:ext cx="2282361" cy="1080119"/>
            </a:xfrm>
            <a:prstGeom prst="round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8306" y="39245"/>
              <a:ext cx="2225981" cy="70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 smtClean="0">
                  <a:solidFill>
                    <a:srgbClr val="FFFFFF"/>
                  </a:solidFill>
                </a:rPr>
                <a:t>За </a:t>
              </a:r>
              <a:r>
                <a:rPr lang="ru-RU" sz="1600" dirty="0">
                  <a:solidFill>
                    <a:srgbClr val="FFFFFF"/>
                  </a:solidFill>
                </a:rPr>
                <a:t>2015-2021 </a:t>
              </a:r>
              <a:r>
                <a:rPr lang="ru-RU" sz="1600" dirty="0" smtClean="0">
                  <a:solidFill>
                    <a:srgbClr val="FFFFFF"/>
                  </a:solidFill>
                </a:rPr>
                <a:t>рост тарифа на электричество: </a:t>
              </a:r>
              <a:r>
                <a:rPr lang="ru-RU" sz="1600" dirty="0">
                  <a:solidFill>
                    <a:srgbClr val="FFFFFF"/>
                  </a:solidFill>
                </a:rPr>
                <a:t>в Ленобласти 106%, в Красноярском крае – 92,3%, в Санкт-Петербурге – 90,4</a:t>
              </a:r>
              <a:r>
                <a:rPr lang="ru-RU" sz="1600" dirty="0" smtClean="0">
                  <a:solidFill>
                    <a:srgbClr val="FFFFFF"/>
                  </a:solidFill>
                </a:rPr>
                <a:t>%.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 smtClean="0">
                  <a:solidFill>
                    <a:srgbClr val="FFFFFF"/>
                  </a:solidFill>
                </a:rPr>
                <a:t>Для МСП тарифы растут в 4-6 раз быстрее, чем для крупного</a:t>
              </a:r>
              <a:endParaRPr lang="ru-RU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921662" y="3003437"/>
            <a:ext cx="2880320" cy="1080120"/>
            <a:chOff x="170" y="1333"/>
            <a:chExt cx="3452366" cy="77662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70" y="1333"/>
              <a:ext cx="3452366" cy="77662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38082" y="39245"/>
              <a:ext cx="3376542" cy="70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 smtClean="0">
                  <a:solidFill>
                    <a:srgbClr val="FFFFFF"/>
                  </a:solidFill>
                </a:rPr>
                <a:t>Муниципальная аренда</a:t>
              </a:r>
              <a:endParaRPr lang="ru-RU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896442" y="2931429"/>
            <a:ext cx="4147382" cy="1224136"/>
            <a:chOff x="394" y="-58868"/>
            <a:chExt cx="2390336" cy="1071118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94" y="1333"/>
              <a:ext cx="2370892" cy="947910"/>
            </a:xfrm>
            <a:prstGeom prst="round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95" y="-58868"/>
              <a:ext cx="2390335" cy="1071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just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50" dirty="0" smtClean="0">
                  <a:solidFill>
                    <a:srgbClr val="FFFFFF"/>
                  </a:solidFill>
                </a:rPr>
                <a:t>Владивосток: в 2020 г. попытки кратного увеличения арендной платы (до 10 раз) </a:t>
              </a:r>
              <a:endParaRPr lang="ru-RU" sz="16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863003" y="4953511"/>
            <a:ext cx="2880320" cy="936105"/>
            <a:chOff x="170" y="1333"/>
            <a:chExt cx="3452366" cy="776626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70" y="1333"/>
              <a:ext cx="3452366" cy="77662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38082" y="39245"/>
              <a:ext cx="3376542" cy="70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 smtClean="0">
                  <a:solidFill>
                    <a:srgbClr val="FFFFFF"/>
                  </a:solidFill>
                </a:rPr>
                <a:t>Региональные </a:t>
              </a:r>
              <a:r>
                <a:rPr lang="ru-RU" sz="1600" dirty="0">
                  <a:solidFill>
                    <a:srgbClr val="FFFFFF"/>
                  </a:solidFill>
                </a:rPr>
                <a:t>н</a:t>
              </a:r>
              <a:r>
                <a:rPr lang="ru-RU" sz="1600" dirty="0" smtClean="0">
                  <a:solidFill>
                    <a:srgbClr val="FFFFFF"/>
                  </a:solidFill>
                </a:rPr>
                <a:t>алоги</a:t>
              </a:r>
              <a:endParaRPr lang="ru-RU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888776" y="4510344"/>
            <a:ext cx="4161678" cy="1653247"/>
            <a:chOff x="-46005" y="13139"/>
            <a:chExt cx="2370892" cy="94791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-46005" y="13139"/>
              <a:ext cx="2370892" cy="947910"/>
            </a:xfrm>
            <a:prstGeom prst="round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-4019" y="58836"/>
              <a:ext cx="2325129" cy="745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just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dirty="0" smtClean="0">
                  <a:solidFill>
                    <a:srgbClr val="FFFFFF"/>
                  </a:solidFill>
                </a:rPr>
                <a:t>Налог на имущество в 2020-2022 гг.: </a:t>
              </a:r>
            </a:p>
            <a:p>
              <a:pPr algn="just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dirty="0">
                  <a:solidFill>
                    <a:srgbClr val="FFFFFF"/>
                  </a:solidFill>
                </a:rPr>
                <a:t>Бурятия – с 0,5 % до 2 %, Чувашия – с 1 % до 2 %; Башкортостан – с 1 % до 2 %.</a:t>
              </a:r>
              <a:endParaRPr lang="ru-RU" sz="1500" dirty="0" smtClean="0">
                <a:solidFill>
                  <a:srgbClr val="FFFFFF"/>
                </a:solidFill>
              </a:endParaRPr>
            </a:p>
            <a:p>
              <a:pPr algn="just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dirty="0" smtClean="0">
                  <a:solidFill>
                    <a:srgbClr val="FFFFFF"/>
                  </a:solidFill>
                </a:rPr>
                <a:t>Ряд </a:t>
              </a:r>
              <a:r>
                <a:rPr lang="ru-RU" sz="1500" dirty="0">
                  <a:solidFill>
                    <a:srgbClr val="FFFFFF"/>
                  </a:solidFill>
                </a:rPr>
                <a:t>регионов существенно увеличил стоимость патента (в 2-3 раза)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807253" y="6563324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6</a:t>
            </a:r>
            <a:endParaRPr lang="ru-RU" sz="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5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8228" y="16421"/>
            <a:ext cx="6948771" cy="792088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малый бизнес</a:t>
            </a:r>
            <a:r>
              <a:rPr lang="en-US" altLang="ru-RU" sz="32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 </a:t>
            </a:r>
            <a:r>
              <a:rPr lang="ru-RU" altLang="ru-RU" sz="32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и административное давление</a:t>
            </a:r>
            <a:endParaRPr lang="en-US" altLang="ru-RU" sz="2000" dirty="0">
              <a:solidFill>
                <a:srgbClr val="7030A0"/>
              </a:solidFill>
              <a:latin typeface="Amelia_DG" pitchFamily="2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040815" y="4581128"/>
            <a:ext cx="6984776" cy="648072"/>
            <a:chOff x="722846" y="1245028"/>
            <a:chExt cx="2686685" cy="41599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29599" y="1245028"/>
              <a:ext cx="2679932" cy="415991"/>
            </a:xfrm>
            <a:prstGeom prst="rect">
              <a:avLst/>
            </a:prstGeom>
            <a:solidFill>
              <a:srgbClr val="35B19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722846" y="1245028"/>
              <a:ext cx="2679932" cy="415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193" tIns="27940" rIns="27940" bIns="27940" numCol="1" spcCol="1270" anchor="ctr" anchorCtr="0">
              <a:noAutofit/>
            </a:bodyPr>
            <a:lstStyle/>
            <a:p>
              <a:pPr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 smtClean="0">
                  <a:solidFill>
                    <a:srgbClr val="002060"/>
                  </a:solidFill>
                </a:rPr>
                <a:t>Механизм «регуляторной гильотины» - 43 рабочие группы</a:t>
              </a:r>
              <a:endParaRPr lang="ru-RU" sz="16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951037" y="2780928"/>
            <a:ext cx="6984776" cy="648072"/>
            <a:chOff x="722846" y="1245028"/>
            <a:chExt cx="2686685" cy="41599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29599" y="1245028"/>
              <a:ext cx="2679932" cy="415991"/>
            </a:xfrm>
            <a:prstGeom prst="rect">
              <a:avLst/>
            </a:prstGeom>
            <a:solidFill>
              <a:srgbClr val="35B19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722846" y="1245028"/>
              <a:ext cx="2679932" cy="415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193" tIns="27940" rIns="27940" bIns="27940" numCol="1" spcCol="1270" anchor="ctr" anchorCtr="0">
              <a:noAutofit/>
            </a:bodyPr>
            <a:lstStyle/>
            <a:p>
              <a:pPr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 smtClean="0">
                  <a:solidFill>
                    <a:srgbClr val="002060"/>
                  </a:solidFill>
                </a:rPr>
                <a:t>Мораторий на плановые проверки МСП с 2016 г.</a:t>
              </a:r>
            </a:p>
            <a:p>
              <a:pPr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 smtClean="0">
                  <a:solidFill>
                    <a:srgbClr val="002060"/>
                  </a:solidFill>
                </a:rPr>
                <a:t>В 2022 г. мораторий распространен и на внеплановые проверки</a:t>
              </a:r>
              <a:endParaRPr lang="ru-RU" sz="1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Нашивка 15"/>
          <p:cNvSpPr/>
          <p:nvPr/>
        </p:nvSpPr>
        <p:spPr>
          <a:xfrm rot="5400000">
            <a:off x="5128971" y="3538767"/>
            <a:ext cx="495672" cy="276138"/>
          </a:xfrm>
          <a:prstGeom prst="chevron">
            <a:avLst/>
          </a:prstGeom>
          <a:solidFill>
            <a:srgbClr val="76B5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TextBox 17"/>
          <p:cNvSpPr txBox="1"/>
          <p:nvPr/>
        </p:nvSpPr>
        <p:spPr>
          <a:xfrm>
            <a:off x="2011174" y="3838855"/>
            <a:ext cx="693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E85652"/>
                </a:solidFill>
                <a:latin typeface="a_MonumentoTitul" panose="02060906030706050204" pitchFamily="18" charset="-52"/>
              </a:rPr>
              <a:t>Доля внеплановых проверок – 75 %.</a:t>
            </a:r>
          </a:p>
          <a:p>
            <a:r>
              <a:rPr lang="ru-RU" sz="1800" b="1" dirty="0">
                <a:solidFill>
                  <a:srgbClr val="E85652"/>
                </a:solidFill>
                <a:latin typeface="a_MonumentoTitul" panose="02060906030706050204" pitchFamily="18" charset="-52"/>
              </a:rPr>
              <a:t> Прокуратура согласовывает только 4 % внеплановых </a:t>
            </a:r>
            <a:r>
              <a:rPr lang="ru-RU" sz="1800" b="1" dirty="0" smtClean="0">
                <a:solidFill>
                  <a:srgbClr val="E85652"/>
                </a:solidFill>
                <a:latin typeface="a_MonumentoTitul" panose="02060906030706050204" pitchFamily="18" charset="-52"/>
              </a:rPr>
              <a:t>проверок</a:t>
            </a:r>
            <a:endParaRPr lang="ru-RU" sz="1800" b="1" dirty="0">
              <a:solidFill>
                <a:srgbClr val="E85652"/>
              </a:solidFill>
              <a:latin typeface="a_MonumentoTitul" panose="02060906030706050204" pitchFamily="18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9706" y="5733256"/>
            <a:ext cx="68841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E85652"/>
                </a:solidFill>
                <a:latin typeface="a_MonumentoTitul" panose="02060906030706050204" pitchFamily="18" charset="-52"/>
              </a:rPr>
              <a:t>Сейчас по поручению Президента идет работа по оценке целесообразности введения обязательных требований в 2022-2024 гг.</a:t>
            </a:r>
            <a:endParaRPr lang="ru-RU" sz="1700" b="1" dirty="0">
              <a:solidFill>
                <a:srgbClr val="E85652"/>
              </a:solidFill>
              <a:latin typeface="a_MonumentoTitul" panose="02060906030706050204" pitchFamily="18" charset="-52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933481" y="897300"/>
            <a:ext cx="6984776" cy="792088"/>
            <a:chOff x="722846" y="1245028"/>
            <a:chExt cx="2686685" cy="41599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29599" y="1245028"/>
              <a:ext cx="2679932" cy="415991"/>
            </a:xfrm>
            <a:prstGeom prst="rect">
              <a:avLst/>
            </a:prstGeom>
            <a:solidFill>
              <a:srgbClr val="35B19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722846" y="1245028"/>
              <a:ext cx="2679932" cy="415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193" tIns="27940" rIns="27940" bIns="27940" numCol="1" spcCol="1270" anchor="ctr" anchorCtr="0">
              <a:noAutofit/>
            </a:bodyPr>
            <a:lstStyle/>
            <a:p>
              <a:pPr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>
                  <a:solidFill>
                    <a:srgbClr val="002060"/>
                  </a:solidFill>
                </a:rPr>
                <a:t>Федеральный закон от 31.07.2020 N 248-ФЗ </a:t>
              </a:r>
              <a:r>
                <a:rPr lang="ru-RU" sz="1600" dirty="0" smtClean="0">
                  <a:solidFill>
                    <a:srgbClr val="002060"/>
                  </a:solidFill>
                </a:rPr>
                <a:t>«О </a:t>
              </a:r>
              <a:r>
                <a:rPr lang="ru-RU" sz="1600" dirty="0">
                  <a:solidFill>
                    <a:srgbClr val="002060"/>
                  </a:solidFill>
                </a:rPr>
                <a:t>государственном контроле (надзоре</a:t>
              </a:r>
              <a:r>
                <a:rPr lang="ru-RU" sz="1600" dirty="0" smtClean="0">
                  <a:solidFill>
                    <a:srgbClr val="002060"/>
                  </a:solidFill>
                </a:rPr>
                <a:t>)…» с приоритетом профилактических мер и риск-ориентированным подходом</a:t>
              </a:r>
              <a:endParaRPr lang="ru-RU" sz="1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2" name="Нашивка 21"/>
          <p:cNvSpPr/>
          <p:nvPr/>
        </p:nvSpPr>
        <p:spPr>
          <a:xfrm rot="5400000">
            <a:off x="5101931" y="1808639"/>
            <a:ext cx="451968" cy="213465"/>
          </a:xfrm>
          <a:prstGeom prst="chevron">
            <a:avLst/>
          </a:prstGeom>
          <a:solidFill>
            <a:srgbClr val="76B5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>
            <a:off x="1983947" y="2041044"/>
            <a:ext cx="693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E85652"/>
                </a:solidFill>
                <a:latin typeface="a_MonumentoTitul" panose="02060906030706050204" pitchFamily="18" charset="-52"/>
              </a:rPr>
              <a:t>Но за 2021 год в отношении МСП проведено 305 тыс. контрольных мероприятий и только 57 тыс. профилактических</a:t>
            </a:r>
            <a:endParaRPr lang="ru-RU" sz="1800" b="1" dirty="0">
              <a:solidFill>
                <a:srgbClr val="E85652"/>
              </a:solidFill>
              <a:latin typeface="a_MonumentoTitul" panose="02060906030706050204" pitchFamily="18" charset="-52"/>
            </a:endParaRPr>
          </a:p>
        </p:txBody>
      </p:sp>
      <p:sp>
        <p:nvSpPr>
          <p:cNvPr id="20" name="Нашивка 19"/>
          <p:cNvSpPr/>
          <p:nvPr/>
        </p:nvSpPr>
        <p:spPr>
          <a:xfrm rot="5400000">
            <a:off x="5119486" y="5431809"/>
            <a:ext cx="451968" cy="213465"/>
          </a:xfrm>
          <a:prstGeom prst="chevron">
            <a:avLst/>
          </a:prstGeom>
          <a:solidFill>
            <a:srgbClr val="76B5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Прямоугольник 23"/>
          <p:cNvSpPr/>
          <p:nvPr/>
        </p:nvSpPr>
        <p:spPr>
          <a:xfrm>
            <a:off x="8807253" y="6563324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7</a:t>
            </a:r>
            <a:endParaRPr lang="ru-RU" sz="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45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8228" y="16421"/>
            <a:ext cx="7218268" cy="792088"/>
          </a:xfrm>
        </p:spPr>
        <p:txBody>
          <a:bodyPr/>
          <a:lstStyle/>
          <a:p>
            <a:r>
              <a:rPr lang="ru-RU" altLang="ru-RU" sz="30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малый бизнес</a:t>
            </a:r>
            <a:r>
              <a:rPr lang="en-US" altLang="ru-RU" sz="30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 </a:t>
            </a:r>
            <a:r>
              <a:rPr lang="ru-RU" altLang="ru-RU" sz="30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и уголовное преследование</a:t>
            </a:r>
            <a:endParaRPr lang="en-US" altLang="ru-RU" sz="3000" dirty="0">
              <a:solidFill>
                <a:srgbClr val="7030A0"/>
              </a:solidFill>
              <a:latin typeface="Amelia_DG" pitchFamily="2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049662" y="1116013"/>
            <a:ext cx="6984776" cy="648072"/>
            <a:chOff x="722846" y="1245028"/>
            <a:chExt cx="2686685" cy="41599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29599" y="1245028"/>
              <a:ext cx="2679932" cy="415991"/>
            </a:xfrm>
            <a:prstGeom prst="rect">
              <a:avLst/>
            </a:prstGeom>
            <a:solidFill>
              <a:srgbClr val="35B19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722846" y="1245028"/>
              <a:ext cx="2679932" cy="415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193" tIns="27940" rIns="27940" bIns="27940" numCol="1" spcCol="1270" anchor="ctr" anchorCtr="0">
              <a:noAutofit/>
            </a:bodyPr>
            <a:lstStyle/>
            <a:p>
              <a:pPr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>
                  <a:solidFill>
                    <a:srgbClr val="002060"/>
                  </a:solidFill>
                </a:rPr>
                <a:t>Уголовное преследование по экономическим статьям не снижается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930052" y="2978857"/>
            <a:ext cx="6984776" cy="648072"/>
            <a:chOff x="722846" y="1245028"/>
            <a:chExt cx="2686685" cy="41599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29599" y="1245028"/>
              <a:ext cx="2679932" cy="415991"/>
            </a:xfrm>
            <a:prstGeom prst="rect">
              <a:avLst/>
            </a:prstGeom>
            <a:solidFill>
              <a:srgbClr val="35B19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722846" y="1245028"/>
              <a:ext cx="2679932" cy="415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193" tIns="27940" rIns="27940" bIns="27940" numCol="1" spcCol="1270" anchor="ctr" anchorCtr="0">
              <a:noAutofit/>
            </a:bodyPr>
            <a:lstStyle/>
            <a:p>
              <a:pPr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 smtClean="0">
                  <a:solidFill>
                    <a:srgbClr val="002060"/>
                  </a:solidFill>
                </a:rPr>
                <a:t>Около </a:t>
              </a:r>
              <a:r>
                <a:rPr lang="ru-RU" sz="1600" dirty="0">
                  <a:solidFill>
                    <a:srgbClr val="002060"/>
                  </a:solidFill>
                </a:rPr>
                <a:t>20 % от возбуждаемых </a:t>
              </a:r>
              <a:r>
                <a:rPr lang="ru-RU" sz="1600" dirty="0" smtClean="0">
                  <a:solidFill>
                    <a:srgbClr val="002060"/>
                  </a:solidFill>
                </a:rPr>
                <a:t>дел доходит до суда, </a:t>
              </a:r>
              <a:r>
                <a:rPr lang="ru-RU" sz="1600" dirty="0">
                  <a:solidFill>
                    <a:srgbClr val="002060"/>
                  </a:solidFill>
                </a:rPr>
                <a:t>остальные «разваливаются»</a:t>
              </a:r>
            </a:p>
          </p:txBody>
        </p:sp>
      </p:grpSp>
      <p:sp>
        <p:nvSpPr>
          <p:cNvPr id="16" name="Нашивка 15"/>
          <p:cNvSpPr/>
          <p:nvPr/>
        </p:nvSpPr>
        <p:spPr>
          <a:xfrm rot="5400000">
            <a:off x="5204416" y="4010203"/>
            <a:ext cx="595984" cy="229920"/>
          </a:xfrm>
          <a:prstGeom prst="chevron">
            <a:avLst/>
          </a:prstGeom>
          <a:solidFill>
            <a:srgbClr val="76B5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TextBox 17"/>
          <p:cNvSpPr txBox="1"/>
          <p:nvPr/>
        </p:nvSpPr>
        <p:spPr>
          <a:xfrm>
            <a:off x="1962962" y="4375429"/>
            <a:ext cx="6934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E85652"/>
                </a:solidFill>
                <a:latin typeface="a_MonumentoTitul" panose="02060906030706050204" pitchFamily="18" charset="-52"/>
              </a:rPr>
              <a:t>Безосновательное уголовное преследование, аресты счетов и самих предпринимателей – причина недоверия бизнеса к правоохранительной </a:t>
            </a:r>
            <a:r>
              <a:rPr lang="ru-RU" sz="1800" b="1" dirty="0" smtClean="0">
                <a:solidFill>
                  <a:srgbClr val="E85652"/>
                </a:solidFill>
                <a:latin typeface="a_MonumentoTitul" panose="02060906030706050204" pitchFamily="18" charset="-52"/>
              </a:rPr>
              <a:t>системе</a:t>
            </a:r>
            <a:endParaRPr lang="ru-RU" sz="1800" b="1" dirty="0">
              <a:solidFill>
                <a:srgbClr val="E85652"/>
              </a:solidFill>
              <a:latin typeface="a_MonumentoTitul" panose="02060906030706050204" pitchFamily="18" charset="-52"/>
            </a:endParaRPr>
          </a:p>
        </p:txBody>
      </p:sp>
      <p:sp>
        <p:nvSpPr>
          <p:cNvPr id="20" name="Нашивка 19"/>
          <p:cNvSpPr/>
          <p:nvPr/>
        </p:nvSpPr>
        <p:spPr>
          <a:xfrm rot="10800000">
            <a:off x="2627784" y="2032703"/>
            <a:ext cx="595984" cy="229920"/>
          </a:xfrm>
          <a:prstGeom prst="chevron">
            <a:avLst/>
          </a:prstGeom>
          <a:solidFill>
            <a:srgbClr val="76B5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TextBox 20"/>
          <p:cNvSpPr txBox="1"/>
          <p:nvPr/>
        </p:nvSpPr>
        <p:spPr>
          <a:xfrm>
            <a:off x="971600" y="1916831"/>
            <a:ext cx="249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E85652"/>
                </a:solidFill>
                <a:latin typeface="a_MonumentoTitul" panose="02060906030706050204" pitchFamily="18" charset="-52"/>
              </a:rPr>
              <a:t>+</a:t>
            </a:r>
            <a:r>
              <a:rPr lang="ru-RU" sz="1800" b="1" dirty="0" smtClean="0">
                <a:solidFill>
                  <a:srgbClr val="E85652"/>
                </a:solidFill>
                <a:latin typeface="a_MonumentoTitul" panose="02060906030706050204" pitchFamily="18" charset="-52"/>
              </a:rPr>
              <a:t>11,6 </a:t>
            </a:r>
            <a:r>
              <a:rPr lang="ru-RU" sz="1800" b="1" dirty="0">
                <a:solidFill>
                  <a:srgbClr val="E85652"/>
                </a:solidFill>
                <a:latin typeface="a_MonumentoTitul" panose="02060906030706050204" pitchFamily="18" charset="-52"/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7864" y="1824497"/>
            <a:ext cx="568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2"/>
                </a:solidFill>
                <a:latin typeface="a_MonumentoTitul" panose="02060906030706050204" pitchFamily="18" charset="-52"/>
              </a:rPr>
              <a:t>Рост числа возбужденных уголовных дел экономической направленности в 2021 году</a:t>
            </a:r>
            <a:endParaRPr lang="ru-RU" sz="1600" dirty="0" smtClean="0">
              <a:solidFill>
                <a:schemeClr val="bg2"/>
              </a:solidFill>
              <a:latin typeface="a_MonumentoTitul" panose="02060906030706050204" pitchFamily="18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07253" y="6563324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8</a:t>
            </a:r>
            <a:endParaRPr lang="ru-RU" sz="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9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88640"/>
            <a:ext cx="7315200" cy="715962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проблемы отраслевого развития</a:t>
            </a:r>
            <a:endParaRPr lang="en-US" altLang="ru-RU" sz="3200" dirty="0">
              <a:solidFill>
                <a:srgbClr val="7030A0"/>
              </a:solidFill>
              <a:latin typeface="Amelia_DG" pitchFamily="2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051720" y="2170928"/>
            <a:ext cx="2736304" cy="776626"/>
            <a:chOff x="170" y="1333"/>
            <a:chExt cx="3452366" cy="77662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70" y="1333"/>
              <a:ext cx="3452366" cy="77662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8082" y="39245"/>
              <a:ext cx="3376542" cy="70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Экспорт</a:t>
              </a:r>
              <a:endParaRPr lang="ru-RU" sz="16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177224" y="2194683"/>
            <a:ext cx="3744416" cy="776626"/>
            <a:chOff x="394" y="1333"/>
            <a:chExt cx="2301805" cy="77662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94" y="1333"/>
              <a:ext cx="2301805" cy="776626"/>
            </a:xfrm>
            <a:prstGeom prst="round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8306" y="39245"/>
              <a:ext cx="2225981" cy="70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bg1"/>
                  </a:solidFill>
                </a:rPr>
                <a:t>Экспортом </a:t>
              </a:r>
              <a:r>
                <a:rPr lang="ru-RU" sz="1600" dirty="0">
                  <a:solidFill>
                    <a:schemeClr val="bg1"/>
                  </a:solidFill>
                </a:rPr>
                <a:t>занимаются 55 тыс. МСП, это менее 1 %</a:t>
              </a:r>
              <a:endParaRPr lang="ru-RU" sz="16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051720" y="5157192"/>
            <a:ext cx="2736304" cy="1080120"/>
            <a:chOff x="170" y="1333"/>
            <a:chExt cx="3452366" cy="77662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70" y="1333"/>
              <a:ext cx="3452366" cy="77662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38082" y="39245"/>
              <a:ext cx="3376542" cy="70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Размер компаний</a:t>
              </a:r>
              <a:endParaRPr lang="ru-RU" sz="16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255568" y="5083580"/>
            <a:ext cx="3888432" cy="1224136"/>
            <a:chOff x="394" y="-58868"/>
            <a:chExt cx="2390336" cy="1071118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94" y="1333"/>
              <a:ext cx="2301805" cy="947910"/>
            </a:xfrm>
            <a:prstGeom prst="round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395" y="-58868"/>
              <a:ext cx="2390335" cy="1071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50" dirty="0">
                  <a:solidFill>
                    <a:schemeClr val="bg1"/>
                  </a:solidFill>
                </a:rPr>
                <a:t>Среднее число работников на 1 предприятии </a:t>
              </a:r>
              <a:r>
                <a:rPr lang="ru-RU" sz="1650" dirty="0" smtClean="0">
                  <a:solidFill>
                    <a:schemeClr val="bg1"/>
                  </a:solidFill>
                </a:rPr>
                <a:t>в России – </a:t>
              </a:r>
              <a:r>
                <a:rPr lang="ru-RU" sz="1650" dirty="0">
                  <a:solidFill>
                    <a:schemeClr val="bg1"/>
                  </a:solidFill>
                </a:rPr>
                <a:t>3 человека. Для сравнения в Германии – 8.</a:t>
              </a:r>
              <a:endParaRPr lang="ru-RU" sz="165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123728" y="827697"/>
            <a:ext cx="2664296" cy="1080120"/>
            <a:chOff x="170" y="1333"/>
            <a:chExt cx="3452366" cy="77662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70" y="1333"/>
              <a:ext cx="3452366" cy="77662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38082" y="39245"/>
              <a:ext cx="3376542" cy="70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 smtClean="0"/>
                <a:t>Развитие </a:t>
              </a:r>
              <a:r>
                <a:rPr lang="ru-RU" sz="1600" dirty="0"/>
                <a:t>МСП в отраслях </a:t>
              </a:r>
              <a:endParaRPr lang="ru-RU" sz="16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138949" y="755688"/>
            <a:ext cx="3820965" cy="1224136"/>
            <a:chOff x="394" y="-58868"/>
            <a:chExt cx="2370892" cy="1071118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94" y="1333"/>
              <a:ext cx="2370892" cy="947910"/>
            </a:xfrm>
            <a:prstGeom prst="round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95" y="-58868"/>
              <a:ext cx="2301803" cy="1071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50" dirty="0" smtClean="0">
                  <a:solidFill>
                    <a:schemeClr val="bg1"/>
                  </a:solidFill>
                </a:rPr>
                <a:t>Нет отраслевых программ развития МСП. Роль отраслевых союзов недостаточна</a:t>
              </a:r>
              <a:endParaRPr lang="ru-RU" sz="165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064664" y="3630368"/>
            <a:ext cx="2723360" cy="1080120"/>
            <a:chOff x="170" y="1333"/>
            <a:chExt cx="3452366" cy="776626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70" y="1333"/>
              <a:ext cx="3452366" cy="77662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38082" y="39245"/>
              <a:ext cx="3376542" cy="700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dirty="0" smtClean="0"/>
                <a:t>Экосистемы</a:t>
              </a:r>
              <a:endParaRPr lang="ru-RU" sz="1600" kern="12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146789" y="3322347"/>
            <a:ext cx="3853195" cy="1656184"/>
            <a:chOff x="394" y="-58868"/>
            <a:chExt cx="2370892" cy="1071118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394" y="1333"/>
              <a:ext cx="2370892" cy="947910"/>
            </a:xfrm>
            <a:prstGeom prst="round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395" y="-58868"/>
              <a:ext cx="2324706" cy="1071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dirty="0">
                  <a:solidFill>
                    <a:schemeClr val="bg1"/>
                  </a:solidFill>
                </a:rPr>
                <a:t>Экосистемы пришли в традиционные для малого бизнеса сферы: торговля, услуги, </a:t>
              </a:r>
              <a:r>
                <a:rPr lang="ru-RU" sz="1500" dirty="0" smtClean="0">
                  <a:solidFill>
                    <a:schemeClr val="bg1"/>
                  </a:solidFill>
                </a:rPr>
                <a:t>доставка…</a:t>
              </a:r>
            </a:p>
            <a:p>
              <a:pPr lvl="0" algn="just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kern="1200" dirty="0" smtClean="0">
                  <a:solidFill>
                    <a:schemeClr val="bg1"/>
                  </a:solidFill>
                </a:rPr>
                <a:t>Прогноз – МСП будет выдавлен </a:t>
              </a:r>
              <a:r>
                <a:rPr lang="en-US" sz="1500" kern="1200" dirty="0" smtClean="0">
                  <a:solidFill>
                    <a:schemeClr val="bg1"/>
                  </a:solidFill>
                </a:rPr>
                <a:t>c</a:t>
              </a:r>
              <a:r>
                <a:rPr lang="ru-RU" sz="1500" kern="1200" dirty="0" smtClean="0">
                  <a:solidFill>
                    <a:schemeClr val="bg1"/>
                  </a:solidFill>
                </a:rPr>
                <a:t> традиционных рынков</a:t>
              </a:r>
              <a:endParaRPr lang="ru-RU" sz="15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8807253" y="6563324"/>
            <a:ext cx="235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9</a:t>
            </a:r>
            <a:endParaRPr lang="ru-RU" sz="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98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01">
  <a:themeElements>
    <a:clrScheme name="">
      <a:dk1>
        <a:srgbClr val="FFFFFF"/>
      </a:dk1>
      <a:lt1>
        <a:srgbClr val="FFFFFF"/>
      </a:lt1>
      <a:dk2>
        <a:srgbClr val="FFFFFF"/>
      </a:dk2>
      <a:lt2>
        <a:srgbClr val="313131"/>
      </a:lt2>
      <a:accent1>
        <a:srgbClr val="5B5B5B"/>
      </a:accent1>
      <a:accent2>
        <a:srgbClr val="868686"/>
      </a:accent2>
      <a:accent3>
        <a:srgbClr val="FFFFFF"/>
      </a:accent3>
      <a:accent4>
        <a:srgbClr val="DADADA"/>
      </a:accent4>
      <a:accent5>
        <a:srgbClr val="B5B5B5"/>
      </a:accent5>
      <a:accent6>
        <a:srgbClr val="797979"/>
      </a:accent6>
      <a:hlink>
        <a:srgbClr val="D668F8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Letter Blank 3">
      <a:dk1>
        <a:srgbClr val="000000"/>
      </a:dk1>
      <a:lt1>
        <a:srgbClr val="FFFFFF"/>
      </a:lt1>
      <a:dk2>
        <a:srgbClr val="345782"/>
      </a:dk2>
      <a:lt2>
        <a:srgbClr val="808080"/>
      </a:lt2>
      <a:accent1>
        <a:srgbClr val="E2E2E2"/>
      </a:accent1>
      <a:accent2>
        <a:srgbClr val="C5DCDF"/>
      </a:accent2>
      <a:accent3>
        <a:srgbClr val="FFFFFF"/>
      </a:accent3>
      <a:accent4>
        <a:srgbClr val="000000"/>
      </a:accent4>
      <a:accent5>
        <a:srgbClr val="EEEEEE"/>
      </a:accent5>
      <a:accent6>
        <a:srgbClr val="B2C7CA"/>
      </a:accent6>
      <a:hlink>
        <a:srgbClr val="5D8BA7"/>
      </a:hlink>
      <a:folHlink>
        <a:srgbClr val="9CBDC8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889000" rtl="0" eaLnBrk="1" fontAlgn="base" latinLnBrk="0" hangingPunct="1">
          <a:defRPr kumimoji="0" sz="1200" b="0" i="0" u="none" strike="noStrike" cap="none" normalizeH="0" baseline="0" dirty="0" smtClean="0">
            <a:solidFill>
              <a:schemeClr val="tx1"/>
            </a:solidFill>
            <a:effectLst/>
            <a:latin typeface="+mn-lt"/>
            <a:cs typeface="+mn-cs"/>
          </a:defRPr>
        </a:defPPr>
      </a:lstStyle>
    </a:spDef>
    <a:lnDef>
      <a:spPr bwMode="auto"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 wrap="none" lIns="91440" tIns="91440" rIns="91440" bIns="91440" rtlCol="0">
        <a:spAutoFit/>
      </a:bodyPr>
      <a:lstStyle>
        <a:defPPr algn="l">
          <a:defRPr sz="1200" dirty="0" smtClean="0">
            <a:solidFill>
              <a:srgbClr val="000000"/>
            </a:solidFill>
            <a:latin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Letter 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3">
        <a:dk1>
          <a:srgbClr val="000000"/>
        </a:dk1>
        <a:lt1>
          <a:srgbClr val="FFFFFF"/>
        </a:lt1>
        <a:dk2>
          <a:srgbClr val="345782"/>
        </a:dk2>
        <a:lt2>
          <a:srgbClr val="808080"/>
        </a:lt2>
        <a:accent1>
          <a:srgbClr val="E2E2E2"/>
        </a:accent1>
        <a:accent2>
          <a:srgbClr val="C5DCD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2C7CA"/>
        </a:accent6>
        <a:hlink>
          <a:srgbClr val="5D8BA7"/>
        </a:hlink>
        <a:folHlink>
          <a:srgbClr val="9CB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Blank.potx" id="{1C47945D-F44A-45CC-A97B-69C7B57ED551}" vid="{54E0A883-0BB3-471D-9518-F28830240CE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301</Template>
  <TotalTime>5897</TotalTime>
  <Words>834</Words>
  <Application>Microsoft Office PowerPoint</Application>
  <PresentationFormat>Экран (4:3)</PresentationFormat>
  <Paragraphs>145</Paragraphs>
  <Slides>13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301</vt:lpstr>
      <vt:lpstr>blank</vt:lpstr>
      <vt:lpstr>Тема Office</vt:lpstr>
      <vt:lpstr>think-cell Slide</vt:lpstr>
      <vt:lpstr>Лист</vt:lpstr>
      <vt:lpstr>Презентация PowerPoint</vt:lpstr>
      <vt:lpstr>малый бизнес: ЧТО ЭТО?</vt:lpstr>
      <vt:lpstr>мсп в россии</vt:lpstr>
      <vt:lpstr>мсп в мире</vt:lpstr>
      <vt:lpstr>наиболее значимые проблемы для МСП</vt:lpstr>
      <vt:lpstr>дискриминационные требования и непроизводственные издержки</vt:lpstr>
      <vt:lpstr>малый бизнес и административное давление</vt:lpstr>
      <vt:lpstr>малый бизнес и уголовное преследование</vt:lpstr>
      <vt:lpstr>проблемы отраслевого развития</vt:lpstr>
      <vt:lpstr>Предлагаемые системные меры по развитию МСП</vt:lpstr>
      <vt:lpstr>Статистика «ОПОРЫ РОССИИ</vt:lpstr>
      <vt:lpstr>НП «ОПОРА» - 21 год</vt:lpstr>
      <vt:lpstr>ТЕМЫ ДЛЯ ПРОРАБОТКИ СЛУШАТЕЛЯМИ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Нугуманова Светлана</dc:creator>
  <cp:lastModifiedBy>Автор</cp:lastModifiedBy>
  <cp:revision>293</cp:revision>
  <cp:lastPrinted>2022-10-19T08:30:47Z</cp:lastPrinted>
  <dcterms:created xsi:type="dcterms:W3CDTF">2016-08-18T12:39:34Z</dcterms:created>
  <dcterms:modified xsi:type="dcterms:W3CDTF">2022-10-19T09:45:04Z</dcterms:modified>
</cp:coreProperties>
</file>