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9" r:id="rId3"/>
    <p:sldId id="278" r:id="rId4"/>
    <p:sldId id="277" r:id="rId5"/>
    <p:sldId id="262" r:id="rId6"/>
    <p:sldId id="288" r:id="rId7"/>
    <p:sldId id="276" r:id="rId8"/>
    <p:sldId id="275" r:id="rId9"/>
    <p:sldId id="274" r:id="rId10"/>
    <p:sldId id="263" r:id="rId11"/>
    <p:sldId id="273" r:id="rId12"/>
    <p:sldId id="265" r:id="rId13"/>
    <p:sldId id="270" r:id="rId14"/>
    <p:sldId id="271" r:id="rId15"/>
    <p:sldId id="272" r:id="rId16"/>
    <p:sldId id="269" r:id="rId17"/>
    <p:sldId id="266" r:id="rId18"/>
    <p:sldId id="267" r:id="rId19"/>
    <p:sldId id="268" r:id="rId20"/>
    <p:sldId id="280" r:id="rId21"/>
    <p:sldId id="283" r:id="rId22"/>
    <p:sldId id="284" r:id="rId23"/>
    <p:sldId id="290" r:id="rId24"/>
    <p:sldId id="292" r:id="rId25"/>
    <p:sldId id="293" r:id="rId26"/>
    <p:sldId id="294" r:id="rId27"/>
    <p:sldId id="291" r:id="rId28"/>
    <p:sldId id="295" r:id="rId29"/>
    <p:sldId id="296" r:id="rId30"/>
    <p:sldId id="285" r:id="rId31"/>
    <p:sldId id="297" r:id="rId32"/>
    <p:sldId id="298" r:id="rId33"/>
    <p:sldId id="299" r:id="rId34"/>
    <p:sldId id="300" r:id="rId35"/>
    <p:sldId id="28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1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ru-RU"/>
              <a:t>Образец заголовка</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DEF8AAF-EF75-4486-846C-D08538C475FB}" type="datetimeFigureOut">
              <a:rPr lang="ru-RU" smtClean="0"/>
              <a:t>26.10.2022</a:t>
            </a:fld>
            <a:endParaRPr lang="ru-RU"/>
          </a:p>
        </p:txBody>
      </p:sp>
      <p:sp>
        <p:nvSpPr>
          <p:cNvPr id="5" name="Footer Placeholder 4"/>
          <p:cNvSpPr>
            <a:spLocks noGrp="1"/>
          </p:cNvSpPr>
          <p:nvPr>
            <p:ph type="ftr" sz="quarter" idx="11"/>
          </p:nvPr>
        </p:nvSpPr>
        <p:spPr>
          <a:xfrm>
            <a:off x="2416500" y="329307"/>
            <a:ext cx="4973915" cy="309201"/>
          </a:xfrm>
        </p:spPr>
        <p:txBody>
          <a:bodyPr/>
          <a:lstStyle/>
          <a:p>
            <a:endParaRPr lang="ru-RU"/>
          </a:p>
        </p:txBody>
      </p:sp>
      <p:sp>
        <p:nvSpPr>
          <p:cNvPr id="6" name="Slide Number Placeholder 5"/>
          <p:cNvSpPr>
            <a:spLocks noGrp="1"/>
          </p:cNvSpPr>
          <p:nvPr>
            <p:ph type="sldNum" sz="quarter" idx="12"/>
          </p:nvPr>
        </p:nvSpPr>
        <p:spPr>
          <a:xfrm>
            <a:off x="1437664" y="798973"/>
            <a:ext cx="811019" cy="503578"/>
          </a:xfrm>
        </p:spPr>
        <p:txBody>
          <a:bodyPr/>
          <a:lstStyle/>
          <a:p>
            <a:fld id="{5002E7F2-B8FD-45A4-8E5C-ADF49D5E28B6}" type="slidenum">
              <a:rPr lang="ru-RU" smtClean="0"/>
              <a:t>‹#›</a:t>
            </a:fld>
            <a:endParaRPr lang="ru-RU"/>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0102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DEF8AAF-EF75-4486-846C-D08538C475FB}" type="datetimeFigureOut">
              <a:rPr lang="ru-RU" smtClean="0"/>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02E7F2-B8FD-45A4-8E5C-ADF49D5E28B6}" type="slidenum">
              <a:rPr lang="ru-RU" smtClean="0"/>
              <a:t>‹#›</a:t>
            </a:fld>
            <a:endParaRPr lang="ru-RU"/>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519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DEF8AAF-EF75-4486-846C-D08538C475FB}" type="datetimeFigureOut">
              <a:rPr lang="ru-RU" smtClean="0"/>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02E7F2-B8FD-45A4-8E5C-ADF49D5E28B6}" type="slidenum">
              <a:rPr lang="ru-RU" smtClean="0"/>
              <a:t>‹#›</a:t>
            </a:fld>
            <a:endParaRPr lang="ru-RU"/>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529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DEF8AAF-EF75-4486-846C-D08538C475FB}" type="datetimeFigureOut">
              <a:rPr lang="ru-RU" smtClean="0"/>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02E7F2-B8FD-45A4-8E5C-ADF49D5E28B6}" type="slidenum">
              <a:rPr lang="ru-RU" smtClean="0"/>
              <a:t>‹#›</a:t>
            </a:fld>
            <a:endParaRPr lang="ru-RU"/>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5540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ru-RU"/>
              <a:t>Образец заголовка</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DEF8AAF-EF75-4486-846C-D08538C475FB}" type="datetimeFigureOut">
              <a:rPr lang="ru-RU" smtClean="0"/>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02E7F2-B8FD-45A4-8E5C-ADF49D5E28B6}" type="slidenum">
              <a:rPr lang="ru-RU" smtClean="0"/>
              <a:t>‹#›</a:t>
            </a:fld>
            <a:endParaRPr lang="ru-RU"/>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78067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DEF8AAF-EF75-4486-846C-D08538C475FB}" type="datetimeFigureOut">
              <a:rPr lang="ru-RU" smtClean="0"/>
              <a:t>26.10.2022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002E7F2-B8FD-45A4-8E5C-ADF49D5E28B6}" type="slidenum">
              <a:rPr lang="ru-RU" smtClean="0"/>
              <a:t>‹#›</a:t>
            </a:fld>
            <a:endParaRPr lang="ru-RU"/>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5821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447191" y="2824269"/>
            <a:ext cx="4645152" cy="26444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412362" y="2821491"/>
            <a:ext cx="4645152" cy="263737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DEF8AAF-EF75-4486-846C-D08538C475FB}" type="datetimeFigureOut">
              <a:rPr lang="ru-RU" smtClean="0"/>
              <a:t>26.10.2022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002E7F2-B8FD-45A4-8E5C-ADF49D5E28B6}" type="slidenum">
              <a:rPr lang="ru-RU" smtClean="0"/>
              <a:t>‹#›</a:t>
            </a:fld>
            <a:endParaRPr lang="ru-RU"/>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8588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DEF8AAF-EF75-4486-846C-D08538C475FB}" type="datetimeFigureOut">
              <a:rPr lang="ru-RU" smtClean="0"/>
              <a:t>26.10.2022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002E7F2-B8FD-45A4-8E5C-ADF49D5E28B6}" type="slidenum">
              <a:rPr lang="ru-RU" smtClean="0"/>
              <a:t>‹#›</a:t>
            </a:fld>
            <a:endParaRPr lang="ru-RU"/>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3303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F8AAF-EF75-4486-846C-D08538C475FB}" type="datetimeFigureOut">
              <a:rPr lang="ru-RU" smtClean="0"/>
              <a:t>26.10.2022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002E7F2-B8FD-45A4-8E5C-ADF49D5E28B6}" type="slidenum">
              <a:rPr lang="ru-RU" smtClean="0"/>
              <a:t>‹#›</a:t>
            </a:fld>
            <a:endParaRPr lang="ru-RU"/>
          </a:p>
        </p:txBody>
      </p:sp>
    </p:spTree>
    <p:extLst>
      <p:ext uri="{BB962C8B-B14F-4D97-AF65-F5344CB8AC3E}">
        <p14:creationId xmlns:p14="http://schemas.microsoft.com/office/powerpoint/2010/main" val="233054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ru-RU"/>
              <a:t>Образец заголовка</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DEF8AAF-EF75-4486-846C-D08538C475FB}" type="datetimeFigureOut">
              <a:rPr lang="ru-RU" smtClean="0"/>
              <a:t>26.10.2022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002E7F2-B8FD-45A4-8E5C-ADF49D5E28B6}" type="slidenum">
              <a:rPr lang="ru-RU" smtClean="0"/>
              <a:t>‹#›</a:t>
            </a:fld>
            <a:endParaRPr lang="ru-RU"/>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922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DEF8AAF-EF75-4486-846C-D08538C475FB}" type="datetimeFigureOut">
              <a:rPr lang="ru-RU" smtClean="0"/>
              <a:t>26.10.2022</a:t>
            </a:fld>
            <a:endParaRPr lang="ru-RU"/>
          </a:p>
        </p:txBody>
      </p:sp>
      <p:sp>
        <p:nvSpPr>
          <p:cNvPr id="6" name="Footer Placeholder 5"/>
          <p:cNvSpPr>
            <a:spLocks noGrp="1"/>
          </p:cNvSpPr>
          <p:nvPr>
            <p:ph type="ftr" sz="quarter" idx="11"/>
          </p:nvPr>
        </p:nvSpPr>
        <p:spPr>
          <a:xfrm>
            <a:off x="1447382" y="318640"/>
            <a:ext cx="5541004" cy="320931"/>
          </a:xfrm>
        </p:spPr>
        <p:txBody>
          <a:bodyPr/>
          <a:lstStyle/>
          <a:p>
            <a:endParaRPr lang="ru-RU"/>
          </a:p>
        </p:txBody>
      </p:sp>
      <p:sp>
        <p:nvSpPr>
          <p:cNvPr id="7" name="Slide Number Placeholder 6"/>
          <p:cNvSpPr>
            <a:spLocks noGrp="1"/>
          </p:cNvSpPr>
          <p:nvPr>
            <p:ph type="sldNum" sz="quarter" idx="12"/>
          </p:nvPr>
        </p:nvSpPr>
        <p:spPr/>
        <p:txBody>
          <a:bodyPr/>
          <a:lstStyle/>
          <a:p>
            <a:fld id="{5002E7F2-B8FD-45A4-8E5C-ADF49D5E28B6}" type="slidenum">
              <a:rPr lang="ru-RU" smtClean="0"/>
              <a:t>‹#›</a:t>
            </a:fld>
            <a:endParaRPr lang="ru-RU"/>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764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DEF8AAF-EF75-4486-846C-D08538C475FB}" type="datetimeFigureOut">
              <a:rPr lang="ru-RU" smtClean="0"/>
              <a:t>26.10.2022</a:t>
            </a:fld>
            <a:endParaRPr lang="ru-RU"/>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002E7F2-B8FD-45A4-8E5C-ADF49D5E28B6}" type="slidenum">
              <a:rPr lang="ru-RU" smtClean="0"/>
              <a:t>‹#›</a:t>
            </a:fld>
            <a:endParaRPr lang="ru-RU"/>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463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C91E89B-661A-75B1-E57C-3B4933220E25}"/>
              </a:ext>
            </a:extLst>
          </p:cNvPr>
          <p:cNvSpPr>
            <a:spLocks noGrp="1"/>
          </p:cNvSpPr>
          <p:nvPr>
            <p:ph type="ctrTitle"/>
          </p:nvPr>
        </p:nvSpPr>
        <p:spPr>
          <a:scene3d>
            <a:camera prst="isometricOffAxis1Right"/>
            <a:lightRig rig="threePt" dir="t"/>
          </a:scene3d>
        </p:spPr>
        <p:style>
          <a:lnRef idx="1">
            <a:schemeClr val="accent2"/>
          </a:lnRef>
          <a:fillRef idx="2">
            <a:schemeClr val="accent2"/>
          </a:fillRef>
          <a:effectRef idx="1">
            <a:schemeClr val="accent2"/>
          </a:effectRef>
          <a:fontRef idx="minor">
            <a:schemeClr val="dk1"/>
          </a:fontRef>
        </p:style>
        <p:txBody>
          <a:bodyPr>
            <a:normAutofit fontScale="90000"/>
          </a:bodyPr>
          <a:lstStyle/>
          <a:p>
            <a:r>
              <a:rPr lang="ru-RU" sz="5300" dirty="0">
                <a:solidFill>
                  <a:srgbClr val="FF0000"/>
                </a:solidFill>
              </a:rPr>
              <a:t>Профессор </a:t>
            </a:r>
            <a:r>
              <a:rPr lang="ru-RU" sz="5300" dirty="0" err="1">
                <a:solidFill>
                  <a:srgbClr val="FF0000"/>
                </a:solidFill>
              </a:rPr>
              <a:t>Л.В.Поляков</a:t>
            </a:r>
            <a:r>
              <a:rPr lang="ru-RU" sz="5300" dirty="0">
                <a:solidFill>
                  <a:srgbClr val="FF0000"/>
                </a:solidFill>
              </a:rPr>
              <a:t/>
            </a:r>
            <a:br>
              <a:rPr lang="ru-RU" sz="5300" dirty="0">
                <a:solidFill>
                  <a:srgbClr val="FF0000"/>
                </a:solidFill>
              </a:rPr>
            </a:br>
            <a:r>
              <a:rPr lang="ru-RU" dirty="0"/>
              <a:t>Экономические санкции ЕС и российский ответ.</a:t>
            </a:r>
          </a:p>
        </p:txBody>
      </p:sp>
      <p:sp>
        <p:nvSpPr>
          <p:cNvPr id="3" name="Подзаголовок 2">
            <a:extLst>
              <a:ext uri="{FF2B5EF4-FFF2-40B4-BE49-F238E27FC236}">
                <a16:creationId xmlns:a16="http://schemas.microsoft.com/office/drawing/2014/main" xmlns="" id="{52673387-E598-EA98-1838-E8809135962D}"/>
              </a:ext>
            </a:extLst>
          </p:cNvPr>
          <p:cNvSpPr>
            <a:spLocks noGrp="1"/>
          </p:cNvSpPr>
          <p:nvPr>
            <p:ph type="subTitle" idx="1"/>
          </p:nvPr>
        </p:nvSpPr>
        <p:spPr>
          <a:blipFill>
            <a:blip r:embed="rId2"/>
            <a:tile tx="0" ty="0" sx="100000" sy="100000" flip="none" algn="tl"/>
          </a:blipFill>
          <a:scene3d>
            <a:camera prst="perspectiveHeroicExtremeLeftFacing"/>
            <a:lightRig rig="threePt" dir="t"/>
          </a:scene3d>
        </p:spPr>
        <p:txBody>
          <a:bodyPr>
            <a:normAutofit fontScale="85000" lnSpcReduction="10000"/>
          </a:bodyPr>
          <a:lstStyle/>
          <a:p>
            <a:r>
              <a:rPr lang="ru-RU" sz="5400" dirty="0">
                <a:solidFill>
                  <a:srgbClr val="FF0000"/>
                </a:solidFill>
              </a:rPr>
              <a:t>Игра с нулевой суммой?</a:t>
            </a:r>
          </a:p>
          <a:p>
            <a:endParaRPr lang="ru-RU" sz="5400" dirty="0">
              <a:solidFill>
                <a:srgbClr val="FF0000"/>
              </a:solidFill>
            </a:endParaRPr>
          </a:p>
        </p:txBody>
      </p:sp>
    </p:spTree>
    <p:extLst>
      <p:ext uri="{BB962C8B-B14F-4D97-AF65-F5344CB8AC3E}">
        <p14:creationId xmlns:p14="http://schemas.microsoft.com/office/powerpoint/2010/main" val="521326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AF62EEA-BBDB-C10D-6669-888371BE1BD1}"/>
              </a:ext>
            </a:extLst>
          </p:cNvPr>
          <p:cNvSpPr>
            <a:spLocks noGrp="1"/>
          </p:cNvSpPr>
          <p:nvPr>
            <p:ph type="title"/>
          </p:nvPr>
        </p:nvSpPr>
        <p:spPr>
          <a:xfrm>
            <a:off x="1447191" y="212035"/>
            <a:ext cx="9607661" cy="1648447"/>
          </a:xfrm>
        </p:spPr>
        <p:style>
          <a:lnRef idx="2">
            <a:schemeClr val="dk1">
              <a:shade val="50000"/>
            </a:schemeClr>
          </a:lnRef>
          <a:fillRef idx="1">
            <a:schemeClr val="dk1"/>
          </a:fillRef>
          <a:effectRef idx="0">
            <a:schemeClr val="dk1"/>
          </a:effectRef>
          <a:fontRef idx="minor">
            <a:schemeClr val="lt1"/>
          </a:fontRef>
        </p:style>
        <p:txBody>
          <a:bodyPr>
            <a:normAutofit/>
          </a:bodyPr>
          <a:lstStyle/>
          <a:p>
            <a:pPr algn="ctr"/>
            <a:r>
              <a:rPr lang="en-US" sz="2000" dirty="0"/>
              <a:t>COUNCIL IMPLEMENTING REGULATION (EU) 2022/427</a:t>
            </a:r>
            <a:r>
              <a:rPr lang="ru-RU" sz="2000" dirty="0"/>
              <a:t> </a:t>
            </a:r>
            <a:r>
              <a:rPr lang="en-US" sz="2000" dirty="0"/>
              <a:t>of 15 March 2022</a:t>
            </a:r>
            <a:br>
              <a:rPr lang="en-US" sz="2000" dirty="0"/>
            </a:br>
            <a:r>
              <a:rPr lang="en-US" sz="2000" dirty="0"/>
              <a:t/>
            </a:r>
            <a:br>
              <a:rPr lang="en-US" sz="2000" dirty="0"/>
            </a:br>
            <a:r>
              <a:rPr lang="en-US" sz="2000" dirty="0"/>
              <a:t>implementing Regulation (EU) No 269/2014 concerning restrictive measures in respect of actions undermining or threatening the territorial integrity, sovereignty and independence of Ukraine</a:t>
            </a:r>
            <a:endParaRPr lang="ru-RU" sz="2000" dirty="0"/>
          </a:p>
        </p:txBody>
      </p:sp>
      <p:sp>
        <p:nvSpPr>
          <p:cNvPr id="3" name="Текст 2">
            <a:extLst>
              <a:ext uri="{FF2B5EF4-FFF2-40B4-BE49-F238E27FC236}">
                <a16:creationId xmlns:a16="http://schemas.microsoft.com/office/drawing/2014/main" xmlns="" id="{6A2423DB-9D5B-B1B4-1995-31C614061902}"/>
              </a:ext>
            </a:extLst>
          </p:cNvPr>
          <p:cNvSpPr>
            <a:spLocks noGrp="1"/>
          </p:cNvSpPr>
          <p:nvPr>
            <p:ph type="body" idx="1"/>
          </p:nvPr>
        </p:nvSpPr>
        <p:spPr>
          <a:xfrm>
            <a:off x="1447191" y="1985668"/>
            <a:ext cx="4550384" cy="835319"/>
          </a:xfrm>
          <a:solidFill>
            <a:srgbClr val="FF0000"/>
          </a:solidFill>
        </p:spPr>
        <p:txBody>
          <a:bodyPr>
            <a:normAutofit fontScale="85000" lnSpcReduction="20000"/>
          </a:bodyPr>
          <a:lstStyle/>
          <a:p>
            <a:r>
              <a:rPr lang="ru-RU" dirty="0">
                <a:solidFill>
                  <a:srgbClr val="FFFF00"/>
                </a:solidFill>
              </a:rPr>
              <a:t>Брюссельский </a:t>
            </a:r>
            <a:r>
              <a:rPr lang="en-US" dirty="0">
                <a:solidFill>
                  <a:srgbClr val="FFFF00"/>
                </a:solidFill>
              </a:rPr>
              <a:t>“</a:t>
            </a:r>
            <a:r>
              <a:rPr lang="ru-RU" dirty="0">
                <a:solidFill>
                  <a:srgbClr val="FFFF00"/>
                </a:solidFill>
              </a:rPr>
              <a:t>обком</a:t>
            </a:r>
            <a:r>
              <a:rPr lang="en-US" dirty="0">
                <a:solidFill>
                  <a:srgbClr val="FFFF00"/>
                </a:solidFill>
              </a:rPr>
              <a:t>”</a:t>
            </a:r>
            <a:r>
              <a:rPr lang="ru-RU" dirty="0">
                <a:solidFill>
                  <a:srgbClr val="FFFF00"/>
                </a:solidFill>
              </a:rPr>
              <a:t> действует: «Персональное дело» Профессора Шохина </a:t>
            </a:r>
          </a:p>
        </p:txBody>
      </p:sp>
      <p:sp>
        <p:nvSpPr>
          <p:cNvPr id="9" name="Объект 8">
            <a:extLst>
              <a:ext uri="{FF2B5EF4-FFF2-40B4-BE49-F238E27FC236}">
                <a16:creationId xmlns:a16="http://schemas.microsoft.com/office/drawing/2014/main" xmlns="" id="{A7956E1B-7739-CBAD-0B1E-7DBF734570E1}"/>
              </a:ext>
            </a:extLst>
          </p:cNvPr>
          <p:cNvSpPr>
            <a:spLocks noGrp="1"/>
          </p:cNvSpPr>
          <p:nvPr>
            <p:ph sz="half" idx="2"/>
          </p:nvPr>
        </p:nvSpPr>
        <p:spPr>
          <a:xfrm>
            <a:off x="728870" y="2824269"/>
            <a:ext cx="5363473" cy="2966931"/>
          </a:xfrm>
        </p:spPr>
        <p:txBody>
          <a:bodyPr>
            <a:normAutofit fontScale="92500" lnSpcReduction="20000"/>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Alexander Nikolayevich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Shokhin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is the president of the Russian Union of Industrialists and Entrepreneurs – a lobby group, which promotes the interests of business in Russia. He is also a Deputy Chairman of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Mechel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PAO’s Board of Directors – one of the leading Russian mining and metals companies, which generates a source of revenue for the Government of the</a:t>
            </a: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RF.</a:t>
            </a: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After the annexation of Crimea by Russia, </a:t>
            </a:r>
            <a:r>
              <a:rPr kumimoji="0" lang="en-US" sz="1400" b="1" i="1" u="none" strike="noStrike" kern="1200" cap="none" spc="0" normalizeH="0" baseline="0" noProof="0" dirty="0" err="1">
                <a:ln>
                  <a:noFill/>
                </a:ln>
                <a:solidFill>
                  <a:srgbClr val="FF0000"/>
                </a:solidFill>
                <a:effectLst/>
                <a:uLnTx/>
                <a:uFillTx/>
                <a:latin typeface="Calibri" panose="020F0502020204030204"/>
                <a:ea typeface="+mn-ea"/>
                <a:cs typeface="+mn-cs"/>
              </a:rPr>
              <a:t>Shokhin</a:t>
            </a:r>
            <a:r>
              <a:rPr kumimoji="0" lang="en-US" sz="1400" b="1" i="1" u="none" strike="noStrike" kern="1200" cap="none" spc="0" normalizeH="0" baseline="0" noProof="0" dirty="0">
                <a:ln>
                  <a:noFill/>
                </a:ln>
                <a:solidFill>
                  <a:srgbClr val="FF0000"/>
                </a:solidFill>
                <a:effectLst/>
                <a:uLnTx/>
                <a:uFillTx/>
                <a:latin typeface="Calibri" panose="020F0502020204030204"/>
                <a:ea typeface="+mn-ea"/>
                <a:cs typeface="+mn-cs"/>
              </a:rPr>
              <a:t> publicly expressed a need to direct more Russian investment to Crimea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 order to override possible economic blockade by the West. </a:t>
            </a:r>
            <a:r>
              <a:rPr kumimoji="0" lang="en-US" sz="1400" b="1" i="1" u="none" strike="noStrike" kern="1200" cap="none" spc="0" normalizeH="0" baseline="0" noProof="0" dirty="0">
                <a:ln>
                  <a:noFill/>
                </a:ln>
                <a:solidFill>
                  <a:srgbClr val="FF0000"/>
                </a:solidFill>
                <a:effectLst/>
                <a:uLnTx/>
                <a:uFillTx/>
                <a:latin typeface="Calibri" panose="020F0502020204030204"/>
                <a:ea typeface="+mn-ea"/>
                <a:cs typeface="+mn-cs"/>
              </a:rPr>
              <a:t>On 24 February 2022, </a:t>
            </a:r>
            <a:r>
              <a:rPr kumimoji="0" lang="en-US" sz="1400" b="1" i="1" u="none" strike="noStrike" kern="1200" cap="none" spc="0" normalizeH="0" baseline="0" noProof="0" dirty="0" err="1">
                <a:ln>
                  <a:noFill/>
                </a:ln>
                <a:solidFill>
                  <a:srgbClr val="FF0000"/>
                </a:solidFill>
                <a:effectLst/>
                <a:uLnTx/>
                <a:uFillTx/>
                <a:latin typeface="Calibri" panose="020F0502020204030204"/>
                <a:ea typeface="+mn-ea"/>
                <a:cs typeface="+mn-cs"/>
              </a:rPr>
              <a:t>Shokhin</a:t>
            </a:r>
            <a:r>
              <a:rPr kumimoji="0" lang="en-US" sz="1400" b="1" i="1" u="none" strike="noStrike" kern="1200" cap="none" spc="0" normalizeH="0" baseline="0" noProof="0" dirty="0">
                <a:ln>
                  <a:noFill/>
                </a:ln>
                <a:solidFill>
                  <a:srgbClr val="FF0000"/>
                </a:solidFill>
                <a:effectLst/>
                <a:uLnTx/>
                <a:uFillTx/>
                <a:latin typeface="Calibri" panose="020F0502020204030204"/>
                <a:ea typeface="+mn-ea"/>
                <a:cs typeface="+mn-cs"/>
              </a:rPr>
              <a:t> attended a meeting of oligarchs at the Kremlin with Vladimir Putin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to discuss the impact of the course of action in the wake of Western sanctions. The fact that he was invited to attend that meeting shows </a:t>
            </a:r>
            <a:r>
              <a:rPr kumimoji="0" lang="en-US" sz="1400" b="1" i="1" u="none" strike="noStrike" kern="1200" cap="none" spc="0" normalizeH="0" baseline="0" noProof="0" dirty="0">
                <a:ln>
                  <a:noFill/>
                </a:ln>
                <a:solidFill>
                  <a:srgbClr val="FF0000"/>
                </a:solidFill>
                <a:effectLst/>
                <a:uLnTx/>
                <a:uFillTx/>
                <a:latin typeface="Calibri" panose="020F0502020204030204"/>
                <a:ea typeface="+mn-ea"/>
                <a:cs typeface="+mn-cs"/>
              </a:rPr>
              <a:t>that he is a member of the inner circle of oligarchs close to Vladimir Putin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 that he is supporting or implementing actions or policies which undermine or threaten the territorial integrity, sovereignty and independence of Ukraine, as well as stability and security in Ukraine.</a:t>
            </a: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It also shows </a:t>
            </a:r>
            <a:r>
              <a:rPr kumimoji="0" lang="en-US" sz="1400" b="1" i="1" u="none" strike="noStrike" kern="1200" cap="none" spc="0" normalizeH="0" baseline="0" noProof="0" dirty="0">
                <a:ln>
                  <a:noFill/>
                </a:ln>
                <a:solidFill>
                  <a:srgbClr val="FF0000"/>
                </a:solidFill>
                <a:effectLst/>
                <a:uLnTx/>
                <a:uFillTx/>
                <a:latin typeface="Calibri" panose="020F0502020204030204"/>
                <a:ea typeface="+mn-ea"/>
                <a:cs typeface="+mn-cs"/>
              </a:rPr>
              <a:t>that he is one of the leading business persons involved in economic sectors providing a substantial source of revenue to the Government of Russia, </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which is responsible for the annexation of Crimea and the </a:t>
            </a:r>
            <a:r>
              <a:rPr kumimoji="0" lang="en-US" sz="1400" b="0" i="0" u="none" strike="noStrike" kern="1200" cap="none" spc="0" normalizeH="0" baseline="0" noProof="0" dirty="0" err="1">
                <a:ln>
                  <a:noFill/>
                </a:ln>
                <a:solidFill>
                  <a:srgbClr val="333333"/>
                </a:solidFill>
                <a:effectLst/>
                <a:uLnTx/>
                <a:uFillTx/>
                <a:latin typeface="Calibri" panose="020F0502020204030204"/>
                <a:ea typeface="+mn-ea"/>
                <a:cs typeface="+mn-cs"/>
              </a:rPr>
              <a:t>destabilisation</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 of Ukraine.</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ru-RU" dirty="0"/>
          </a:p>
        </p:txBody>
      </p:sp>
      <p:sp>
        <p:nvSpPr>
          <p:cNvPr id="5" name="Текст 4">
            <a:extLst>
              <a:ext uri="{FF2B5EF4-FFF2-40B4-BE49-F238E27FC236}">
                <a16:creationId xmlns:a16="http://schemas.microsoft.com/office/drawing/2014/main" xmlns="" id="{F3D339FD-21ED-6A4E-DB9A-210C186AFB6C}"/>
              </a:ext>
            </a:extLst>
          </p:cNvPr>
          <p:cNvSpPr>
            <a:spLocks noGrp="1"/>
          </p:cNvSpPr>
          <p:nvPr>
            <p:ph type="body" sz="quarter" idx="3"/>
          </p:nvPr>
        </p:nvSpPr>
        <p:spPr>
          <a:xfrm>
            <a:off x="6172200" y="1985669"/>
            <a:ext cx="5183188" cy="731026"/>
          </a:xfrm>
          <a:solidFill>
            <a:srgbClr val="00B0F0"/>
          </a:solidFill>
        </p:spPr>
        <p:txBody>
          <a:bodyPr>
            <a:noAutofit/>
          </a:bodyPr>
          <a:lstStyle/>
          <a:p>
            <a:r>
              <a:rPr lang="ru-RU" sz="2800" dirty="0"/>
              <a:t>Перевода не требуется</a:t>
            </a:r>
          </a:p>
        </p:txBody>
      </p:sp>
      <p:pic>
        <p:nvPicPr>
          <p:cNvPr id="7" name="Объект 6">
            <a:extLst>
              <a:ext uri="{FF2B5EF4-FFF2-40B4-BE49-F238E27FC236}">
                <a16:creationId xmlns:a16="http://schemas.microsoft.com/office/drawing/2014/main" xmlns="" id="{9F9B2BC6-BD4A-3F1E-1F5D-F719766FF1F6}"/>
              </a:ext>
            </a:extLst>
          </p:cNvPr>
          <p:cNvPicPr>
            <a:picLocks noGrp="1" noChangeAspect="1"/>
          </p:cNvPicPr>
          <p:nvPr>
            <p:ph sz="quarter" idx="4"/>
          </p:nvPr>
        </p:nvPicPr>
        <p:blipFill>
          <a:blip r:embed="rId2"/>
          <a:stretch>
            <a:fillRect/>
          </a:stretch>
        </p:blipFill>
        <p:spPr>
          <a:xfrm>
            <a:off x="6411913" y="2920880"/>
            <a:ext cx="4645025" cy="2578771"/>
          </a:xfrm>
          <a:prstGeom prst="rect">
            <a:avLst/>
          </a:prstGeom>
        </p:spPr>
      </p:pic>
    </p:spTree>
    <p:extLst>
      <p:ext uri="{BB962C8B-B14F-4D97-AF65-F5344CB8AC3E}">
        <p14:creationId xmlns:p14="http://schemas.microsoft.com/office/powerpoint/2010/main" val="139970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8D87FEF-D4D6-885B-FE63-9E6774354526}"/>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ru-RU" dirty="0">
                <a:solidFill>
                  <a:srgbClr val="FF0000"/>
                </a:solidFill>
              </a:rPr>
              <a:t>Пятый пакет санкций ЕС против России от 8.04.2022 г.</a:t>
            </a:r>
          </a:p>
        </p:txBody>
      </p:sp>
      <p:sp>
        <p:nvSpPr>
          <p:cNvPr id="3" name="Объект 2">
            <a:extLst>
              <a:ext uri="{FF2B5EF4-FFF2-40B4-BE49-F238E27FC236}">
                <a16:creationId xmlns:a16="http://schemas.microsoft.com/office/drawing/2014/main" xmlns="" id="{207712AF-5D00-BCD2-2E6C-56B98BC342D7}"/>
              </a:ext>
            </a:extLst>
          </p:cNvPr>
          <p:cNvSpPr>
            <a:spLocks noGrp="1"/>
          </p:cNvSpPr>
          <p:nvPr>
            <p:ph idx="1"/>
          </p:nvPr>
        </p:nvSpPr>
        <p:spPr>
          <a:solidFill>
            <a:srgbClr val="FFFF00"/>
          </a:solidFill>
        </p:spPr>
        <p:txBody>
          <a:bodyPr>
            <a:normAutofit fontScale="70000" lnSpcReduction="20000"/>
          </a:bodyPr>
          <a:lstStyle/>
          <a:p>
            <a:pPr algn="l">
              <a:buFont typeface="Arial" panose="020B0604020202020204" pitchFamily="34" charset="0"/>
              <a:buChar char="•"/>
            </a:pPr>
            <a:r>
              <a:rPr lang="en-US" sz="2300" b="1" dirty="0">
                <a:solidFill>
                  <a:srgbClr val="404040"/>
                </a:solidFill>
                <a:effectLst/>
              </a:rPr>
              <a:t>Coal ban</a:t>
            </a:r>
            <a:r>
              <a:rPr lang="en-US" sz="2300" dirty="0">
                <a:solidFill>
                  <a:srgbClr val="404040"/>
                </a:solidFill>
                <a:effectLst/>
              </a:rPr>
              <a:t>: An import ban on all forms of Russian coal</a:t>
            </a:r>
            <a:br>
              <a:rPr lang="en-US" sz="2300" dirty="0">
                <a:solidFill>
                  <a:srgbClr val="404040"/>
                </a:solidFill>
                <a:effectLst/>
              </a:rPr>
            </a:br>
            <a:r>
              <a:rPr lang="en-US" sz="2300" dirty="0">
                <a:solidFill>
                  <a:srgbClr val="404040"/>
                </a:solidFill>
                <a:effectLst/>
              </a:rPr>
              <a:t> </a:t>
            </a:r>
            <a:r>
              <a:rPr lang="en-US" sz="2300" b="1" dirty="0">
                <a:solidFill>
                  <a:srgbClr val="404040"/>
                </a:solidFill>
                <a:effectLst/>
              </a:rPr>
              <a:t>Financial measures</a:t>
            </a:r>
            <a:r>
              <a:rPr lang="en-US" sz="2300" dirty="0">
                <a:solidFill>
                  <a:srgbClr val="404040"/>
                </a:solidFill>
                <a:effectLst/>
              </a:rPr>
              <a:t>: A full transaction ban and asset freeze on four additional Russian banks. A prohibition on providing high-value crypto-asset services to Russia. A prohibition on providing trust services to wealthy Russians, making it more difficult for them to store their wealth in the EU</a:t>
            </a:r>
            <a:br>
              <a:rPr lang="en-US" sz="2300" dirty="0">
                <a:solidFill>
                  <a:srgbClr val="404040"/>
                </a:solidFill>
                <a:effectLst/>
              </a:rPr>
            </a:br>
            <a:r>
              <a:rPr lang="en-US" sz="2300" dirty="0">
                <a:solidFill>
                  <a:srgbClr val="404040"/>
                </a:solidFill>
                <a:effectLst/>
              </a:rPr>
              <a:t> </a:t>
            </a:r>
            <a:r>
              <a:rPr lang="en-US" sz="2300" b="1" dirty="0">
                <a:solidFill>
                  <a:srgbClr val="404040"/>
                </a:solidFill>
                <a:effectLst/>
              </a:rPr>
              <a:t>Transport</a:t>
            </a:r>
            <a:r>
              <a:rPr lang="en-US" sz="2300" dirty="0">
                <a:solidFill>
                  <a:srgbClr val="404040"/>
                </a:solidFill>
                <a:effectLst/>
              </a:rPr>
              <a:t>: A full ban on Russian and Belarusian freight road operators working in the EU. Certain exemptions cover essentials, such as mail, agricultural and food products, humanitarian aid as well as energy. An entry ban on Russian-flagged vessels to EU ports. Exemptions apply for medical, food, energy, and humanitarian purposes, amongst others</a:t>
            </a:r>
            <a:br>
              <a:rPr lang="en-US" sz="2300" dirty="0">
                <a:solidFill>
                  <a:srgbClr val="404040"/>
                </a:solidFill>
                <a:effectLst/>
              </a:rPr>
            </a:br>
            <a:r>
              <a:rPr lang="en-US" sz="2300" dirty="0">
                <a:solidFill>
                  <a:srgbClr val="404040"/>
                </a:solidFill>
                <a:effectLst/>
              </a:rPr>
              <a:t> </a:t>
            </a:r>
            <a:r>
              <a:rPr lang="en-US" sz="2300" b="1" dirty="0">
                <a:solidFill>
                  <a:srgbClr val="404040"/>
                </a:solidFill>
                <a:effectLst/>
              </a:rPr>
              <a:t>Targeted export bans</a:t>
            </a:r>
            <a:r>
              <a:rPr lang="en-US" sz="2300" dirty="0">
                <a:solidFill>
                  <a:srgbClr val="404040"/>
                </a:solidFill>
                <a:effectLst/>
              </a:rPr>
              <a:t>: Further targeted export bans which include, in particular, quantum computing, advanced semiconductors, sensitive machinery, transportation and chemicals</a:t>
            </a:r>
            <a:br>
              <a:rPr lang="en-US" sz="2300" dirty="0">
                <a:solidFill>
                  <a:srgbClr val="404040"/>
                </a:solidFill>
                <a:effectLst/>
              </a:rPr>
            </a:br>
            <a:r>
              <a:rPr lang="en-US" sz="2300" dirty="0">
                <a:solidFill>
                  <a:srgbClr val="404040"/>
                </a:solidFill>
                <a:effectLst/>
              </a:rPr>
              <a:t> </a:t>
            </a:r>
            <a:r>
              <a:rPr lang="en-US" sz="2300" b="1" dirty="0">
                <a:solidFill>
                  <a:srgbClr val="404040"/>
                </a:solidFill>
                <a:effectLst/>
              </a:rPr>
              <a:t>Extending import bans</a:t>
            </a:r>
            <a:r>
              <a:rPr lang="en-US" sz="2300" dirty="0">
                <a:solidFill>
                  <a:srgbClr val="404040"/>
                </a:solidFill>
                <a:effectLst/>
              </a:rPr>
              <a:t>: Additional import bans including cement, rubber products, wood, </a:t>
            </a:r>
            <a:r>
              <a:rPr lang="en-US" sz="2300" b="1" dirty="0">
                <a:solidFill>
                  <a:srgbClr val="FF0000"/>
                </a:solidFill>
                <a:effectLst/>
              </a:rPr>
              <a:t>spirits (including vodka), liquor, high-end seafood (including caviar), </a:t>
            </a:r>
            <a:r>
              <a:rPr lang="en-US" sz="2300" dirty="0">
                <a:solidFill>
                  <a:srgbClr val="404040"/>
                </a:solidFill>
                <a:effectLst/>
              </a:rPr>
              <a:t>and an anti-circumvention measure against potash imports from Belarus</a:t>
            </a:r>
          </a:p>
          <a:p>
            <a:endParaRPr lang="ru-RU" dirty="0"/>
          </a:p>
        </p:txBody>
      </p:sp>
    </p:spTree>
    <p:extLst>
      <p:ext uri="{BB962C8B-B14F-4D97-AF65-F5344CB8AC3E}">
        <p14:creationId xmlns:p14="http://schemas.microsoft.com/office/powerpoint/2010/main" val="850832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A8CA3EA-A6A6-4931-195F-4971261DABBC}"/>
              </a:ext>
            </a:extLst>
          </p:cNvPr>
          <p:cNvSpPr>
            <a:spLocks noGrp="1"/>
          </p:cNvSpPr>
          <p:nvPr>
            <p:ph type="title"/>
          </p:nvPr>
        </p:nvSpPr>
        <p:spPr>
          <a:xfrm>
            <a:off x="1451579" y="804519"/>
            <a:ext cx="9603275" cy="1315829"/>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en-US" sz="2200" b="1" i="0" dirty="0">
                <a:solidFill>
                  <a:srgbClr val="333333"/>
                </a:solidFill>
                <a:effectLst/>
                <a:latin typeface="Times New Roman" panose="02020603050405020304" pitchFamily="18" charset="0"/>
              </a:rPr>
              <a:t>COUNCIL IMPLEMENTING REGULATION (EU) 2022/581</a:t>
            </a:r>
            <a:br>
              <a:rPr lang="en-US" sz="2200" b="1" i="0" dirty="0">
                <a:solidFill>
                  <a:srgbClr val="333333"/>
                </a:solidFill>
                <a:effectLst/>
                <a:latin typeface="Times New Roman" panose="02020603050405020304" pitchFamily="18" charset="0"/>
              </a:rPr>
            </a:br>
            <a:r>
              <a:rPr lang="en-US" sz="1800" b="1" i="0" dirty="0">
                <a:solidFill>
                  <a:srgbClr val="333333"/>
                </a:solidFill>
                <a:effectLst/>
                <a:latin typeface="Times New Roman" panose="02020603050405020304" pitchFamily="18" charset="0"/>
              </a:rPr>
              <a:t>of 8 April 2022</a:t>
            </a:r>
            <a:br>
              <a:rPr lang="en-US" sz="1800" b="1" i="0" dirty="0">
                <a:solidFill>
                  <a:srgbClr val="333333"/>
                </a:solidFill>
                <a:effectLst/>
                <a:latin typeface="Times New Roman" panose="02020603050405020304" pitchFamily="18" charset="0"/>
              </a:rPr>
            </a:br>
            <a:r>
              <a:rPr lang="en-US" sz="1800" b="1" i="0" dirty="0">
                <a:solidFill>
                  <a:srgbClr val="333333"/>
                </a:solidFill>
                <a:effectLst/>
                <a:latin typeface="Times New Roman" panose="02020603050405020304" pitchFamily="18" charset="0"/>
              </a:rPr>
              <a:t>implementing Regulation (EU) No 269/2014 concerning restrictive measures in respect of actions undermining or threatening the territorial integrity, sovereignty and independence of Ukraine</a:t>
            </a:r>
            <a:br>
              <a:rPr lang="en-US" sz="1800" b="1" i="0" dirty="0">
                <a:solidFill>
                  <a:srgbClr val="333333"/>
                </a:solidFill>
                <a:effectLst/>
                <a:latin typeface="Times New Roman" panose="02020603050405020304" pitchFamily="18" charset="0"/>
              </a:rPr>
            </a:br>
            <a:endParaRPr lang="ru-RU" sz="1800" dirty="0"/>
          </a:p>
        </p:txBody>
      </p:sp>
      <p:sp>
        <p:nvSpPr>
          <p:cNvPr id="3" name="Объект 2">
            <a:extLst>
              <a:ext uri="{FF2B5EF4-FFF2-40B4-BE49-F238E27FC236}">
                <a16:creationId xmlns:a16="http://schemas.microsoft.com/office/drawing/2014/main" xmlns="" id="{26077572-099F-1884-AB00-830B52F3AF9B}"/>
              </a:ext>
            </a:extLst>
          </p:cNvPr>
          <p:cNvSpPr>
            <a:spLocks noGrp="1"/>
          </p:cNvSpPr>
          <p:nvPr>
            <p:ph idx="1"/>
          </p:nvPr>
        </p:nvSpPr>
        <p:spPr>
          <a:xfrm>
            <a:off x="1451579" y="2372139"/>
            <a:ext cx="9603275" cy="3094206"/>
          </a:xfrm>
        </p:spPr>
        <p:style>
          <a:lnRef idx="1">
            <a:schemeClr val="accent2"/>
          </a:lnRef>
          <a:fillRef idx="2">
            <a:schemeClr val="accent2"/>
          </a:fillRef>
          <a:effectRef idx="1">
            <a:schemeClr val="accent2"/>
          </a:effectRef>
          <a:fontRef idx="minor">
            <a:schemeClr val="dk1"/>
          </a:fontRef>
        </p:style>
        <p:txBody>
          <a:bodyPr>
            <a:normAutofit fontScale="92500"/>
          </a:bodyPr>
          <a:lstStyle/>
          <a:p>
            <a:pPr algn="just"/>
            <a:r>
              <a:rPr lang="ru-RU" dirty="0"/>
              <a:t>АО </a:t>
            </a:r>
            <a:r>
              <a:rPr lang="ru-RU" dirty="0" err="1"/>
              <a:t>Росэлектроника</a:t>
            </a:r>
            <a:r>
              <a:rPr lang="ru-RU" dirty="0"/>
              <a:t>; АО «Арзамасский машиностроительный завод»; АО «Корпорация тактическое ракетное вооружение»; АО Концерн «Калашников»; АО ОДК-Климов; ООО «Военно-промышленная компания»; АО Судостроительный завод «Море»; АО ОМСКТРАНСМАШ; ООО «Русские машины»; АО Концерн «Созвездие»; Холдинговая компания АО «Научно-производственный концерн «Технологии машиностроения»; АО «Объединённая двигателестроительная корпорация»; Прибалтийский судостроительный завод «Янтарь»; Банк ВТБ; </a:t>
            </a:r>
            <a:r>
              <a:rPr lang="ru-RU" dirty="0" err="1"/>
              <a:t>Новикомбанк</a:t>
            </a:r>
            <a:r>
              <a:rPr lang="ru-RU" dirty="0"/>
              <a:t>; </a:t>
            </a:r>
            <a:r>
              <a:rPr lang="ru-RU" dirty="0" err="1"/>
              <a:t>Совкомбанк</a:t>
            </a:r>
            <a:r>
              <a:rPr lang="ru-RU" dirty="0"/>
              <a:t>; Государственная транспортная лизинговая компания.</a:t>
            </a:r>
          </a:p>
        </p:txBody>
      </p:sp>
    </p:spTree>
    <p:extLst>
      <p:ext uri="{BB962C8B-B14F-4D97-AF65-F5344CB8AC3E}">
        <p14:creationId xmlns:p14="http://schemas.microsoft.com/office/powerpoint/2010/main" val="35099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8E200F8-8FA1-B24F-2FBA-D48BE43D249A}"/>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pPr algn="ctr"/>
            <a:r>
              <a:rPr lang="ru-RU" dirty="0"/>
              <a:t>Шестой пакет санкций ЕС против России от 3.06.2022 (часть первая)</a:t>
            </a:r>
          </a:p>
        </p:txBody>
      </p:sp>
      <p:sp>
        <p:nvSpPr>
          <p:cNvPr id="3" name="Объект 2">
            <a:extLst>
              <a:ext uri="{FF2B5EF4-FFF2-40B4-BE49-F238E27FC236}">
                <a16:creationId xmlns:a16="http://schemas.microsoft.com/office/drawing/2014/main" xmlns="" id="{86A08B55-2160-6A41-A718-877701F4005F}"/>
              </a:ext>
            </a:extLst>
          </p:cNvPr>
          <p:cNvSpPr>
            <a:spLocks noGrp="1"/>
          </p:cNvSpPr>
          <p:nvPr>
            <p:ph idx="1"/>
          </p:nvPr>
        </p:nvSpPr>
        <p:spPr>
          <a:blipFill>
            <a:blip r:embed="rId2"/>
            <a:tile tx="0" ty="0" sx="100000" sy="100000" flip="none" algn="tl"/>
          </a:blipFill>
        </p:spPr>
        <p:txBody>
          <a:bodyPr>
            <a:normAutofit fontScale="70000" lnSpcReduction="20000"/>
          </a:bodyPr>
          <a:lstStyle/>
          <a:p>
            <a:pPr algn="l">
              <a:buFont typeface="Arial" panose="020B0604020202020204" pitchFamily="34" charset="0"/>
              <a:buChar char="•"/>
            </a:pPr>
            <a:r>
              <a:rPr lang="en-US" b="1" i="0" dirty="0">
                <a:solidFill>
                  <a:srgbClr val="404040"/>
                </a:solidFill>
                <a:effectLst/>
                <a:latin typeface="arial" panose="020B0604020202020204" pitchFamily="34" charset="0"/>
              </a:rPr>
              <a:t>Oil import restrictions</a:t>
            </a:r>
            <a:r>
              <a:rPr lang="en-US" dirty="0"/>
              <a:t/>
            </a:r>
            <a:br>
              <a:rPr lang="en-US" dirty="0"/>
            </a:br>
            <a:r>
              <a:rPr lang="en-US" b="0" i="0" dirty="0">
                <a:solidFill>
                  <a:srgbClr val="404040"/>
                </a:solidFill>
                <a:effectLst/>
                <a:latin typeface="arial" panose="020B0604020202020204" pitchFamily="34" charset="0"/>
              </a:rPr>
              <a:t> </a:t>
            </a:r>
            <a:r>
              <a:rPr lang="en-US" b="1" i="1" dirty="0">
                <a:solidFill>
                  <a:srgbClr val="404040"/>
                </a:solidFill>
                <a:effectLst/>
              </a:rPr>
              <a:t>Crude and refined oil embargo: These sanctions will come into force with immediate effect, and will phase out Russian oil imports in an orderly fashion. For seaborne crude oil, spot market transactions and execution of existing contracts will be permitted for six months after entry into force, while for petroleum products, these will be permitted for eight months after entry into force. Member States who have a particular pipeline dependency on Russia can benefit from a temporary exemption and continue to receive crude oil delivered by pipeline, until the Council decides otherwise. However, Member States benefiting from this exemption will not be able to resell such crude oil and petroleum products to other Member States or third countries</a:t>
            </a:r>
            <a:br>
              <a:rPr lang="en-US" b="1" i="1" dirty="0">
                <a:solidFill>
                  <a:srgbClr val="404040"/>
                </a:solidFill>
                <a:effectLst/>
              </a:rPr>
            </a:br>
            <a:r>
              <a:rPr lang="en-US" b="1" i="1" dirty="0">
                <a:solidFill>
                  <a:srgbClr val="404040"/>
                </a:solidFill>
                <a:effectLst/>
              </a:rPr>
              <a:t> </a:t>
            </a:r>
          </a:p>
          <a:p>
            <a:pPr algn="l">
              <a:buFont typeface="Arial" panose="020B0604020202020204" pitchFamily="34" charset="0"/>
              <a:buChar char="•"/>
            </a:pPr>
            <a:r>
              <a:rPr lang="en-US" b="1" i="1" dirty="0">
                <a:solidFill>
                  <a:srgbClr val="404040"/>
                </a:solidFill>
                <a:effectLst/>
              </a:rPr>
              <a:t>Due to its specific geographical exposure, a special temporary derogation until the end of 2024 has been agreed for</a:t>
            </a:r>
            <a:r>
              <a:rPr lang="en-US" b="1" i="1" dirty="0">
                <a:solidFill>
                  <a:srgbClr val="FF0000"/>
                </a:solidFill>
                <a:effectLst/>
              </a:rPr>
              <a:t> Bulgaria</a:t>
            </a:r>
            <a:r>
              <a:rPr lang="en-US" b="1" i="1" dirty="0">
                <a:solidFill>
                  <a:srgbClr val="404040"/>
                </a:solidFill>
                <a:effectLst/>
              </a:rPr>
              <a:t> which will be able to continue to import crude oil and petroleum products via maritime transport. In addition, </a:t>
            </a:r>
            <a:r>
              <a:rPr lang="en-US" b="1" i="1" dirty="0">
                <a:solidFill>
                  <a:srgbClr val="FF0000"/>
                </a:solidFill>
                <a:effectLst/>
              </a:rPr>
              <a:t>Croatia</a:t>
            </a:r>
            <a:r>
              <a:rPr lang="en-US" b="1" i="1" dirty="0">
                <a:solidFill>
                  <a:srgbClr val="404040"/>
                </a:solidFill>
                <a:effectLst/>
              </a:rPr>
              <a:t> will be able to </a:t>
            </a:r>
            <a:r>
              <a:rPr lang="en-US" b="1" i="1" dirty="0" err="1">
                <a:solidFill>
                  <a:srgbClr val="404040"/>
                </a:solidFill>
                <a:effectLst/>
              </a:rPr>
              <a:t>authorise</a:t>
            </a:r>
            <a:r>
              <a:rPr lang="en-US" b="1" i="1" dirty="0">
                <a:solidFill>
                  <a:srgbClr val="404040"/>
                </a:solidFill>
                <a:effectLst/>
              </a:rPr>
              <a:t> until the end of 2023 the import of Russian vacuum gas oil which is needed for the functioning of its refinery</a:t>
            </a:r>
          </a:p>
          <a:p>
            <a:endParaRPr lang="ru-RU" dirty="0"/>
          </a:p>
        </p:txBody>
      </p:sp>
    </p:spTree>
    <p:extLst>
      <p:ext uri="{BB962C8B-B14F-4D97-AF65-F5344CB8AC3E}">
        <p14:creationId xmlns:p14="http://schemas.microsoft.com/office/powerpoint/2010/main" val="2246745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0671F5A-1282-ADB3-C92A-1A59D529FEFB}"/>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ru-RU" dirty="0">
                <a:solidFill>
                  <a:srgbClr val="7030A0"/>
                </a:solidFill>
              </a:rPr>
              <a:t>Шестой пакет санкций ЕС против России от 3.06. 2022 г. (часть вторая)</a:t>
            </a:r>
          </a:p>
        </p:txBody>
      </p:sp>
      <p:sp>
        <p:nvSpPr>
          <p:cNvPr id="3" name="Объект 2">
            <a:extLst>
              <a:ext uri="{FF2B5EF4-FFF2-40B4-BE49-F238E27FC236}">
                <a16:creationId xmlns:a16="http://schemas.microsoft.com/office/drawing/2014/main" xmlns="" id="{FD47A9CE-D0DC-988C-FE55-884294FCF151}"/>
              </a:ext>
            </a:extLst>
          </p:cNvPr>
          <p:cNvSpPr>
            <a:spLocks noGrp="1"/>
          </p:cNvSpPr>
          <p:nvPr>
            <p:ph idx="1"/>
          </p:nvPr>
        </p:nvSpPr>
        <p:spPr>
          <a:blipFill>
            <a:blip r:embed="rId2"/>
            <a:tile tx="0" ty="0" sx="100000" sy="100000" flip="none" algn="tl"/>
          </a:blipFill>
        </p:spPr>
        <p:txBody>
          <a:bodyPr>
            <a:normAutofit fontScale="85000" lnSpcReduction="10000"/>
          </a:bodyPr>
          <a:lstStyle/>
          <a:p>
            <a:r>
              <a:rPr lang="en-US" dirty="0"/>
              <a:t>Oil transport services</a:t>
            </a:r>
            <a:r>
              <a:rPr lang="ru-RU" dirty="0"/>
              <a:t>:</a:t>
            </a:r>
          </a:p>
          <a:p>
            <a:r>
              <a:rPr lang="ru-RU" dirty="0"/>
              <a:t> </a:t>
            </a:r>
            <a:r>
              <a:rPr lang="en-US" dirty="0"/>
              <a:t>After a wind down period of 6 months, EU operators will be prohibited from insuring and financing the transport, in particular through maritime routes, of oil to third countries</a:t>
            </a:r>
            <a:r>
              <a:rPr lang="ru-RU" dirty="0"/>
              <a:t>.</a:t>
            </a:r>
            <a:r>
              <a:rPr lang="en-US" dirty="0"/>
              <a:t>This will make it particularly difficult for Russia to continue exporting its crude oil and petroleum products to the rest of the world since EU operators are important providers of such services</a:t>
            </a:r>
          </a:p>
          <a:p>
            <a:r>
              <a:rPr lang="en-US" dirty="0"/>
              <a:t> Financial and business services measures</a:t>
            </a:r>
            <a:r>
              <a:rPr lang="ru-RU" dirty="0"/>
              <a:t>:</a:t>
            </a:r>
          </a:p>
          <a:p>
            <a:r>
              <a:rPr lang="en-US" dirty="0"/>
              <a:t>An additional three Russian banks, Russia's largest bank Sberbank, Credit Bank of Moscow, and Russian Agricultural Bank - and the Belarusian Bank For Development And Reconstruction have been removed from SWIFT. These banks are critical for the Russian financial system and Putin's ability to further wage war. It will solidify the isolation of the Russian financial sector from the global system</a:t>
            </a:r>
            <a:endParaRPr lang="ru-RU" dirty="0"/>
          </a:p>
        </p:txBody>
      </p:sp>
    </p:spTree>
    <p:extLst>
      <p:ext uri="{BB962C8B-B14F-4D97-AF65-F5344CB8AC3E}">
        <p14:creationId xmlns:p14="http://schemas.microsoft.com/office/powerpoint/2010/main" val="685938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41E04E2-5FDE-A030-9FF8-A1974A774343}"/>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pPr algn="ctr"/>
            <a:r>
              <a:rPr lang="ru-RU" dirty="0">
                <a:solidFill>
                  <a:srgbClr val="00B050"/>
                </a:solidFill>
              </a:rPr>
              <a:t>Шестой пакет санкций ЕС против России от 3.06.2022 г. (часть третья) </a:t>
            </a:r>
          </a:p>
        </p:txBody>
      </p:sp>
      <p:sp>
        <p:nvSpPr>
          <p:cNvPr id="3" name="Объект 2">
            <a:extLst>
              <a:ext uri="{FF2B5EF4-FFF2-40B4-BE49-F238E27FC236}">
                <a16:creationId xmlns:a16="http://schemas.microsoft.com/office/drawing/2014/main" xmlns="" id="{5861678D-D310-6264-09AC-633E326F190D}"/>
              </a:ext>
            </a:extLst>
          </p:cNvPr>
          <p:cNvSpPr>
            <a:spLocks noGrp="1"/>
          </p:cNvSpPr>
          <p:nvPr>
            <p:ph idx="1"/>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70000" lnSpcReduction="20000"/>
          </a:bodyPr>
          <a:lstStyle/>
          <a:p>
            <a:r>
              <a:rPr lang="en-US" b="1" i="1" dirty="0"/>
              <a:t>The provision of certain business-relevant services - directly or indirectly – such as accounting, auditing, statutory audit, bookkeeping and tax consulting services, business and management consulting, and public relations services to the Russian government, as well as to legal persons, entities or bodies established in Russia are now prohibited</a:t>
            </a:r>
          </a:p>
          <a:p>
            <a:r>
              <a:rPr lang="en-US" b="1" i="1" dirty="0"/>
              <a:t> Broadcasting suspension</a:t>
            </a:r>
          </a:p>
          <a:p>
            <a:r>
              <a:rPr lang="en-US" b="1" i="1" dirty="0"/>
              <a:t>The broadcasting activities of another three Russian State outlets – Rossiya RTR/RTR </a:t>
            </a:r>
            <a:r>
              <a:rPr lang="en-US" b="1" i="1" dirty="0" err="1"/>
              <a:t>Planeta</a:t>
            </a:r>
            <a:r>
              <a:rPr lang="en-US" b="1" i="1" dirty="0"/>
              <a:t>, Rossiya 24/Russia 24, and TV Centre International – have been suspended. They are among the most important pro-Kremlin disinformation outlets targeting audiences in Ukraine and the EU, and disseminating propaganda in support of Russia's aggression against Ukraine</a:t>
            </a:r>
          </a:p>
          <a:p>
            <a:r>
              <a:rPr lang="en-US" b="1" i="1" dirty="0"/>
              <a:t>Several regulators in EU Member States have already taken action against those Russian state-controlled broadcasters and channels. They will now be barred from distributing their content across the EU, in whatever shape or form, be it on cable, via satellite, on the internet or via smartphone apps</a:t>
            </a:r>
          </a:p>
          <a:p>
            <a:r>
              <a:rPr lang="en-US" b="1" i="1" dirty="0"/>
              <a:t>The advertising of products or services on sanctioned outlets has also been prohibited</a:t>
            </a:r>
            <a:endParaRPr lang="ru-RU" b="1" i="1" dirty="0"/>
          </a:p>
        </p:txBody>
      </p:sp>
    </p:spTree>
    <p:extLst>
      <p:ext uri="{BB962C8B-B14F-4D97-AF65-F5344CB8AC3E}">
        <p14:creationId xmlns:p14="http://schemas.microsoft.com/office/powerpoint/2010/main" val="925015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AE8681A-B0DC-7F55-68B4-C93DAA22C4FC}"/>
              </a:ext>
            </a:extLst>
          </p:cNvPr>
          <p:cNvSpPr>
            <a:spLocks noGrp="1"/>
          </p:cNvSpPr>
          <p:nvPr>
            <p:ph type="title"/>
          </p:nvPr>
        </p:nvSpPr>
        <p:spPr>
          <a:ln>
            <a:solidFill>
              <a:schemeClr val="tx1"/>
            </a:solidFill>
          </a:ln>
        </p:spPr>
        <p:txBody>
          <a:bodyPr/>
          <a:lstStyle/>
          <a:p>
            <a:pPr algn="ctr"/>
            <a:r>
              <a:rPr lang="ru-RU" dirty="0">
                <a:solidFill>
                  <a:srgbClr val="FF0000"/>
                </a:solidFill>
              </a:rPr>
              <a:t>Седьмой пакет санкций ЕС против России от 21.07. 2022</a:t>
            </a:r>
          </a:p>
        </p:txBody>
      </p:sp>
      <p:sp>
        <p:nvSpPr>
          <p:cNvPr id="3" name="Объект 2">
            <a:extLst>
              <a:ext uri="{FF2B5EF4-FFF2-40B4-BE49-F238E27FC236}">
                <a16:creationId xmlns:a16="http://schemas.microsoft.com/office/drawing/2014/main" xmlns="" id="{137838DD-A9B8-E612-6C72-D44EFB37CD57}"/>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62500" lnSpcReduction="20000"/>
          </a:bodyPr>
          <a:lstStyle/>
          <a:p>
            <a:pPr algn="l">
              <a:buFont typeface="Arial" panose="020B0604020202020204" pitchFamily="34" charset="0"/>
              <a:buChar char="•"/>
            </a:pPr>
            <a:r>
              <a:rPr lang="en-US" sz="2200" b="1" i="1" u="sng" dirty="0">
                <a:solidFill>
                  <a:srgbClr val="404040"/>
                </a:solidFill>
                <a:effectLst/>
              </a:rPr>
              <a:t>Gold import ban</a:t>
            </a:r>
            <a:r>
              <a:rPr lang="en-US" sz="2200" b="1" i="1" dirty="0">
                <a:solidFill>
                  <a:srgbClr val="404040"/>
                </a:solidFill>
                <a:effectLst/>
              </a:rPr>
              <a:t>: The import of all gold originating from Russia and exported from Russia into the EU or to any third country is prohibited. An exemption applies for gold </a:t>
            </a:r>
            <a:r>
              <a:rPr lang="en-US" sz="2200" b="1" i="1" dirty="0" err="1">
                <a:solidFill>
                  <a:srgbClr val="404040"/>
                </a:solidFill>
                <a:effectLst/>
              </a:rPr>
              <a:t>jewellery</a:t>
            </a:r>
            <a:r>
              <a:rPr lang="en-US" sz="2200" b="1" i="1" dirty="0">
                <a:solidFill>
                  <a:srgbClr val="404040"/>
                </a:solidFill>
                <a:effectLst/>
              </a:rPr>
              <a:t> of </a:t>
            </a:r>
            <a:r>
              <a:rPr lang="en-US" sz="2200" b="1" i="1" dirty="0" err="1">
                <a:solidFill>
                  <a:srgbClr val="404040"/>
                </a:solidFill>
                <a:effectLst/>
              </a:rPr>
              <a:t>travellers</a:t>
            </a:r>
            <a:r>
              <a:rPr lang="en-US" sz="2200" b="1" i="1" dirty="0">
                <a:solidFill>
                  <a:srgbClr val="404040"/>
                </a:solidFill>
                <a:effectLst/>
              </a:rPr>
              <a:t> for their personal use</a:t>
            </a:r>
            <a:br>
              <a:rPr lang="en-US" sz="2200" b="1" i="1" dirty="0">
                <a:solidFill>
                  <a:srgbClr val="404040"/>
                </a:solidFill>
                <a:effectLst/>
              </a:rPr>
            </a:br>
            <a:r>
              <a:rPr lang="en-US" sz="2200" b="1" i="1" dirty="0">
                <a:solidFill>
                  <a:srgbClr val="404040"/>
                </a:solidFill>
                <a:effectLst/>
              </a:rPr>
              <a:t> </a:t>
            </a:r>
            <a:r>
              <a:rPr lang="en-US" sz="2200" b="1" i="1" dirty="0" smtClean="0">
                <a:solidFill>
                  <a:srgbClr val="404040"/>
                </a:solidFill>
                <a:effectLst/>
              </a:rPr>
              <a:t>Reporting </a:t>
            </a:r>
            <a:r>
              <a:rPr lang="en-US" sz="2200" b="1" i="1" dirty="0">
                <a:solidFill>
                  <a:srgbClr val="404040"/>
                </a:solidFill>
                <a:effectLst/>
              </a:rPr>
              <a:t>requirements strengthened: Sanctioned people are obliged to declare their assets, in order to facilitate the freezing of their assets in the </a:t>
            </a:r>
            <a:r>
              <a:rPr lang="en-US" sz="2200" b="1" i="1" dirty="0" smtClean="0">
                <a:solidFill>
                  <a:srgbClr val="404040"/>
                </a:solidFill>
                <a:effectLst/>
              </a:rPr>
              <a:t>EU/</a:t>
            </a:r>
          </a:p>
          <a:p>
            <a:pPr algn="l">
              <a:buFont typeface="Arial" panose="020B0604020202020204" pitchFamily="34" charset="0"/>
              <a:buChar char="•"/>
            </a:pPr>
            <a:r>
              <a:rPr lang="en-US" sz="2200" b="1" i="1" dirty="0">
                <a:solidFill>
                  <a:srgbClr val="404040"/>
                </a:solidFill>
                <a:effectLst/>
              </a:rPr>
              <a:t/>
            </a:r>
            <a:br>
              <a:rPr lang="en-US" sz="2200" b="1" i="1" dirty="0">
                <a:solidFill>
                  <a:srgbClr val="404040"/>
                </a:solidFill>
                <a:effectLst/>
              </a:rPr>
            </a:br>
            <a:r>
              <a:rPr lang="en-US" sz="2200" b="1" i="1" dirty="0">
                <a:solidFill>
                  <a:srgbClr val="404040"/>
                </a:solidFill>
                <a:effectLst/>
              </a:rPr>
              <a:t> </a:t>
            </a:r>
            <a:r>
              <a:rPr lang="en-US" sz="2200" b="1" i="1" u="sng" dirty="0" smtClean="0">
                <a:solidFill>
                  <a:srgbClr val="404040"/>
                </a:solidFill>
                <a:effectLst/>
              </a:rPr>
              <a:t>Targeted </a:t>
            </a:r>
            <a:r>
              <a:rPr lang="en-US" sz="2200" b="1" i="1" u="sng" dirty="0">
                <a:solidFill>
                  <a:srgbClr val="404040"/>
                </a:solidFill>
                <a:effectLst/>
              </a:rPr>
              <a:t>export bans</a:t>
            </a:r>
            <a:r>
              <a:rPr lang="en-US" sz="2200" b="1" i="1" dirty="0">
                <a:solidFill>
                  <a:srgbClr val="404040"/>
                </a:solidFill>
                <a:effectLst/>
              </a:rPr>
              <a:t>: Export controls on dual use and advanced technology is reinforced by extending the list of items which may contribute to Russia’s military and technological enhancement or the development of its </a:t>
            </a:r>
            <a:r>
              <a:rPr lang="en-US" sz="2200" b="1" i="1" dirty="0" err="1">
                <a:solidFill>
                  <a:srgbClr val="404040"/>
                </a:solidFill>
                <a:effectLst/>
              </a:rPr>
              <a:t>defence</a:t>
            </a:r>
            <a:r>
              <a:rPr lang="en-US" sz="2200" b="1" i="1" dirty="0">
                <a:solidFill>
                  <a:srgbClr val="404040"/>
                </a:solidFill>
                <a:effectLst/>
              </a:rPr>
              <a:t> and security </a:t>
            </a:r>
            <a:r>
              <a:rPr lang="en-US" sz="2200" b="1" i="1" dirty="0" smtClean="0">
                <a:solidFill>
                  <a:srgbClr val="404040"/>
                </a:solidFill>
                <a:effectLst/>
              </a:rPr>
              <a:t>sector/</a:t>
            </a:r>
          </a:p>
          <a:p>
            <a:pPr algn="l">
              <a:buFont typeface="Arial" panose="020B0604020202020204" pitchFamily="34" charset="0"/>
              <a:buChar char="•"/>
            </a:pPr>
            <a:r>
              <a:rPr lang="en-US" sz="2200" b="1" i="1" dirty="0">
                <a:solidFill>
                  <a:srgbClr val="404040"/>
                </a:solidFill>
                <a:effectLst/>
              </a:rPr>
              <a:t/>
            </a:r>
            <a:br>
              <a:rPr lang="en-US" sz="2200" b="1" i="1" dirty="0">
                <a:solidFill>
                  <a:srgbClr val="404040"/>
                </a:solidFill>
                <a:effectLst/>
              </a:rPr>
            </a:br>
            <a:r>
              <a:rPr lang="en-US" sz="2200" b="1" i="1" dirty="0">
                <a:solidFill>
                  <a:srgbClr val="404040"/>
                </a:solidFill>
                <a:effectLst/>
              </a:rPr>
              <a:t> </a:t>
            </a:r>
            <a:r>
              <a:rPr lang="en-US" sz="2200" b="1" i="1" u="sng" dirty="0" smtClean="0">
                <a:solidFill>
                  <a:srgbClr val="404040"/>
                </a:solidFill>
                <a:effectLst/>
              </a:rPr>
              <a:t>Port </a:t>
            </a:r>
            <a:r>
              <a:rPr lang="en-US" sz="2200" b="1" i="1" u="sng" dirty="0">
                <a:solidFill>
                  <a:srgbClr val="404040"/>
                </a:solidFill>
                <a:effectLst/>
              </a:rPr>
              <a:t>access ban</a:t>
            </a:r>
            <a:r>
              <a:rPr lang="en-US" sz="2200" b="1" i="1" dirty="0">
                <a:solidFill>
                  <a:srgbClr val="404040"/>
                </a:solidFill>
                <a:effectLst/>
              </a:rPr>
              <a:t>: Russian flagged vessels are banned to access locks to prevent the circumvention of </a:t>
            </a:r>
            <a:r>
              <a:rPr lang="en-US" sz="2200" b="1" i="1" dirty="0" smtClean="0">
                <a:solidFill>
                  <a:srgbClr val="404040"/>
                </a:solidFill>
                <a:effectLst/>
              </a:rPr>
              <a:t>sanctions</a:t>
            </a:r>
            <a:r>
              <a:rPr lang="en-US" sz="2200" b="1" i="1" dirty="0">
                <a:solidFill>
                  <a:srgbClr val="404040"/>
                </a:solidFill>
                <a:effectLst/>
              </a:rPr>
              <a:t> </a:t>
            </a:r>
            <a:r>
              <a:rPr lang="en-US" sz="2200" b="1" i="1" dirty="0" smtClean="0">
                <a:solidFill>
                  <a:srgbClr val="404040"/>
                </a:solidFill>
                <a:effectLst/>
              </a:rPr>
              <a:t>Financial </a:t>
            </a:r>
            <a:r>
              <a:rPr lang="en-US" sz="2200" b="1" i="1" dirty="0">
                <a:solidFill>
                  <a:srgbClr val="404040"/>
                </a:solidFill>
                <a:effectLst/>
              </a:rPr>
              <a:t>sanctions: The prohibition on accepting deposits is expanded to deposits from </a:t>
            </a:r>
            <a:r>
              <a:rPr lang="en-US" sz="2200" b="1" i="1" dirty="0" smtClean="0">
                <a:solidFill>
                  <a:srgbClr val="404040"/>
                </a:solidFill>
                <a:effectLst/>
              </a:rPr>
              <a:t>legal persons</a:t>
            </a:r>
            <a:r>
              <a:rPr lang="en-US" sz="2200" b="1" i="1" dirty="0">
                <a:solidFill>
                  <a:srgbClr val="404040"/>
                </a:solidFill>
                <a:effectLst/>
              </a:rPr>
              <a:t>, entities or bodies established in third countries and majority-owned by Russian nationals or natural persons residing in Russia. Additionally, the acceptance of deposits for non-prohibited cross-border trade will be subject to a prior </a:t>
            </a:r>
            <a:r>
              <a:rPr lang="en-US" sz="2200" b="1" i="1" dirty="0" err="1">
                <a:solidFill>
                  <a:srgbClr val="404040"/>
                </a:solidFill>
                <a:effectLst/>
              </a:rPr>
              <a:t>authorisation</a:t>
            </a:r>
            <a:r>
              <a:rPr lang="en-US" sz="2200" b="1" i="1" dirty="0">
                <a:solidFill>
                  <a:srgbClr val="404040"/>
                </a:solidFill>
                <a:effectLst/>
              </a:rPr>
              <a:t> by the national competent authorities</a:t>
            </a:r>
            <a:r>
              <a:rPr lang="ru-RU" sz="2200" b="1" i="1" dirty="0">
                <a:solidFill>
                  <a:srgbClr val="404040"/>
                </a:solidFill>
                <a:effectLst/>
              </a:rPr>
              <a:t>.</a:t>
            </a:r>
            <a:endParaRPr lang="en-US" sz="2200" b="1" i="1" dirty="0">
              <a:solidFill>
                <a:srgbClr val="404040"/>
              </a:solidFill>
              <a:effectLst/>
            </a:endParaRPr>
          </a:p>
          <a:p>
            <a:endParaRPr lang="ru-RU" dirty="0"/>
          </a:p>
        </p:txBody>
      </p:sp>
    </p:spTree>
    <p:extLst>
      <p:ext uri="{BB962C8B-B14F-4D97-AF65-F5344CB8AC3E}">
        <p14:creationId xmlns:p14="http://schemas.microsoft.com/office/powerpoint/2010/main" val="1692476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2D6FA6D-04EC-9287-FBE3-732B76B12F58}"/>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pPr algn="ctr"/>
            <a:r>
              <a:rPr lang="ru-RU" dirty="0">
                <a:solidFill>
                  <a:srgbClr val="FF0000"/>
                </a:solidFill>
              </a:rPr>
              <a:t>Восьмой пакет санкций ЕС против России 5.10.2022 (часть 1)</a:t>
            </a:r>
          </a:p>
        </p:txBody>
      </p:sp>
      <p:sp>
        <p:nvSpPr>
          <p:cNvPr id="3" name="Объект 2">
            <a:extLst>
              <a:ext uri="{FF2B5EF4-FFF2-40B4-BE49-F238E27FC236}">
                <a16:creationId xmlns:a16="http://schemas.microsoft.com/office/drawing/2014/main" xmlns="" id="{2D8E4D9B-8589-8F66-9722-98AE4403757E}"/>
              </a:ext>
            </a:extLst>
          </p:cNvPr>
          <p:cNvSpPr>
            <a:spLocks noGrp="1"/>
          </p:cNvSpPr>
          <p:nvPr>
            <p:ph idx="1"/>
          </p:nvPr>
        </p:nvSpPr>
        <p:spPr>
          <a:solidFill>
            <a:srgbClr val="FFFF00"/>
          </a:solidFill>
        </p:spPr>
        <p:txBody>
          <a:bodyPr>
            <a:normAutofit fontScale="70000" lnSpcReduction="20000"/>
          </a:bodyPr>
          <a:lstStyle/>
          <a:p>
            <a:pPr algn="l">
              <a:buFont typeface="Arial" panose="020B0604020202020204" pitchFamily="34" charset="0"/>
              <a:buChar char="•"/>
            </a:pPr>
            <a:r>
              <a:rPr lang="en-US" b="1" dirty="0">
                <a:solidFill>
                  <a:srgbClr val="404040"/>
                </a:solidFill>
                <a:effectLst/>
              </a:rPr>
              <a:t>New export restrictions</a:t>
            </a:r>
            <a:r>
              <a:rPr lang="en-US" dirty="0">
                <a:solidFill>
                  <a:srgbClr val="404040"/>
                </a:solidFill>
                <a:effectLst/>
              </a:rPr>
              <a:t>: Additional export restrictions have been introduced which aim to reduce Russia's access to military, industrial and technological items, as well as its ability to develop its </a:t>
            </a:r>
            <a:r>
              <a:rPr lang="en-US" dirty="0" err="1">
                <a:solidFill>
                  <a:srgbClr val="404040"/>
                </a:solidFill>
                <a:effectLst/>
              </a:rPr>
              <a:t>defence</a:t>
            </a:r>
            <a:r>
              <a:rPr lang="en-US" dirty="0">
                <a:solidFill>
                  <a:srgbClr val="404040"/>
                </a:solidFill>
                <a:effectLst/>
              </a:rPr>
              <a:t> and security sector.</a:t>
            </a:r>
            <a:br>
              <a:rPr lang="en-US" dirty="0">
                <a:solidFill>
                  <a:srgbClr val="404040"/>
                </a:solidFill>
                <a:effectLst/>
              </a:rPr>
            </a:br>
            <a:r>
              <a:rPr lang="en-US" dirty="0">
                <a:solidFill>
                  <a:srgbClr val="404040"/>
                </a:solidFill>
                <a:effectLst/>
              </a:rPr>
              <a:t/>
            </a:r>
            <a:br>
              <a:rPr lang="en-US" dirty="0">
                <a:solidFill>
                  <a:srgbClr val="404040"/>
                </a:solidFill>
                <a:effectLst/>
              </a:rPr>
            </a:br>
            <a:r>
              <a:rPr lang="en-US" dirty="0">
                <a:solidFill>
                  <a:srgbClr val="404040"/>
                </a:solidFill>
                <a:effectLst/>
              </a:rPr>
              <a:t>This includes the banning of the export of coal including coking coal (which is used in Russian industrial plants), specific electronic components (found in Russian weapons), technical items used in the aviation sector, as well as certain chemicals.</a:t>
            </a:r>
            <a:br>
              <a:rPr lang="en-US" dirty="0">
                <a:solidFill>
                  <a:srgbClr val="404040"/>
                </a:solidFill>
                <a:effectLst/>
              </a:rPr>
            </a:br>
            <a:r>
              <a:rPr lang="en-US" dirty="0">
                <a:solidFill>
                  <a:srgbClr val="404040"/>
                </a:solidFill>
                <a:effectLst/>
              </a:rPr>
              <a:t/>
            </a:r>
            <a:br>
              <a:rPr lang="en-US" dirty="0">
                <a:solidFill>
                  <a:srgbClr val="404040"/>
                </a:solidFill>
                <a:effectLst/>
              </a:rPr>
            </a:br>
            <a:r>
              <a:rPr lang="en-US" dirty="0">
                <a:solidFill>
                  <a:srgbClr val="404040"/>
                </a:solidFill>
                <a:effectLst/>
              </a:rPr>
              <a:t>A prohibition on exporting small arms and other goods under the anti-torture Regulation has been added.</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b="1" dirty="0">
                <a:solidFill>
                  <a:srgbClr val="404040"/>
                </a:solidFill>
                <a:effectLst/>
              </a:rPr>
              <a:t>New import restrictions</a:t>
            </a:r>
            <a:r>
              <a:rPr lang="en-US" dirty="0">
                <a:solidFill>
                  <a:srgbClr val="404040"/>
                </a:solidFill>
                <a:effectLst/>
              </a:rPr>
              <a:t>: Almost €7 billion worth of additional import restrictions have been agreed.</a:t>
            </a:r>
            <a:r>
              <a:rPr lang="ru-RU" dirty="0">
                <a:solidFill>
                  <a:srgbClr val="404040"/>
                </a:solidFill>
                <a:effectLst/>
              </a:rPr>
              <a:t> </a:t>
            </a:r>
            <a:r>
              <a:rPr lang="en-US" dirty="0">
                <a:solidFill>
                  <a:srgbClr val="404040"/>
                </a:solidFill>
                <a:effectLst/>
              </a:rPr>
              <a:t>It includes, for example, a ban on the import of Russian finished and semi-finished steel products (subject to a transition period for some semi-finished), machinery and appliances, plastics, vehicles, textiles, footwear, leather, ceramics, certain chemical products, and </a:t>
            </a:r>
            <a:r>
              <a:rPr lang="en-US" b="1" i="1" dirty="0">
                <a:solidFill>
                  <a:srgbClr val="FF0000"/>
                </a:solidFill>
                <a:effectLst/>
              </a:rPr>
              <a:t>non-gold </a:t>
            </a:r>
            <a:r>
              <a:rPr lang="en-US" b="1" i="1" dirty="0" err="1">
                <a:solidFill>
                  <a:srgbClr val="FF0000"/>
                </a:solidFill>
                <a:effectLst/>
              </a:rPr>
              <a:t>jewellery</a:t>
            </a:r>
            <a:r>
              <a:rPr lang="en-US" b="1" i="1" dirty="0">
                <a:solidFill>
                  <a:srgbClr val="FF0000"/>
                </a:solidFill>
                <a:effectLst/>
              </a:rPr>
              <a:t>.</a:t>
            </a:r>
            <a:br>
              <a:rPr lang="en-US" b="1" i="1" dirty="0">
                <a:solidFill>
                  <a:srgbClr val="FF0000"/>
                </a:solidFill>
                <a:effectLst/>
              </a:rPr>
            </a:br>
            <a:r>
              <a:rPr lang="en-US" b="1" i="1" dirty="0">
                <a:solidFill>
                  <a:srgbClr val="FF0000"/>
                </a:solidFill>
                <a:effectLst/>
              </a:rPr>
              <a:t> </a:t>
            </a:r>
          </a:p>
          <a:p>
            <a:endParaRPr lang="ru-RU" dirty="0"/>
          </a:p>
        </p:txBody>
      </p:sp>
    </p:spTree>
    <p:extLst>
      <p:ext uri="{BB962C8B-B14F-4D97-AF65-F5344CB8AC3E}">
        <p14:creationId xmlns:p14="http://schemas.microsoft.com/office/powerpoint/2010/main" val="3720988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B865EE2-40A4-5F0E-5F53-D038D02CC7DA}"/>
              </a:ext>
            </a:extLst>
          </p:cNvPr>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ru-RU" dirty="0"/>
              <a:t>Восьмой пакет санкций ЕС против России от 5.10.2022 (часть вторая)</a:t>
            </a:r>
          </a:p>
        </p:txBody>
      </p:sp>
      <p:sp>
        <p:nvSpPr>
          <p:cNvPr id="3" name="Объект 2">
            <a:extLst>
              <a:ext uri="{FF2B5EF4-FFF2-40B4-BE49-F238E27FC236}">
                <a16:creationId xmlns:a16="http://schemas.microsoft.com/office/drawing/2014/main" xmlns="" id="{21EFF25C-6207-7D55-4F20-B0BCB88968B4}"/>
              </a:ext>
            </a:extLst>
          </p:cNvPr>
          <p:cNvSpPr>
            <a:spLocks noGrp="1"/>
          </p:cNvSpPr>
          <p:nvPr>
            <p:ph idx="1"/>
          </p:nvPr>
        </p:nvSpPr>
        <p:spPr>
          <a:blipFill>
            <a:blip r:embed="rId2"/>
            <a:tile tx="0" ty="0" sx="100000" sy="100000" flip="none" algn="tl"/>
          </a:blipFill>
        </p:spPr>
        <p:txBody>
          <a:bodyPr>
            <a:normAutofit fontScale="70000" lnSpcReduction="20000"/>
          </a:bodyPr>
          <a:lstStyle/>
          <a:p>
            <a:pPr algn="l">
              <a:buFont typeface="Arial" panose="020B0604020202020204" pitchFamily="34" charset="0"/>
              <a:buChar char="•"/>
            </a:pPr>
            <a:r>
              <a:rPr lang="en-US" b="1" dirty="0">
                <a:solidFill>
                  <a:srgbClr val="404040"/>
                </a:solidFill>
                <a:effectLst/>
              </a:rPr>
              <a:t>Implementing the G7 oil price cap</a:t>
            </a:r>
            <a:r>
              <a:rPr lang="en-US" dirty="0">
                <a:solidFill>
                  <a:srgbClr val="404040"/>
                </a:solidFill>
                <a:effectLst/>
              </a:rPr>
              <a:t>: Today's package marks the beginning of the implementation within the EU of the G7 agreement on Russian oil exports. While the EU's ban on importing Russian seaborne crude oil fully remains, </a:t>
            </a:r>
            <a:r>
              <a:rPr lang="en-US" b="1" i="1" dirty="0">
                <a:solidFill>
                  <a:srgbClr val="404040"/>
                </a:solidFill>
                <a:effectLst/>
              </a:rPr>
              <a:t>the price cap</a:t>
            </a:r>
            <a:r>
              <a:rPr lang="en-US" dirty="0">
                <a:solidFill>
                  <a:srgbClr val="404040"/>
                </a:solidFill>
                <a:effectLst/>
              </a:rPr>
              <a:t>, once implemented, would allow European operators to undertake and support the transport of Russian oil to third countries, provided its price remains under a pre-set “cap”. </a:t>
            </a:r>
            <a:r>
              <a:rPr lang="en-US" b="1" i="1" dirty="0">
                <a:solidFill>
                  <a:srgbClr val="404040"/>
                </a:solidFill>
                <a:effectLst/>
              </a:rPr>
              <a:t>This will help to further reduce Russia's revenues</a:t>
            </a:r>
            <a:r>
              <a:rPr lang="en-US" dirty="0">
                <a:solidFill>
                  <a:srgbClr val="404040"/>
                </a:solidFill>
                <a:effectLst/>
              </a:rPr>
              <a:t>, while keeping global energy markets stable through continued supplies. It will thus also help address inflation and keep energy costs stable at a time when high costs – particularly elevated fuel prices – are a great concern to all Europeans.</a:t>
            </a:r>
            <a:br>
              <a:rPr lang="en-US" dirty="0">
                <a:solidFill>
                  <a:srgbClr val="404040"/>
                </a:solidFill>
                <a:effectLst/>
              </a:rPr>
            </a:br>
            <a:r>
              <a:rPr lang="en-US" dirty="0">
                <a:solidFill>
                  <a:srgbClr val="404040"/>
                </a:solidFill>
                <a:effectLst/>
              </a:rPr>
              <a:t/>
            </a:r>
            <a:br>
              <a:rPr lang="en-US" dirty="0">
                <a:solidFill>
                  <a:srgbClr val="404040"/>
                </a:solidFill>
                <a:effectLst/>
              </a:rPr>
            </a:br>
            <a:r>
              <a:rPr lang="en-US" dirty="0">
                <a:solidFill>
                  <a:srgbClr val="404040"/>
                </a:solidFill>
                <a:effectLst/>
              </a:rPr>
              <a:t>This measure is being closely coordinated with G7 partners. It would take effect after 5 December 2022 for crude and 5 February 2023 for refined petroleum products, after a further decision by the Council.</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b="1" dirty="0">
                <a:solidFill>
                  <a:srgbClr val="404040"/>
                </a:solidFill>
                <a:effectLst/>
              </a:rPr>
              <a:t>Restrictions on State-owned enterprises</a:t>
            </a:r>
            <a:r>
              <a:rPr lang="en-US" dirty="0">
                <a:solidFill>
                  <a:srgbClr val="404040"/>
                </a:solidFill>
                <a:effectLst/>
              </a:rPr>
              <a:t>: Today's package bans EU nationals from holding posts in the governing bodies of certain state-owned enterprises.</a:t>
            </a:r>
            <a:br>
              <a:rPr lang="en-US" dirty="0">
                <a:solidFill>
                  <a:srgbClr val="404040"/>
                </a:solidFill>
                <a:effectLst/>
              </a:rPr>
            </a:br>
            <a:r>
              <a:rPr lang="en-US" dirty="0">
                <a:solidFill>
                  <a:srgbClr val="404040"/>
                </a:solidFill>
                <a:effectLst/>
              </a:rPr>
              <a:t>It also bans all transactions with the Russian Maritime Register, adding it to the list of state-owned enterprises which are subject to a transaction ban.</a:t>
            </a:r>
            <a:br>
              <a:rPr lang="en-US" dirty="0">
                <a:solidFill>
                  <a:srgbClr val="404040"/>
                </a:solidFill>
                <a:effectLst/>
              </a:rPr>
            </a:br>
            <a:r>
              <a:rPr lang="en-US" dirty="0">
                <a:solidFill>
                  <a:srgbClr val="404040"/>
                </a:solidFill>
                <a:effectLst/>
              </a:rPr>
              <a:t> </a:t>
            </a:r>
          </a:p>
          <a:p>
            <a:endParaRPr lang="ru-RU" dirty="0"/>
          </a:p>
        </p:txBody>
      </p:sp>
    </p:spTree>
    <p:extLst>
      <p:ext uri="{BB962C8B-B14F-4D97-AF65-F5344CB8AC3E}">
        <p14:creationId xmlns:p14="http://schemas.microsoft.com/office/powerpoint/2010/main" val="3296348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676A75E-F2C6-65DB-D6B7-31786132A1F8}"/>
              </a:ext>
            </a:extLst>
          </p:cNvPr>
          <p:cNvSpPr>
            <a:spLocks noGrp="1"/>
          </p:cNvSpPr>
          <p:nvPr>
            <p:ph type="title"/>
          </p:nvPr>
        </p:nvSpPr>
        <p:spPr/>
        <p:style>
          <a:lnRef idx="0">
            <a:schemeClr val="dk1"/>
          </a:lnRef>
          <a:fillRef idx="3">
            <a:schemeClr val="dk1"/>
          </a:fillRef>
          <a:effectRef idx="3">
            <a:schemeClr val="dk1"/>
          </a:effectRef>
          <a:fontRef idx="minor">
            <a:schemeClr val="lt1"/>
          </a:fontRef>
        </p:style>
        <p:txBody>
          <a:bodyPr>
            <a:normAutofit/>
          </a:bodyPr>
          <a:lstStyle/>
          <a:p>
            <a:pPr algn="ctr"/>
            <a:r>
              <a:rPr lang="ru-RU" dirty="0"/>
              <a:t>Восьмой пакет санкций ЕС против России от 5.10.2022 (часть третья)</a:t>
            </a:r>
          </a:p>
        </p:txBody>
      </p:sp>
      <p:sp>
        <p:nvSpPr>
          <p:cNvPr id="3" name="Объект 2">
            <a:extLst>
              <a:ext uri="{FF2B5EF4-FFF2-40B4-BE49-F238E27FC236}">
                <a16:creationId xmlns:a16="http://schemas.microsoft.com/office/drawing/2014/main" xmlns="" id="{B204E34F-D34C-5F81-10BE-3EA6CB4329CA}"/>
              </a:ext>
            </a:extLst>
          </p:cNvPr>
          <p:cNvSpPr>
            <a:spLocks noGrp="1"/>
          </p:cNvSpPr>
          <p:nvPr>
            <p:ph idx="1"/>
          </p:nvPr>
        </p:nvSpPr>
        <p:spPr>
          <a:blipFill>
            <a:blip r:embed="rId2"/>
            <a:tile tx="0" ty="0" sx="100000" sy="100000" flip="none" algn="tl"/>
          </a:blipFill>
        </p:spPr>
        <p:txBody>
          <a:bodyPr>
            <a:normAutofit lnSpcReduction="10000"/>
          </a:bodyPr>
          <a:lstStyle/>
          <a:p>
            <a:r>
              <a:rPr lang="en-US" b="1" i="0" dirty="0">
                <a:solidFill>
                  <a:srgbClr val="404040"/>
                </a:solidFill>
                <a:effectLst/>
                <a:latin typeface="arial" panose="020B0604020202020204" pitchFamily="34" charset="0"/>
              </a:rPr>
              <a:t>Financial, IT consultancy and other business services</a:t>
            </a:r>
            <a:r>
              <a:rPr lang="en-US" b="0" i="0" dirty="0">
                <a:solidFill>
                  <a:srgbClr val="404040"/>
                </a:solidFill>
                <a:effectLst/>
                <a:latin typeface="arial" panose="020B0604020202020204" pitchFamily="34" charset="0"/>
              </a:rPr>
              <a:t>: The existing prohibitions on crypto assets have been tightened by banning all crypto-asset wallets, accounts, or custody services, irrespective of the amount of the wallet (previously up to €10,000 was allowed).</a:t>
            </a:r>
            <a:r>
              <a:rPr lang="en-US" dirty="0"/>
              <a:t/>
            </a:r>
            <a:br>
              <a:rPr lang="en-US" dirty="0"/>
            </a:br>
            <a:r>
              <a:rPr lang="en-US" dirty="0"/>
              <a:t/>
            </a:r>
            <a:br>
              <a:rPr lang="en-US" dirty="0"/>
            </a:br>
            <a:r>
              <a:rPr lang="en-US" b="0" i="0" dirty="0">
                <a:solidFill>
                  <a:srgbClr val="404040"/>
                </a:solidFill>
                <a:effectLst/>
                <a:latin typeface="arial" panose="020B0604020202020204" pitchFamily="34" charset="0"/>
              </a:rPr>
              <a:t>The package widens the scope of services that can no longer be provided to the government of Russia or legal persons established in Russia: these now include IT consultancy, legal advisory, architecture and engineering services. These are significant as </a:t>
            </a:r>
            <a:r>
              <a:rPr lang="en-US" b="1" i="1" dirty="0">
                <a:solidFill>
                  <a:srgbClr val="FF0000"/>
                </a:solidFill>
                <a:effectLst/>
                <a:latin typeface="arial" panose="020B0604020202020204" pitchFamily="34" charset="0"/>
              </a:rPr>
              <a:t>they will potentially weaken Russia's industrial capacity</a:t>
            </a:r>
            <a:r>
              <a:rPr lang="en-US" b="0" i="0" dirty="0">
                <a:solidFill>
                  <a:srgbClr val="404040"/>
                </a:solidFill>
                <a:effectLst/>
                <a:latin typeface="arial" panose="020B0604020202020204" pitchFamily="34" charset="0"/>
              </a:rPr>
              <a:t> because it is highly dependent on importing these services.</a:t>
            </a:r>
            <a:endParaRPr lang="ru-RU" dirty="0"/>
          </a:p>
        </p:txBody>
      </p:sp>
    </p:spTree>
    <p:extLst>
      <p:ext uri="{BB962C8B-B14F-4D97-AF65-F5344CB8AC3E}">
        <p14:creationId xmlns:p14="http://schemas.microsoft.com/office/powerpoint/2010/main" val="3920274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353BE0A-1284-36F3-5DEE-8A900E9B6D0C}"/>
              </a:ext>
            </a:extLst>
          </p:cNvPr>
          <p:cNvSpPr>
            <a:spLocks noGrp="1"/>
          </p:cNvSpPr>
          <p:nvPr>
            <p:ph type="title"/>
          </p:nvPr>
        </p:nvSpPr>
        <p:spPr>
          <a:xfrm>
            <a:off x="1291949" y="804889"/>
            <a:ext cx="9762904" cy="1059305"/>
          </a:xfrm>
          <a:solidFill>
            <a:srgbClr val="FFFF00"/>
          </a:solidFill>
        </p:spPr>
        <p:style>
          <a:lnRef idx="0">
            <a:schemeClr val="accent4"/>
          </a:lnRef>
          <a:fillRef idx="3">
            <a:schemeClr val="accent4"/>
          </a:fillRef>
          <a:effectRef idx="3">
            <a:schemeClr val="accent4"/>
          </a:effectRef>
          <a:fontRef idx="minor">
            <a:schemeClr val="lt1"/>
          </a:fontRef>
        </p:style>
        <p:txBody>
          <a:bodyPr>
            <a:normAutofit fontScale="90000"/>
          </a:bodyPr>
          <a:lstStyle/>
          <a:p>
            <a:r>
              <a:rPr lang="ru-RU" sz="1800" b="0" i="0" dirty="0">
                <a:solidFill>
                  <a:srgbClr val="242424"/>
                </a:solidFill>
                <a:effectLst/>
                <a:latin typeface="Open Sans" panose="020B0606030504020204" pitchFamily="34" charset="0"/>
              </a:rPr>
              <a:t>«</a:t>
            </a:r>
            <a:r>
              <a:rPr lang="ru-RU" sz="1800" b="1" i="1" dirty="0">
                <a:solidFill>
                  <a:srgbClr val="FF0000"/>
                </a:solidFill>
                <a:effectLst/>
                <a:latin typeface="Open Sans" panose="020B0606030504020204" pitchFamily="34" charset="0"/>
              </a:rPr>
              <a:t>Европа – это сад</a:t>
            </a:r>
            <a:r>
              <a:rPr lang="ru-RU" sz="1800" b="0" i="0" dirty="0">
                <a:solidFill>
                  <a:srgbClr val="242424"/>
                </a:solidFill>
                <a:effectLst/>
                <a:latin typeface="Open Sans" panose="020B0606030504020204" pitchFamily="34" charset="0"/>
              </a:rPr>
              <a:t>, мы создали этот сад… Все [в Европе] работает, это лучшая комбинация политической свободы, экономической перспективы и социальной сплоченности… Остальной мир – это не совсем сад. </a:t>
            </a:r>
            <a:r>
              <a:rPr lang="ru-RU" sz="1800" b="1" i="1" dirty="0">
                <a:solidFill>
                  <a:srgbClr val="FF0000"/>
                </a:solidFill>
                <a:effectLst/>
                <a:latin typeface="Open Sans" panose="020B0606030504020204" pitchFamily="34" charset="0"/>
              </a:rPr>
              <a:t>Большая часть остального мира – это джунгли</a:t>
            </a:r>
            <a:r>
              <a:rPr lang="ru-RU" sz="1800" b="0" i="0" dirty="0">
                <a:solidFill>
                  <a:srgbClr val="242424"/>
                </a:solidFill>
                <a:effectLst/>
                <a:latin typeface="Open Sans" panose="020B0606030504020204" pitchFamily="34" charset="0"/>
              </a:rPr>
              <a:t>. А джунгли могут вторгнуться в сад» (</a:t>
            </a:r>
            <a:r>
              <a:rPr lang="ru-RU" sz="1800" b="0" i="0" dirty="0" err="1">
                <a:solidFill>
                  <a:srgbClr val="242424"/>
                </a:solidFill>
                <a:effectLst/>
                <a:latin typeface="Open Sans" panose="020B0606030504020204" pitchFamily="34" charset="0"/>
              </a:rPr>
              <a:t>Жозеп</a:t>
            </a:r>
            <a:r>
              <a:rPr lang="ru-RU" sz="1800" b="0" i="0" dirty="0">
                <a:solidFill>
                  <a:srgbClr val="242424"/>
                </a:solidFill>
                <a:effectLst/>
                <a:latin typeface="Open Sans" panose="020B0606030504020204" pitchFamily="34" charset="0"/>
              </a:rPr>
              <a:t> </a:t>
            </a:r>
            <a:r>
              <a:rPr lang="ru-RU" sz="1800" b="0" i="0" dirty="0" err="1">
                <a:solidFill>
                  <a:srgbClr val="242424"/>
                </a:solidFill>
                <a:effectLst/>
                <a:latin typeface="Open Sans" panose="020B0606030504020204" pitchFamily="34" charset="0"/>
              </a:rPr>
              <a:t>Боррель</a:t>
            </a:r>
            <a:r>
              <a:rPr lang="ru-RU" sz="1800" b="0" i="0" dirty="0">
                <a:solidFill>
                  <a:srgbClr val="242424"/>
                </a:solidFill>
                <a:effectLst/>
                <a:latin typeface="Open Sans" panose="020B0606030504020204" pitchFamily="34" charset="0"/>
              </a:rPr>
              <a:t>).</a:t>
            </a:r>
            <a:endParaRPr lang="ru-RU" sz="1800" dirty="0"/>
          </a:p>
        </p:txBody>
      </p:sp>
      <p:pic>
        <p:nvPicPr>
          <p:cNvPr id="5" name="Объект 4">
            <a:extLst>
              <a:ext uri="{FF2B5EF4-FFF2-40B4-BE49-F238E27FC236}">
                <a16:creationId xmlns:a16="http://schemas.microsoft.com/office/drawing/2014/main" xmlns="" id="{00F691AA-2147-DA03-9429-E0D46FD0F279}"/>
              </a:ext>
            </a:extLst>
          </p:cNvPr>
          <p:cNvPicPr>
            <a:picLocks noGrp="1" noChangeAspect="1"/>
          </p:cNvPicPr>
          <p:nvPr>
            <p:ph sz="half" idx="1"/>
          </p:nvPr>
        </p:nvPicPr>
        <p:blipFill>
          <a:blip r:embed="rId2"/>
          <a:stretch>
            <a:fillRect/>
          </a:stretch>
        </p:blipFill>
        <p:spPr>
          <a:xfrm>
            <a:off x="1523999" y="2011363"/>
            <a:ext cx="4254501" cy="3448050"/>
          </a:xfrm>
          <a:prstGeom prst="rect">
            <a:avLst/>
          </a:prstGeom>
        </p:spPr>
      </p:pic>
      <p:pic>
        <p:nvPicPr>
          <p:cNvPr id="17" name="Объект 16">
            <a:extLst>
              <a:ext uri="{FF2B5EF4-FFF2-40B4-BE49-F238E27FC236}">
                <a16:creationId xmlns:a16="http://schemas.microsoft.com/office/drawing/2014/main" xmlns="" id="{E0F6D5C4-8AF6-9FA1-8CD6-5BF59E20A46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41546" y="2017713"/>
            <a:ext cx="4588933" cy="3441700"/>
          </a:xfrm>
        </p:spPr>
      </p:pic>
    </p:spTree>
    <p:extLst>
      <p:ext uri="{BB962C8B-B14F-4D97-AF65-F5344CB8AC3E}">
        <p14:creationId xmlns:p14="http://schemas.microsoft.com/office/powerpoint/2010/main" val="2178769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BE2F359-65A3-ADDC-A0EE-70D1DE88EC0A}"/>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pPr algn="ctr"/>
            <a:r>
              <a:rPr lang="ru-RU" dirty="0"/>
              <a:t>Всемирный Банк: стабилизация экономики России после 2023 года</a:t>
            </a:r>
          </a:p>
        </p:txBody>
      </p:sp>
      <p:pic>
        <p:nvPicPr>
          <p:cNvPr id="5" name="Объект 4">
            <a:extLst>
              <a:ext uri="{FF2B5EF4-FFF2-40B4-BE49-F238E27FC236}">
                <a16:creationId xmlns:a16="http://schemas.microsoft.com/office/drawing/2014/main" xmlns="" id="{983978A2-C1D0-14E8-606E-E8539CFD4DED}"/>
              </a:ext>
            </a:extLst>
          </p:cNvPr>
          <p:cNvPicPr>
            <a:picLocks noGrp="1" noChangeAspect="1"/>
          </p:cNvPicPr>
          <p:nvPr>
            <p:ph sz="half" idx="1"/>
          </p:nvPr>
        </p:nvPicPr>
        <p:blipFill>
          <a:blip r:embed="rId2"/>
          <a:stretch>
            <a:fillRect/>
          </a:stretch>
        </p:blipFill>
        <p:spPr>
          <a:xfrm>
            <a:off x="838200" y="1825626"/>
            <a:ext cx="4873486" cy="4351338"/>
          </a:xfrm>
          <a:prstGeom prst="rect">
            <a:avLst/>
          </a:prstGeom>
        </p:spPr>
      </p:pic>
      <p:sp>
        <p:nvSpPr>
          <p:cNvPr id="4" name="Объект 3">
            <a:extLst>
              <a:ext uri="{FF2B5EF4-FFF2-40B4-BE49-F238E27FC236}">
                <a16:creationId xmlns:a16="http://schemas.microsoft.com/office/drawing/2014/main" xmlns="" id="{FE756E68-7DA1-E3D4-8D69-599F6B48EAA8}"/>
              </a:ext>
            </a:extLst>
          </p:cNvPr>
          <p:cNvSpPr>
            <a:spLocks noGrp="1"/>
          </p:cNvSpPr>
          <p:nvPr>
            <p:ph sz="half" idx="2"/>
          </p:nvPr>
        </p:nvSpPr>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pPr algn="just"/>
            <a:r>
              <a:rPr lang="en-US" dirty="0"/>
              <a:t>Russia’s economy will contract by 4.5 percent in 2022, </a:t>
            </a:r>
            <a:r>
              <a:rPr lang="en-US" b="1" i="1" dirty="0">
                <a:solidFill>
                  <a:srgbClr val="00B050"/>
                </a:solidFill>
              </a:rPr>
              <a:t>less than initially expected </a:t>
            </a:r>
            <a:r>
              <a:rPr lang="en-US" dirty="0"/>
              <a:t>thanks to the strong fiscal response and the surge in energy prices which helped increase fiscal revenues. The economy has experienced a sharp drop in imports, and a fall in real incomes. </a:t>
            </a:r>
            <a:r>
              <a:rPr lang="en-US" dirty="0">
                <a:solidFill>
                  <a:srgbClr val="FF0000"/>
                </a:solidFill>
                <a:effectLst>
                  <a:outerShdw blurRad="38100" dist="38100" dir="2700000" algn="tl">
                    <a:srgbClr val="000000">
                      <a:alpha val="43137"/>
                    </a:srgbClr>
                  </a:outerShdw>
                </a:effectLst>
              </a:rPr>
              <a:t>The recession will continue in 2023 due to the sanctions and reduced fiscal expansion. Thereafter the economy is expected to stabilize. </a:t>
            </a:r>
            <a:r>
              <a:rPr lang="en-US" dirty="0"/>
              <a:t>However, medium to long-term growth is expected to be very low as Russia has lost access to key sources of productivity</a:t>
            </a:r>
            <a:endParaRPr lang="ru-RU" dirty="0"/>
          </a:p>
        </p:txBody>
      </p:sp>
    </p:spTree>
    <p:extLst>
      <p:ext uri="{BB962C8B-B14F-4D97-AF65-F5344CB8AC3E}">
        <p14:creationId xmlns:p14="http://schemas.microsoft.com/office/powerpoint/2010/main" val="2363266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9285DBF-4118-8BC9-B4B1-F1F8690B5211}"/>
              </a:ext>
            </a:extLst>
          </p:cNvPr>
          <p:cNvPicPr>
            <a:picLocks noChangeAspect="1"/>
          </p:cNvPicPr>
          <p:nvPr/>
        </p:nvPicPr>
        <p:blipFill>
          <a:blip r:embed="rId2"/>
          <a:stretch>
            <a:fillRect/>
          </a:stretch>
        </p:blipFill>
        <p:spPr>
          <a:xfrm>
            <a:off x="554637" y="374753"/>
            <a:ext cx="11407514" cy="6086007"/>
          </a:xfrm>
          <a:prstGeom prst="rect">
            <a:avLst/>
          </a:prstGeom>
        </p:spPr>
      </p:pic>
    </p:spTree>
    <p:extLst>
      <p:ext uri="{BB962C8B-B14F-4D97-AF65-F5344CB8AC3E}">
        <p14:creationId xmlns:p14="http://schemas.microsoft.com/office/powerpoint/2010/main" val="361833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9839E1B-48E4-3D54-88C4-55155037E9F1}"/>
              </a:ext>
            </a:extLst>
          </p:cNvPr>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pPr algn="ctr"/>
            <a:r>
              <a:rPr lang="ru-RU" dirty="0"/>
              <a:t>Стакан наполовину полон или пуст?</a:t>
            </a:r>
          </a:p>
        </p:txBody>
      </p:sp>
      <p:sp>
        <p:nvSpPr>
          <p:cNvPr id="3" name="Объект 2">
            <a:extLst>
              <a:ext uri="{FF2B5EF4-FFF2-40B4-BE49-F238E27FC236}">
                <a16:creationId xmlns:a16="http://schemas.microsoft.com/office/drawing/2014/main" xmlns="" id="{3CF0D101-FDD0-EF64-A7D3-2EDCA0DDD9B6}"/>
              </a:ext>
            </a:extLst>
          </p:cNvPr>
          <p:cNvSpPr>
            <a:spLocks noGrp="1"/>
          </p:cNvSpPr>
          <p:nvPr>
            <p:ph sz="half" idx="1"/>
          </p:nvPr>
        </p:nvSpPr>
        <p:spPr>
          <a:xfrm>
            <a:off x="1447331" y="2010878"/>
            <a:ext cx="4645152" cy="3767070"/>
          </a:xfrm>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algn="just"/>
            <a:r>
              <a:rPr lang="en-US" dirty="0"/>
              <a:t>The sanctions imposed on Russia following its war in Ukraine are having significant adverse economic impacts, </a:t>
            </a:r>
            <a:r>
              <a:rPr lang="en-US" dirty="0">
                <a:solidFill>
                  <a:srgbClr val="FF0000"/>
                </a:solidFill>
              </a:rPr>
              <a:t>albeit less severe in the short term than first expected. The initial shock was mitigated by the authorities’ strong fiscal response (3 percent of GDP), capital controls, monetary tightening, swift action to stem financial sector risks, as well as high FX inflows driven by the surge in global commodity prices.</a:t>
            </a:r>
            <a:r>
              <a:rPr lang="en-US" dirty="0"/>
              <a:t> The combination of smaller accessible international reserves (as </a:t>
            </a:r>
            <a:r>
              <a:rPr lang="en-US" b="1" i="1" dirty="0">
                <a:solidFill>
                  <a:srgbClr val="FF0000"/>
                </a:solidFill>
              </a:rPr>
              <a:t>half of Russia’s US$630bn international reserves were f</a:t>
            </a:r>
            <a:r>
              <a:rPr lang="en-US" dirty="0">
                <a:solidFill>
                  <a:srgbClr val="FF0000"/>
                </a:solidFill>
              </a:rPr>
              <a:t>rozen</a:t>
            </a:r>
            <a:r>
              <a:rPr lang="en-US" dirty="0"/>
              <a:t> because of sanctions), the suspension of its fiscal rule, and the reduction in domestic nonoil/gas revenues, all imply that </a:t>
            </a:r>
            <a:r>
              <a:rPr lang="en-US" dirty="0">
                <a:solidFill>
                  <a:srgbClr val="FF0000"/>
                </a:solidFill>
              </a:rPr>
              <a:t>Russia is now more exposed if fossil fuel prices and/or volumes fall as the global economy cools down</a:t>
            </a:r>
            <a:r>
              <a:rPr lang="en-US" dirty="0"/>
              <a:t>. Moreover, the sanctions have led to a dramatic drop in total imports, restricting access to new technologies and equipment, and external financing, and thereby dampening</a:t>
            </a:r>
            <a:endParaRPr lang="ru-RU" dirty="0"/>
          </a:p>
        </p:txBody>
      </p:sp>
      <p:sp>
        <p:nvSpPr>
          <p:cNvPr id="4" name="Объект 3">
            <a:extLst>
              <a:ext uri="{FF2B5EF4-FFF2-40B4-BE49-F238E27FC236}">
                <a16:creationId xmlns:a16="http://schemas.microsoft.com/office/drawing/2014/main" xmlns="" id="{E6F9EFAF-CE1B-9E48-4C1E-B98A75C01B14}"/>
              </a:ext>
            </a:extLst>
          </p:cNvPr>
          <p:cNvSpPr>
            <a:spLocks noGrp="1"/>
          </p:cNvSpPr>
          <p:nvPr>
            <p:ph sz="half" idx="2"/>
          </p:nvPr>
        </p:nvSpPr>
        <p:spPr>
          <a:xfrm>
            <a:off x="6413771" y="2017342"/>
            <a:ext cx="4645152" cy="3760605"/>
          </a:xfrm>
          <a:solidFill>
            <a:srgbClr val="FFFF00"/>
          </a:solidFill>
        </p:spPr>
        <p:txBody>
          <a:bodyPr>
            <a:noAutofit/>
          </a:bodyPr>
          <a:lstStyle/>
          <a:p>
            <a:pPr algn="just"/>
            <a:r>
              <a:rPr lang="en-US" sz="1600" dirty="0"/>
              <a:t>The outlook is developed under assumptions that the war and sanctions will continue as in recent months. GDP is expected to decrease by 4.5 percent in 2022 and by a further 3.6 percent in 2023, as the economy continues to contract due to the impact of sanctions, including those coming into force at the end of this year (notably the EU partial oil ban and to a lesser extent the oil price cap). A declining economic base and higher expenditure are expected to turn the general government surplus into a 1.8 percent deficit in 2022</a:t>
            </a:r>
            <a:endParaRPr lang="ru-RU" sz="1600" dirty="0"/>
          </a:p>
        </p:txBody>
      </p:sp>
    </p:spTree>
    <p:extLst>
      <p:ext uri="{BB962C8B-B14F-4D97-AF65-F5344CB8AC3E}">
        <p14:creationId xmlns:p14="http://schemas.microsoft.com/office/powerpoint/2010/main" val="3527144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FB7780B-2437-2BD1-9CE2-3512CA1BD638}"/>
              </a:ext>
            </a:extLst>
          </p:cNvPr>
          <p:cNvPicPr>
            <a:picLocks noChangeAspect="1"/>
          </p:cNvPicPr>
          <p:nvPr/>
        </p:nvPicPr>
        <p:blipFill>
          <a:blip r:embed="rId2"/>
          <a:stretch>
            <a:fillRect/>
          </a:stretch>
        </p:blipFill>
        <p:spPr>
          <a:xfrm>
            <a:off x="304800" y="0"/>
            <a:ext cx="11767930" cy="6858000"/>
          </a:xfrm>
          <a:prstGeom prst="rect">
            <a:avLst/>
          </a:prstGeom>
        </p:spPr>
      </p:pic>
    </p:spTree>
    <p:extLst>
      <p:ext uri="{BB962C8B-B14F-4D97-AF65-F5344CB8AC3E}">
        <p14:creationId xmlns:p14="http://schemas.microsoft.com/office/powerpoint/2010/main" val="1097491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5E5D6338-BD0F-5876-C2B8-4A5095403414}"/>
              </a:ext>
            </a:extLst>
          </p:cNvPr>
          <p:cNvPicPr>
            <a:picLocks noChangeAspect="1"/>
          </p:cNvPicPr>
          <p:nvPr/>
        </p:nvPicPr>
        <p:blipFill>
          <a:blip r:embed="rId2"/>
          <a:stretch>
            <a:fillRect/>
          </a:stretch>
        </p:blipFill>
        <p:spPr>
          <a:xfrm>
            <a:off x="1333500" y="738187"/>
            <a:ext cx="9525000" cy="5381625"/>
          </a:xfrm>
          <a:prstGeom prst="rect">
            <a:avLst/>
          </a:prstGeom>
        </p:spPr>
      </p:pic>
    </p:spTree>
    <p:extLst>
      <p:ext uri="{BB962C8B-B14F-4D97-AF65-F5344CB8AC3E}">
        <p14:creationId xmlns:p14="http://schemas.microsoft.com/office/powerpoint/2010/main" val="2320307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54ACDD8D-1637-E17D-3BE7-F93E01D1F324}"/>
              </a:ext>
            </a:extLst>
          </p:cNvPr>
          <p:cNvPicPr>
            <a:picLocks noChangeAspect="1"/>
          </p:cNvPicPr>
          <p:nvPr/>
        </p:nvPicPr>
        <p:blipFill>
          <a:blip r:embed="rId2"/>
          <a:stretch>
            <a:fillRect/>
          </a:stretch>
        </p:blipFill>
        <p:spPr>
          <a:xfrm>
            <a:off x="1333500" y="738187"/>
            <a:ext cx="9525000" cy="5381625"/>
          </a:xfrm>
          <a:prstGeom prst="rect">
            <a:avLst/>
          </a:prstGeom>
        </p:spPr>
      </p:pic>
    </p:spTree>
    <p:extLst>
      <p:ext uri="{BB962C8B-B14F-4D97-AF65-F5344CB8AC3E}">
        <p14:creationId xmlns:p14="http://schemas.microsoft.com/office/powerpoint/2010/main" val="738798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7E8D521A-4536-E3BC-54E3-989C055C5971}"/>
              </a:ext>
            </a:extLst>
          </p:cNvPr>
          <p:cNvPicPr>
            <a:picLocks noChangeAspect="1"/>
          </p:cNvPicPr>
          <p:nvPr/>
        </p:nvPicPr>
        <p:blipFill>
          <a:blip r:embed="rId2"/>
          <a:stretch>
            <a:fillRect/>
          </a:stretch>
        </p:blipFill>
        <p:spPr>
          <a:xfrm>
            <a:off x="1333500" y="738187"/>
            <a:ext cx="9525000" cy="5381625"/>
          </a:xfrm>
          <a:prstGeom prst="rect">
            <a:avLst/>
          </a:prstGeom>
        </p:spPr>
      </p:pic>
    </p:spTree>
    <p:extLst>
      <p:ext uri="{BB962C8B-B14F-4D97-AF65-F5344CB8AC3E}">
        <p14:creationId xmlns:p14="http://schemas.microsoft.com/office/powerpoint/2010/main" val="237846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6B4B871-DDFE-54EF-218F-84580C4F129F}"/>
              </a:ext>
            </a:extLst>
          </p:cNvPr>
          <p:cNvPicPr>
            <a:picLocks noChangeAspect="1"/>
          </p:cNvPicPr>
          <p:nvPr/>
        </p:nvPicPr>
        <p:blipFill>
          <a:blip r:embed="rId2"/>
          <a:stretch>
            <a:fillRect/>
          </a:stretch>
        </p:blipFill>
        <p:spPr>
          <a:xfrm>
            <a:off x="715618" y="755374"/>
            <a:ext cx="10946295" cy="5181600"/>
          </a:xfrm>
          <a:prstGeom prst="rect">
            <a:avLst/>
          </a:prstGeom>
        </p:spPr>
      </p:pic>
    </p:spTree>
    <p:extLst>
      <p:ext uri="{BB962C8B-B14F-4D97-AF65-F5344CB8AC3E}">
        <p14:creationId xmlns:p14="http://schemas.microsoft.com/office/powerpoint/2010/main" val="2760213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FAC18A38-AB90-E7B3-12EB-20537B9BF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0" y="0"/>
            <a:ext cx="12060359" cy="6858000"/>
          </a:xfrm>
          <a:prstGeom prst="rect">
            <a:avLst/>
          </a:prstGeom>
        </p:spPr>
      </p:pic>
    </p:spTree>
    <p:extLst>
      <p:ext uri="{BB962C8B-B14F-4D97-AF65-F5344CB8AC3E}">
        <p14:creationId xmlns:p14="http://schemas.microsoft.com/office/powerpoint/2010/main" val="1141915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79033CFF-DBB3-CC7B-67C7-37162C800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034" y="166687"/>
            <a:ext cx="9024731" cy="6525661"/>
          </a:xfrm>
          <a:prstGeom prst="rect">
            <a:avLst/>
          </a:prstGeom>
        </p:spPr>
      </p:pic>
    </p:spTree>
    <p:extLst>
      <p:ext uri="{BB962C8B-B14F-4D97-AF65-F5344CB8AC3E}">
        <p14:creationId xmlns:p14="http://schemas.microsoft.com/office/powerpoint/2010/main" val="3445646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85075CD-561C-81C9-AD48-696F28E11094}"/>
              </a:ext>
            </a:extLst>
          </p:cNvPr>
          <p:cNvSpPr>
            <a:spLocks noGrp="1"/>
          </p:cNvSpPr>
          <p:nvPr>
            <p:ph type="title"/>
          </p:nvPr>
        </p:nvSpPr>
        <p:spPr>
          <a:blipFill>
            <a:blip r:embed="rId2"/>
            <a:tile tx="0" ty="0" sx="100000" sy="100000" flip="none" algn="tl"/>
          </a:blipFill>
        </p:spPr>
        <p:txBody>
          <a:bodyPr/>
          <a:lstStyle/>
          <a:p>
            <a:pPr algn="ctr"/>
            <a:r>
              <a:rPr lang="ru-RU" dirty="0">
                <a:solidFill>
                  <a:srgbClr val="FF0000"/>
                </a:solidFill>
              </a:rPr>
              <a:t>Первый пакет санкций ЕС против России от 23.02.2022 г.</a:t>
            </a:r>
          </a:p>
        </p:txBody>
      </p:sp>
      <p:sp>
        <p:nvSpPr>
          <p:cNvPr id="3" name="Объект 2">
            <a:extLst>
              <a:ext uri="{FF2B5EF4-FFF2-40B4-BE49-F238E27FC236}">
                <a16:creationId xmlns:a16="http://schemas.microsoft.com/office/drawing/2014/main" xmlns="" id="{20A963F9-C7E7-739C-0DB5-0406CE5C239E}"/>
              </a:ext>
            </a:extLst>
          </p:cNvPr>
          <p:cNvSpPr>
            <a:spLocks noGrp="1"/>
          </p:cNvSpPr>
          <p:nvPr>
            <p:ph idx="1"/>
          </p:nvPr>
        </p:nvSpPr>
        <p:spPr>
          <a:solidFill>
            <a:srgbClr val="92D050"/>
          </a:solidFill>
        </p:spPr>
        <p:txBody>
          <a:bodyPr>
            <a:normAutofit fontScale="85000" lnSpcReduction="20000"/>
          </a:bodyPr>
          <a:lstStyle/>
          <a:p>
            <a:pPr algn="l"/>
            <a:r>
              <a:rPr lang="en-US" dirty="0">
                <a:solidFill>
                  <a:srgbClr val="404040"/>
                </a:solidFill>
                <a:effectLst/>
              </a:rPr>
              <a:t>In response to Russia </a:t>
            </a:r>
            <a:r>
              <a:rPr lang="en-US" dirty="0" err="1">
                <a:solidFill>
                  <a:srgbClr val="404040"/>
                </a:solidFill>
                <a:effectLst/>
              </a:rPr>
              <a:t>recognising</a:t>
            </a:r>
            <a:r>
              <a:rPr lang="en-US" dirty="0">
                <a:solidFill>
                  <a:srgbClr val="404040"/>
                </a:solidFill>
                <a:effectLst/>
              </a:rPr>
              <a:t> the non-government controlled areas of the Donetsk and Luhansk oblasts of Ukraine and its decision to send troops into the region</a:t>
            </a:r>
            <a:r>
              <a:rPr lang="ru-RU" dirty="0">
                <a:solidFill>
                  <a:srgbClr val="404040"/>
                </a:solidFill>
                <a:effectLst/>
              </a:rPr>
              <a:t>.</a:t>
            </a:r>
            <a:r>
              <a:rPr lang="en-US" sz="1400" dirty="0">
                <a:solidFill>
                  <a:srgbClr val="404040"/>
                </a:solidFill>
                <a:effectLst/>
              </a:rPr>
              <a:t>.</a:t>
            </a:r>
            <a:r>
              <a:rPr lang="en-US" dirty="0">
                <a:solidFill>
                  <a:srgbClr val="404040"/>
                </a:solidFill>
                <a:effectLst/>
              </a:rPr>
              <a:t> These sanctions target</a:t>
            </a:r>
            <a:r>
              <a:rPr lang="ru-RU" dirty="0">
                <a:solidFill>
                  <a:srgbClr val="404040"/>
                </a:solidFill>
                <a:effectLst/>
              </a:rPr>
              <a:t>:</a:t>
            </a:r>
            <a:endParaRPr lang="en-US" dirty="0">
              <a:solidFill>
                <a:srgbClr val="404040"/>
              </a:solidFill>
              <a:effectLst/>
            </a:endParaRPr>
          </a:p>
          <a:p>
            <a:pPr algn="l">
              <a:buFont typeface="Arial" panose="020B0604020202020204" pitchFamily="34" charset="0"/>
              <a:buChar char="•"/>
            </a:pPr>
            <a:r>
              <a:rPr lang="en-US" dirty="0">
                <a:solidFill>
                  <a:srgbClr val="404040"/>
                </a:solidFill>
                <a:effectLst/>
              </a:rPr>
              <a:t>the ability of the Russian state and government to access the EU’s capital and financial markets and services, to limit the financing of escalatory and aggressive policies</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dirty="0">
                <a:solidFill>
                  <a:srgbClr val="404040"/>
                </a:solidFill>
                <a:effectLst/>
              </a:rPr>
              <a:t>economic relations between the two non-government controlled regions and the EU, to ensure that those responsible clearly feel the economic consequences of their illegal and aggressive actions</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dirty="0">
                <a:solidFill>
                  <a:srgbClr val="404040"/>
                </a:solidFill>
                <a:effectLst/>
              </a:rPr>
              <a:t>individuals and entities who played a role in undermining or threatening the territorial integrity and independence of Ukraine. With these additions, the list comprises a total of 555 individuals and 52 entities</a:t>
            </a:r>
          </a:p>
          <a:p>
            <a:endParaRPr lang="ru-RU" dirty="0"/>
          </a:p>
        </p:txBody>
      </p:sp>
    </p:spTree>
    <p:extLst>
      <p:ext uri="{BB962C8B-B14F-4D97-AF65-F5344CB8AC3E}">
        <p14:creationId xmlns:p14="http://schemas.microsoft.com/office/powerpoint/2010/main" val="3983824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565EFC7-85EC-3CBC-9037-6841D15E5CBF}"/>
              </a:ext>
            </a:extLst>
          </p:cNvPr>
          <p:cNvSpPr>
            <a:spLocks noGrp="1"/>
          </p:cNvSpPr>
          <p:nvPr>
            <p:ph type="title"/>
          </p:nvPr>
        </p:nvSpPr>
        <p:spPr>
          <a:xfrm>
            <a:off x="839788" y="285613"/>
            <a:ext cx="10515600" cy="1063693"/>
          </a:xfrm>
          <a:solidFill>
            <a:srgbClr val="FFC000"/>
          </a:solidFill>
        </p:spPr>
        <p:txBody>
          <a:bodyPr>
            <a:normAutofit fontScale="90000"/>
          </a:bodyPr>
          <a:lstStyle/>
          <a:p>
            <a:pPr algn="ctr"/>
            <a:r>
              <a:rPr lang="ru-RU" sz="4800" dirty="0"/>
              <a:t>Когда санкций уже недостаточно</a:t>
            </a:r>
          </a:p>
        </p:txBody>
      </p:sp>
      <p:sp>
        <p:nvSpPr>
          <p:cNvPr id="5" name="Текст 4">
            <a:extLst>
              <a:ext uri="{FF2B5EF4-FFF2-40B4-BE49-F238E27FC236}">
                <a16:creationId xmlns:a16="http://schemas.microsoft.com/office/drawing/2014/main" xmlns="" id="{958F20D8-D4B4-6B21-01C1-95C674163874}"/>
              </a:ext>
            </a:extLst>
          </p:cNvPr>
          <p:cNvSpPr>
            <a:spLocks noGrp="1"/>
          </p:cNvSpPr>
          <p:nvPr>
            <p:ph type="body" sz="quarter" idx="3"/>
          </p:nvPr>
        </p:nvSpPr>
        <p:spPr>
          <a:xfrm>
            <a:off x="6172200" y="1802293"/>
            <a:ext cx="5183188" cy="823913"/>
          </a:xfrm>
          <a:solidFill>
            <a:srgbClr val="FF0000"/>
          </a:solidFill>
        </p:spPr>
        <p:txBody>
          <a:bodyPr>
            <a:normAutofit fontScale="47500" lnSpcReduction="20000"/>
          </a:bodyPr>
          <a:lstStyle/>
          <a:p>
            <a:pPr algn="ctr"/>
            <a:r>
              <a:rPr lang="ru-RU" sz="4800" dirty="0">
                <a:solidFill>
                  <a:schemeClr val="tx1"/>
                </a:solidFill>
              </a:rPr>
              <a:t>7 октября 2022 г. </a:t>
            </a:r>
          </a:p>
          <a:p>
            <a:pPr algn="ctr"/>
            <a:r>
              <a:rPr lang="ru-RU" sz="4800" dirty="0">
                <a:solidFill>
                  <a:schemeClr val="tx1"/>
                </a:solidFill>
              </a:rPr>
              <a:t>Крымский мост</a:t>
            </a:r>
          </a:p>
        </p:txBody>
      </p:sp>
      <p:sp>
        <p:nvSpPr>
          <p:cNvPr id="3" name="Текст 2">
            <a:extLst>
              <a:ext uri="{FF2B5EF4-FFF2-40B4-BE49-F238E27FC236}">
                <a16:creationId xmlns:a16="http://schemas.microsoft.com/office/drawing/2014/main" xmlns="" id="{33BF2965-26C9-FD2F-CFB4-EB02EE88A476}"/>
              </a:ext>
            </a:extLst>
          </p:cNvPr>
          <p:cNvSpPr>
            <a:spLocks noGrp="1"/>
          </p:cNvSpPr>
          <p:nvPr>
            <p:ph type="body" idx="1"/>
          </p:nvPr>
        </p:nvSpPr>
        <p:spPr>
          <a:xfrm>
            <a:off x="839788" y="1802293"/>
            <a:ext cx="5157787" cy="823914"/>
          </a:xfrm>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ru-RU" sz="1800" dirty="0">
                <a:solidFill>
                  <a:srgbClr val="FFFF00"/>
                </a:solidFill>
              </a:rPr>
              <a:t>26 сентября 2022 г. Северный поток 1 и Северный </a:t>
            </a:r>
            <a:r>
              <a:rPr lang="ru-RU" sz="2800" dirty="0">
                <a:solidFill>
                  <a:srgbClr val="FFFF00"/>
                </a:solidFill>
              </a:rPr>
              <a:t>поток 2</a:t>
            </a:r>
          </a:p>
        </p:txBody>
      </p:sp>
      <p:pic>
        <p:nvPicPr>
          <p:cNvPr id="7" name="Объект 6">
            <a:extLst>
              <a:ext uri="{FF2B5EF4-FFF2-40B4-BE49-F238E27FC236}">
                <a16:creationId xmlns:a16="http://schemas.microsoft.com/office/drawing/2014/main" xmlns="" id="{9A37EC08-D11C-02B7-69BD-EC21F70D8412}"/>
              </a:ext>
            </a:extLst>
          </p:cNvPr>
          <p:cNvPicPr>
            <a:picLocks noGrp="1" noChangeAspect="1"/>
          </p:cNvPicPr>
          <p:nvPr>
            <p:ph sz="half" idx="2"/>
          </p:nvPr>
        </p:nvPicPr>
        <p:blipFill>
          <a:blip r:embed="rId2"/>
          <a:stretch>
            <a:fillRect/>
          </a:stretch>
        </p:blipFill>
        <p:spPr>
          <a:xfrm>
            <a:off x="1573960" y="2824163"/>
            <a:ext cx="4392705" cy="2644775"/>
          </a:xfrm>
          <a:prstGeom prst="rect">
            <a:avLst/>
          </a:prstGeom>
        </p:spPr>
      </p:pic>
      <p:pic>
        <p:nvPicPr>
          <p:cNvPr id="8" name="Объект 7">
            <a:extLst>
              <a:ext uri="{FF2B5EF4-FFF2-40B4-BE49-F238E27FC236}">
                <a16:creationId xmlns:a16="http://schemas.microsoft.com/office/drawing/2014/main" xmlns="" id="{4BD01238-92AA-EDD5-D84A-C0DF2B38F795}"/>
              </a:ext>
            </a:extLst>
          </p:cNvPr>
          <p:cNvPicPr>
            <a:picLocks noGrp="1" noChangeAspect="1"/>
          </p:cNvPicPr>
          <p:nvPr>
            <p:ph sz="quarter" idx="4"/>
          </p:nvPr>
        </p:nvPicPr>
        <p:blipFill>
          <a:blip r:embed="rId3"/>
          <a:stretch>
            <a:fillRect/>
          </a:stretch>
        </p:blipFill>
        <p:spPr>
          <a:xfrm>
            <a:off x="6448425" y="2824162"/>
            <a:ext cx="4572000" cy="2644775"/>
          </a:xfrm>
          <a:prstGeom prst="rect">
            <a:avLst/>
          </a:prstGeom>
        </p:spPr>
      </p:pic>
    </p:spTree>
    <p:extLst>
      <p:ext uri="{BB962C8B-B14F-4D97-AF65-F5344CB8AC3E}">
        <p14:creationId xmlns:p14="http://schemas.microsoft.com/office/powerpoint/2010/main" val="1975493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8BB9F05-09CE-D5EC-75F7-BBCEFED41AD0}"/>
              </a:ext>
            </a:extLst>
          </p:cNvPr>
          <p:cNvSpPr>
            <a:spLocks noGrp="1"/>
          </p:cNvSpPr>
          <p:nvPr>
            <p:ph type="title"/>
          </p:nvPr>
        </p:nvSpPr>
        <p:spPr>
          <a:solidFill>
            <a:schemeClr val="accent1">
              <a:lumMod val="40000"/>
              <a:lumOff val="60000"/>
            </a:schemeClr>
          </a:solidFill>
        </p:spPr>
        <p:txBody>
          <a:bodyPr>
            <a:normAutofit/>
          </a:bodyPr>
          <a:lstStyle/>
          <a:p>
            <a:pPr algn="ctr"/>
            <a:r>
              <a:rPr lang="en-US" b="1" i="1" dirty="0">
                <a:solidFill>
                  <a:srgbClr val="FFFF00"/>
                </a:solidFill>
                <a:effectLst/>
                <a:latin typeface="Linux Libertine"/>
              </a:rPr>
              <a:t>Ursula von der Leyen</a:t>
            </a:r>
            <a:br>
              <a:rPr lang="en-US" b="1" i="1" dirty="0">
                <a:solidFill>
                  <a:srgbClr val="FFFF00"/>
                </a:solidFill>
                <a:effectLst/>
                <a:latin typeface="Linux Libertine"/>
              </a:rPr>
            </a:br>
            <a:r>
              <a:rPr lang="en-US" b="0" i="0" dirty="0">
                <a:solidFill>
                  <a:srgbClr val="000000"/>
                </a:solidFill>
                <a:effectLst/>
                <a:latin typeface="Linux Libertine"/>
              </a:rPr>
              <a:t> T</a:t>
            </a:r>
            <a:r>
              <a:rPr lang="en-US" b="0" i="0" dirty="0">
                <a:solidFill>
                  <a:srgbClr val="333333"/>
                </a:solidFill>
                <a:effectLst/>
                <a:latin typeface="YS Text"/>
              </a:rPr>
              <a:t>he president of the European Commission:</a:t>
            </a:r>
            <a:r>
              <a:rPr lang="en-US" b="0" i="0" dirty="0">
                <a:solidFill>
                  <a:srgbClr val="000000"/>
                </a:solidFill>
                <a:effectLst/>
                <a:latin typeface="Linux Libertine"/>
              </a:rPr>
              <a:t/>
            </a:r>
            <a:br>
              <a:rPr lang="en-US" b="0" i="0" dirty="0">
                <a:solidFill>
                  <a:srgbClr val="000000"/>
                </a:solidFill>
                <a:effectLst/>
                <a:latin typeface="Linux Libertine"/>
              </a:rPr>
            </a:br>
            <a:endParaRPr lang="ru-RU" dirty="0"/>
          </a:p>
        </p:txBody>
      </p:sp>
      <p:pic>
        <p:nvPicPr>
          <p:cNvPr id="5" name="Объект 4">
            <a:extLst>
              <a:ext uri="{FF2B5EF4-FFF2-40B4-BE49-F238E27FC236}">
                <a16:creationId xmlns:a16="http://schemas.microsoft.com/office/drawing/2014/main" xmlns="" id="{7A4C63E3-A38E-B344-6CB2-44837D596677}"/>
              </a:ext>
            </a:extLst>
          </p:cNvPr>
          <p:cNvPicPr>
            <a:picLocks noGrp="1" noChangeAspect="1"/>
          </p:cNvPicPr>
          <p:nvPr>
            <p:ph idx="1"/>
          </p:nvPr>
        </p:nvPicPr>
        <p:blipFill>
          <a:blip r:embed="rId2"/>
          <a:stretch>
            <a:fillRect/>
          </a:stretch>
        </p:blipFill>
        <p:spPr>
          <a:xfrm>
            <a:off x="5043488" y="1067708"/>
            <a:ext cx="6013450" cy="4120922"/>
          </a:xfrm>
          <a:prstGeom prst="rect">
            <a:avLst/>
          </a:prstGeom>
        </p:spPr>
      </p:pic>
      <p:sp>
        <p:nvSpPr>
          <p:cNvPr id="4" name="Текст 3">
            <a:extLst>
              <a:ext uri="{FF2B5EF4-FFF2-40B4-BE49-F238E27FC236}">
                <a16:creationId xmlns:a16="http://schemas.microsoft.com/office/drawing/2014/main" xmlns="" id="{E3698EF8-9D0B-2D1E-13AF-116899354344}"/>
              </a:ext>
            </a:extLst>
          </p:cNvPr>
          <p:cNvSpPr>
            <a:spLocks noGrp="1"/>
          </p:cNvSpPr>
          <p:nvPr>
            <p:ph type="body" sz="half" idx="2"/>
          </p:nvPr>
        </p:nvSpPr>
        <p:spPr/>
        <p:style>
          <a:lnRef idx="1">
            <a:schemeClr val="accent3"/>
          </a:lnRef>
          <a:fillRef idx="2">
            <a:schemeClr val="accent3"/>
          </a:fillRef>
          <a:effectRef idx="1">
            <a:schemeClr val="accent3"/>
          </a:effectRef>
          <a:fontRef idx="minor">
            <a:schemeClr val="dk1"/>
          </a:fontRef>
        </p:style>
        <p:txBody>
          <a:bodyPr>
            <a:normAutofit/>
          </a:bodyPr>
          <a:lstStyle/>
          <a:p>
            <a:r>
              <a:rPr lang="en-US" b="1" i="1" dirty="0">
                <a:solidFill>
                  <a:srgbClr val="FF0000"/>
                </a:solidFill>
                <a:effectLst/>
                <a:latin typeface="Raleway" panose="020B0604020202020204" pitchFamily="2" charset="-52"/>
              </a:rPr>
              <a:t>“</a:t>
            </a:r>
            <a:r>
              <a:rPr lang="ru-RU" b="1" i="1" dirty="0">
                <a:solidFill>
                  <a:srgbClr val="FF0000"/>
                </a:solidFill>
                <a:effectLst/>
                <a:latin typeface="Raleway" panose="020B0604020202020204" pitchFamily="2" charset="-52"/>
              </a:rPr>
              <a:t>Наша цель - не только заморозка, но и конфискация активов… для финансирования восстановления Украины. Это не просто с правовой точки зрения, предстоит много работы“</a:t>
            </a:r>
            <a:r>
              <a:rPr lang="en-US" b="1" i="1" dirty="0">
                <a:solidFill>
                  <a:srgbClr val="FF0000"/>
                </a:solidFill>
                <a:effectLst/>
                <a:latin typeface="Raleway" panose="020B0604020202020204" pitchFamily="2" charset="-52"/>
              </a:rPr>
              <a:t> (25/10/2022)</a:t>
            </a:r>
            <a:endParaRPr lang="ru-RU" b="1" i="1" dirty="0">
              <a:solidFill>
                <a:srgbClr val="FF0000"/>
              </a:solidFill>
            </a:endParaRPr>
          </a:p>
        </p:txBody>
      </p:sp>
    </p:spTree>
    <p:extLst>
      <p:ext uri="{BB962C8B-B14F-4D97-AF65-F5344CB8AC3E}">
        <p14:creationId xmlns:p14="http://schemas.microsoft.com/office/powerpoint/2010/main" val="2081790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947A0EF-9457-1568-55C5-350C43297F4C}"/>
              </a:ext>
            </a:extLst>
          </p:cNvPr>
          <p:cNvSpPr>
            <a:spLocks noGrp="1"/>
          </p:cNvSpPr>
          <p:nvPr>
            <p:ph type="title"/>
          </p:nvPr>
        </p:nvSpPr>
        <p:spPr>
          <a:xfrm>
            <a:off x="1451579" y="291547"/>
            <a:ext cx="9603275" cy="1482693"/>
          </a:xfrm>
        </p:spPr>
        <p:txBody>
          <a:bodyPr>
            <a:noAutofit/>
          </a:bodyPr>
          <a:lstStyle/>
          <a:p>
            <a:pPr algn="ctr"/>
            <a:r>
              <a:rPr lang="ru-RU" sz="5400" dirty="0">
                <a:solidFill>
                  <a:srgbClr val="0070C0"/>
                </a:solidFill>
              </a:rPr>
              <a:t>Эмиссия на 2 триллиона рублей?</a:t>
            </a:r>
          </a:p>
        </p:txBody>
      </p:sp>
      <p:sp>
        <p:nvSpPr>
          <p:cNvPr id="4" name="TextBox 3">
            <a:extLst>
              <a:ext uri="{FF2B5EF4-FFF2-40B4-BE49-F238E27FC236}">
                <a16:creationId xmlns:a16="http://schemas.microsoft.com/office/drawing/2014/main" xmlns="" id="{118943AE-06EB-DFFC-4DB2-8B2B43584703}"/>
              </a:ext>
            </a:extLst>
          </p:cNvPr>
          <p:cNvSpPr txBox="1"/>
          <p:nvPr/>
        </p:nvSpPr>
        <p:spPr>
          <a:xfrm>
            <a:off x="1895061" y="2555150"/>
            <a:ext cx="8984974" cy="3539430"/>
          </a:xfrm>
          <a:prstGeom prst="rect">
            <a:avLst/>
          </a:prstGeom>
          <a:solidFill>
            <a:srgbClr val="FFFF00"/>
          </a:solidFill>
        </p:spPr>
        <p:txBody>
          <a:bodyPr wrap="square">
            <a:spAutoFit/>
          </a:bodyPr>
          <a:lstStyle/>
          <a:p>
            <a:pPr algn="just"/>
            <a:r>
              <a:rPr lang="ru-RU" sz="3200" dirty="0">
                <a:solidFill>
                  <a:srgbClr val="FF0000"/>
                </a:solidFill>
              </a:rPr>
              <a:t>Евросоюз впервые назвал сумму активов российского Центробанка, которые были </a:t>
            </a:r>
            <a:r>
              <a:rPr lang="ru-RU" sz="3200" b="1" i="1" dirty="0"/>
              <a:t>заморожены</a:t>
            </a:r>
            <a:r>
              <a:rPr lang="ru-RU" sz="3200" dirty="0">
                <a:solidFill>
                  <a:srgbClr val="FF0000"/>
                </a:solidFill>
              </a:rPr>
              <a:t> из-за санкций, — </a:t>
            </a:r>
            <a:r>
              <a:rPr lang="ru-RU" sz="3200" b="1" i="1" dirty="0"/>
              <a:t>$24,5 млрд.</a:t>
            </a:r>
            <a:r>
              <a:rPr lang="ru-RU" sz="3200" dirty="0">
                <a:solidFill>
                  <a:srgbClr val="FF0000"/>
                </a:solidFill>
              </a:rPr>
              <a:t> Комиссар юстиции Дидье </a:t>
            </a:r>
            <a:r>
              <a:rPr lang="ru-RU" sz="3200" dirty="0" err="1">
                <a:solidFill>
                  <a:srgbClr val="FF0000"/>
                </a:solidFill>
              </a:rPr>
              <a:t>Рейндерс</a:t>
            </a:r>
            <a:r>
              <a:rPr lang="ru-RU" sz="3200" dirty="0">
                <a:solidFill>
                  <a:srgbClr val="FF0000"/>
                </a:solidFill>
              </a:rPr>
              <a:t> на пресс-конференции сообщил, что члены ЕС также </a:t>
            </a:r>
            <a:r>
              <a:rPr lang="ru-RU" sz="3200" b="1" i="1" dirty="0"/>
              <a:t>арестовали</a:t>
            </a:r>
            <a:r>
              <a:rPr lang="ru-RU" sz="3200" dirty="0">
                <a:solidFill>
                  <a:srgbClr val="FF0000"/>
                </a:solidFill>
              </a:rPr>
              <a:t> активы российских бизнесменов на сумму около </a:t>
            </a:r>
            <a:r>
              <a:rPr lang="ru-RU" sz="3200" b="1" i="1" dirty="0"/>
              <a:t>$10,7 млрд.</a:t>
            </a:r>
          </a:p>
        </p:txBody>
      </p:sp>
    </p:spTree>
    <p:extLst>
      <p:ext uri="{BB962C8B-B14F-4D97-AF65-F5344CB8AC3E}">
        <p14:creationId xmlns:p14="http://schemas.microsoft.com/office/powerpoint/2010/main" val="2871520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191A35E-DAEB-1071-7F05-5017EAD042B6}"/>
              </a:ext>
            </a:extLst>
          </p:cNvPr>
          <p:cNvSpPr>
            <a:spLocks noGrp="1"/>
          </p:cNvSpPr>
          <p:nvPr>
            <p:ph type="title"/>
          </p:nvPr>
        </p:nvSpPr>
        <p:spPr>
          <a:solidFill>
            <a:srgbClr val="FFFF00"/>
          </a:solidFill>
        </p:spPr>
        <p:txBody>
          <a:bodyPr/>
          <a:lstStyle/>
          <a:p>
            <a:r>
              <a:rPr lang="en-US" dirty="0"/>
              <a:t>EU High Representative for Foreign Affairs and Security Policy </a:t>
            </a:r>
            <a:r>
              <a:rPr lang="en-US" dirty="0" err="1"/>
              <a:t>Josep</a:t>
            </a:r>
            <a:r>
              <a:rPr lang="en-US" dirty="0"/>
              <a:t> Borrell</a:t>
            </a:r>
            <a:r>
              <a:rPr lang="ru-RU" dirty="0"/>
              <a:t>:</a:t>
            </a:r>
          </a:p>
        </p:txBody>
      </p:sp>
      <p:sp>
        <p:nvSpPr>
          <p:cNvPr id="4" name="Текст 3">
            <a:extLst>
              <a:ext uri="{FF2B5EF4-FFF2-40B4-BE49-F238E27FC236}">
                <a16:creationId xmlns:a16="http://schemas.microsoft.com/office/drawing/2014/main" xmlns="" id="{71A08B71-1E26-12F3-F306-89A1D618C61A}"/>
              </a:ext>
            </a:extLst>
          </p:cNvPr>
          <p:cNvSpPr>
            <a:spLocks noGrp="1"/>
          </p:cNvSpPr>
          <p:nvPr>
            <p:ph type="body" sz="half" idx="2"/>
          </p:nvPr>
        </p:nvSpPr>
        <p:spPr>
          <a:solidFill>
            <a:srgbClr val="FF0000"/>
          </a:solidFill>
        </p:spPr>
        <p:txBody>
          <a:bodyPr>
            <a:normAutofit lnSpcReduction="10000"/>
          </a:bodyPr>
          <a:lstStyle/>
          <a:p>
            <a:r>
              <a:rPr lang="ru-RU" sz="4000" dirty="0"/>
              <a:t>«</a:t>
            </a:r>
            <a:r>
              <a:rPr lang="en-US" sz="4000" dirty="0"/>
              <a:t>This war will be won on the battlefield</a:t>
            </a:r>
            <a:r>
              <a:rPr lang="ru-RU" sz="4000" dirty="0"/>
              <a:t>».</a:t>
            </a:r>
          </a:p>
        </p:txBody>
      </p:sp>
      <p:pic>
        <p:nvPicPr>
          <p:cNvPr id="9" name="Объект 8">
            <a:extLst>
              <a:ext uri="{FF2B5EF4-FFF2-40B4-BE49-F238E27FC236}">
                <a16:creationId xmlns:a16="http://schemas.microsoft.com/office/drawing/2014/main" xmlns="" id="{EED55210-1D8A-D10E-AE0C-E09DB56803BA}"/>
              </a:ext>
            </a:extLst>
          </p:cNvPr>
          <p:cNvPicPr>
            <a:picLocks noGrp="1" noChangeAspect="1"/>
          </p:cNvPicPr>
          <p:nvPr>
            <p:ph idx="1"/>
          </p:nvPr>
        </p:nvPicPr>
        <p:blipFill>
          <a:blip r:embed="rId2"/>
          <a:stretch>
            <a:fillRect/>
          </a:stretch>
        </p:blipFill>
        <p:spPr>
          <a:xfrm>
            <a:off x="5043488" y="1436886"/>
            <a:ext cx="6013450" cy="3382565"/>
          </a:xfrm>
          <a:prstGeom prst="rect">
            <a:avLst/>
          </a:prstGeom>
        </p:spPr>
      </p:pic>
    </p:spTree>
    <p:extLst>
      <p:ext uri="{BB962C8B-B14F-4D97-AF65-F5344CB8AC3E}">
        <p14:creationId xmlns:p14="http://schemas.microsoft.com/office/powerpoint/2010/main" val="2689235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70000" lnSpcReduction="20000"/>
          </a:bodyPr>
          <a:lstStyle/>
          <a:p>
            <a:r>
              <a:rPr lang="en-US" dirty="0"/>
              <a:t>I don’t know what will happen in Ukraine. But as a historian I do believe in the possibility of change. I don’t think this is naivety—it’s realism. </a:t>
            </a:r>
            <a:r>
              <a:rPr lang="en-US" b="1" i="1" dirty="0"/>
              <a:t>The only constant of human history is change. And that’s something that perhaps we can learn from the Ukrainians</a:t>
            </a:r>
            <a:r>
              <a:rPr lang="en-US" dirty="0"/>
              <a:t>. For many generations, Ukrainians knew little but tyranny and violence. They endured two centuries of tsarist autocracy (which finally collapsed amidst the cataclysm of the first world war). A brief attempt at independence was quickly crushed by the Red Army that re-established Russian rule. Ukrainians then lived through the terrible man-made famine of the Holodomor, Stalinist terror, Nazi occupation and decades of soul-crushing Communist dictatorship. When the Soviet Union collapsed, history seemed to guarantee that Ukrainians would again go down the path of brutal tyranny – what else did they </a:t>
            </a:r>
            <a:r>
              <a:rPr lang="en-US" dirty="0" smtClean="0"/>
              <a:t>know? But </a:t>
            </a:r>
            <a:r>
              <a:rPr lang="en-US" dirty="0"/>
              <a:t>they chose differently. Despite history, despite grinding poverty and despite seemingly insurmountable obstacles, Ukrainians established a democracy. In Ukraine, unlike in Russia and Belarus, opposition candidates repeatedly replaced incumbents. </a:t>
            </a:r>
            <a:r>
              <a:rPr lang="en-US" b="1" i="1" dirty="0"/>
              <a:t>When faced with the threat of autocracy in 2004 and 2013, Ukrainians twice rose in revolt to defend their freedom. </a:t>
            </a:r>
            <a:r>
              <a:rPr lang="en-US" dirty="0"/>
              <a:t>Their democracy is a new thing. So is the “new peace”. Both are fragile, and may not last long. But both are possible, and may strike deep roots. Every old thing was once new. It all comes down to human choices.</a:t>
            </a:r>
            <a:endParaRPr lang="ru-RU" dirty="0"/>
          </a:p>
        </p:txBody>
      </p:sp>
      <p:sp>
        <p:nvSpPr>
          <p:cNvPr id="4" name="Текст 3"/>
          <p:cNvSpPr>
            <a:spLocks noGrp="1"/>
          </p:cNvSpPr>
          <p:nvPr>
            <p:ph type="body" sz="half" idx="2"/>
          </p:nvPr>
        </p:nvSpPr>
        <p:spPr>
          <a:blipFill>
            <a:blip r:embed="rId2"/>
            <a:tile tx="0" ty="0" sx="100000" sy="100000" flip="none" algn="tl"/>
          </a:blipFill>
        </p:spPr>
        <p:txBody>
          <a:bodyPr>
            <a:normAutofit fontScale="85000" lnSpcReduction="10000"/>
          </a:bodyPr>
          <a:lstStyle/>
          <a:p>
            <a:pPr algn="just"/>
            <a:r>
              <a:rPr lang="en-US" b="1" dirty="0"/>
              <a:t>Yuval Noah Harari is a historian, philosopher and author of “Sapiens” (2014), “Homo Deus” (2016) and the series “Sapiens: A Graphic History” (2020-21). He is a lecturer in the Hebrew University of Jerusalem’s history department and co-founder of </a:t>
            </a:r>
            <a:r>
              <a:rPr lang="en-US" b="1" dirty="0" err="1"/>
              <a:t>Sapienship</a:t>
            </a:r>
            <a:r>
              <a:rPr lang="en-US" b="1" dirty="0"/>
              <a:t>, a social-impact company.</a:t>
            </a:r>
            <a:endParaRPr lang="ru-RU"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799" y="850900"/>
            <a:ext cx="3287201" cy="217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335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5EAB8C7-8A27-5C5F-655D-58E6664EA3E7}"/>
              </a:ext>
            </a:extLst>
          </p:cNvPr>
          <p:cNvSpPr>
            <a:spLocks noGrp="1"/>
          </p:cNvSpPr>
          <p:nvPr>
            <p:ph type="title"/>
          </p:nvPr>
        </p:nvSpPr>
        <p:spPr>
          <a:xfrm>
            <a:off x="1449217" y="172279"/>
            <a:ext cx="9605635" cy="1868556"/>
          </a:xfrm>
          <a:solidFill>
            <a:schemeClr val="tx1"/>
          </a:solidFill>
        </p:spPr>
        <p:txBody>
          <a:bodyPr>
            <a:normAutofit fontScale="90000"/>
          </a:bodyPr>
          <a:lstStyle/>
          <a:p>
            <a:pPr algn="ctr"/>
            <a:r>
              <a:rPr lang="ru-RU" sz="6600" dirty="0">
                <a:solidFill>
                  <a:srgbClr val="FFFF00"/>
                </a:solidFill>
              </a:rPr>
              <a:t>Никто</a:t>
            </a:r>
            <a:r>
              <a:rPr lang="ru-RU" sz="6600" dirty="0"/>
              <a:t> </a:t>
            </a:r>
            <a:r>
              <a:rPr lang="ru-RU" sz="6600" dirty="0">
                <a:solidFill>
                  <a:srgbClr val="FFFF00"/>
                </a:solidFill>
              </a:rPr>
              <a:t>не</a:t>
            </a:r>
            <a:r>
              <a:rPr lang="ru-RU" sz="6600" dirty="0"/>
              <a:t> </a:t>
            </a:r>
            <a:r>
              <a:rPr lang="ru-RU" sz="6600" dirty="0">
                <a:solidFill>
                  <a:srgbClr val="FFFF00"/>
                </a:solidFill>
              </a:rPr>
              <a:t>хотел</a:t>
            </a:r>
            <a:r>
              <a:rPr lang="ru-RU" sz="6600" dirty="0"/>
              <a:t> </a:t>
            </a:r>
            <a:r>
              <a:rPr lang="ru-RU" sz="6600" dirty="0">
                <a:solidFill>
                  <a:srgbClr val="FFFF00"/>
                </a:solidFill>
              </a:rPr>
              <a:t>уступать…</a:t>
            </a:r>
            <a:r>
              <a:rPr lang="ru-RU" sz="6600" dirty="0"/>
              <a:t>…</a:t>
            </a:r>
          </a:p>
        </p:txBody>
      </p:sp>
      <p:pic>
        <p:nvPicPr>
          <p:cNvPr id="5" name="Объект 4">
            <a:extLst>
              <a:ext uri="{FF2B5EF4-FFF2-40B4-BE49-F238E27FC236}">
                <a16:creationId xmlns:a16="http://schemas.microsoft.com/office/drawing/2014/main" xmlns="" id="{57DBDEB4-6645-2593-5C96-2168963E1DE3}"/>
              </a:ext>
            </a:extLst>
          </p:cNvPr>
          <p:cNvPicPr>
            <a:picLocks noGrp="1" noChangeAspect="1"/>
          </p:cNvPicPr>
          <p:nvPr>
            <p:ph sz="half" idx="1"/>
          </p:nvPr>
        </p:nvPicPr>
        <p:blipFill>
          <a:blip r:embed="rId2"/>
          <a:stretch>
            <a:fillRect/>
          </a:stretch>
        </p:blipFill>
        <p:spPr>
          <a:xfrm>
            <a:off x="1484312" y="2220913"/>
            <a:ext cx="4572000" cy="3028950"/>
          </a:xfrm>
          <a:prstGeom prst="rect">
            <a:avLst/>
          </a:prstGeom>
          <a:ln>
            <a:solidFill>
              <a:srgbClr val="FF0000"/>
            </a:solidFill>
          </a:ln>
        </p:spPr>
      </p:pic>
      <p:pic>
        <p:nvPicPr>
          <p:cNvPr id="8" name="Объект 7">
            <a:extLst>
              <a:ext uri="{FF2B5EF4-FFF2-40B4-BE49-F238E27FC236}">
                <a16:creationId xmlns:a16="http://schemas.microsoft.com/office/drawing/2014/main" xmlns="" id="{A13AFD72-04C6-D94E-3D75-281A685D413E}"/>
              </a:ext>
            </a:extLst>
          </p:cNvPr>
          <p:cNvPicPr>
            <a:picLocks noGrp="1" noChangeAspect="1"/>
          </p:cNvPicPr>
          <p:nvPr>
            <p:ph sz="half" idx="2"/>
          </p:nvPr>
        </p:nvPicPr>
        <p:blipFill>
          <a:blip r:embed="rId3"/>
          <a:stretch>
            <a:fillRect/>
          </a:stretch>
        </p:blipFill>
        <p:spPr>
          <a:xfrm>
            <a:off x="6413500" y="2220913"/>
            <a:ext cx="4645025" cy="3028950"/>
          </a:xfrm>
          <a:prstGeom prst="rect">
            <a:avLst/>
          </a:prstGeom>
          <a:ln>
            <a:solidFill>
              <a:srgbClr val="FFFF00"/>
            </a:solidFill>
          </a:ln>
        </p:spPr>
      </p:pic>
    </p:spTree>
    <p:extLst>
      <p:ext uri="{BB962C8B-B14F-4D97-AF65-F5344CB8AC3E}">
        <p14:creationId xmlns:p14="http://schemas.microsoft.com/office/powerpoint/2010/main" val="2197327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6B3CBFA-DC4D-CB95-E985-BB03C8208802}"/>
              </a:ext>
            </a:extLst>
          </p:cNvPr>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pPr algn="ctr"/>
            <a:r>
              <a:rPr lang="ru-RU" dirty="0"/>
              <a:t>Второй пакет санкций ЕС против России от 25.02.2022 г.</a:t>
            </a:r>
          </a:p>
        </p:txBody>
      </p:sp>
      <p:sp>
        <p:nvSpPr>
          <p:cNvPr id="3" name="Объект 2">
            <a:extLst>
              <a:ext uri="{FF2B5EF4-FFF2-40B4-BE49-F238E27FC236}">
                <a16:creationId xmlns:a16="http://schemas.microsoft.com/office/drawing/2014/main" xmlns="" id="{47131C9F-F6D6-A450-F8A1-E9AF974A1768}"/>
              </a:ext>
            </a:extLst>
          </p:cNvPr>
          <p:cNvSpPr>
            <a:spLocks noGrp="1"/>
          </p:cNvSpPr>
          <p:nvPr>
            <p:ph idx="1"/>
          </p:nvPr>
        </p:nvSpPr>
        <p:spPr>
          <a:blipFill>
            <a:blip r:embed="rId2"/>
            <a:tile tx="0" ty="0" sx="100000" sy="100000" flip="none" algn="tl"/>
          </a:blipFill>
        </p:spPr>
        <p:txBody>
          <a:bodyPr>
            <a:normAutofit fontScale="25000" lnSpcReduction="20000"/>
          </a:bodyPr>
          <a:lstStyle/>
          <a:p>
            <a:pPr>
              <a:buFont typeface="Arial" panose="020B0604020202020204" pitchFamily="34" charset="0"/>
              <a:buChar char="•"/>
            </a:pPr>
            <a:r>
              <a:rPr lang="en-US" sz="7200" b="1" i="1" dirty="0">
                <a:solidFill>
                  <a:srgbClr val="FF0000"/>
                </a:solidFill>
                <a:effectLst/>
              </a:rPr>
              <a:t>Financial sector sanctions</a:t>
            </a:r>
            <a:r>
              <a:rPr lang="en-US" sz="7200" dirty="0">
                <a:solidFill>
                  <a:srgbClr val="002060"/>
                </a:solidFill>
                <a:effectLst/>
              </a:rPr>
              <a:t> that will cut Russia's access to the most important capital markets, targeting 70% of the Russian banking market, but also key state-owned companies, including the field of </a:t>
            </a:r>
            <a:r>
              <a:rPr lang="en-US" sz="7200" dirty="0" err="1">
                <a:solidFill>
                  <a:srgbClr val="002060"/>
                </a:solidFill>
                <a:effectLst/>
              </a:rPr>
              <a:t>defence</a:t>
            </a:r>
            <a:r>
              <a:rPr lang="en-US" sz="7200" dirty="0">
                <a:solidFill>
                  <a:srgbClr val="002060"/>
                </a:solidFill>
                <a:effectLst/>
              </a:rPr>
              <a:t/>
            </a:r>
            <a:br>
              <a:rPr lang="en-US" sz="7200" dirty="0">
                <a:solidFill>
                  <a:srgbClr val="002060"/>
                </a:solidFill>
                <a:effectLst/>
              </a:rPr>
            </a:br>
            <a:r>
              <a:rPr lang="en-US" sz="7200" b="1" i="1" dirty="0">
                <a:solidFill>
                  <a:srgbClr val="FF0000"/>
                </a:solidFill>
                <a:effectLst/>
              </a:rPr>
              <a:t> Energy sector sanctions</a:t>
            </a:r>
            <a:r>
              <a:rPr lang="en-US" sz="7200" dirty="0">
                <a:solidFill>
                  <a:srgbClr val="002060"/>
                </a:solidFill>
                <a:effectLst/>
              </a:rPr>
              <a:t> that will prohibit the sale, supply, transfer or export to Russia of specific goods and technologies in oil refining, and will introduce restrictions on the provision of related services</a:t>
            </a:r>
            <a:br>
              <a:rPr lang="en-US" sz="7200" dirty="0">
                <a:solidFill>
                  <a:srgbClr val="002060"/>
                </a:solidFill>
                <a:effectLst/>
              </a:rPr>
            </a:br>
            <a:r>
              <a:rPr lang="en-US" sz="7200" dirty="0">
                <a:solidFill>
                  <a:srgbClr val="002060"/>
                </a:solidFill>
                <a:effectLst/>
              </a:rPr>
              <a:t> </a:t>
            </a:r>
            <a:r>
              <a:rPr lang="en-US" sz="7200" b="1" i="1" dirty="0">
                <a:solidFill>
                  <a:srgbClr val="FF0000"/>
                </a:solidFill>
                <a:effectLst/>
              </a:rPr>
              <a:t>Transport sector sanctions</a:t>
            </a:r>
            <a:r>
              <a:rPr lang="en-US" sz="7200" dirty="0">
                <a:solidFill>
                  <a:srgbClr val="002060"/>
                </a:solidFill>
                <a:effectLst/>
              </a:rPr>
              <a:t> that will ban the sale of all aircraft, spare parts and equipment to Russian airlines. This will degrade the key sector of Russia's economy and the country's connectivity</a:t>
            </a:r>
            <a:br>
              <a:rPr lang="en-US" sz="7200" dirty="0">
                <a:solidFill>
                  <a:srgbClr val="002060"/>
                </a:solidFill>
                <a:effectLst/>
              </a:rPr>
            </a:br>
            <a:r>
              <a:rPr lang="en-US" sz="7200" b="1" i="1" dirty="0">
                <a:solidFill>
                  <a:srgbClr val="FF0000"/>
                </a:solidFill>
                <a:effectLst/>
              </a:rPr>
              <a:t> Technology sector sanctions</a:t>
            </a:r>
            <a:r>
              <a:rPr lang="en-US" sz="7200" dirty="0">
                <a:solidFill>
                  <a:srgbClr val="002060"/>
                </a:solidFill>
                <a:effectLst/>
              </a:rPr>
              <a:t> imposing further restrictions on exports of dual-use goods and technology, as well as restrictions on exports of certain goods and technology which might contribute to Russia’s technological enhancement of its </a:t>
            </a:r>
            <a:r>
              <a:rPr lang="en-US" sz="7200" dirty="0" err="1">
                <a:solidFill>
                  <a:srgbClr val="002060"/>
                </a:solidFill>
                <a:effectLst/>
              </a:rPr>
              <a:t>defence</a:t>
            </a:r>
            <a:r>
              <a:rPr lang="en-US" sz="7200" dirty="0">
                <a:solidFill>
                  <a:srgbClr val="002060"/>
                </a:solidFill>
                <a:effectLst/>
              </a:rPr>
              <a:t> and security sector</a:t>
            </a:r>
            <a:br>
              <a:rPr lang="en-US" sz="7200" dirty="0">
                <a:solidFill>
                  <a:srgbClr val="002060"/>
                </a:solidFill>
                <a:effectLst/>
              </a:rPr>
            </a:br>
            <a:r>
              <a:rPr lang="en-US" dirty="0">
                <a:solidFill>
                  <a:srgbClr val="404040"/>
                </a:solidFill>
                <a:effectLst/>
              </a:rPr>
              <a:t> </a:t>
            </a:r>
          </a:p>
          <a:p>
            <a:pPr marL="0" indent="0" algn="l">
              <a:buNone/>
            </a:pPr>
            <a:endParaRPr lang="en-US" dirty="0">
              <a:solidFill>
                <a:srgbClr val="404040"/>
              </a:solidFill>
              <a:effectLst/>
            </a:endParaRPr>
          </a:p>
          <a:p>
            <a:endParaRPr lang="ru-RU" dirty="0"/>
          </a:p>
        </p:txBody>
      </p:sp>
    </p:spTree>
    <p:extLst>
      <p:ext uri="{BB962C8B-B14F-4D97-AF65-F5344CB8AC3E}">
        <p14:creationId xmlns:p14="http://schemas.microsoft.com/office/powerpoint/2010/main" val="149587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34BE441-BAC6-59F3-5C45-03A7EC3BCBC5}"/>
              </a:ext>
            </a:extLst>
          </p:cNvPr>
          <p:cNvSpPr>
            <a:spLocks noGrp="1"/>
          </p:cNvSpPr>
          <p:nvPr>
            <p:ph type="title"/>
          </p:nvPr>
        </p:nvSpPr>
        <p:spPr>
          <a:xfrm>
            <a:off x="1447191" y="185531"/>
            <a:ext cx="9607661" cy="1696278"/>
          </a:xfrm>
          <a:solidFill>
            <a:srgbClr val="FFC000"/>
          </a:solidFill>
        </p:spPr>
        <p:txBody>
          <a:bodyPr>
            <a:normAutofit/>
          </a:bodyPr>
          <a:lstStyle/>
          <a:p>
            <a:pPr algn="ctr"/>
            <a:r>
              <a:rPr lang="en-US" sz="2000" dirty="0"/>
              <a:t>COUNCIL REGULATION (EU) 2022/330 of 25 February 2022</a:t>
            </a:r>
            <a:br>
              <a:rPr lang="en-US" sz="2000" dirty="0"/>
            </a:br>
            <a:r>
              <a:rPr lang="en-US" sz="2000" dirty="0"/>
              <a:t/>
            </a:r>
            <a:br>
              <a:rPr lang="en-US" sz="2000" dirty="0"/>
            </a:br>
            <a:r>
              <a:rPr lang="en-US" sz="2000" dirty="0"/>
              <a:t>amending Regulation (EU) No 269/2014 concerning restrictive measures in respect of actions undermining or threatening the territorial integrity, sovereignty and independence of Ukraine</a:t>
            </a:r>
            <a:endParaRPr lang="ru-RU" sz="2000" dirty="0"/>
          </a:p>
        </p:txBody>
      </p:sp>
      <p:sp>
        <p:nvSpPr>
          <p:cNvPr id="5" name="Текст 4">
            <a:extLst>
              <a:ext uri="{FF2B5EF4-FFF2-40B4-BE49-F238E27FC236}">
                <a16:creationId xmlns:a16="http://schemas.microsoft.com/office/drawing/2014/main" xmlns="" id="{F5486880-6DD2-C1C2-66C6-EFCA0CD711CA}"/>
              </a:ext>
            </a:extLst>
          </p:cNvPr>
          <p:cNvSpPr>
            <a:spLocks noGrp="1"/>
          </p:cNvSpPr>
          <p:nvPr>
            <p:ph type="body" idx="1"/>
          </p:nvPr>
        </p:nvSpPr>
        <p:spPr>
          <a:xfrm>
            <a:off x="1447191" y="2120348"/>
            <a:ext cx="4645152" cy="701144"/>
          </a:xfrm>
        </p:spPr>
        <p:style>
          <a:lnRef idx="1">
            <a:schemeClr val="accent2"/>
          </a:lnRef>
          <a:fillRef idx="2">
            <a:schemeClr val="accent2"/>
          </a:fillRef>
          <a:effectRef idx="1">
            <a:schemeClr val="accent2"/>
          </a:effectRef>
          <a:fontRef idx="minor">
            <a:schemeClr val="dk1"/>
          </a:fontRef>
        </p:style>
        <p:txBody>
          <a:bodyPr>
            <a:noAutofit/>
          </a:bodyPr>
          <a:lstStyle/>
          <a:p>
            <a:pPr algn="ctr"/>
            <a:r>
              <a:rPr lang="ru-RU" dirty="0">
                <a:solidFill>
                  <a:schemeClr val="tx1"/>
                </a:solidFill>
              </a:rPr>
              <a:t>Состав преступления: Крымский мост.</a:t>
            </a:r>
          </a:p>
        </p:txBody>
      </p:sp>
      <p:sp>
        <p:nvSpPr>
          <p:cNvPr id="6" name="Объект 5">
            <a:extLst>
              <a:ext uri="{FF2B5EF4-FFF2-40B4-BE49-F238E27FC236}">
                <a16:creationId xmlns:a16="http://schemas.microsoft.com/office/drawing/2014/main" xmlns="" id="{4B2E24A4-CB17-B847-89ED-A3BB0103677C}"/>
              </a:ext>
            </a:extLst>
          </p:cNvPr>
          <p:cNvSpPr>
            <a:spLocks noGrp="1"/>
          </p:cNvSpPr>
          <p:nvPr>
            <p:ph sz="half" idx="2"/>
          </p:nvPr>
        </p:nvSpPr>
        <p:spPr>
          <a:solidFill>
            <a:srgbClr val="FFFF00"/>
          </a:solidFill>
        </p:spPr>
        <p:txBody>
          <a:bodyPr>
            <a:noAutofit/>
          </a:bodyPr>
          <a:lstStyle/>
          <a:p>
            <a:pPr algn="just"/>
            <a:r>
              <a:rPr lang="en-US" sz="1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Joint stock company «Gas Industry Insurance Company SOGAZ » insured the construction of the railway infrastructure connecting the bridge over the Kerch Strait and the Port of Taman and reinsured the construction of the bridge over the Kerch Strait. Therefore </a:t>
            </a:r>
            <a:r>
              <a:rPr lang="en-US" sz="1400" b="1" i="1" dirty="0">
                <a:solidFill>
                  <a:srgbClr val="FF0000"/>
                </a:solidFill>
                <a:effectLst/>
                <a:latin typeface="Tahoma" panose="020B0604030504040204" pitchFamily="34" charset="0"/>
                <a:ea typeface="Tahoma" panose="020B0604030504040204" pitchFamily="34" charset="0"/>
                <a:cs typeface="Tahoma" panose="020B0604030504040204" pitchFamily="34" charset="0"/>
              </a:rPr>
              <a:t>it supported the consolidation of the illegally annexed Crimean peninsula into the Russian Federation</a:t>
            </a:r>
            <a:r>
              <a:rPr lang="en-US" sz="1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which in turn further undermined the territorial integrity, sovereignty and independence of Ukraine.</a:t>
            </a:r>
            <a:endParaRPr lang="ru-RU" sz="1400" dirty="0">
              <a:latin typeface="Tahoma" panose="020B0604030504040204" pitchFamily="34" charset="0"/>
              <a:ea typeface="Tahoma" panose="020B0604030504040204" pitchFamily="34" charset="0"/>
              <a:cs typeface="Tahoma" panose="020B0604030504040204" pitchFamily="34" charset="0"/>
            </a:endParaRPr>
          </a:p>
        </p:txBody>
      </p:sp>
      <p:sp>
        <p:nvSpPr>
          <p:cNvPr id="7" name="Текст 6">
            <a:extLst>
              <a:ext uri="{FF2B5EF4-FFF2-40B4-BE49-F238E27FC236}">
                <a16:creationId xmlns:a16="http://schemas.microsoft.com/office/drawing/2014/main" xmlns="" id="{4E30BF24-A2EE-3FB2-8FAE-7B9C6A8EDBA4}"/>
              </a:ext>
            </a:extLst>
          </p:cNvPr>
          <p:cNvSpPr>
            <a:spLocks noGrp="1"/>
          </p:cNvSpPr>
          <p:nvPr>
            <p:ph type="body" sz="quarter" idx="3"/>
          </p:nvPr>
        </p:nvSpPr>
        <p:spPr>
          <a:xfrm>
            <a:off x="6412362" y="2120348"/>
            <a:ext cx="4645152" cy="701143"/>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pPr algn="ctr"/>
            <a:r>
              <a:rPr lang="ru-RU" sz="3600" dirty="0">
                <a:solidFill>
                  <a:srgbClr val="FF0000"/>
                </a:solidFill>
              </a:rPr>
              <a:t>Энциклопедия Борхеса</a:t>
            </a:r>
          </a:p>
        </p:txBody>
      </p:sp>
      <p:sp>
        <p:nvSpPr>
          <p:cNvPr id="8" name="Объект 7">
            <a:extLst>
              <a:ext uri="{FF2B5EF4-FFF2-40B4-BE49-F238E27FC236}">
                <a16:creationId xmlns:a16="http://schemas.microsoft.com/office/drawing/2014/main" xmlns="" id="{12C52E4D-68D8-5768-04A3-C1097C1E8D25}"/>
              </a:ext>
            </a:extLst>
          </p:cNvPr>
          <p:cNvSpPr>
            <a:spLocks noGrp="1"/>
          </p:cNvSpPr>
          <p:nvPr>
            <p:ph sz="quarter" idx="4"/>
          </p:nvPr>
        </p:nvSpPr>
        <p:spPr>
          <a:solidFill>
            <a:srgbClr val="00B0F0"/>
          </a:solidFill>
        </p:spPr>
        <p:style>
          <a:lnRef idx="1">
            <a:schemeClr val="accent4"/>
          </a:lnRef>
          <a:fillRef idx="2">
            <a:schemeClr val="accent4"/>
          </a:fillRef>
          <a:effectRef idx="1">
            <a:schemeClr val="accent4"/>
          </a:effectRef>
          <a:fontRef idx="minor">
            <a:schemeClr val="dk1"/>
          </a:fontRef>
        </p:style>
        <p:txBody>
          <a:bodyPr>
            <a:normAutofit fontScale="62500" lnSpcReduction="20000"/>
          </a:bodyPr>
          <a:lstStyle/>
          <a:p>
            <a:r>
              <a:rPr lang="en-US" dirty="0"/>
              <a:t>(12) In view of the gravity of the situation, the Council considers that 26 persons and one entity should be added to the list of persons, entities and bodies subject to restrictive measures set out in Annex I to Regulation (EU) No 269/2014.</a:t>
            </a:r>
          </a:p>
          <a:p>
            <a:r>
              <a:rPr lang="ru-RU" dirty="0" err="1"/>
              <a:t>И.Сечин</a:t>
            </a:r>
            <a:r>
              <a:rPr lang="ru-RU" dirty="0"/>
              <a:t>, </a:t>
            </a:r>
            <a:r>
              <a:rPr lang="ru-RU" dirty="0" err="1"/>
              <a:t>Н.Токарев</a:t>
            </a:r>
            <a:r>
              <a:rPr lang="ru-RU" dirty="0"/>
              <a:t>, </a:t>
            </a:r>
            <a:r>
              <a:rPr lang="ru-RU" dirty="0" err="1"/>
              <a:t>А.Усманов</a:t>
            </a:r>
            <a:r>
              <a:rPr lang="ru-RU" dirty="0"/>
              <a:t>, </a:t>
            </a:r>
            <a:r>
              <a:rPr lang="ru-RU" dirty="0" err="1"/>
              <a:t>П.Авен</a:t>
            </a:r>
            <a:r>
              <a:rPr lang="ru-RU" dirty="0"/>
              <a:t>, </a:t>
            </a:r>
            <a:r>
              <a:rPr lang="ru-RU" dirty="0" err="1"/>
              <a:t>М.Фридман</a:t>
            </a:r>
            <a:r>
              <a:rPr lang="ru-RU" dirty="0"/>
              <a:t>, </a:t>
            </a:r>
            <a:r>
              <a:rPr lang="ru-RU" dirty="0" err="1"/>
              <a:t>С.Ролдугин</a:t>
            </a:r>
            <a:r>
              <a:rPr lang="ru-RU" dirty="0"/>
              <a:t>, </a:t>
            </a:r>
            <a:r>
              <a:rPr lang="ru-RU" dirty="0" err="1"/>
              <a:t>Д.Песков</a:t>
            </a:r>
            <a:r>
              <a:rPr lang="ru-RU" dirty="0"/>
              <a:t>, </a:t>
            </a:r>
            <a:r>
              <a:rPr lang="ru-RU" dirty="0" err="1"/>
              <a:t>Д.Чернышенко</a:t>
            </a:r>
            <a:r>
              <a:rPr lang="ru-RU" dirty="0"/>
              <a:t>, </a:t>
            </a:r>
            <a:r>
              <a:rPr lang="ru-RU" dirty="0" err="1"/>
              <a:t>И.Файзуллин</a:t>
            </a:r>
            <a:r>
              <a:rPr lang="ru-RU" dirty="0"/>
              <a:t>, </a:t>
            </a:r>
            <a:r>
              <a:rPr lang="ru-RU" dirty="0" err="1"/>
              <a:t>В.Савельев</a:t>
            </a:r>
            <a:r>
              <a:rPr lang="ru-RU" dirty="0"/>
              <a:t>, </a:t>
            </a:r>
            <a:r>
              <a:rPr lang="ru-RU" b="1" i="1" dirty="0" err="1">
                <a:solidFill>
                  <a:srgbClr val="FFFF00"/>
                </a:solidFill>
              </a:rPr>
              <a:t>А.Турчак</a:t>
            </a:r>
            <a:r>
              <a:rPr lang="ru-RU" dirty="0"/>
              <a:t>, </a:t>
            </a:r>
            <a:r>
              <a:rPr lang="ru-RU" b="1" i="1" dirty="0" err="1">
                <a:solidFill>
                  <a:srgbClr val="FF0000"/>
                </a:solidFill>
              </a:rPr>
              <a:t>Т.Кеосаян</a:t>
            </a:r>
            <a:r>
              <a:rPr lang="ru-RU" b="1" i="1" dirty="0">
                <a:solidFill>
                  <a:srgbClr val="FF0000"/>
                </a:solidFill>
              </a:rPr>
              <a:t>, </a:t>
            </a:r>
            <a:r>
              <a:rPr lang="ru-RU" b="1" i="1" dirty="0" err="1">
                <a:solidFill>
                  <a:srgbClr val="FF0000"/>
                </a:solidFill>
              </a:rPr>
              <a:t>О.Скабеева</a:t>
            </a:r>
            <a:r>
              <a:rPr lang="ru-RU" b="1" i="1" dirty="0">
                <a:solidFill>
                  <a:srgbClr val="FF0000"/>
                </a:solidFill>
              </a:rPr>
              <a:t>, </a:t>
            </a:r>
            <a:r>
              <a:rPr lang="ru-RU" b="1" i="1" dirty="0" err="1">
                <a:solidFill>
                  <a:srgbClr val="FF0000"/>
                </a:solidFill>
              </a:rPr>
              <a:t>А.Пономаренко</a:t>
            </a:r>
            <a:r>
              <a:rPr lang="ru-RU" b="1" i="1" dirty="0">
                <a:solidFill>
                  <a:srgbClr val="FF0000"/>
                </a:solidFill>
              </a:rPr>
              <a:t>, </a:t>
            </a:r>
            <a:r>
              <a:rPr lang="ru-RU" b="1" i="1" dirty="0" err="1">
                <a:solidFill>
                  <a:srgbClr val="FF0000"/>
                </a:solidFill>
              </a:rPr>
              <a:t>М.Колеров</a:t>
            </a:r>
            <a:r>
              <a:rPr lang="ru-RU" b="1" i="1" dirty="0">
                <a:solidFill>
                  <a:srgbClr val="FF0000"/>
                </a:solidFill>
              </a:rPr>
              <a:t>, </a:t>
            </a:r>
            <a:r>
              <a:rPr lang="ru-RU" b="1" i="1" dirty="0" err="1">
                <a:solidFill>
                  <a:srgbClr val="FF0000"/>
                </a:solidFill>
              </a:rPr>
              <a:t>Р.Бабаян</a:t>
            </a:r>
            <a:r>
              <a:rPr lang="ru-RU" b="1" i="1" dirty="0">
                <a:solidFill>
                  <a:srgbClr val="FF0000"/>
                </a:solidFill>
              </a:rPr>
              <a:t>, Захар Прилепин, </a:t>
            </a:r>
            <a:r>
              <a:rPr lang="ru-RU" b="1" i="1" dirty="0" err="1">
                <a:solidFill>
                  <a:srgbClr val="FF0000"/>
                </a:solidFill>
              </a:rPr>
              <a:t>А.Красовский</a:t>
            </a:r>
            <a:r>
              <a:rPr lang="ru-RU" b="1" i="1" dirty="0">
                <a:solidFill>
                  <a:srgbClr val="FF0000"/>
                </a:solidFill>
              </a:rPr>
              <a:t>, </a:t>
            </a:r>
            <a:r>
              <a:rPr lang="ru-RU" b="1" i="1" dirty="0" err="1">
                <a:solidFill>
                  <a:srgbClr val="FF0000"/>
                </a:solidFill>
              </a:rPr>
              <a:t>А.Мамонтов</a:t>
            </a:r>
            <a:r>
              <a:rPr lang="ru-RU" dirty="0"/>
              <a:t>, </a:t>
            </a:r>
            <a:r>
              <a:rPr lang="ru-RU" dirty="0" err="1"/>
              <a:t>С.Пинчук</a:t>
            </a:r>
            <a:r>
              <a:rPr lang="ru-RU" dirty="0"/>
              <a:t>,  </a:t>
            </a:r>
            <a:r>
              <a:rPr lang="ru-RU" dirty="0" err="1"/>
              <a:t>А.Авдеев</a:t>
            </a:r>
            <a:r>
              <a:rPr lang="ru-RU" dirty="0"/>
              <a:t>, </a:t>
            </a:r>
            <a:r>
              <a:rPr lang="ru-RU" dirty="0" err="1"/>
              <a:t>Р.Мурадов</a:t>
            </a:r>
            <a:r>
              <a:rPr lang="ru-RU" dirty="0"/>
              <a:t>, </a:t>
            </a:r>
            <a:r>
              <a:rPr lang="ru-RU" dirty="0" err="1"/>
              <a:t>Г.Тимченко</a:t>
            </a:r>
            <a:r>
              <a:rPr lang="ru-RU" dirty="0"/>
              <a:t>, </a:t>
            </a:r>
            <a:r>
              <a:rPr lang="ru-RU" dirty="0" err="1"/>
              <a:t>П.Мордашов</a:t>
            </a:r>
            <a:r>
              <a:rPr lang="ru-RU" dirty="0"/>
              <a:t>, </a:t>
            </a:r>
            <a:r>
              <a:rPr lang="ru-RU" dirty="0" err="1"/>
              <a:t>П.Фрадков</a:t>
            </a:r>
            <a:r>
              <a:rPr lang="ru-RU" dirty="0"/>
              <a:t> (ПСБ),</a:t>
            </a:r>
          </a:p>
        </p:txBody>
      </p:sp>
    </p:spTree>
    <p:extLst>
      <p:ext uri="{BB962C8B-B14F-4D97-AF65-F5344CB8AC3E}">
        <p14:creationId xmlns:p14="http://schemas.microsoft.com/office/powerpoint/2010/main" val="4153728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38150BA-E713-40EC-7EFF-EFE5C259DC20}"/>
              </a:ext>
            </a:extLst>
          </p:cNvPr>
          <p:cNvSpPr>
            <a:spLocks noGrp="1"/>
          </p:cNvSpPr>
          <p:nvPr>
            <p:ph type="title"/>
          </p:nvPr>
        </p:nvSpPr>
        <p:spPr>
          <a:xfrm>
            <a:off x="1192697" y="327441"/>
            <a:ext cx="9881570" cy="1514611"/>
          </a:xfrm>
          <a:solidFill>
            <a:schemeClr val="accent3"/>
          </a:solidFill>
        </p:spPr>
        <p:txBody>
          <a:bodyPr>
            <a:normAutofit fontScale="90000"/>
          </a:bodyPr>
          <a:lstStyle/>
          <a:p>
            <a:pPr algn="ctr"/>
            <a:r>
              <a:rPr lang="ru-RU" sz="6000" dirty="0">
                <a:solidFill>
                  <a:srgbClr val="FFFF00"/>
                </a:solidFill>
              </a:rPr>
              <a:t>А что здесь непонятно?!</a:t>
            </a:r>
          </a:p>
        </p:txBody>
      </p:sp>
      <p:pic>
        <p:nvPicPr>
          <p:cNvPr id="4" name="Рисунок 3">
            <a:extLst>
              <a:ext uri="{FF2B5EF4-FFF2-40B4-BE49-F238E27FC236}">
                <a16:creationId xmlns:a16="http://schemas.microsoft.com/office/drawing/2014/main" xmlns="" id="{F8E2B01E-35FA-3E3F-EEF5-5B86DAAC9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81809"/>
            <a:ext cx="9144000" cy="4094922"/>
          </a:xfrm>
          <a:prstGeom prst="rect">
            <a:avLst/>
          </a:prstGeom>
          <a:solidFill>
            <a:srgbClr val="00B0F0"/>
          </a:solidFill>
        </p:spPr>
      </p:pic>
    </p:spTree>
    <p:extLst>
      <p:ext uri="{BB962C8B-B14F-4D97-AF65-F5344CB8AC3E}">
        <p14:creationId xmlns:p14="http://schemas.microsoft.com/office/powerpoint/2010/main" val="4036284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464EA42-DF9B-DD1E-F618-CCB091743EA9}"/>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pPr algn="ctr"/>
            <a:r>
              <a:rPr lang="ru-RU" dirty="0"/>
              <a:t>Третий пакет санкций ЕС против России от 28.02.2022 г.  (часть первая)</a:t>
            </a:r>
          </a:p>
        </p:txBody>
      </p:sp>
      <p:sp>
        <p:nvSpPr>
          <p:cNvPr id="3" name="Объект 2">
            <a:extLst>
              <a:ext uri="{FF2B5EF4-FFF2-40B4-BE49-F238E27FC236}">
                <a16:creationId xmlns:a16="http://schemas.microsoft.com/office/drawing/2014/main" xmlns="" id="{28A1EA61-2B0F-4666-85B1-E98586CD8904}"/>
              </a:ext>
            </a:extLst>
          </p:cNvPr>
          <p:cNvSpPr>
            <a:spLocks noGrp="1"/>
          </p:cNvSpPr>
          <p:nvPr>
            <p:ph idx="1"/>
          </p:nvPr>
        </p:nvSpPr>
        <p:spPr/>
        <p:txBody>
          <a:bodyPr>
            <a:normAutofit fontScale="77500" lnSpcReduction="20000"/>
          </a:bodyPr>
          <a:lstStyle/>
          <a:p>
            <a:pPr algn="l">
              <a:buFont typeface="Arial" panose="020B0604020202020204" pitchFamily="34" charset="0"/>
              <a:buChar char="•"/>
            </a:pPr>
            <a:r>
              <a:rPr lang="en-US" sz="3600" dirty="0">
                <a:solidFill>
                  <a:srgbClr val="FF0000"/>
                </a:solidFill>
                <a:effectLst/>
              </a:rPr>
              <a:t>A ban on transactions with the Russian Central Bank, aiming at preventing the Russian Central Bank from accessing its large amounts of foreign reserves held in the EU</a:t>
            </a:r>
            <a:r>
              <a:rPr lang="ru-RU" sz="3600" dirty="0">
                <a:solidFill>
                  <a:srgbClr val="FF0000"/>
                </a:solidFill>
                <a:effectLst/>
              </a:rPr>
              <a:t> – </a:t>
            </a:r>
            <a:r>
              <a:rPr lang="ru-RU" sz="3600" dirty="0">
                <a:effectLst/>
              </a:rPr>
              <a:t>23 млрд. евро</a:t>
            </a:r>
            <a:r>
              <a:rPr lang="en-US" sz="3600" dirty="0">
                <a:solidFill>
                  <a:srgbClr val="FF0000"/>
                </a:solidFill>
                <a:effectLst/>
              </a:rPr>
              <a:t/>
            </a:r>
            <a:br>
              <a:rPr lang="en-US" sz="3600" dirty="0">
                <a:solidFill>
                  <a:srgbClr val="FF0000"/>
                </a:solidFill>
                <a:effectLst/>
              </a:rPr>
            </a:br>
            <a:r>
              <a:rPr lang="en-US" sz="3600" dirty="0">
                <a:solidFill>
                  <a:srgbClr val="404040"/>
                </a:solidFill>
                <a:effectLst/>
              </a:rPr>
              <a:t> </a:t>
            </a:r>
          </a:p>
          <a:p>
            <a:pPr algn="l">
              <a:buFont typeface="Arial" panose="020B0604020202020204" pitchFamily="34" charset="0"/>
              <a:buChar char="•"/>
            </a:pPr>
            <a:r>
              <a:rPr lang="en-US" sz="3600" dirty="0">
                <a:solidFill>
                  <a:srgbClr val="C00000"/>
                </a:solidFill>
                <a:effectLst/>
              </a:rPr>
              <a:t>A ban on the overflight of EU airspace and on access to EU airports by Russian carriers of all kinds</a:t>
            </a:r>
          </a:p>
          <a:p>
            <a:endParaRPr lang="ru-RU" dirty="0"/>
          </a:p>
        </p:txBody>
      </p:sp>
    </p:spTree>
    <p:extLst>
      <p:ext uri="{BB962C8B-B14F-4D97-AF65-F5344CB8AC3E}">
        <p14:creationId xmlns:p14="http://schemas.microsoft.com/office/powerpoint/2010/main" val="3633399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74EACE4-3D27-2BB6-6BE3-47DC009D3B5B}"/>
              </a:ext>
            </a:extLst>
          </p:cNvPr>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pPr algn="ctr"/>
            <a:r>
              <a:rPr lang="ru-RU" dirty="0"/>
              <a:t>Третий пакет санкций ЕС против России от 2.03.2022 г. (часть вторая).</a:t>
            </a:r>
          </a:p>
        </p:txBody>
      </p:sp>
      <p:sp>
        <p:nvSpPr>
          <p:cNvPr id="3" name="Объект 2">
            <a:extLst>
              <a:ext uri="{FF2B5EF4-FFF2-40B4-BE49-F238E27FC236}">
                <a16:creationId xmlns:a16="http://schemas.microsoft.com/office/drawing/2014/main" xmlns="" id="{FC1A401B-5119-9F4C-BC45-A70E0C3CBBB3}"/>
              </a:ext>
            </a:extLst>
          </p:cNvPr>
          <p:cNvSpPr>
            <a:spLocks noGrp="1"/>
          </p:cNvSpPr>
          <p:nvPr>
            <p:ph idx="1"/>
          </p:nvPr>
        </p:nvSpPr>
        <p:spPr/>
        <p:style>
          <a:lnRef idx="3">
            <a:schemeClr val="lt1"/>
          </a:lnRef>
          <a:fillRef idx="1">
            <a:schemeClr val="accent3"/>
          </a:fillRef>
          <a:effectRef idx="1">
            <a:schemeClr val="accent3"/>
          </a:effectRef>
          <a:fontRef idx="minor">
            <a:schemeClr val="lt1"/>
          </a:fontRef>
        </p:style>
        <p:txBody>
          <a:bodyPr>
            <a:normAutofit fontScale="85000" lnSpcReduction="10000"/>
          </a:bodyPr>
          <a:lstStyle/>
          <a:p>
            <a:pPr algn="l">
              <a:buFont typeface="Arial" panose="020B0604020202020204" pitchFamily="34" charset="0"/>
              <a:buChar char="•"/>
            </a:pPr>
            <a:r>
              <a:rPr lang="en-US" b="1" i="1" dirty="0">
                <a:solidFill>
                  <a:srgbClr val="FFFF00"/>
                </a:solidFill>
                <a:effectLst/>
              </a:rPr>
              <a:t>Exclude key Russian banks from the SWIFT system</a:t>
            </a:r>
            <a:r>
              <a:rPr lang="en-US" dirty="0">
                <a:solidFill>
                  <a:srgbClr val="404040"/>
                </a:solidFill>
                <a:effectLst/>
              </a:rPr>
              <a:t>, the world's dominant financial messaging system. This measure will stop these banks from conducting their financial transactions worldwide in a fast and efficient manner. Today's decision has been closely coordinated with the EU's international partners, such as the United States and the United Kingdom</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dirty="0">
                <a:solidFill>
                  <a:srgbClr val="404040"/>
                </a:solidFill>
                <a:effectLst/>
              </a:rPr>
              <a:t>Prohibit investing in projects co-financed by the Russian Direct Investment Fund</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dirty="0">
                <a:solidFill>
                  <a:srgbClr val="404040"/>
                </a:solidFill>
                <a:effectLst/>
              </a:rPr>
              <a:t>Prohibit the provision of euro-denominated banknotes to Russia</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b="1" i="1" dirty="0">
                <a:solidFill>
                  <a:srgbClr val="FF0000"/>
                </a:solidFill>
                <a:effectLst/>
              </a:rPr>
              <a:t>Prohibit state-owned media Russia Today and Sputnik' to broadcast in the EU</a:t>
            </a:r>
          </a:p>
          <a:p>
            <a:endParaRPr lang="ru-RU" dirty="0"/>
          </a:p>
        </p:txBody>
      </p:sp>
    </p:spTree>
    <p:extLst>
      <p:ext uri="{BB962C8B-B14F-4D97-AF65-F5344CB8AC3E}">
        <p14:creationId xmlns:p14="http://schemas.microsoft.com/office/powerpoint/2010/main" val="3072607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A538A4A-1F47-FEA2-38C5-CA811DF6BADA}"/>
              </a:ext>
            </a:extLst>
          </p:cNvPr>
          <p:cNvSpPr>
            <a:spLocks noGrp="1"/>
          </p:cNvSpPr>
          <p:nvPr>
            <p:ph type="title"/>
          </p:nvPr>
        </p:nvSpPr>
        <p:spPr/>
        <p:style>
          <a:lnRef idx="3">
            <a:schemeClr val="lt1"/>
          </a:lnRef>
          <a:fillRef idx="1">
            <a:schemeClr val="dk1"/>
          </a:fillRef>
          <a:effectRef idx="1">
            <a:schemeClr val="dk1"/>
          </a:effectRef>
          <a:fontRef idx="minor">
            <a:schemeClr val="lt1"/>
          </a:fontRef>
        </p:style>
        <p:txBody>
          <a:bodyPr/>
          <a:lstStyle/>
          <a:p>
            <a:pPr algn="ctr"/>
            <a:r>
              <a:rPr lang="ru-RU" dirty="0"/>
              <a:t>Четвёртый пакет санкций ЕС против России от 15.03.2022 г.</a:t>
            </a:r>
          </a:p>
        </p:txBody>
      </p:sp>
      <p:sp>
        <p:nvSpPr>
          <p:cNvPr id="3" name="Объект 2">
            <a:extLst>
              <a:ext uri="{FF2B5EF4-FFF2-40B4-BE49-F238E27FC236}">
                <a16:creationId xmlns:a16="http://schemas.microsoft.com/office/drawing/2014/main" xmlns="" id="{F1BD8B76-3425-647C-920A-17472472C7B5}"/>
              </a:ext>
            </a:extLst>
          </p:cNvPr>
          <p:cNvSpPr>
            <a:spLocks noGrp="1"/>
          </p:cNvSpPr>
          <p:nvPr>
            <p:ph idx="1"/>
          </p:nvPr>
        </p:nvSpPr>
        <p:spPr>
          <a:solidFill>
            <a:srgbClr val="92D050"/>
          </a:solidFill>
        </p:spPr>
        <p:txBody>
          <a:bodyPr>
            <a:normAutofit fontScale="92500" lnSpcReduction="20000"/>
          </a:bodyPr>
          <a:lstStyle/>
          <a:p>
            <a:pPr algn="l">
              <a:buFont typeface="Arial" panose="020B0604020202020204" pitchFamily="34" charset="0"/>
              <a:buChar char="•"/>
            </a:pPr>
            <a:r>
              <a:rPr lang="en-US" dirty="0">
                <a:solidFill>
                  <a:srgbClr val="404040"/>
                </a:solidFill>
                <a:effectLst/>
              </a:rPr>
              <a:t>A full prohibition on transactions with certain Russian State-owned enterprises, with the exception of State-owned banks, railways and the maritime shipping register</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dirty="0">
                <a:solidFill>
                  <a:srgbClr val="404040"/>
                </a:solidFill>
                <a:effectLst/>
              </a:rPr>
              <a:t>Prohibit EU agencies to provide financial rating services to Russian companies</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dirty="0">
                <a:solidFill>
                  <a:srgbClr val="404040"/>
                </a:solidFill>
                <a:effectLst/>
              </a:rPr>
              <a:t>A ban on imports of iron and steel products currently under EU safeguard measures as well as new investments in the Russian energy sector, with the exception of nuclear energy and the transport of energy products</a:t>
            </a:r>
            <a:br>
              <a:rPr lang="en-US" dirty="0">
                <a:solidFill>
                  <a:srgbClr val="404040"/>
                </a:solidFill>
                <a:effectLst/>
              </a:rPr>
            </a:br>
            <a:r>
              <a:rPr lang="en-US" dirty="0">
                <a:solidFill>
                  <a:srgbClr val="404040"/>
                </a:solidFill>
                <a:effectLst/>
              </a:rPr>
              <a:t> </a:t>
            </a:r>
          </a:p>
          <a:p>
            <a:pPr algn="l">
              <a:buFont typeface="Arial" panose="020B0604020202020204" pitchFamily="34" charset="0"/>
              <a:buChar char="•"/>
            </a:pPr>
            <a:r>
              <a:rPr lang="en-US" b="1" i="1" dirty="0">
                <a:solidFill>
                  <a:srgbClr val="FF0000"/>
                </a:solidFill>
                <a:effectLst/>
              </a:rPr>
              <a:t>Prohibit the export of luxury goods</a:t>
            </a:r>
          </a:p>
          <a:p>
            <a:endParaRPr lang="ru-RU" dirty="0"/>
          </a:p>
        </p:txBody>
      </p:sp>
    </p:spTree>
    <p:extLst>
      <p:ext uri="{BB962C8B-B14F-4D97-AF65-F5344CB8AC3E}">
        <p14:creationId xmlns:p14="http://schemas.microsoft.com/office/powerpoint/2010/main" val="2608373029"/>
      </p:ext>
    </p:extLst>
  </p:cSld>
  <p:clrMapOvr>
    <a:masterClrMapping/>
  </p:clrMapOvr>
</p:sld>
</file>

<file path=ppt/theme/theme1.xml><?xml version="1.0" encoding="utf-8"?>
<a:theme xmlns:a="http://schemas.openxmlformats.org/drawingml/2006/main" name="Галерея">
  <a:themeElements>
    <a:clrScheme name="Галерея">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Галерея">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алерея">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
  <TotalTime>2116</TotalTime>
  <Words>2350</Words>
  <Application>Microsoft Office PowerPoint</Application>
  <PresentationFormat>Произвольный</PresentationFormat>
  <Paragraphs>82</Paragraphs>
  <Slides>35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Галерея</vt:lpstr>
      <vt:lpstr>Профессор Л.В.Поляков Экономические санкции ЕС и российский ответ.</vt:lpstr>
      <vt:lpstr>«Европа – это сад, мы создали этот сад… Все [в Европе] работает, это лучшая комбинация политической свободы, экономической перспективы и социальной сплоченности… Остальной мир – это не совсем сад. Большая часть остального мира – это джунгли. А джунгли могут вторгнуться в сад» (Жозеп Боррель).</vt:lpstr>
      <vt:lpstr>Первый пакет санкций ЕС против России от 23.02.2022 г.</vt:lpstr>
      <vt:lpstr>Второй пакет санкций ЕС против России от 25.02.2022 г.</vt:lpstr>
      <vt:lpstr>COUNCIL REGULATION (EU) 2022/330 of 25 February 2022  amending Regulation (EU) No 269/2014 concerning restrictive measures in respect of actions undermining or threatening the territorial integrity, sovereignty and independence of Ukraine</vt:lpstr>
      <vt:lpstr>А что здесь непонятно?!</vt:lpstr>
      <vt:lpstr>Третий пакет санкций ЕС против России от 28.02.2022 г.  (часть первая)</vt:lpstr>
      <vt:lpstr>Третий пакет санкций ЕС против России от 2.03.2022 г. (часть вторая).</vt:lpstr>
      <vt:lpstr>Четвёртый пакет санкций ЕС против России от 15.03.2022 г.</vt:lpstr>
      <vt:lpstr>COUNCIL IMPLEMENTING REGULATION (EU) 2022/427 of 15 March 2022  implementing Regulation (EU) No 269/2014 concerning restrictive measures in respect of actions undermining or threatening the territorial integrity, sovereignty and independence of Ukraine</vt:lpstr>
      <vt:lpstr>Пятый пакет санкций ЕС против России от 8.04.2022 г.</vt:lpstr>
      <vt:lpstr>COUNCIL IMPLEMENTING REGULATION (EU) 2022/581 of 8 April 2022 implementing Regulation (EU) No 269/2014 concerning restrictive measures in respect of actions undermining or threatening the territorial integrity, sovereignty and independence of Ukraine </vt:lpstr>
      <vt:lpstr>Шестой пакет санкций ЕС против России от 3.06.2022 (часть первая)</vt:lpstr>
      <vt:lpstr>Шестой пакет санкций ЕС против России от 3.06. 2022 г. (часть вторая)</vt:lpstr>
      <vt:lpstr>Шестой пакет санкций ЕС против России от 3.06.2022 г. (часть третья) </vt:lpstr>
      <vt:lpstr>Седьмой пакет санкций ЕС против России от 21.07. 2022</vt:lpstr>
      <vt:lpstr>Восьмой пакет санкций ЕС против России 5.10.2022 (часть 1)</vt:lpstr>
      <vt:lpstr>Восьмой пакет санкций ЕС против России от 5.10.2022 (часть вторая)</vt:lpstr>
      <vt:lpstr>Восьмой пакет санкций ЕС против России от 5.10.2022 (часть третья)</vt:lpstr>
      <vt:lpstr>Всемирный Банк: стабилизация экономики России после 2023 года</vt:lpstr>
      <vt:lpstr>Презентация PowerPoint</vt:lpstr>
      <vt:lpstr>Стакан наполовину полон или пуст?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Когда санкций уже недостаточно</vt:lpstr>
      <vt:lpstr>Ursula von der Leyen  The president of the European Commission: </vt:lpstr>
      <vt:lpstr>Эмиссия на 2 триллиона рублей?</vt:lpstr>
      <vt:lpstr>EU High Representative for Foreign Affairs and Security Policy Josep Borrell:</vt:lpstr>
      <vt:lpstr>Презентация PowerPoint</vt:lpstr>
      <vt:lpstr>Никто не хотел уступать……</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Профессор Л.В.Поляков Экономические санкции ЕС и российский ответ.</dc:title>
  <dc:creator>acer</dc:creator>
  <cp:lastModifiedBy>Леонид Поляков</cp:lastModifiedBy>
  <cp:revision>44</cp:revision>
  <dcterms:created xsi:type="dcterms:W3CDTF">2022-10-22T16:51:15Z</dcterms:created>
  <dcterms:modified xsi:type="dcterms:W3CDTF">2022-10-26T11:45:47Z</dcterms:modified>
</cp:coreProperties>
</file>