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550AD-3FC0-9948-49CF-23405C182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36C1E9-3B99-1D06-6012-4BB5F193A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BD2657-9AF9-791E-09B5-03101CBB5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C5C5FF-5D48-4930-FD20-67A31691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40062D-489C-E7F2-58D0-4412DACD6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56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EF8C3-B65F-6D08-2570-7AEF91A6A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803883-56DE-9C3C-08E4-48D0719FB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BF1C5D-09B0-248D-208E-BCA215C1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C8A925-EBE8-6E55-53E6-F8F4A2462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28482B-5EAE-66D8-9D7B-02D4055B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260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89350C7-690D-9436-D643-3F5D49EE2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2A345A1-7195-EFB8-1AF9-432509389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8A1C6D-2BFD-BA82-AE2D-7AF672E04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B02A13-9627-EBFC-C180-647DA995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526CC5-D6FF-6059-3D57-6F380DD7A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93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96294-9E83-0EDF-21B3-F0F81CD34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54E2C4-80F5-C283-6744-5CB816653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82D3E0-AF77-0B71-4CB5-CEED48832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E087D0-0CED-0A18-E8E2-34783BD28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96D98-7184-32C9-BA84-C99B0337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83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416CD-179C-C562-FBD2-B849D8270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FF0578-B888-3023-6430-5CA810D74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942D45-66DB-BF2D-4343-CB97DFB2D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E9A144-21CF-FADC-8315-C3C8079B1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C4C2CB-490E-0314-EE6C-6774B771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97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D3E42-6594-3777-F397-36DB4501B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7C7E4D-D308-5970-7B1B-8C2985FB8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553F8A-1763-7AD4-F251-4BDAE0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D70657-D207-1FA7-EED0-195257D93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C64553-100B-31F7-56F4-2AAB87D25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368EA3-21B6-0661-4782-D1E65952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71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57F52-566F-F495-87BE-61C8D353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DDDD4B-AF5B-AFA2-7E2E-510E3F215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617400-4B54-F521-BDDC-3C09E95BB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2855939-B2F7-DBFC-15D0-83D6E27C8C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AD8BC6-D67E-AA42-F8F5-685254196F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E768EFE-605A-18B6-CE59-EBC563623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E6FF7B-C654-0FB0-0E58-F076CCB5C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A019FE-3265-907F-A3F2-2EBD60395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0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BFB84F-7CA9-B394-3CDE-100671F64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5AB4C5-F53B-10D2-93AF-C102BAD88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A5E5777-18DD-A822-9909-C38EA82A7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E285BA-D1AF-72D6-C150-3CC2BB0D0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22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62DCE9-9470-651B-92FE-D45247EB9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DEFD83-DB2E-D09D-2CFC-59F213027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5DF6A4E-81CE-EA65-33EB-3122ABD6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927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A6750-236F-E5E6-9536-0D4821387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66E185-CFD0-399C-F38D-125D68716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43E56A-93F0-4275-40DA-C9C292DDA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69066D-D21C-2C0D-5858-96DA2B37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E5A1F1-A63E-B72E-DEFC-A56967CA3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6DA303-B4DB-4C0B-5C2D-59419E17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5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4261B-2BEF-AC25-972D-6B288AE91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DBE8FF-5091-A93A-C417-A8E19B8C0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5C88D1-A1C4-0642-2ECB-EA40BB5CF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1DE0B2-FDF6-E9E6-0221-06FA65378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314122-69E3-87DA-DB7F-2CF7CDC3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839552-89BF-9AEB-72E1-41DEE7E0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31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39E33-DFC8-DD5E-DB23-C2EF4E18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C8A752-B968-7052-73BF-4EEDE1E03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D95983-1014-B646-1FF6-1E90A630D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575E3-9F80-45BD-B3E5-FE9A70396CC9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211889-ECE8-7DB1-BA02-39A061837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0DB60F-85F9-E1C7-E668-128AC4AEAF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A37C9-A6DA-4C7C-B873-22BC28DB7F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9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39DED-4D61-F666-FE10-5AD973845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3592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 Chaika Futuris" panose="020B0802020204020204" pitchFamily="34" charset="0"/>
              </a:rPr>
              <a:t>Первые шаги к </a:t>
            </a:r>
            <a:r>
              <a:rPr lang="ru-RU" dirty="0" err="1">
                <a:latin typeface="A Chaika Futuris" panose="020B0802020204020204" pitchFamily="34" charset="0"/>
              </a:rPr>
              <a:t>таймскейпу</a:t>
            </a:r>
            <a:r>
              <a:rPr lang="ru-RU" dirty="0">
                <a:latin typeface="A Chaika Futuris" panose="020B0802020204020204" pitchFamily="34" charset="0"/>
              </a:rPr>
              <a:t> академической эмиграции из СССР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7E4770-94E9-DCE4-788C-81F07E3E4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4324"/>
            <a:ext cx="9144000" cy="973475"/>
          </a:xfrm>
        </p:spPr>
        <p:txBody>
          <a:bodyPr/>
          <a:lstStyle/>
          <a:p>
            <a:r>
              <a:rPr lang="ru-RU" dirty="0">
                <a:latin typeface="A Chaika FuturisLight" panose="020B0402030204020303" pitchFamily="34" charset="0"/>
              </a:rPr>
              <a:t>Максим Лукин </a:t>
            </a:r>
          </a:p>
        </p:txBody>
      </p:sp>
    </p:spTree>
    <p:extLst>
      <p:ext uri="{BB962C8B-B14F-4D97-AF65-F5344CB8AC3E}">
        <p14:creationId xmlns:p14="http://schemas.microsoft.com/office/powerpoint/2010/main" val="130614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49F351-7424-E65F-97AB-BE075330A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Отправная точка: цейтнот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D4C043-BE30-CC8C-3782-0D981DB498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77038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«</a:t>
            </a:r>
            <a:r>
              <a:rPr lang="ru-RU" dirty="0">
                <a:latin typeface="A Chaika FuturisLight" panose="020B0402030204020303" pitchFamily="34" charset="0"/>
              </a:rPr>
              <a:t>Несмотря на вышеупомянутый кризис и академическую безработицу в Европе, я как-то безболезненно получил работу в университете, в г. Констанц </a:t>
            </a:r>
            <a:r>
              <a:rPr lang="en-US" dirty="0">
                <a:latin typeface="A Chaika FuturisLight" panose="020B0402030204020303" pitchFamily="34" charset="0"/>
              </a:rPr>
              <a:t>[</a:t>
            </a:r>
            <a:r>
              <a:rPr lang="ru-RU" dirty="0">
                <a:latin typeface="A Chaika FuturisLight" panose="020B0402030204020303" pitchFamily="34" charset="0"/>
              </a:rPr>
              <a:t>…</a:t>
            </a:r>
            <a:r>
              <a:rPr lang="en-US" dirty="0">
                <a:latin typeface="A Chaika FuturisLight" panose="020B0402030204020303" pitchFamily="34" charset="0"/>
              </a:rPr>
              <a:t>]</a:t>
            </a:r>
            <a:r>
              <a:rPr lang="ru-RU" dirty="0">
                <a:latin typeface="A Chaika FuturisLight" panose="020B0402030204020303" pitchFamily="34" charset="0"/>
              </a:rPr>
              <a:t>. В Нью-Йорк я приеду непременно. Я бы уже и сейчас мог туда приехать, на какую-то конференцию по мифу, </a:t>
            </a:r>
            <a:r>
              <a:rPr lang="ru-RU" dirty="0">
                <a:latin typeface="A Chaika Futuris" panose="020B0802020204020204" pitchFamily="34" charset="0"/>
              </a:rPr>
              <a:t>но живу в цейтноте, вызванном тем, что нужно делать имя на новом месте </a:t>
            </a:r>
            <a:r>
              <a:rPr lang="ru-RU" dirty="0">
                <a:latin typeface="A Chaika FuturisLight" panose="020B0402030204020303" pitchFamily="34" charset="0"/>
              </a:rPr>
              <a:t>— и значит, много писать, много печататься и не отказываться ни от каких здешних предложений, касающихся разных научных выступлений» (И.П. Смирнов – С.Д. Довлатову, 14-19.09.1981) </a:t>
            </a:r>
          </a:p>
        </p:txBody>
      </p:sp>
      <p:pic>
        <p:nvPicPr>
          <p:cNvPr id="1026" name="Picture 2" descr="Смирнов Игорь Павлович - Антропология. Философия. Философия человека.  Развитие человека. Философская антропология.">
            <a:extLst>
              <a:ext uri="{FF2B5EF4-FFF2-40B4-BE49-F238E27FC236}">
                <a16:creationId xmlns:a16="http://schemas.microsoft.com/office/drawing/2014/main" id="{7C22A76D-049F-01EA-C449-155F5163B11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656" y="1825625"/>
            <a:ext cx="5780429" cy="376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631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C4EDED0-28FD-D516-182F-F607627CB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Смирнов – Довлатову, 6.05.1982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2493AD-3C36-A76E-08AA-98E3D1D3F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Мы оба просто опупели от обилия работы</a:t>
            </a:r>
            <a:r>
              <a:rPr lang="ru-RU" dirty="0">
                <a:latin typeface="A Chaika FuturisLight" panose="020B0402030204020303" pitchFamily="34" charset="0"/>
              </a:rPr>
              <a:t>. Все время что-то издаем, делаем какие-то доклады на каких-то конференциях, Рената в период крат­кого затишья защитила вторую диссертацию (после чего тут же потеряла место в университете, но зато, возможно, получит </a:t>
            </a:r>
            <a:r>
              <a:rPr lang="ru-RU" dirty="0" err="1">
                <a:latin typeface="A Chaika FuturisLight" panose="020B0402030204020303" pitchFamily="34" charset="0"/>
              </a:rPr>
              <a:t>пятигодовую</a:t>
            </a:r>
            <a:r>
              <a:rPr lang="ru-RU" dirty="0">
                <a:latin typeface="A Chaika FuturisLight" panose="020B0402030204020303" pitchFamily="34" charset="0"/>
              </a:rPr>
              <a:t> стипендию), а я начал вести в университете один семинар на практически незнакомом мне немецком языке и, кроме того, как-то незаметно стал профессором (что в Германии с ее средневековыми пережитками пока еще очень ценится). </a:t>
            </a:r>
            <a:r>
              <a:rPr lang="ru-RU" dirty="0">
                <a:latin typeface="A Chaika Futuris" panose="020B0802020204020204" pitchFamily="34" charset="0"/>
              </a:rPr>
              <a:t>Но до полной акклиматизации (если таковая возможна) еще далеко</a:t>
            </a:r>
            <a:r>
              <a:rPr lang="ru-RU" dirty="0">
                <a:latin typeface="A Chaika FuturisLight" panose="020B04020302040203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130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EF27D7E-0093-6B0A-83D8-E605B0ED8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Другая модальность: виньетки Жолковского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8080B6C-1911-602F-DCFF-80BB03C7E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11481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A Chaika Futuris" panose="020B0802020204020204" pitchFamily="34" charset="0"/>
              </a:rPr>
              <a:t>В </a:t>
            </a:r>
            <a:r>
              <a:rPr lang="ru-RU" dirty="0" err="1">
                <a:latin typeface="A Chaika Futuris" panose="020B0802020204020204" pitchFamily="34" charset="0"/>
              </a:rPr>
              <a:t>Корнелле</a:t>
            </a:r>
            <a:r>
              <a:rPr lang="ru-RU" dirty="0">
                <a:latin typeface="A Chaika Futuris" panose="020B0802020204020204" pitchFamily="34" charset="0"/>
              </a:rPr>
              <a:t> я вел интенсивную академическую жизнь</a:t>
            </a:r>
            <a:r>
              <a:rPr lang="ru-RU" dirty="0">
                <a:latin typeface="A Chaika FuturisLight" panose="020B0402030204020303" pitchFamily="34" charset="0"/>
              </a:rPr>
              <a:t>, посещал многочисленные общественные мероприятия и </a:t>
            </a:r>
            <a:r>
              <a:rPr lang="ru-RU" dirty="0" err="1">
                <a:latin typeface="A Chaika FuturisLight" panose="020B0402030204020303" pitchFamily="34" charset="0"/>
              </a:rPr>
              <a:t>parties</a:t>
            </a:r>
            <a:r>
              <a:rPr lang="ru-RU" dirty="0">
                <a:latin typeface="A Chaika FuturisLight" panose="020B0402030204020303" pitchFamily="34" charset="0"/>
              </a:rPr>
              <a:t>, </a:t>
            </a:r>
            <a:r>
              <a:rPr lang="ru-RU" dirty="0">
                <a:latin typeface="A Chaika Futuris" panose="020B0802020204020204" pitchFamily="34" charset="0"/>
              </a:rPr>
              <a:t>«всех» знал и достиг высокого уровня </a:t>
            </a:r>
            <a:r>
              <a:rPr lang="ru-RU" dirty="0" err="1">
                <a:latin typeface="A Chaika Futuris" panose="020B0802020204020204" pitchFamily="34" charset="0"/>
              </a:rPr>
              <a:t>visibility</a:t>
            </a:r>
            <a:r>
              <a:rPr lang="ru-RU" dirty="0">
                <a:latin typeface="A Chaika FuturisLight" panose="020B0402030204020303" pitchFamily="34" charset="0"/>
              </a:rPr>
              <a:t>. В дальнейшем, при переходе в Университет Южной Калифорнии, я отказался от этой стороны своего имиджа и даже честно предупредил своих нанимателей, что второй раз театрализовать себя таким образом не намерен, имея в виду попросту «</a:t>
            </a:r>
            <a:r>
              <a:rPr lang="ru-RU" dirty="0" err="1">
                <a:latin typeface="A Chaika FuturisLight" panose="020B0402030204020303" pitchFamily="34" charset="0"/>
              </a:rPr>
              <a:t>cash</a:t>
            </a:r>
            <a:r>
              <a:rPr lang="ru-RU" dirty="0">
                <a:latin typeface="A Chaika FuturisLight" panose="020B0402030204020303" pitchFamily="34" charset="0"/>
              </a:rPr>
              <a:t> </a:t>
            </a:r>
            <a:r>
              <a:rPr lang="ru-RU" dirty="0" err="1">
                <a:latin typeface="A Chaika FuturisLight" panose="020B0402030204020303" pitchFamily="34" charset="0"/>
              </a:rPr>
              <a:t>in</a:t>
            </a:r>
            <a:r>
              <a:rPr lang="ru-RU" dirty="0">
                <a:latin typeface="A Chaika FuturisLight" panose="020B0402030204020303" pitchFamily="34" charset="0"/>
              </a:rPr>
              <a:t>» (отоварить) уже имеющуюся репутацию: </a:t>
            </a:r>
            <a:r>
              <a:rPr lang="ru-RU" dirty="0" err="1">
                <a:latin typeface="A Chaika FuturisLight" panose="020B0402030204020303" pitchFamily="34" charset="0"/>
              </a:rPr>
              <a:t>Корнелла</a:t>
            </a:r>
            <a:r>
              <a:rPr lang="ru-RU" dirty="0">
                <a:latin typeface="A Chaika FuturisLight" panose="020B0402030204020303" pitchFamily="34" charset="0"/>
              </a:rPr>
              <a:t> — как более классного, </a:t>
            </a:r>
            <a:r>
              <a:rPr lang="ru-RU" dirty="0" err="1">
                <a:latin typeface="A Chaika FuturisLight" panose="020B0402030204020303" pitchFamily="34" charset="0"/>
              </a:rPr>
              <a:t>Ivy</a:t>
            </a:r>
            <a:r>
              <a:rPr lang="ru-RU" dirty="0">
                <a:latin typeface="A Chaika FuturisLight" panose="020B0402030204020303" pitchFamily="34" charset="0"/>
              </a:rPr>
              <a:t> </a:t>
            </a:r>
            <a:r>
              <a:rPr lang="ru-RU" dirty="0" err="1">
                <a:latin typeface="A Chaika FuturisLight" panose="020B0402030204020303" pitchFamily="34" charset="0"/>
              </a:rPr>
              <a:t>League</a:t>
            </a:r>
            <a:r>
              <a:rPr lang="ru-RU" dirty="0">
                <a:latin typeface="A Chaika FuturisLight" panose="020B0402030204020303" pitchFamily="34" charset="0"/>
              </a:rPr>
              <a:t>, университета и собственную — как его авантажного представителя </a:t>
            </a:r>
            <a:r>
              <a:rPr lang="ru-RU" i="1" dirty="0">
                <a:latin typeface="A Chaika FuturisLight" panose="020B0402030204020303" pitchFamily="34" charset="0"/>
              </a:rPr>
              <a:t>(«Кому – </a:t>
            </a:r>
            <a:r>
              <a:rPr lang="ru-RU" i="1" dirty="0" err="1">
                <a:latin typeface="A Chaika FuturisLight" panose="020B0402030204020303" pitchFamily="34" charset="0"/>
              </a:rPr>
              <a:t>кабельность</a:t>
            </a:r>
            <a:r>
              <a:rPr lang="ru-RU" i="1" dirty="0">
                <a:latin typeface="A Chaika FuturisLight" panose="020B0402030204020303" pitchFamily="34" charset="0"/>
              </a:rPr>
              <a:t>, кому – не </a:t>
            </a:r>
            <a:r>
              <a:rPr lang="ru-RU" i="1" dirty="0" err="1">
                <a:latin typeface="A Chaika FuturisLight" panose="020B0402030204020303" pitchFamily="34" charset="0"/>
              </a:rPr>
              <a:t>кабельность</a:t>
            </a:r>
            <a:r>
              <a:rPr lang="ru-RU" i="1" dirty="0">
                <a:latin typeface="A Chaika FuturisLight" panose="020B0402030204020303" pitchFamily="34" charset="0"/>
              </a:rPr>
              <a:t>»)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228CFD5-C827-424C-77F8-EEF2D72CD8B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28654"/>
            <a:ext cx="5181600" cy="414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865120-A270-5BE5-8999-4AF653A55C3C}"/>
              </a:ext>
            </a:extLst>
          </p:cNvPr>
          <p:cNvSpPr txBox="1"/>
          <p:nvPr/>
        </p:nvSpPr>
        <p:spPr>
          <a:xfrm>
            <a:off x="6172200" y="6270411"/>
            <a:ext cx="533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 Chaika FuturisLight" panose="020B0402030204020303" pitchFamily="34" charset="0"/>
              </a:rPr>
              <a:t>Корнельский университет, 1980 </a:t>
            </a:r>
          </a:p>
        </p:txBody>
      </p:sp>
    </p:spTree>
    <p:extLst>
      <p:ext uri="{BB962C8B-B14F-4D97-AF65-F5344CB8AC3E}">
        <p14:creationId xmlns:p14="http://schemas.microsoft.com/office/powerpoint/2010/main" val="184355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E2C15E-C028-E842-F20E-42DED5294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Представления о сроках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F7431F-7D58-DE9E-B39D-745D7F3687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A Chaika FuturisLight" panose="020B0402030204020303" pitchFamily="34" charset="0"/>
              </a:rPr>
              <a:t>У него было желтое лицо и деликатные манеры усталого человека. С отеческой заботливостью он </a:t>
            </a:r>
            <a:r>
              <a:rPr lang="en-US" dirty="0">
                <a:latin typeface="A Chaika FuturisLight" panose="020B0402030204020303" pitchFamily="34" charset="0"/>
              </a:rPr>
              <a:t>[</a:t>
            </a:r>
            <a:r>
              <a:rPr lang="ru-RU" dirty="0">
                <a:latin typeface="A Chaika FuturisLight" panose="020B0402030204020303" pitchFamily="34" charset="0"/>
              </a:rPr>
              <a:t>Поль де Ман</a:t>
            </a:r>
            <a:r>
              <a:rPr lang="en-US" dirty="0">
                <a:latin typeface="A Chaika FuturisLight" panose="020B0402030204020303" pitchFamily="34" charset="0"/>
              </a:rPr>
              <a:t>]</a:t>
            </a:r>
            <a:r>
              <a:rPr lang="ru-RU" dirty="0">
                <a:latin typeface="A Chaika FuturisLight" panose="020B0402030204020303" pitchFamily="34" charset="0"/>
              </a:rPr>
              <a:t> заверил меня, что </a:t>
            </a:r>
            <a:r>
              <a:rPr lang="ru-RU" dirty="0">
                <a:latin typeface="A Chaika Futuris" panose="020B0802020204020204" pitchFamily="34" charset="0"/>
              </a:rPr>
              <a:t>пяти лет мне хватит на то, чтобы освоиться в новой среде и почувствовать себя в американской славистике как дома</a:t>
            </a:r>
            <a:r>
              <a:rPr lang="ru-RU" dirty="0">
                <a:latin typeface="A Chaika FuturisLight" panose="020B0402030204020303" pitchFamily="34" charset="0"/>
              </a:rPr>
              <a:t>. Вообще, ничего, так сказать, </a:t>
            </a:r>
            <a:r>
              <a:rPr lang="ru-RU" dirty="0" err="1">
                <a:latin typeface="A Chaika FuturisLight" panose="020B0402030204020303" pitchFamily="34" charset="0"/>
              </a:rPr>
              <a:t>деконструктивного</a:t>
            </a:r>
            <a:r>
              <a:rPr lang="ru-RU" dirty="0">
                <a:latin typeface="A Chaika FuturisLight" panose="020B0402030204020303" pitchFamily="34" charset="0"/>
              </a:rPr>
              <a:t> в его личности и обращении заметно не было. </a:t>
            </a:r>
            <a:r>
              <a:rPr lang="ru-RU" i="1" dirty="0">
                <a:latin typeface="A Chaika FuturisLight" panose="020B0402030204020303" pitchFamily="34" charset="0"/>
              </a:rPr>
              <a:t>(«Заметки </a:t>
            </a:r>
            <a:r>
              <a:rPr lang="ru-RU" i="1" dirty="0" err="1">
                <a:latin typeface="A Chaika FuturisLight" panose="020B0402030204020303" pitchFamily="34" charset="0"/>
              </a:rPr>
              <a:t>феноменолога</a:t>
            </a:r>
            <a:r>
              <a:rPr lang="ru-RU" i="1" dirty="0">
                <a:latin typeface="A Chaika FuturisLight" panose="020B0402030204020303" pitchFamily="34" charset="0"/>
              </a:rPr>
              <a:t>»)</a:t>
            </a:r>
          </a:p>
        </p:txBody>
      </p:sp>
      <p:pic>
        <p:nvPicPr>
          <p:cNvPr id="3074" name="Picture 2" descr="Ман, Поль де — Википедия">
            <a:extLst>
              <a:ext uri="{FF2B5EF4-FFF2-40B4-BE49-F238E27FC236}">
                <a16:creationId xmlns:a16="http://schemas.microsoft.com/office/drawing/2014/main" id="{8AC8D4C3-4D59-CBCC-FB71-69CB25441CD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128" y="1956508"/>
            <a:ext cx="5181599" cy="34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6CDA346-A2D5-1FC9-E512-475191962A69}"/>
              </a:ext>
            </a:extLst>
          </p:cNvPr>
          <p:cNvSpPr txBox="1"/>
          <p:nvPr/>
        </p:nvSpPr>
        <p:spPr>
          <a:xfrm>
            <a:off x="6667928" y="5763802"/>
            <a:ext cx="4993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 Chaika FuturisLight" panose="020B0402030204020303" pitchFamily="34" charset="0"/>
              </a:rPr>
              <a:t>1919, Антверпен, Бельгия – 1983, Нью-Хейвен, США</a:t>
            </a:r>
          </a:p>
        </p:txBody>
      </p:sp>
    </p:spTree>
    <p:extLst>
      <p:ext uri="{BB962C8B-B14F-4D97-AF65-F5344CB8AC3E}">
        <p14:creationId xmlns:p14="http://schemas.microsoft.com/office/powerpoint/2010/main" val="4033775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6CD4F6A-349B-8C36-7101-3497101A6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Модальность рассказа: история успеха 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56D35FC-4468-D83A-230D-AD06F3B78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1206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A Chaika FuturisLight" panose="020B0402030204020303" pitchFamily="34" charset="0"/>
              </a:rPr>
              <a:t>Впрочем, я был полон оптимизма, подкреплявшегося по-российски гипертрофированным представлением о собственной ценности, и увлечен перспективой проведения семинара по все еще </a:t>
            </a:r>
            <a:r>
              <a:rPr lang="ru-RU" dirty="0" err="1">
                <a:latin typeface="A Chaika FuturisLight" panose="020B0402030204020303" pitchFamily="34" charset="0"/>
              </a:rPr>
              <a:t>полузапретному</a:t>
            </a:r>
            <a:r>
              <a:rPr lang="ru-RU" dirty="0">
                <a:latin typeface="A Chaika FuturisLight" panose="020B0402030204020303" pitchFamily="34" charset="0"/>
              </a:rPr>
              <a:t> на родине Пастернаку. </a:t>
            </a:r>
            <a:r>
              <a:rPr lang="ru-RU" dirty="0">
                <a:latin typeface="A Chaika Futuris" panose="020B0802020204020204" pitchFamily="34" charset="0"/>
              </a:rPr>
              <a:t>Советские цепи были мною успешно потеряны, предстояло обретение всего мира. На этом фоне американская озабоченность получением </a:t>
            </a:r>
            <a:r>
              <a:rPr lang="ru-RU" dirty="0" err="1">
                <a:latin typeface="A Chaika Futuris" panose="020B0802020204020204" pitchFamily="34" charset="0"/>
              </a:rPr>
              <a:t>tenure</a:t>
            </a:r>
            <a:r>
              <a:rPr lang="ru-RU" dirty="0">
                <a:latin typeface="A Chaika Futuris" panose="020B0802020204020204" pitchFamily="34" charset="0"/>
              </a:rPr>
              <a:t> казалась мне удручающе мелкой </a:t>
            </a:r>
            <a:r>
              <a:rPr lang="ru-RU" i="1" dirty="0">
                <a:latin typeface="A Chaika FuturisLight" panose="020B0402030204020303" pitchFamily="34" charset="0"/>
              </a:rPr>
              <a:t>(«Безнадега»)</a:t>
            </a:r>
          </a:p>
          <a:p>
            <a:r>
              <a:rPr lang="ru-RU" dirty="0">
                <a:latin typeface="A Chaika FuturisLight" panose="020B0402030204020303" pitchFamily="34" charset="0"/>
              </a:rPr>
              <a:t>Я написал … что получать немного меньше денег я некоторое время согласен, но </a:t>
            </a:r>
            <a:r>
              <a:rPr lang="ru-RU" b="1" dirty="0">
                <a:latin typeface="A Chaika Futuris" panose="020B0802020204020204" pitchFamily="34" charset="0"/>
              </a:rPr>
              <a:t>начинать американскую академическую карьеру с ассистентской должности считаю неправильным. Он ответил, что разделяет мою самооценку</a:t>
            </a:r>
            <a:r>
              <a:rPr lang="ru-RU" dirty="0">
                <a:latin typeface="A Chaika FuturisLight" panose="020B0402030204020303" pitchFamily="34" charset="0"/>
              </a:rPr>
              <a:t>, и мы сошлись на оформлении меня в качестве </a:t>
            </a:r>
            <a:r>
              <a:rPr lang="ru-RU" dirty="0" err="1">
                <a:latin typeface="A Chaika FuturisLight" panose="020B0402030204020303" pitchFamily="34" charset="0"/>
              </a:rPr>
              <a:t>Visiting</a:t>
            </a:r>
            <a:r>
              <a:rPr lang="ru-RU" dirty="0">
                <a:latin typeface="A Chaika FuturisLight" panose="020B0402030204020303" pitchFamily="34" charset="0"/>
              </a:rPr>
              <a:t> профессора. По приезде в Итаку превращение этой более звучной должности в постоянную и полную профессорскую потребовало некоторых усилий, в частности, добывания конкурентных приглашений из других мест, но прочная основа была заложена («Профессиональная кухня») </a:t>
            </a:r>
          </a:p>
          <a:p>
            <a:endParaRPr lang="ru-RU" i="1" dirty="0">
              <a:latin typeface="A Chaika FuturisLight" panose="020B0402030204020303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436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FE53D9-11C3-9E64-FFD1-AF0AAEAA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 Chaika Futuris" panose="020B0802020204020204" pitchFamily="34" charset="0"/>
              </a:rPr>
              <a:t>Элементы </a:t>
            </a:r>
            <a:r>
              <a:rPr lang="ru-RU" dirty="0" err="1">
                <a:latin typeface="A Chaika Futuris" panose="020B0802020204020204" pitchFamily="34" charset="0"/>
              </a:rPr>
              <a:t>тайскейпа</a:t>
            </a:r>
            <a:endParaRPr lang="ru-RU" dirty="0">
              <a:latin typeface="A Chaika Futuris" panose="020B0802020204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FEEC02-4756-ECEE-70A4-EB17C50CD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A Chaika FuturisLight" panose="020B0402030204020303" pitchFamily="34" charset="0"/>
              </a:rPr>
              <a:t>- </a:t>
            </a:r>
            <a:r>
              <a:rPr lang="en-US" dirty="0">
                <a:latin typeface="A Chaika FuturisLight" panose="020B0402030204020303" pitchFamily="34" charset="0"/>
              </a:rPr>
              <a:t>time-frame: </a:t>
            </a:r>
            <a:r>
              <a:rPr lang="ru-RU" dirty="0">
                <a:latin typeface="A Chaika FuturisLight" panose="020B0402030204020303" pitchFamily="34" charset="0"/>
              </a:rPr>
              <a:t>академический год с преподаванием, время контракта  </a:t>
            </a:r>
          </a:p>
          <a:p>
            <a:r>
              <a:rPr lang="ru-RU" dirty="0">
                <a:latin typeface="A Chaika FuturisLight" panose="020B0402030204020303" pitchFamily="34" charset="0"/>
              </a:rPr>
              <a:t>- </a:t>
            </a:r>
            <a:r>
              <a:rPr lang="en-US" dirty="0">
                <a:latin typeface="A Chaika FuturisLight" panose="020B0402030204020303" pitchFamily="34" charset="0"/>
              </a:rPr>
              <a:t>timing: </a:t>
            </a:r>
            <a:r>
              <a:rPr lang="ru-RU" dirty="0">
                <a:latin typeface="A Chaika FuturisLight" panose="020B0402030204020303" pitchFamily="34" charset="0"/>
              </a:rPr>
              <a:t>активные поездки на конференции и лекции, намеренное создание репутации </a:t>
            </a:r>
          </a:p>
          <a:p>
            <a:r>
              <a:rPr lang="ru-RU" dirty="0">
                <a:latin typeface="A Chaika FuturisLight" panose="020B0402030204020303" pitchFamily="34" charset="0"/>
              </a:rPr>
              <a:t>- </a:t>
            </a:r>
            <a:r>
              <a:rPr lang="en-US" dirty="0">
                <a:latin typeface="A Chaika FuturisLight" panose="020B0402030204020303" pitchFamily="34" charset="0"/>
              </a:rPr>
              <a:t>tempo: </a:t>
            </a:r>
            <a:r>
              <a:rPr lang="ru-RU" dirty="0">
                <a:latin typeface="A Chaika FuturisLight" panose="020B0402030204020303" pitchFamily="34" charset="0"/>
              </a:rPr>
              <a:t>цейтнот, интенсивность </a:t>
            </a:r>
          </a:p>
          <a:p>
            <a:r>
              <a:rPr lang="ru-RU" dirty="0">
                <a:latin typeface="A Chaika FuturisLight" panose="020B0402030204020303" pitchFamily="34" charset="0"/>
              </a:rPr>
              <a:t> - </a:t>
            </a:r>
            <a:r>
              <a:rPr lang="en-US" dirty="0">
                <a:latin typeface="A Chaika FuturisLight" panose="020B0402030204020303" pitchFamily="34" charset="0"/>
              </a:rPr>
              <a:t>temporality: </a:t>
            </a:r>
            <a:r>
              <a:rPr lang="ru-RU" dirty="0">
                <a:latin typeface="A Chaika FuturisLight" panose="020B0402030204020303" pitchFamily="34" charset="0"/>
              </a:rPr>
              <a:t>Холодная война, статус советских граждан за границей или еврейских беженцев </a:t>
            </a:r>
          </a:p>
          <a:p>
            <a:r>
              <a:rPr lang="ru-RU" dirty="0">
                <a:latin typeface="A Chaika FuturisLight" panose="020B0402030204020303" pitchFamily="34" charset="0"/>
              </a:rPr>
              <a:t>- </a:t>
            </a:r>
            <a:r>
              <a:rPr lang="en-US" dirty="0">
                <a:latin typeface="A Chaika FuturisLight" panose="020B0402030204020303" pitchFamily="34" charset="0"/>
              </a:rPr>
              <a:t>duration - ? </a:t>
            </a:r>
          </a:p>
          <a:p>
            <a:r>
              <a:rPr lang="en-US" dirty="0">
                <a:latin typeface="A Chaika FuturisLight" panose="020B0402030204020303" pitchFamily="34" charset="0"/>
              </a:rPr>
              <a:t>- temporal modalities – </a:t>
            </a:r>
            <a:r>
              <a:rPr lang="ru-RU" dirty="0">
                <a:latin typeface="A Chaika FuturisLight" panose="020B0402030204020303" pitchFamily="34" charset="0"/>
              </a:rPr>
              <a:t>удивление легкости (Смирнов), история успеха (Жолковский)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414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610</Words>
  <Application>Microsoft Office PowerPoint</Application>
  <PresentationFormat>Широкоэкранный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 Chaika Futuris</vt:lpstr>
      <vt:lpstr>A Chaika FuturisLight</vt:lpstr>
      <vt:lpstr>Arial</vt:lpstr>
      <vt:lpstr>Calibri</vt:lpstr>
      <vt:lpstr>Calibri Light</vt:lpstr>
      <vt:lpstr>Тема Office</vt:lpstr>
      <vt:lpstr>Первые шаги к таймскейпу академической эмиграции из СССР</vt:lpstr>
      <vt:lpstr>Отправная точка: цейтнот  </vt:lpstr>
      <vt:lpstr>Смирнов – Довлатову, 6.05.1982</vt:lpstr>
      <vt:lpstr>Другая модальность: виньетки Жолковского </vt:lpstr>
      <vt:lpstr>Представления о сроках </vt:lpstr>
      <vt:lpstr>Модальность рассказа: история успеха </vt:lpstr>
      <vt:lpstr>Элементы тайскейпа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Все, что вы хотели знать об академической эмиграции, но боялись спросить </dc:title>
  <dc:creator>Dr. Samsonov Arseniy</dc:creator>
  <cp:lastModifiedBy>Dr. Samsonov Arseniy</cp:lastModifiedBy>
  <cp:revision>3</cp:revision>
  <dcterms:created xsi:type="dcterms:W3CDTF">2022-11-25T13:02:25Z</dcterms:created>
  <dcterms:modified xsi:type="dcterms:W3CDTF">2022-11-25T14:50:50Z</dcterms:modified>
</cp:coreProperties>
</file>