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87256-0280-4FFE-B73A-08E9EBB36FED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9D607-F397-4875-B218-61DE4756F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3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9D607-F397-4875-B218-61DE4756FDA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49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2EBBEF-996C-311F-618F-34DB11B9C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5615EC-CC4E-C315-9BC9-B13CBAF1D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27C77D-E859-D721-66DF-8C42A3AAB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C7BA92-799C-699A-20C8-C8D9D628D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53D7D2-4837-4238-2B29-5AE2DBED4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07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EB9827-C458-89D9-71E8-3E84C69C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B5A5E6-BE83-1ADF-38B6-0EB2D07C1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CC510E-449B-B2A4-9CEC-5037E156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7189D4-CF8B-16D7-6677-9ECF707BB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ACB8C2-0B9E-DB45-F9BB-6E38A9AF3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2E4885A-CB32-47D3-4824-5C1EDF8C46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9CA3D4-F137-C1DD-E16A-74D974522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8AB9B2-A305-5990-06BF-4DBA6A6EC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A58209-FA5E-0EBB-4422-A0F1A789B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8F8404-A0F1-1AD1-4263-C7E53A8F5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41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31F914-FE06-DF75-3F4D-C36DF9A52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C72A44-9480-6BD8-7EA3-1D83986EF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6F42B1-C54C-057B-19B3-1401350BE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869341-D027-9E30-7045-574C6760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C6B625-E542-14C0-0637-CBD38938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03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F0E69-505C-2C73-FB83-5F09840C3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C1C3D1-3659-7597-3CB2-A91671A16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76E74A-23DC-B654-0C8F-F3DE0AF59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94F2C1-9AE7-F42D-AB71-559F8DA73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6CAD09-E654-68AD-FE19-1F70C28F2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E3948-BDD0-30BD-DB97-A2934BCF2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005E1B-C661-B4DA-3BB9-6566D21D6B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C9DDA3-68CF-0C23-2272-79CA00248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8CBA64-AA46-8618-205C-70EAC0CE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A5EA5A-1312-D6C5-12E1-0ECEDCA0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B54799-9931-AB40-2C1D-DC3A864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87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263CF6-C592-59D2-F916-08B75517D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6F20D3-CCA9-473A-319B-F0917DF5B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AF5DEB-93EC-AC4B-FFD9-224AE8527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9D93248-190C-B93B-1EDF-A279B68680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534D2B0-F85D-19F1-565B-A23FBAABC1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6DC6783-BA4E-11C5-40E6-B7BF22B3B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714D57C-13AA-AB67-EC49-0870FFB3E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1218108-C670-43E1-58B2-CDF2CF82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6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DF0BCB-B757-048A-8A5E-4250D568F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53509A7-BD6F-8EAC-87FA-F169A9F2A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A3B424-9E81-C516-63A7-3C3CA0CD7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199252-377D-0C8D-4219-34253D94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15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CD28916-FF43-4BCA-C483-5215A6695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39388B-D608-9825-900D-437687B8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7DFAA93-FD59-6AAB-CAEB-D804F781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75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103D54-69A2-732F-F92E-5DFB6E054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816C93-14DE-C1FB-10DD-46C496B7A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40D518-2F8A-BDF8-02E4-74A927AA1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A1DBEC-B7EF-172C-7C39-B96C179A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CE2464-7064-AC6B-BA79-DB479343B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833DFF-4E36-79AD-B895-A4349DEA1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63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90072-A80D-7265-268C-54FEE6C4B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89F956C-3600-7082-4D58-C7D74EDF8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C83C0A-18EE-9296-C2B7-113C4E729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6A1EC8-7F91-0044-EE06-A2B62CBFD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7B334A-9C56-0753-9F79-9245D8B07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44F3E6-DD83-F811-1704-47A4AB49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70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68EEE0-94F6-D0C4-4882-6E13B235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F79E00-29C0-2924-BC22-CD9D0EF1D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B75616-2077-78F3-A4DD-21775531FF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9A16-65B9-40D3-BCB0-FA9B6E99B545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ADF281-9D84-F28C-FAAD-0690B4157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EF8829-ED93-B034-B0D9-2DEF38AFE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BB316-E7B9-44B7-8888-DBC9A2B73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90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11468D-8644-7FCD-F94D-8C1549934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39739"/>
            <a:ext cx="9144000" cy="322608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 Chaika Futuris" panose="020B0802020204020204" pitchFamily="34" charset="0"/>
              </a:rPr>
              <a:t>Цейтнот, отсрочки, игры с планом: темпоральность редакторской работы в позднем СССР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CC8D31-1591-E32E-6352-C7E5B374B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8162"/>
            <a:ext cx="9144000" cy="829638"/>
          </a:xfrm>
        </p:spPr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Максим Лукин </a:t>
            </a:r>
          </a:p>
        </p:txBody>
      </p:sp>
    </p:spTree>
    <p:extLst>
      <p:ext uri="{BB962C8B-B14F-4D97-AF65-F5344CB8AC3E}">
        <p14:creationId xmlns:p14="http://schemas.microsoft.com/office/powerpoint/2010/main" val="4006165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48972-E8EA-841B-18D6-786FBCD3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«Затягивание» процесса с «неудобными авторами»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7005A8-399A-288E-78D0-7ED2B0392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A Chaika FuturisLight" panose="020B0402030204020303" pitchFamily="34" charset="0"/>
              </a:rPr>
              <a:t>«Дорогой Боб!</a:t>
            </a:r>
          </a:p>
          <a:p>
            <a:r>
              <a:rPr lang="ru-RU" dirty="0">
                <a:latin typeface="A Chaika FuturisLight" panose="020B0402030204020303" pitchFamily="34" charset="0"/>
              </a:rPr>
              <a:t>1. В «Мол. </a:t>
            </a:r>
            <a:r>
              <a:rPr lang="ru-RU" dirty="0" err="1">
                <a:latin typeface="A Chaika FuturisLight" panose="020B0402030204020303" pitchFamily="34" charset="0"/>
              </a:rPr>
              <a:t>Гв</a:t>
            </a:r>
            <a:r>
              <a:rPr lang="ru-RU" dirty="0">
                <a:latin typeface="A Chaika FuturisLight" panose="020B0402030204020303" pitchFamily="34" charset="0"/>
              </a:rPr>
              <a:t>.» нас (равно как и </a:t>
            </a:r>
            <a:r>
              <a:rPr lang="ru-RU" dirty="0" err="1">
                <a:latin typeface="A Chaika FuturisLight" panose="020B0402030204020303" pitchFamily="34" charset="0"/>
              </a:rPr>
              <a:t>Шефнера</a:t>
            </a:r>
            <a:r>
              <a:rPr lang="ru-RU" dirty="0">
                <a:latin typeface="A Chaika FuturisLight" panose="020B0402030204020303" pitchFamily="34" charset="0"/>
              </a:rPr>
              <a:t>, и </a:t>
            </a:r>
            <a:r>
              <a:rPr lang="ru-RU" dirty="0" err="1">
                <a:latin typeface="A Chaika FuturisLight" panose="020B0402030204020303" pitchFamily="34" charset="0"/>
              </a:rPr>
              <a:t>Подольного</a:t>
            </a:r>
            <a:r>
              <a:rPr lang="ru-RU" dirty="0">
                <a:latin typeface="A Chaika FuturisLight" panose="020B0402030204020303" pitchFamily="34" charset="0"/>
              </a:rPr>
              <a:t>) перевели из основного плана в резерв. Как говорит Бела, Ганичев и Ко требуют от авторов «концепции», а без концепции этой издавать впредь никого не будут. Что за «концепция» — Бела объяснить не может, ну а я подозреваю, что речь идет о прямых и недвусмысленных подлостях». (А.Н. Стругацкий – брату, 29.04.1969)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946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67E734-4B80-2E34-CDA9-261AB0FD5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CB4A2B-BC12-C037-346F-576B2C4F7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«Был у Белы. Сергей ходил к Ганичеву и требовал договора с нами. Ганичев сказал, что в принципе ничего против не имеет, но он еще не прочитал рукописи (а рукопись у него, подлеца, уже три месяца) и сейчас идет в отпуск, а как </a:t>
            </a:r>
            <a:r>
              <a:rPr lang="ru-RU" dirty="0">
                <a:latin typeface="A Chaika Futuris" panose="020B0802020204020204" pitchFamily="34" charset="0"/>
              </a:rPr>
              <a:t>вернется из отпуска, то прочитает, и тогда будет решать. И добавил в ответ на Сергеевы </a:t>
            </a:r>
            <a:r>
              <a:rPr lang="ru-RU" dirty="0" err="1">
                <a:latin typeface="A Chaika Futuris" panose="020B0802020204020204" pitchFamily="34" charset="0"/>
              </a:rPr>
              <a:t>протестации</a:t>
            </a:r>
            <a:r>
              <a:rPr lang="ru-RU" dirty="0">
                <a:latin typeface="A Chaika Futuris" panose="020B0802020204020204" pitchFamily="34" charset="0"/>
              </a:rPr>
              <a:t>: «Ждали они два года, подождут еще месяц». </a:t>
            </a:r>
            <a:r>
              <a:rPr lang="ru-RU" dirty="0">
                <a:latin typeface="A Chaika FuturisLight" panose="020B0402030204020303" pitchFamily="34" charset="0"/>
              </a:rPr>
              <a:t>С тем все и кончилось. Видимо, дело решится где-то во второй половине сентября» (А.Н. Стругацкий – брату. 27.08.1973)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186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0266B-1F6A-6A9B-9F60-DDD229DF1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61A200-B911-0AC0-6DE7-A43E71B97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5.11.1975 он отправил нам письмо, не содержащее ни аргументации, ни каких-либо мотивированных соображений, – вообще ничего, кроме совершенно необоснованного и немотивированного отказа опубликовать нашу повесть «Пикник на обочине</a:t>
            </a:r>
            <a:r>
              <a:rPr lang="ru-RU" dirty="0">
                <a:latin typeface="A Chaika Futuris" panose="020B0802020204020204" pitchFamily="34" charset="0"/>
              </a:rPr>
              <a:t>». (Заметим в скобках: на составление этой отписки т. Медведеву понадобилось 65 дней, хотя набросать ее можно было бы за 65 минут! Эта деталь вообще характерна для стиля работы т. Медведева.) </a:t>
            </a:r>
            <a:r>
              <a:rPr lang="ru-RU" dirty="0">
                <a:latin typeface="A Chaika FuturisLight" panose="020B0402030204020303" pitchFamily="34" charset="0"/>
              </a:rPr>
              <a:t>(Письмо А.Н. Стругацкого в ЦК ВЛКСМ, 1975)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232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D77B88-F493-0E80-E292-17D19906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 Chaika Futuris" panose="020B0802020204020204" pitchFamily="34" charset="0"/>
              </a:rPr>
              <a:t>3. </a:t>
            </a:r>
            <a:r>
              <a:rPr lang="en-US" dirty="0">
                <a:latin typeface="A Chaika Futuris" panose="020B0802020204020204" pitchFamily="34" charset="0"/>
              </a:rPr>
              <a:t>Time-tricks: </a:t>
            </a:r>
            <a:r>
              <a:rPr lang="ru-RU" dirty="0">
                <a:latin typeface="A Chaika Futuris" panose="020B0802020204020204" pitchFamily="34" charset="0"/>
              </a:rPr>
              <a:t>тактики и стратегии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A6202E-74FB-37B4-E2DA-5A8F3DFDE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Отсрочки: Е.П. Брандис 7 раз просил об </a:t>
            </a:r>
            <a:r>
              <a:rPr lang="ru-RU" dirty="0" err="1">
                <a:latin typeface="A Chaika FuturisLight" panose="020B0402030204020303" pitchFamily="34" charset="0"/>
              </a:rPr>
              <a:t>острочке</a:t>
            </a:r>
            <a:r>
              <a:rPr lang="ru-RU" dirty="0">
                <a:latin typeface="A Chaika FuturisLight" panose="020B0402030204020303" pitchFamily="34" charset="0"/>
              </a:rPr>
              <a:t> (первый договор 1958 г., расторгнут в 1967 г., новый заключен в 1968 г. – книга вышла в 1969 г.): </a:t>
            </a:r>
          </a:p>
          <a:p>
            <a:r>
              <a:rPr lang="ru-RU" dirty="0">
                <a:latin typeface="A Chaika FuturisLight" panose="020B0402030204020303" pitchFamily="34" charset="0"/>
              </a:rPr>
              <a:t>«Действительно осталось наконец написать не так уж много, и по первому требованию я могу предъявить написанное. Действительно к лету хочу довести работу до конца и прошу для запаса лишнее время на случай разных неожиданностей. </a:t>
            </a:r>
            <a:r>
              <a:rPr lang="ru-RU" b="1" dirty="0">
                <a:latin typeface="A Chaika FuturisLight" panose="020B0402030204020303" pitchFamily="34" charset="0"/>
              </a:rPr>
              <a:t>После Нового года я поеду в дом творчества писателей дописывать книгу, чтобы не дергали и не отрывали от работы</a:t>
            </a:r>
            <a:r>
              <a:rPr lang="ru-RU" dirty="0">
                <a:latin typeface="A Chaika FuturisLight" panose="020B0402030204020303" pitchFamily="34" charset="0"/>
              </a:rPr>
              <a:t>» (начало 1969 г.) </a:t>
            </a:r>
          </a:p>
        </p:txBody>
      </p:sp>
    </p:spTree>
    <p:extLst>
      <p:ext uri="{BB962C8B-B14F-4D97-AF65-F5344CB8AC3E}">
        <p14:creationId xmlns:p14="http://schemas.microsoft.com/office/powerpoint/2010/main" val="2049186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A365AA-FFB7-83DA-B40B-E3DA9913F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93E537-BCAE-B3B3-E32A-8E4A3C6D1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Юбилейные даты как способ «ускорить» выход книг в серии «ЖЗЛ»: в 1968 г. КГБ «желает скорейшего издания» книги о В.Р. Менжинском (Т.К. Гладков, М.А. Смирнов, 1969)</a:t>
            </a:r>
          </a:p>
          <a:p>
            <a:r>
              <a:rPr lang="ru-RU" dirty="0">
                <a:latin typeface="A Chaika FuturisLight" panose="020B0402030204020303" pitchFamily="34" charset="0"/>
              </a:rPr>
              <a:t>Всесоюзное общество по охране авторских прав как регулятор в отношениях между редакцией и авторами (случай А.М. Пятигорского в 1969)</a:t>
            </a:r>
          </a:p>
          <a:p>
            <a:endParaRPr lang="ru-RU" dirty="0">
              <a:latin typeface="A Chaika FuturisLight" panose="020B040203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9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A79AB-E491-2C94-72B6-E2066B04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 Chaika Futuris" panose="020B0802020204020204" pitchFamily="34" charset="0"/>
              </a:rPr>
              <a:t>Исследовательский вопрос и теория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E4CDB7-BFFE-C55E-E152-665F6810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Как редакционно-издательская деятельность разворачивается во времени? Циклы работы, плановая экономика, индивидуальные стратегии </a:t>
            </a:r>
          </a:p>
          <a:p>
            <a:r>
              <a:rPr lang="ru-RU" dirty="0">
                <a:latin typeface="A Chaika FuturisLight" panose="020B0402030204020303" pitchFamily="34" charset="0"/>
              </a:rPr>
              <a:t>Попытка реконструировать темпоральность институтов позднего СССР</a:t>
            </a:r>
          </a:p>
          <a:p>
            <a:r>
              <a:rPr lang="en-US" dirty="0">
                <a:latin typeface="A Chaika FuturisLight" panose="020B0402030204020303" pitchFamily="34" charset="0"/>
              </a:rPr>
              <a:t>Time-</a:t>
            </a:r>
            <a:r>
              <a:rPr lang="en-US" dirty="0" err="1">
                <a:latin typeface="A Chaika FuturisLight" panose="020B0402030204020303" pitchFamily="34" charset="0"/>
              </a:rPr>
              <a:t>scapes</a:t>
            </a:r>
            <a:r>
              <a:rPr lang="en-US" dirty="0">
                <a:latin typeface="A Chaika FuturisLight" panose="020B0402030204020303" pitchFamily="34" charset="0"/>
              </a:rPr>
              <a:t>, time-scales, time-tricks: </a:t>
            </a:r>
            <a:r>
              <a:rPr lang="ru-RU" dirty="0">
                <a:latin typeface="A Chaika FuturisLight" panose="020B0402030204020303" pitchFamily="34" charset="0"/>
              </a:rPr>
              <a:t>анализ пространственно-временных регуляторов, линеек измерения времени и индивидуальных тактик и стратегий</a:t>
            </a:r>
          </a:p>
        </p:txBody>
      </p:sp>
    </p:spTree>
    <p:extLst>
      <p:ext uri="{BB962C8B-B14F-4D97-AF65-F5344CB8AC3E}">
        <p14:creationId xmlns:p14="http://schemas.microsoft.com/office/powerpoint/2010/main" val="376931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3FE6AA-7801-984C-3A45-6DBAC50F5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 Chaika Futuris" panose="020B0802020204020204" pitchFamily="34" charset="0"/>
              </a:rPr>
              <a:t>Источники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6D1BBB-12CD-E8F0-6CF4-21228A932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Издательское делопроизводство (Издательство «Молодая гвардия» (РГАСПИ. Ф. М-42) – редакции серии «ЖЗЛ» и научно-фантастической литературы)</a:t>
            </a:r>
          </a:p>
          <a:p>
            <a:r>
              <a:rPr lang="ru-RU" dirty="0">
                <a:latin typeface="A Chaika FuturisLight" panose="020B0402030204020303" pitchFamily="34" charset="0"/>
              </a:rPr>
              <a:t>Интервью с сотрудниками издательств и авторами (2021-2022, 5 респондентов, от 1 часа до 2-х) </a:t>
            </a:r>
          </a:p>
          <a:p>
            <a:r>
              <a:rPr lang="ru-RU" dirty="0">
                <a:latin typeface="A Chaika FuturisLight" panose="020B0402030204020303" pitchFamily="34" charset="0"/>
              </a:rPr>
              <a:t>Источники личного происхождения: мемуары сотрудников редакций, переписка в фондах авторов и редакторов, опубликованная переписка Стругацких </a:t>
            </a:r>
          </a:p>
        </p:txBody>
      </p:sp>
    </p:spTree>
    <p:extLst>
      <p:ext uri="{BB962C8B-B14F-4D97-AF65-F5344CB8AC3E}">
        <p14:creationId xmlns:p14="http://schemas.microsoft.com/office/powerpoint/2010/main" val="401424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7F44F-30AF-80B9-A34C-345033262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 Chaika Futuris" panose="020B0802020204020204" pitchFamily="34" charset="0"/>
              </a:rPr>
              <a:t>1. Нормативное регулирование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BC7BFB-6DA9-E943-06EA-20795856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Срок сдачи рукописи устанавливается индивидуально при заключении договора </a:t>
            </a:r>
          </a:p>
          <a:p>
            <a:r>
              <a:rPr lang="ru-RU" dirty="0">
                <a:latin typeface="A Chaika FuturisLight" panose="020B0402030204020303" pitchFamily="34" charset="0"/>
              </a:rPr>
              <a:t>«Гонорар выплачивается в следующие сроки: а) при подписании договора – 25 %; б) при одобрении рукописи – 35%; в) всю остальную сумму – под подписании автором последнего листа корректуры, в случае отсутствия таковой – не позднее 2 недель со дня изготовления типографией набора в сверстанных листах. (</a:t>
            </a:r>
            <a:r>
              <a:rPr lang="ru-RU" dirty="0" err="1">
                <a:latin typeface="A Chaika FuturisLight" panose="020B0402030204020303" pitchFamily="34" charset="0"/>
              </a:rPr>
              <a:t>Издат</a:t>
            </a:r>
            <a:r>
              <a:rPr lang="ru-RU" dirty="0">
                <a:latin typeface="A Chaika FuturisLight" panose="020B0402030204020303" pitchFamily="34" charset="0"/>
              </a:rPr>
              <a:t>. Договор) </a:t>
            </a:r>
          </a:p>
          <a:p>
            <a:r>
              <a:rPr lang="ru-RU" dirty="0">
                <a:latin typeface="A Chaika FuturisLight" panose="020B0402030204020303" pitchFamily="34" charset="0"/>
              </a:rPr>
              <a:t>Основной и резервный план: возможность манипулировать «неудобными авторами». Перспективные планы на 5 лет. </a:t>
            </a:r>
          </a:p>
        </p:txBody>
      </p:sp>
    </p:spTree>
    <p:extLst>
      <p:ext uri="{BB962C8B-B14F-4D97-AF65-F5344CB8AC3E}">
        <p14:creationId xmlns:p14="http://schemas.microsoft.com/office/powerpoint/2010/main" val="264512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A00C1-A181-E80D-9F2E-823A03C6E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 Chaika Futuris" panose="020B0802020204020204" pitchFamily="34" charset="0"/>
              </a:rPr>
              <a:t>2. </a:t>
            </a:r>
            <a:r>
              <a:rPr lang="en-US" dirty="0">
                <a:latin typeface="A Chaika Futuris" panose="020B0802020204020204" pitchFamily="34" charset="0"/>
              </a:rPr>
              <a:t>Governing: </a:t>
            </a:r>
            <a:r>
              <a:rPr lang="ru-RU" dirty="0">
                <a:latin typeface="A Chaika Futuris" panose="020B0802020204020204" pitchFamily="34" charset="0"/>
              </a:rPr>
              <a:t>управление временем в редакции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BB59B0-D14D-1ED3-8771-A29AC5F50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«</a:t>
            </a:r>
            <a:r>
              <a:rPr lang="ru-RU" dirty="0">
                <a:latin typeface="A Chaika FuturisLight" panose="020B0402030204020303" pitchFamily="34" charset="0"/>
              </a:rPr>
              <a:t>При ближайшем же рассмотрении выяснилось, что и без графика нелегко выполнить план в 20 названий. Авторы не укладывались в положенные сроки и не оставляли нам времени на нормальную редакторскую работу. </a:t>
            </a:r>
            <a:r>
              <a:rPr lang="ru-RU" b="1" i="1" dirty="0">
                <a:latin typeface="A Chaika FuturisLight" panose="020B0402030204020303" pitchFamily="34" charset="0"/>
              </a:rPr>
              <a:t>Мы постоянно находились в цейтноте</a:t>
            </a:r>
            <a:r>
              <a:rPr lang="ru-RU" dirty="0">
                <a:latin typeface="A Chaika FuturisLight" panose="020B0402030204020303" pitchFamily="34" charset="0"/>
              </a:rPr>
              <a:t>. Выбравшись из очередной рукописи, бывало, с удивлением замечаешь, что на дворе уже весна и все погружено в весенние заботы, а на тебя уже надвигается следующая – и вот-вот закрутит в вихре и снова вырвет из жизненной колеи, которая привычна всем, но стала уже непривычна нам» (Померанцева Г.Е. Биография в потоке времени. ЖЗЛ: замыслы и воплощения серии. М., 1987)</a:t>
            </a:r>
          </a:p>
        </p:txBody>
      </p:sp>
    </p:spTree>
    <p:extLst>
      <p:ext uri="{BB962C8B-B14F-4D97-AF65-F5344CB8AC3E}">
        <p14:creationId xmlns:p14="http://schemas.microsoft.com/office/powerpoint/2010/main" val="101215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418E1-2CF4-62CA-2D04-38EF48333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 Chaika Futuris" panose="020B0802020204020204" pitchFamily="34" charset="0"/>
              </a:rPr>
              <a:t>«Махинации с планами»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83B413-56EA-5610-7B92-536C57C59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A Chaika FuturisLight" panose="020B0402030204020303" pitchFamily="34" charset="0"/>
              </a:rPr>
              <a:t>План составлялся не столько из соображений его выполнимости, сколько из совершенно других соображений. Во-первых, он должен был быть составлен так, чтобы не возникало лишних вопросов при его утверждении в ЦК ВЛКСМ. Во-вторых, наш договорный портфель был переполнен (в два-три раза больше того, что было «положено»). Срок в договоре давался автору примерно один год, но когда он истекал, автор в большинстве случаев приносил не рукопись, а заявление об отсрочке, и это могло повторяться много лет. </a:t>
            </a:r>
            <a:r>
              <a:rPr lang="ru-RU" dirty="0">
                <a:latin typeface="A Chaika Futuris" panose="020B0802020204020204" pitchFamily="34" charset="0"/>
              </a:rPr>
              <a:t>Чтобы заключить договор с новым автором, надо было книгу поставить в план следующего года, после утверждения в ЦК комсомола, с автором подписывали договор, но к нужному сроку рукописи не было. Книгу снимали из плана, выпускали вместо нее другую. Такие махинации с планами были обычным делом. Когда я начинал работать в ЖЗЛ, я ничего этого, конечно, не подозревал, но со временем освоился (И1, 2021)</a:t>
            </a:r>
          </a:p>
        </p:txBody>
      </p:sp>
    </p:spTree>
    <p:extLst>
      <p:ext uri="{BB962C8B-B14F-4D97-AF65-F5344CB8AC3E}">
        <p14:creationId xmlns:p14="http://schemas.microsoft.com/office/powerpoint/2010/main" val="4127682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2E6441-4992-B00A-5C8A-7A2D8BA71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Темпоральность цензуры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86C395-F8BE-5175-469B-9C01C2AF2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«Понимаете, эти две эти самые... эти работницы Главлита, которые сидели в издательства - это были глаза. Понимаете? Если они замечали, что что-то не так, они отправляли своему </a:t>
            </a:r>
            <a:r>
              <a:rPr lang="ru-RU" dirty="0" err="1">
                <a:latin typeface="A Chaika FuturisLight" panose="020B0402030204020303" pitchFamily="34" charset="0"/>
              </a:rPr>
              <a:t>главлитовскому</a:t>
            </a:r>
            <a:r>
              <a:rPr lang="ru-RU" dirty="0">
                <a:latin typeface="A Chaika FuturisLight" panose="020B0402030204020303" pitchFamily="34" charset="0"/>
              </a:rPr>
              <a:t> начальству. </a:t>
            </a:r>
            <a:r>
              <a:rPr lang="ru-RU" b="1" dirty="0">
                <a:latin typeface="A Chaika FuturisLight" panose="020B0402030204020303" pitchFamily="34" charset="0"/>
              </a:rPr>
              <a:t>И тогда можно было ждать, неделю, и месяц, и полгода. Книга застревала, срывался план и начинались всякие неприятности. Поэтому мы должны были знать, вообще, что можно, что нельзя</a:t>
            </a:r>
            <a:r>
              <a:rPr lang="ru-RU" dirty="0">
                <a:latin typeface="A Chaika FuturisLight" panose="020B0402030204020303" pitchFamily="34" charset="0"/>
              </a:rPr>
              <a:t>». (И1, 2022) </a:t>
            </a:r>
          </a:p>
          <a:p>
            <a:r>
              <a:rPr lang="ru-RU" dirty="0">
                <a:latin typeface="A Chaika FuturisLight" panose="020B0402030204020303" pitchFamily="34" charset="0"/>
              </a:rPr>
              <a:t>Книга В.Б. Шкловского о Л.Н. Толстом (1962) в начале 1963-го все еще лежала в Главлите и не ушла в печать </a:t>
            </a:r>
          </a:p>
        </p:txBody>
      </p:sp>
    </p:spTree>
    <p:extLst>
      <p:ext uri="{BB962C8B-B14F-4D97-AF65-F5344CB8AC3E}">
        <p14:creationId xmlns:p14="http://schemas.microsoft.com/office/powerpoint/2010/main" val="226078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A4D61A-A8C4-3371-25EC-74D48F7C1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 Chaika FuturisLight" panose="020B0402030204020303" pitchFamily="34" charset="0"/>
              </a:rPr>
              <a:t>Переработки</a:t>
            </a: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221710-BD27-3E70-3A79-1C73850D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656"/>
            <a:ext cx="10515600" cy="4728307"/>
          </a:xfrm>
        </p:spPr>
        <p:txBody>
          <a:bodyPr>
            <a:normAutofit/>
          </a:bodyPr>
          <a:lstStyle/>
          <a:p>
            <a:r>
              <a:rPr lang="ru-RU" dirty="0">
                <a:latin typeface="A Chaika FuturisLight" panose="020B0402030204020303" pitchFamily="34" charset="0"/>
              </a:rPr>
              <a:t>«</a:t>
            </a:r>
            <a:r>
              <a:rPr lang="ru-RU" b="1" dirty="0">
                <a:latin typeface="A Chaika FuturisLight" panose="020B0402030204020303" pitchFamily="34" charset="0"/>
              </a:rPr>
              <a:t>К концу рабочего дня Любовь Дмитриевна </a:t>
            </a:r>
            <a:r>
              <a:rPr lang="en-US" b="1" dirty="0">
                <a:latin typeface="A Chaika FuturisLight" panose="020B0402030204020303" pitchFamily="34" charset="0"/>
              </a:rPr>
              <a:t>[</a:t>
            </a:r>
            <a:r>
              <a:rPr lang="ru-RU" b="1" dirty="0">
                <a:latin typeface="A Chaika FuturisLight" panose="020B0402030204020303" pitchFamily="34" charset="0"/>
              </a:rPr>
              <a:t>Позднеева</a:t>
            </a:r>
            <a:r>
              <a:rPr lang="en-US" b="1" dirty="0">
                <a:latin typeface="A Chaika FuturisLight" panose="020B0402030204020303" pitchFamily="34" charset="0"/>
              </a:rPr>
              <a:t>]</a:t>
            </a:r>
            <a:r>
              <a:rPr lang="ru-RU" b="1" dirty="0">
                <a:latin typeface="A Chaika FuturisLight" panose="020B0402030204020303" pitchFamily="34" charset="0"/>
              </a:rPr>
              <a:t>, тоже после дня напряженной работы, заезжала за мной на такси, и, страшно окуривая табачным дымом, - сигарета поистине не исчезала из ее руки, - везла, как она говорила, «с ветерком», в полном смысле слова за город</a:t>
            </a:r>
            <a:r>
              <a:rPr lang="ru-RU" dirty="0">
                <a:latin typeface="A Chaika FuturisLight" panose="020B0402030204020303" pitchFamily="34" charset="0"/>
              </a:rPr>
              <a:t>, где на отшибе стоял только что отстроенный Дом преподавателей МГУ. Все в том же одуряющем табачном дыму обсуждался очередной текст» (Померанцева Г.Е. Указ. соч. Речь о 1957) </a:t>
            </a:r>
          </a:p>
        </p:txBody>
      </p:sp>
    </p:spTree>
    <p:extLst>
      <p:ext uri="{BB962C8B-B14F-4D97-AF65-F5344CB8AC3E}">
        <p14:creationId xmlns:p14="http://schemas.microsoft.com/office/powerpoint/2010/main" val="350979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CFC393-B204-4111-6F15-896F7683A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4D069B-1E9F-F057-7E80-DE93E9B30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latin typeface="A Chaika FuturisLight" panose="020B0402030204020303" pitchFamily="34" charset="0"/>
              </a:rPr>
              <a:t>Изменения в режиме работы</a:t>
            </a:r>
            <a:r>
              <a:rPr lang="ru-RU" dirty="0">
                <a:latin typeface="A Chaika FuturisLight" panose="020B0402030204020303" pitchFamily="34" charset="0"/>
              </a:rPr>
              <a:t>: «Да, с 9 до 17. Я сейчас не помню... Это был стандартный рабочий день, часто засиживались поздно, когда срок подходит и надо сдавать рукопись, а она не готова - приходилось сидеть и по вечерам. </a:t>
            </a:r>
            <a:r>
              <a:rPr lang="ru-RU" b="1" dirty="0">
                <a:latin typeface="A Chaika FuturisLight" panose="020B0402030204020303" pitchFamily="34" charset="0"/>
              </a:rPr>
              <a:t>Юрий Коротков в этом отношении был достаточно строгий начальник. Потом стало все проще, более формально при Семанове - но работать с ним было не лучше, а хуже</a:t>
            </a:r>
            <a:r>
              <a:rPr lang="ru-RU" dirty="0">
                <a:latin typeface="A Chaika FuturisLight" panose="020B0402030204020303" pitchFamily="34" charset="0"/>
              </a:rPr>
              <a:t>» (И1, 2022) </a:t>
            </a:r>
          </a:p>
        </p:txBody>
      </p:sp>
    </p:spTree>
    <p:extLst>
      <p:ext uri="{BB962C8B-B14F-4D97-AF65-F5344CB8AC3E}">
        <p14:creationId xmlns:p14="http://schemas.microsoft.com/office/powerpoint/2010/main" val="1043387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3064</TotalTime>
  <Words>1259</Words>
  <Application>Microsoft Office PowerPoint</Application>
  <PresentationFormat>Широкоэкранный</PresentationFormat>
  <Paragraphs>35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 Chaika Futuris</vt:lpstr>
      <vt:lpstr>A Chaika FuturisLight</vt:lpstr>
      <vt:lpstr>Arial</vt:lpstr>
      <vt:lpstr>Calibri</vt:lpstr>
      <vt:lpstr>Calibri Light</vt:lpstr>
      <vt:lpstr>Тема Office</vt:lpstr>
      <vt:lpstr>Цейтнот, отсрочки, игры с планом: темпоральность редакторской работы в позднем СССР</vt:lpstr>
      <vt:lpstr>Исследовательский вопрос и теория</vt:lpstr>
      <vt:lpstr>Источники</vt:lpstr>
      <vt:lpstr>1. Нормативное регулирование </vt:lpstr>
      <vt:lpstr>2. Governing: управление временем в редакции</vt:lpstr>
      <vt:lpstr>«Махинации с планами»</vt:lpstr>
      <vt:lpstr>Темпоральность цензуры</vt:lpstr>
      <vt:lpstr>Переработки </vt:lpstr>
      <vt:lpstr>Презентация PowerPoint</vt:lpstr>
      <vt:lpstr>«Затягивание» процесса с «неудобными авторами»</vt:lpstr>
      <vt:lpstr>Презентация PowerPoint</vt:lpstr>
      <vt:lpstr>Презентация PowerPoint</vt:lpstr>
      <vt:lpstr>3. Time-tricks: тактики и стратегии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Сроки, отсрочки, игры с планом: темпоральность редакторской работы в позднем СССР</dc:title>
  <dc:creator>Лукин Максим Юрьевич</dc:creator>
  <cp:lastModifiedBy>Dr. Samsonov Arseniy</cp:lastModifiedBy>
  <cp:revision>4</cp:revision>
  <dcterms:created xsi:type="dcterms:W3CDTF">2022-05-23T07:43:20Z</dcterms:created>
  <dcterms:modified xsi:type="dcterms:W3CDTF">2022-12-02T21:01:43Z</dcterms:modified>
</cp:coreProperties>
</file>