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8" r:id="rId3"/>
    <p:sldId id="270" r:id="rId4"/>
    <p:sldId id="361" r:id="rId5"/>
    <p:sldId id="358" r:id="rId6"/>
    <p:sldId id="360" r:id="rId7"/>
    <p:sldId id="357" r:id="rId8"/>
    <p:sldId id="346" r:id="rId9"/>
    <p:sldId id="328" r:id="rId10"/>
    <p:sldId id="330" r:id="rId11"/>
    <p:sldId id="362" r:id="rId12"/>
    <p:sldId id="363" r:id="rId13"/>
    <p:sldId id="364" r:id="rId14"/>
    <p:sldId id="365" r:id="rId15"/>
    <p:sldId id="335" r:id="rId16"/>
    <p:sldId id="366" r:id="rId17"/>
    <p:sldId id="35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890" autoAdjust="0"/>
    <p:restoredTop sz="94660"/>
  </p:normalViewPr>
  <p:slideViewPr>
    <p:cSldViewPr>
      <p:cViewPr varScale="1">
        <p:scale>
          <a:sx n="83" d="100"/>
          <a:sy n="83" d="100"/>
        </p:scale>
        <p:origin x="-128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7B66-8786-4DBE-B67D-671D2C1FB6DC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D069-B345-4C2B-81F2-62E0759473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210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7B66-8786-4DBE-B67D-671D2C1FB6DC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D069-B345-4C2B-81F2-62E0759473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265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7B66-8786-4DBE-B67D-671D2C1FB6DC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D069-B345-4C2B-81F2-62E0759473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549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7B66-8786-4DBE-B67D-671D2C1FB6DC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D069-B345-4C2B-81F2-62E0759473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17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7B66-8786-4DBE-B67D-671D2C1FB6DC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D069-B345-4C2B-81F2-62E0759473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020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7B66-8786-4DBE-B67D-671D2C1FB6DC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D069-B345-4C2B-81F2-62E0759473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58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7B66-8786-4DBE-B67D-671D2C1FB6DC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D069-B345-4C2B-81F2-62E0759473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212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7B66-8786-4DBE-B67D-671D2C1FB6DC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D069-B345-4C2B-81F2-62E0759473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889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7B66-8786-4DBE-B67D-671D2C1FB6DC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D069-B345-4C2B-81F2-62E0759473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4053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7B66-8786-4DBE-B67D-671D2C1FB6DC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D069-B345-4C2B-81F2-62E0759473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389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7B66-8786-4DBE-B67D-671D2C1FB6DC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3D069-B345-4C2B-81F2-62E0759473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854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57B66-8786-4DBE-B67D-671D2C1FB6DC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3D069-B345-4C2B-81F2-62E0759473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553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eam-based_learning" TargetMode="External"/><Relationship Id="rId7" Type="http://schemas.openxmlformats.org/officeDocument/2006/relationships/hyperlink" Target="https://www.definedstem.com/blog/what-is-project-based-learning/" TargetMode="External"/><Relationship Id="rId2" Type="http://schemas.openxmlformats.org/officeDocument/2006/relationships/hyperlink" Target="http://www.teambasedlearning.org/definition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ie.org/" TargetMode="External"/><Relationship Id="rId5" Type="http://schemas.openxmlformats.org/officeDocument/2006/relationships/hyperlink" Target="https://performingineducation.com/project-based-learning" TargetMode="External"/><Relationship Id="rId4" Type="http://schemas.openxmlformats.org/officeDocument/2006/relationships/hyperlink" Target="https://ciel.viu.ca/teaching-learning-pedagogy/engaging-your-students/learning-through-groups-teams/what-team-based-learning-quick-guide-busy-faculty-member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8136904" cy="1728192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Взаимодействие бизнеса и власти: особенности проектной работы в вузе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4653136"/>
            <a:ext cx="7920880" cy="2016224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Орлов Игорь Борисович, д.и.н., профессор, </a:t>
            </a:r>
            <a:r>
              <a:rPr lang="ru-RU" b="1" dirty="0" smtClean="0">
                <a:solidFill>
                  <a:schemeClr val="tx1"/>
                </a:solidFill>
              </a:rPr>
              <a:t>зам. </a:t>
            </a:r>
            <a:r>
              <a:rPr lang="ru-RU" b="1" dirty="0">
                <a:solidFill>
                  <a:schemeClr val="tx1"/>
                </a:solidFill>
              </a:rPr>
              <a:t>р</a:t>
            </a:r>
            <a:r>
              <a:rPr lang="ru-RU" b="1" dirty="0" smtClean="0">
                <a:solidFill>
                  <a:schemeClr val="tx1"/>
                </a:solidFill>
              </a:rPr>
              <a:t>уководителя департамента политики </a:t>
            </a:r>
            <a:r>
              <a:rPr lang="ru-RU" b="1" dirty="0" smtClean="0">
                <a:solidFill>
                  <a:schemeClr val="tx1"/>
                </a:solidFill>
              </a:rPr>
              <a:t>и управления, </a:t>
            </a:r>
            <a:r>
              <a:rPr lang="ru-RU" b="1" dirty="0" smtClean="0">
                <a:solidFill>
                  <a:schemeClr val="tx1"/>
                </a:solidFill>
              </a:rPr>
              <a:t>зав</a:t>
            </a:r>
            <a:r>
              <a:rPr lang="ru-RU" b="1" dirty="0" smtClean="0">
                <a:solidFill>
                  <a:schemeClr val="tx1"/>
                </a:solidFill>
              </a:rPr>
              <a:t>. </a:t>
            </a:r>
            <a:r>
              <a:rPr lang="ru-RU" b="1" dirty="0" smtClean="0">
                <a:solidFill>
                  <a:schemeClr val="tx1"/>
                </a:solidFill>
              </a:rPr>
              <a:t>научно-учебной </a:t>
            </a:r>
            <a:r>
              <a:rPr lang="ru-RU" b="1" dirty="0" smtClean="0">
                <a:solidFill>
                  <a:schemeClr val="tx1"/>
                </a:solidFill>
              </a:rPr>
              <a:t>лабораторией исследований в области бизнес-коммуникаций НИУ ВШЭ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Москва</a:t>
            </a:r>
            <a:r>
              <a:rPr lang="en-US" b="1" dirty="0" smtClean="0">
                <a:solidFill>
                  <a:schemeClr val="tx1"/>
                </a:solidFill>
              </a:rPr>
              <a:t>			</a:t>
            </a:r>
            <a:r>
              <a:rPr lang="ru-RU" b="1" dirty="0" smtClean="0">
                <a:solidFill>
                  <a:schemeClr val="tx1"/>
                </a:solidFill>
              </a:rPr>
              <a:t>14.12.2022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2132856"/>
            <a:ext cx="792088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>
                <a:solidFill>
                  <a:srgbClr val="FF0000"/>
                </a:solidFill>
              </a:rPr>
              <a:t>1) </a:t>
            </a:r>
            <a:r>
              <a:rPr lang="ru-RU" sz="3200" b="1" dirty="0" smtClean="0">
                <a:solidFill>
                  <a:srgbClr val="FF0000"/>
                </a:solidFill>
              </a:rPr>
              <a:t>Методика конструирования </a:t>
            </a:r>
            <a:r>
              <a:rPr lang="ru-RU" sz="3200" b="1" dirty="0">
                <a:solidFill>
                  <a:srgbClr val="FF0000"/>
                </a:solidFill>
              </a:rPr>
              <a:t>основных этапов </a:t>
            </a:r>
            <a:r>
              <a:rPr lang="ru-RU" sz="3200" b="1" dirty="0" smtClean="0">
                <a:solidFill>
                  <a:srgbClr val="FF0000"/>
                </a:solidFill>
              </a:rPr>
              <a:t>проектной </a:t>
            </a:r>
            <a:r>
              <a:rPr lang="ru-RU" sz="3200" b="1" dirty="0">
                <a:solidFill>
                  <a:srgbClr val="FF0000"/>
                </a:solidFill>
              </a:rPr>
              <a:t>работы</a:t>
            </a:r>
            <a:br>
              <a:rPr lang="ru-RU" sz="3200" b="1" dirty="0">
                <a:solidFill>
                  <a:srgbClr val="FF0000"/>
                </a:solidFill>
              </a:rPr>
            </a:br>
            <a:r>
              <a:rPr lang="ru-RU" sz="3200" b="1" dirty="0">
                <a:solidFill>
                  <a:srgbClr val="FF0000"/>
                </a:solidFill>
              </a:rPr>
              <a:t>2) </a:t>
            </a:r>
            <a:r>
              <a:rPr lang="ru-RU" sz="3200" b="1" dirty="0" smtClean="0">
                <a:solidFill>
                  <a:srgbClr val="FF0000"/>
                </a:solidFill>
              </a:rPr>
              <a:t>Критерии </a:t>
            </a:r>
            <a:r>
              <a:rPr lang="ru-RU" sz="3200" b="1" dirty="0">
                <a:solidFill>
                  <a:srgbClr val="FF0000"/>
                </a:solidFill>
              </a:rPr>
              <a:t>оценивания результатов </a:t>
            </a:r>
            <a:r>
              <a:rPr lang="ru-RU" sz="3200" b="1" dirty="0" smtClean="0">
                <a:solidFill>
                  <a:srgbClr val="FF0000"/>
                </a:solidFill>
              </a:rPr>
              <a:t>проекта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286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24936" cy="634082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ru-RU" sz="3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Основные участники </a:t>
            </a:r>
            <a:r>
              <a:rPr lang="ru-RU" sz="3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проекта</a:t>
            </a:r>
            <a:endParaRPr lang="ru-RU" sz="3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568952" cy="5616624"/>
          </a:xfrm>
        </p:spPr>
        <p:txBody>
          <a:bodyPr>
            <a:noAutofit/>
          </a:bodyPr>
          <a:lstStyle/>
          <a:p>
            <a:pPr lvl="0" algn="just"/>
            <a:r>
              <a:rPr lang="ru-RU" sz="2200" b="1" dirty="0" smtClean="0">
                <a:solidFill>
                  <a:srgbClr val="FF0000"/>
                </a:solidFill>
              </a:rPr>
              <a:t>Инициатор </a:t>
            </a:r>
            <a:r>
              <a:rPr lang="ru-RU" sz="2200" b="1" dirty="0" smtClean="0"/>
              <a:t>– формирует проектную заявку, формулирует цели и условия участия в проекте</a:t>
            </a:r>
            <a:r>
              <a:rPr lang="ru-RU" sz="2200" b="1" dirty="0"/>
              <a:t> </a:t>
            </a:r>
            <a:r>
              <a:rPr lang="ru-RU" sz="2200" b="1" dirty="0" smtClean="0"/>
              <a:t>(при необходимости – специальные требования к участникам).</a:t>
            </a:r>
          </a:p>
          <a:p>
            <a:pPr lvl="0" algn="just"/>
            <a:r>
              <a:rPr lang="ru-RU" sz="2200" b="1" dirty="0" smtClean="0">
                <a:solidFill>
                  <a:srgbClr val="FF0000"/>
                </a:solidFill>
              </a:rPr>
              <a:t>Заказчик</a:t>
            </a:r>
            <a:r>
              <a:rPr lang="ru-RU" sz="2200" b="1" dirty="0" smtClean="0"/>
              <a:t> – формулирует критерии требуемого результата (тип и качество продукта, сферу его применения) и участвует в его экспертизе и оценке.</a:t>
            </a:r>
          </a:p>
          <a:p>
            <a:pPr lvl="0" algn="just"/>
            <a:r>
              <a:rPr lang="ru-RU" sz="2200" b="1" dirty="0" smtClean="0">
                <a:solidFill>
                  <a:srgbClr val="FF0000"/>
                </a:solidFill>
              </a:rPr>
              <a:t>Руководитель проекта </a:t>
            </a:r>
            <a:r>
              <a:rPr lang="ru-RU" sz="2200" b="1" dirty="0" smtClean="0"/>
              <a:t>– обеспечивает реализацию проекта, (разработка  ТЗ и плана-графика проекта, отбор </a:t>
            </a:r>
            <a:r>
              <a:rPr lang="ru-RU" sz="2200" b="1" dirty="0"/>
              <a:t>кандидатов для участия в </a:t>
            </a:r>
            <a:r>
              <a:rPr lang="ru-RU" sz="2200" b="1" dirty="0" smtClean="0"/>
              <a:t>проекте и распределение обязанностей), оценивание вклада участников проекта и оформление учебной документации по итогам проекта.</a:t>
            </a:r>
          </a:p>
          <a:p>
            <a:pPr lvl="0" algn="just"/>
            <a:r>
              <a:rPr lang="ru-RU" sz="2200" b="1" dirty="0" smtClean="0">
                <a:solidFill>
                  <a:srgbClr val="FF0000"/>
                </a:solidFill>
              </a:rPr>
              <a:t>Участник проекта</a:t>
            </a:r>
            <a:r>
              <a:rPr lang="ru-RU" sz="2200" b="1" dirty="0"/>
              <a:t> </a:t>
            </a:r>
            <a:r>
              <a:rPr lang="ru-RU" sz="2200" b="1" dirty="0" smtClean="0"/>
              <a:t>– коммуникация со всеми остальными участниками проекта и в подготовка индивидуального отчета.</a:t>
            </a:r>
          </a:p>
          <a:p>
            <a:pPr lvl="0" algn="just"/>
            <a:r>
              <a:rPr lang="ru-RU" sz="2200" b="1" dirty="0" smtClean="0">
                <a:solidFill>
                  <a:srgbClr val="FF0000"/>
                </a:solidFill>
              </a:rPr>
              <a:t>Организатор проектной деятельности </a:t>
            </a:r>
            <a:r>
              <a:rPr lang="ru-RU" sz="2200" b="1" dirty="0" smtClean="0"/>
              <a:t>– координация и организационное обеспечение проектной деятельности</a:t>
            </a:r>
            <a:endParaRPr lang="ru-RU" sz="22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Инициатор проекта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56886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Требования к проектной заявке:</a:t>
            </a:r>
            <a:endParaRPr lang="ru-RU" sz="2400" b="1" dirty="0" smtClean="0"/>
          </a:p>
          <a:p>
            <a:pPr algn="just">
              <a:buNone/>
            </a:pPr>
            <a:r>
              <a:rPr lang="ru-RU" sz="2400" b="1" dirty="0" smtClean="0"/>
              <a:t>- </a:t>
            </a:r>
            <a:r>
              <a:rPr lang="ru-RU" sz="2000" b="1" dirty="0" smtClean="0"/>
              <a:t>описать заказ на проектное решение, указав востребованность результатов проекта;</a:t>
            </a:r>
          </a:p>
          <a:p>
            <a:pPr algn="just">
              <a:buNone/>
            </a:pPr>
            <a:r>
              <a:rPr lang="ru-RU" sz="2000" b="1" dirty="0" smtClean="0"/>
              <a:t>- описать планируемые результаты (проектные – с точки зрения получения итогового продукта и образовательные – с точки зрения приобретаемых и развиваемых компетенций);</a:t>
            </a:r>
          </a:p>
          <a:p>
            <a:pPr algn="just">
              <a:buNone/>
            </a:pPr>
            <a:r>
              <a:rPr lang="ru-RU" sz="2000" b="1" dirty="0" smtClean="0"/>
              <a:t>- описать суть работы, выполняемой участниками проекта;</a:t>
            </a:r>
          </a:p>
          <a:p>
            <a:pPr algn="just">
              <a:buNone/>
            </a:pPr>
            <a:r>
              <a:rPr lang="ru-RU" sz="2000" b="1" dirty="0" smtClean="0"/>
              <a:t>- указать сроки и условия реализации проекта;</a:t>
            </a:r>
          </a:p>
          <a:p>
            <a:pPr algn="just">
              <a:buNone/>
            </a:pPr>
            <a:r>
              <a:rPr lang="ru-RU" sz="2000" b="1" dirty="0" smtClean="0"/>
              <a:t>- предложить форму представления итогового результата;</a:t>
            </a:r>
          </a:p>
          <a:p>
            <a:pPr algn="just">
              <a:buNone/>
            </a:pPr>
            <a:r>
              <a:rPr lang="ru-RU" sz="2000" b="1" dirty="0" smtClean="0"/>
              <a:t>- указать способ и методы оценки результатов проекта и работы участников проекта; </a:t>
            </a:r>
          </a:p>
          <a:p>
            <a:pPr algn="just">
              <a:buFontTx/>
              <a:buChar char="-"/>
            </a:pPr>
            <a:r>
              <a:rPr lang="ru-RU" sz="2000" b="1" dirty="0" smtClean="0"/>
              <a:t>указать руководителя проекта;</a:t>
            </a:r>
          </a:p>
          <a:p>
            <a:pPr algn="just">
              <a:buFontTx/>
              <a:buChar char="-"/>
            </a:pPr>
            <a:r>
              <a:rPr lang="ru-RU" sz="2000" b="1" dirty="0" smtClean="0"/>
              <a:t>может указать специальные требования к участникам проекта (обладание специальными знаниями, умениями и компетенциями) и входные испытания, на которых кандидаты могли бы подтвердить свое соответствие указанным требованиям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128056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Заказчик проекта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640960" cy="554461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dirty="0" smtClean="0"/>
              <a:t>формулирует </a:t>
            </a:r>
            <a:r>
              <a:rPr lang="ru-RU" b="1" dirty="0" smtClean="0"/>
              <a:t>проблему и желаемый результат проекта;</a:t>
            </a:r>
          </a:p>
          <a:p>
            <a:pPr algn="just"/>
            <a:r>
              <a:rPr lang="ru-RU" b="1" dirty="0" smtClean="0"/>
              <a:t>определяет основные значимые условия его выполнения (сроки, место исполнения, критерии качества итогового результата/продукта, при необходимости - условия финансирования, сферу применения полученных проектных результатов);</a:t>
            </a:r>
          </a:p>
          <a:p>
            <a:pPr algn="just"/>
            <a:r>
              <a:rPr lang="ru-RU" b="1" dirty="0" smtClean="0"/>
              <a:t>имеет право участвовать в определении способов и методов оценки проектной работы, в определении формы и в проведении публичного представления результатов проекта, а также оценивать полученный в результате проекта продукт с точки зрения соответствия заданным критериям качества.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0088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7606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Руководитель проекта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976664"/>
          </a:xfrm>
        </p:spPr>
        <p:txBody>
          <a:bodyPr>
            <a:noAutofit/>
          </a:bodyPr>
          <a:lstStyle/>
          <a:p>
            <a:pPr algn="just"/>
            <a:r>
              <a:rPr lang="ru-RU" sz="2200" b="1" dirty="0" smtClean="0"/>
              <a:t>отвечает за организацию и реализацию проекта, для чего выполняет  следующие функции:</a:t>
            </a:r>
          </a:p>
          <a:p>
            <a:pPr marL="0" indent="0" algn="just">
              <a:buNone/>
            </a:pPr>
            <a:r>
              <a:rPr lang="ru-RU" sz="2200" b="1" dirty="0" smtClean="0"/>
              <a:t>- разработка и/или уточнение технического задания проекта; </a:t>
            </a:r>
          </a:p>
          <a:p>
            <a:pPr marL="0" indent="0" algn="just">
              <a:buNone/>
            </a:pPr>
            <a:r>
              <a:rPr lang="ru-RU" sz="2200" b="1" dirty="0" smtClean="0"/>
              <a:t>- разработка плана-графика проекта (совместно с участниками проекта);</a:t>
            </a:r>
          </a:p>
          <a:p>
            <a:pPr marL="0" indent="0" algn="just">
              <a:buNone/>
            </a:pPr>
            <a:r>
              <a:rPr lang="ru-RU" sz="2200" b="1" dirty="0" smtClean="0"/>
              <a:t>- отбор кандидатов для участия в проекте;</a:t>
            </a:r>
          </a:p>
          <a:p>
            <a:pPr marL="0" indent="0" algn="just">
              <a:buNone/>
            </a:pPr>
            <a:r>
              <a:rPr lang="ru-RU" sz="2200" b="1" dirty="0" smtClean="0"/>
              <a:t>- при необходимости - распределение обязанностей участников проекта;</a:t>
            </a:r>
          </a:p>
          <a:p>
            <a:pPr marL="0" indent="0" algn="just">
              <a:buNone/>
            </a:pPr>
            <a:r>
              <a:rPr lang="ru-RU" sz="2200" b="1" dirty="0" smtClean="0"/>
              <a:t>- помощь в организации и реализации проекта по запросу участников, в т.ч.  Организация  взаимодействия участников проекта с заказчиком, помощь в привлечении к участию в проекте профильных специалистов;</a:t>
            </a:r>
          </a:p>
          <a:p>
            <a:pPr marL="0" indent="0" algn="just">
              <a:buNone/>
            </a:pPr>
            <a:r>
              <a:rPr lang="ru-RU" sz="2200" b="1" dirty="0" smtClean="0"/>
              <a:t>- организация публичного представления результатов проекта;</a:t>
            </a:r>
          </a:p>
          <a:p>
            <a:pPr marL="0" indent="0" algn="just">
              <a:buNone/>
            </a:pPr>
            <a:r>
              <a:rPr lang="ru-RU" sz="2200" b="1" dirty="0" smtClean="0"/>
              <a:t>- </a:t>
            </a:r>
            <a:r>
              <a:rPr lang="ru-RU" sz="2200" b="1" dirty="0" smtClean="0"/>
              <a:t>оценка работы участников проекта (включая оценку их отчетов по проекту, по заранее определенным критериям),</a:t>
            </a:r>
          </a:p>
          <a:p>
            <a:pPr marL="0" indent="0" algn="just">
              <a:buNone/>
            </a:pPr>
            <a:r>
              <a:rPr lang="ru-RU" sz="2200" b="1" dirty="0" smtClean="0"/>
              <a:t>- оформление учебной документации по проекту (оценочный лист</a:t>
            </a:r>
            <a:r>
              <a:rPr lang="ru-RU" sz="2200" b="1" dirty="0" smtClean="0"/>
              <a:t>)</a:t>
            </a:r>
            <a:endParaRPr lang="ru-RU" sz="2200" b="1" dirty="0"/>
          </a:p>
        </p:txBody>
      </p:sp>
    </p:spTree>
    <p:extLst>
      <p:ext uri="{BB962C8B-B14F-4D97-AF65-F5344CB8AC3E}">
        <p14:creationId xmlns:p14="http://schemas.microsoft.com/office/powerpoint/2010/main" val="4552523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Участник проекта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688632"/>
          </a:xfrm>
        </p:spPr>
        <p:txBody>
          <a:bodyPr>
            <a:normAutofit fontScale="92500" lnSpcReduction="20000"/>
          </a:bodyPr>
          <a:lstStyle/>
          <a:p>
            <a:pPr lvl="2" algn="just"/>
            <a:r>
              <a:rPr lang="ru-RU" sz="2600" b="1" dirty="0" smtClean="0"/>
              <a:t>имеет право принимать участие в разработке/уточнении технического задания проекта, уточнении плана-графика и основных этапов выполнения проекта, определении промежуточных результатов и процедур их контроля и оценки, уточнения критериев качества результата проекта;</a:t>
            </a:r>
          </a:p>
          <a:p>
            <a:pPr lvl="2" algn="just"/>
            <a:r>
              <a:rPr lang="ru-RU" sz="2600" b="1" dirty="0" smtClean="0"/>
              <a:t>имеет право получать консультативную помощь и поддержку руководителя проекта, а также делать запрос на консультации с Заказчиком и профильными специалистами в сфере проектной деятельности;</a:t>
            </a:r>
          </a:p>
          <a:p>
            <a:pPr lvl="2" algn="just"/>
            <a:r>
              <a:rPr lang="ru-RU" sz="2600" b="1" dirty="0" smtClean="0"/>
              <a:t>имеет право участвовать в оценке собственного вклада и вклада других участников в достижение результата проекта;</a:t>
            </a:r>
          </a:p>
          <a:p>
            <a:pPr lvl="2" algn="just"/>
            <a:r>
              <a:rPr lang="ru-RU" sz="2600" b="1" dirty="0" smtClean="0"/>
              <a:t>обязан подготовить отчетные материалы о своей проектной работе, которые должны позволять оценить степень сформированности компетенций, заявленных для данного проекта в качестве планируемых результатов.</a:t>
            </a:r>
          </a:p>
        </p:txBody>
      </p:sp>
    </p:spTree>
    <p:extLst>
      <p:ext uri="{BB962C8B-B14F-4D97-AF65-F5344CB8AC3E}">
        <p14:creationId xmlns:p14="http://schemas.microsoft.com/office/powerpoint/2010/main" val="31060789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/>
            <a:r>
              <a:rPr lang="ru-RU" sz="36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Обязательная документация при организации проектной </a:t>
            </a:r>
            <a:r>
              <a:rPr lang="ru-RU" sz="3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деятельности</a:t>
            </a:r>
            <a:endParaRPr lang="ru-RU" sz="3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493095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/>
              <a:t>проектная заявка (оформляется и размещается инициатором проекта);</a:t>
            </a:r>
          </a:p>
          <a:p>
            <a:pPr algn="just"/>
            <a:r>
              <a:rPr lang="ru-RU" b="1" dirty="0" smtClean="0"/>
              <a:t>техническое задание (готовится по согласованию с заказчиком руководителем проекта совместно с участниками проекта);</a:t>
            </a:r>
          </a:p>
          <a:p>
            <a:pPr algn="just"/>
            <a:r>
              <a:rPr lang="ru-RU" b="1" dirty="0" smtClean="0"/>
              <a:t>отчетные материалы по проекту (готовятся каждым участником проекта</a:t>
            </a:r>
            <a:r>
              <a:rPr lang="ru-RU" b="1" dirty="0" smtClean="0"/>
              <a:t>)</a:t>
            </a:r>
            <a:endParaRPr lang="ru-RU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Структура письменной работы в </a:t>
            </a:r>
            <a:r>
              <a:rPr lang="ru-RU" sz="2400" b="1" dirty="0" smtClean="0">
                <a:solidFill>
                  <a:srgbClr val="FF0000"/>
                </a:solidFill>
              </a:rPr>
              <a:t>виде проекта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832648"/>
          </a:xfrm>
        </p:spPr>
        <p:txBody>
          <a:bodyPr>
            <a:noAutofit/>
          </a:bodyPr>
          <a:lstStyle/>
          <a:p>
            <a:pPr algn="just"/>
            <a:r>
              <a:rPr lang="ru-RU" sz="1600" b="1" i="1" dirty="0" smtClean="0"/>
              <a:t>Введение: </a:t>
            </a:r>
            <a:r>
              <a:rPr lang="ru-RU" sz="1600" b="1" dirty="0" smtClean="0"/>
              <a:t>описание проблемы, для решения которой будет спроектирован интеллектуальный продукт, и обоснования актуальности его разработки; цель проекта и его задачи, критерии выбора проектной идеи, вопросы для предпроектного исследования, общие требования к результату проектирования; структура и содержание работы. </a:t>
            </a:r>
          </a:p>
          <a:p>
            <a:pPr algn="just"/>
            <a:r>
              <a:rPr lang="ru-RU" sz="1600" b="1" i="1" dirty="0" smtClean="0"/>
              <a:t>Обзор литературы:</a:t>
            </a:r>
            <a:endParaRPr lang="ru-RU" sz="1600" b="1" dirty="0" smtClean="0"/>
          </a:p>
          <a:p>
            <a:pPr algn="just">
              <a:buNone/>
            </a:pPr>
            <a:r>
              <a:rPr lang="ru-RU" sz="1600" b="1" dirty="0" smtClean="0"/>
              <a:t>- описание и анализ теорий/концепций, с помощью которых может быть рассмотрена предметная область проекта (теоретические основания работы);</a:t>
            </a:r>
          </a:p>
          <a:p>
            <a:pPr algn="just">
              <a:buFontTx/>
              <a:buChar char="-"/>
            </a:pPr>
            <a:r>
              <a:rPr lang="ru-RU" sz="1600" b="1" dirty="0" smtClean="0"/>
              <a:t>анализ результатов современных исследований в предметной области проекта, на основании которого делаются выводы об изученности предметной области проекта, наличии реальных и потенциальных проектных идей (практические основания работы). </a:t>
            </a:r>
          </a:p>
          <a:p>
            <a:pPr algn="just"/>
            <a:r>
              <a:rPr lang="ru-RU" sz="1600" b="1" i="1" dirty="0" smtClean="0"/>
              <a:t>Методология работы </a:t>
            </a:r>
            <a:r>
              <a:rPr lang="ru-RU" sz="1600" b="1" dirty="0" smtClean="0"/>
              <a:t>состоит  из трех частей:</a:t>
            </a:r>
          </a:p>
          <a:p>
            <a:pPr algn="just">
              <a:buNone/>
            </a:pPr>
            <a:r>
              <a:rPr lang="ru-RU" sz="1600" b="1" i="1" dirty="0" smtClean="0"/>
              <a:t>- методология выполнения предпроектного исследования</a:t>
            </a:r>
            <a:r>
              <a:rPr lang="ru-RU" sz="1600" b="1" dirty="0" smtClean="0"/>
              <a:t> оценивает  альтернативные проектные идеи и обосновывает  выбор одной из них (кабинетные исследования, анализ вторичных источников, институциональные исследования и т.п. );</a:t>
            </a:r>
          </a:p>
          <a:p>
            <a:pPr algn="just">
              <a:buFontTx/>
              <a:buChar char="-"/>
            </a:pPr>
            <a:r>
              <a:rPr lang="ru-RU" sz="1600" b="1" i="1" dirty="0" smtClean="0"/>
              <a:t>методология проектирования</a:t>
            </a:r>
            <a:r>
              <a:rPr lang="ru-RU" sz="1600" b="1" dirty="0" smtClean="0"/>
              <a:t>;</a:t>
            </a:r>
          </a:p>
          <a:p>
            <a:pPr algn="just">
              <a:buFontTx/>
              <a:buChar char="-"/>
            </a:pPr>
            <a:r>
              <a:rPr lang="ru-RU" sz="1600" b="1" i="1" dirty="0" smtClean="0"/>
              <a:t>методология оценки результатов </a:t>
            </a:r>
            <a:r>
              <a:rPr lang="ru-RU" sz="1600" b="1" dirty="0" smtClean="0"/>
              <a:t>проектирования.</a:t>
            </a:r>
          </a:p>
          <a:p>
            <a:pPr algn="just"/>
            <a:r>
              <a:rPr lang="ru-RU" sz="1600" b="1" i="1" dirty="0" smtClean="0"/>
              <a:t>Результаты предпроектного исследования: </a:t>
            </a:r>
            <a:r>
              <a:rPr lang="ru-RU" sz="1600" b="1" dirty="0" smtClean="0"/>
              <a:t>обоснование выбора проектной идеи. </a:t>
            </a:r>
          </a:p>
          <a:p>
            <a:pPr algn="just"/>
            <a:r>
              <a:rPr lang="ru-RU" sz="1600" b="1" i="1" dirty="0" smtClean="0"/>
              <a:t>Результаты проектирования</a:t>
            </a:r>
            <a:r>
              <a:rPr lang="ru-RU" sz="1600" b="1" dirty="0" smtClean="0"/>
              <a:t> – описание разработанного интеллектуального продукта, включая все его составные части.</a:t>
            </a:r>
          </a:p>
          <a:p>
            <a:pPr algn="just"/>
            <a:r>
              <a:rPr lang="ru-RU" sz="1600" b="1" i="1" dirty="0" smtClean="0"/>
              <a:t>Выводы и обсуждение: </a:t>
            </a:r>
            <a:r>
              <a:rPr lang="ru-RU" sz="1600" b="1" dirty="0" smtClean="0"/>
              <a:t>анализ полученных результатов относительно сформированной базы знаний.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61283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Электронные ресурсы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8496944" cy="5400600"/>
          </a:xfrm>
        </p:spPr>
        <p:txBody>
          <a:bodyPr>
            <a:noAutofit/>
          </a:bodyPr>
          <a:lstStyle/>
          <a:p>
            <a:pPr algn="just"/>
            <a:r>
              <a:rPr lang="ru-RU" sz="2600" b="1" dirty="0" smtClean="0"/>
              <a:t>Обучение на основе формирования групп:</a:t>
            </a:r>
          </a:p>
          <a:p>
            <a:pPr algn="just">
              <a:buNone/>
            </a:pPr>
            <a:r>
              <a:rPr lang="ru-RU" sz="2600" b="1" dirty="0" smtClean="0">
                <a:hlinkClick r:id="rId2"/>
              </a:rPr>
              <a:t>http://www.teambasedlearning.org/definition/</a:t>
            </a:r>
            <a:endParaRPr lang="ru-RU" sz="2600" b="1" dirty="0" smtClean="0"/>
          </a:p>
          <a:p>
            <a:pPr algn="just">
              <a:buNone/>
            </a:pPr>
            <a:r>
              <a:rPr lang="ru-RU" sz="2600" b="1" dirty="0" smtClean="0">
                <a:hlinkClick r:id="rId3"/>
              </a:rPr>
              <a:t>https://en.wikipedia.org/wiki/Team-based_learning</a:t>
            </a:r>
            <a:endParaRPr lang="ru-RU" sz="2600" b="1" dirty="0" smtClean="0"/>
          </a:p>
          <a:p>
            <a:pPr algn="just">
              <a:buNone/>
            </a:pPr>
            <a:r>
              <a:rPr lang="ru-RU" sz="2600" b="1" dirty="0" smtClean="0">
                <a:hlinkClick r:id="rId4"/>
              </a:rPr>
              <a:t>https://ciel.viu.ca/teaching-learning-pedagogy/engaging-your-students/learning-through-groups-teams/what-team-based-learning-quick-guide-busy-faculty-members</a:t>
            </a:r>
            <a:endParaRPr lang="ru-RU" sz="2600" b="1" dirty="0" smtClean="0"/>
          </a:p>
          <a:p>
            <a:pPr algn="just"/>
            <a:r>
              <a:rPr lang="ru-RU" sz="2600" b="1" dirty="0" smtClean="0"/>
              <a:t>Обучение на основе ведения проектов:</a:t>
            </a:r>
          </a:p>
          <a:p>
            <a:pPr algn="just">
              <a:buNone/>
            </a:pPr>
            <a:r>
              <a:rPr lang="ru-RU" sz="2600" b="1" dirty="0" smtClean="0">
                <a:hlinkClick r:id="rId5"/>
              </a:rPr>
              <a:t>https://performingineducation.com/project-based-learning</a:t>
            </a:r>
            <a:endParaRPr lang="ru-RU" sz="2600" b="1" dirty="0" smtClean="0"/>
          </a:p>
          <a:p>
            <a:pPr algn="just">
              <a:buNone/>
            </a:pPr>
            <a:r>
              <a:rPr lang="ru-RU" sz="2600" b="1" dirty="0" smtClean="0">
                <a:hlinkClick r:id="rId6"/>
              </a:rPr>
              <a:t>http://www.bie.org</a:t>
            </a:r>
            <a:endParaRPr lang="ru-RU" sz="2600" b="1" dirty="0" smtClean="0"/>
          </a:p>
          <a:p>
            <a:pPr algn="just">
              <a:buNone/>
            </a:pPr>
            <a:r>
              <a:rPr lang="ru-RU" sz="2600" b="1" dirty="0" smtClean="0">
                <a:hlinkClick r:id="rId7"/>
              </a:rPr>
              <a:t>https://www.definedstem.com/blog/what-is-project-based-learning/</a:t>
            </a:r>
            <a:endParaRPr lang="ru-RU" sz="2600" b="1" dirty="0"/>
          </a:p>
        </p:txBody>
      </p:sp>
    </p:spTree>
    <p:extLst>
      <p:ext uri="{BB962C8B-B14F-4D97-AF65-F5344CB8AC3E}">
        <p14:creationId xmlns:p14="http://schemas.microsoft.com/office/powerpoint/2010/main" val="3805990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Ключевые признаки проекта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700808"/>
            <a:ext cx="7128792" cy="3744416"/>
          </a:xfrm>
        </p:spPr>
        <p:txBody>
          <a:bodyPr>
            <a:normAutofit/>
          </a:bodyPr>
          <a:lstStyle/>
          <a:p>
            <a:pPr lvl="0" algn="just"/>
            <a:r>
              <a:rPr lang="ru-RU" b="1" dirty="0"/>
              <a:t>С</a:t>
            </a:r>
            <a:r>
              <a:rPr lang="ru-RU" b="1" dirty="0" smtClean="0"/>
              <a:t>планированная и последовательная деятельность с четким сроком ее начала и завершения с целью создания уникального продукта.</a:t>
            </a:r>
          </a:p>
          <a:p>
            <a:pPr lvl="0" algn="just"/>
            <a:r>
              <a:rPr lang="ru-RU" b="1" dirty="0" smtClean="0"/>
              <a:t>Четкая координация задач </a:t>
            </a:r>
            <a:r>
              <a:rPr lang="ru-RU" b="1" dirty="0"/>
              <a:t>и </a:t>
            </a:r>
            <a:r>
              <a:rPr lang="ru-RU" b="1" dirty="0" smtClean="0"/>
              <a:t>ресурсов по этапам проекта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Что дает проектный семинар?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80920" cy="568863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главная </a:t>
            </a:r>
            <a:r>
              <a:rPr lang="ru-RU" b="1" dirty="0">
                <a:solidFill>
                  <a:srgbClr val="FF0000"/>
                </a:solidFill>
              </a:rPr>
              <a:t>задача </a:t>
            </a:r>
            <a:r>
              <a:rPr lang="ru-RU" b="1" dirty="0" smtClean="0"/>
              <a:t>- </a:t>
            </a:r>
            <a:r>
              <a:rPr lang="ru-RU" b="1" dirty="0"/>
              <a:t>выдвижение новых идей и доведение их до стадии </a:t>
            </a:r>
            <a:r>
              <a:rPr lang="ru-RU" b="1" dirty="0" smtClean="0"/>
              <a:t>проектов;</a:t>
            </a:r>
            <a:endParaRPr lang="ru-RU" b="1" dirty="0" smtClean="0"/>
          </a:p>
          <a:p>
            <a:pPr algn="just"/>
            <a:r>
              <a:rPr lang="ru-RU" b="1" dirty="0" smtClean="0"/>
              <a:t>обучение </a:t>
            </a:r>
            <a:r>
              <a:rPr lang="ru-RU" b="1" dirty="0" smtClean="0"/>
              <a:t>навыкам проектного мышления;</a:t>
            </a:r>
          </a:p>
          <a:p>
            <a:pPr algn="just"/>
            <a:r>
              <a:rPr lang="ru-RU" b="1" dirty="0" smtClean="0"/>
              <a:t>создание команды, способной работать над поставленными задачами;</a:t>
            </a:r>
          </a:p>
          <a:p>
            <a:pPr algn="just"/>
            <a:r>
              <a:rPr lang="ru-RU" b="1" dirty="0" smtClean="0"/>
              <a:t>формирование управленческой компетенции участников </a:t>
            </a:r>
            <a:r>
              <a:rPr lang="en-US" b="1" dirty="0" smtClean="0"/>
              <a:t>(</a:t>
            </a:r>
            <a:r>
              <a:rPr lang="ru-RU" b="1" dirty="0" smtClean="0"/>
              <a:t>мастер-класс</a:t>
            </a:r>
            <a:r>
              <a:rPr lang="en-US" b="1" dirty="0" smtClean="0"/>
              <a:t>)</a:t>
            </a:r>
            <a:r>
              <a:rPr lang="ru-RU" b="1" dirty="0" smtClean="0"/>
              <a:t>;</a:t>
            </a:r>
          </a:p>
          <a:p>
            <a:pPr algn="just"/>
            <a:r>
              <a:rPr lang="ru-RU" b="1" dirty="0" smtClean="0"/>
              <a:t>площадка для публичных дискуссий </a:t>
            </a:r>
            <a:r>
              <a:rPr lang="en-US" b="1" dirty="0" smtClean="0"/>
              <a:t>/ </a:t>
            </a:r>
            <a:r>
              <a:rPr lang="ru-RU" b="1" dirty="0" smtClean="0"/>
              <a:t>«мозговых штурмов» ;</a:t>
            </a:r>
          </a:p>
          <a:p>
            <a:pPr algn="just"/>
            <a:r>
              <a:rPr lang="ru-RU" b="1" dirty="0" smtClean="0"/>
              <a:t>•	площадка для питчинга - моделирования  условий публичной защиты проектов с целью поиска инвестора (экспертные консультации)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3973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Критерии рецензирования </a:t>
            </a:r>
            <a:r>
              <a:rPr lang="ru-RU" sz="3600" b="1" dirty="0" smtClean="0">
                <a:solidFill>
                  <a:srgbClr val="FF0000"/>
                </a:solidFill>
              </a:rPr>
              <a:t>проекта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472608"/>
          </a:xfrm>
        </p:spPr>
        <p:txBody>
          <a:bodyPr>
            <a:normAutofit lnSpcReduction="10000"/>
          </a:bodyPr>
          <a:lstStyle/>
          <a:p>
            <a:pPr lvl="2" algn="just">
              <a:buFont typeface="Arial" charset="0"/>
              <a:buChar char="•"/>
            </a:pPr>
            <a:r>
              <a:rPr lang="ru-RU" sz="2800" b="1" dirty="0" smtClean="0"/>
              <a:t>Насколько </a:t>
            </a:r>
            <a:r>
              <a:rPr lang="ru-RU" sz="2800" b="1" dirty="0" smtClean="0"/>
              <a:t>полно была раскрыта тема в рамках заявленных целей и </a:t>
            </a:r>
            <a:r>
              <a:rPr lang="ru-RU" sz="2800" b="1" dirty="0" smtClean="0"/>
              <a:t>задач?</a:t>
            </a:r>
          </a:p>
          <a:p>
            <a:pPr lvl="2" algn="just">
              <a:buFont typeface="Arial" charset="0"/>
              <a:buChar char="•"/>
            </a:pPr>
            <a:r>
              <a:rPr lang="ru-RU" sz="2800" b="1" dirty="0"/>
              <a:t>Насколько хорошо удалось докладчику аргументировать свои доводы?</a:t>
            </a:r>
          </a:p>
          <a:p>
            <a:pPr lvl="2" algn="just">
              <a:buFont typeface="Arial" charset="0"/>
              <a:buChar char="•"/>
            </a:pPr>
            <a:r>
              <a:rPr lang="ru-RU" sz="2800" b="1" dirty="0"/>
              <a:t>Последовательно ли был изложен материал</a:t>
            </a:r>
            <a:r>
              <a:rPr lang="ru-RU" sz="2800" b="1" dirty="0" smtClean="0"/>
              <a:t>?</a:t>
            </a:r>
          </a:p>
          <a:p>
            <a:pPr lvl="2" algn="just">
              <a:buFont typeface="Arial" charset="0"/>
              <a:buChar char="•"/>
            </a:pPr>
            <a:r>
              <a:rPr lang="ru-RU" sz="2800" b="1" dirty="0"/>
              <a:t>Использовался ли материал, полученный в рамках проектного семинара?</a:t>
            </a:r>
          </a:p>
          <a:p>
            <a:pPr lvl="2" algn="just">
              <a:buFont typeface="Arial" charset="0"/>
              <a:buChar char="•"/>
            </a:pPr>
            <a:r>
              <a:rPr lang="ru-RU" sz="2800" b="1" dirty="0" smtClean="0"/>
              <a:t>Были </a:t>
            </a:r>
            <a:r>
              <a:rPr lang="ru-RU" sz="2800" b="1" dirty="0" smtClean="0"/>
              <a:t>ли допущены фактические и речевые </a:t>
            </a:r>
            <a:r>
              <a:rPr lang="ru-RU" sz="2800" b="1" dirty="0" smtClean="0"/>
              <a:t>ошибки?</a:t>
            </a:r>
          </a:p>
          <a:p>
            <a:pPr lvl="2" algn="just">
              <a:buFont typeface="Arial" charset="0"/>
              <a:buChar char="•"/>
            </a:pPr>
            <a:r>
              <a:rPr lang="ru-RU" sz="2800" b="1" dirty="0" smtClean="0"/>
              <a:t>Использовал </a:t>
            </a:r>
            <a:r>
              <a:rPr lang="ru-RU" sz="2800" b="1" dirty="0" smtClean="0"/>
              <a:t>ли докладчик доску, технические или наглядные средства, если в том была </a:t>
            </a:r>
            <a:r>
              <a:rPr lang="ru-RU" sz="2800" b="1" dirty="0" smtClean="0"/>
              <a:t>необходимость?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7616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Этапы работы над проектом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20688"/>
            <a:ext cx="8712968" cy="6048672"/>
          </a:xfrm>
        </p:spPr>
        <p:txBody>
          <a:bodyPr>
            <a:noAutofit/>
          </a:bodyPr>
          <a:lstStyle/>
          <a:p>
            <a:pPr lvl="2" algn="just">
              <a:buNone/>
            </a:pPr>
            <a:r>
              <a:rPr lang="ru-RU" b="1" dirty="0" smtClean="0"/>
              <a:t>1. Постановка проблемы: </a:t>
            </a:r>
          </a:p>
          <a:p>
            <a:pPr lvl="3" algn="just">
              <a:buNone/>
            </a:pPr>
            <a:r>
              <a:rPr lang="ru-RU" sz="2400" b="1" dirty="0" smtClean="0"/>
              <a:t>• Зачем нужен проект?</a:t>
            </a:r>
          </a:p>
          <a:p>
            <a:pPr lvl="3" algn="just">
              <a:buNone/>
            </a:pPr>
            <a:r>
              <a:rPr lang="ru-RU" sz="2400" b="1" dirty="0" smtClean="0"/>
              <a:t>• Каким будет конечный продукт?</a:t>
            </a:r>
          </a:p>
          <a:p>
            <a:pPr lvl="3" algn="just">
              <a:buNone/>
            </a:pPr>
            <a:r>
              <a:rPr lang="ru-RU" sz="2400" b="1" dirty="0" smtClean="0"/>
              <a:t>• Кто будет им пользоваться?</a:t>
            </a:r>
          </a:p>
          <a:p>
            <a:pPr lvl="2" algn="just">
              <a:buNone/>
            </a:pPr>
            <a:r>
              <a:rPr lang="ru-RU" b="1" dirty="0" smtClean="0"/>
              <a:t>2. Поиск информации: </a:t>
            </a:r>
          </a:p>
          <a:p>
            <a:pPr lvl="3" algn="just">
              <a:buNone/>
            </a:pPr>
            <a:r>
              <a:rPr lang="ru-RU" sz="2400" b="1" dirty="0" smtClean="0"/>
              <a:t>• Каковы возможности </a:t>
            </a:r>
            <a:r>
              <a:rPr lang="ru-RU" sz="2400" b="1" dirty="0" smtClean="0"/>
              <a:t>проектного коллектива?</a:t>
            </a:r>
            <a:endParaRPr lang="ru-RU" sz="2400" b="1" dirty="0" smtClean="0"/>
          </a:p>
          <a:p>
            <a:pPr lvl="3" algn="just">
              <a:buNone/>
            </a:pPr>
            <a:r>
              <a:rPr lang="ru-RU" sz="2400" b="1" dirty="0" smtClean="0"/>
              <a:t>• Есть ли препятствия для работы?</a:t>
            </a:r>
          </a:p>
          <a:p>
            <a:pPr lvl="2" algn="just">
              <a:buNone/>
            </a:pPr>
            <a:r>
              <a:rPr lang="ru-RU" b="1" dirty="0" smtClean="0"/>
              <a:t>3. Планирование мероприятий: </a:t>
            </a:r>
          </a:p>
          <a:p>
            <a:pPr lvl="3" algn="just">
              <a:buNone/>
            </a:pPr>
            <a:r>
              <a:rPr lang="ru-RU" sz="2400" b="1" dirty="0" smtClean="0"/>
              <a:t>• Как распределить обязанности в группе?</a:t>
            </a:r>
          </a:p>
          <a:p>
            <a:pPr lvl="3" algn="just">
              <a:buNone/>
            </a:pPr>
            <a:r>
              <a:rPr lang="ru-RU" sz="2400" b="1" dirty="0" smtClean="0"/>
              <a:t>• Как составить программу исследования </a:t>
            </a:r>
            <a:r>
              <a:rPr lang="en-US" sz="2400" b="1" dirty="0" smtClean="0"/>
              <a:t>/ </a:t>
            </a:r>
            <a:r>
              <a:rPr lang="ru-RU" sz="2400" b="1" dirty="0" smtClean="0"/>
              <a:t> техническое задание?</a:t>
            </a:r>
          </a:p>
          <a:p>
            <a:pPr lvl="3" algn="just">
              <a:buNone/>
            </a:pPr>
            <a:r>
              <a:rPr lang="ru-RU" sz="2400" b="1" dirty="0" smtClean="0"/>
              <a:t>• Каковы сроки сдачи проекта?</a:t>
            </a:r>
          </a:p>
          <a:p>
            <a:pPr lvl="2" algn="just">
              <a:buNone/>
            </a:pPr>
            <a:r>
              <a:rPr lang="ru-RU" b="1" dirty="0" smtClean="0"/>
              <a:t>4. Реализация запланированных действий.</a:t>
            </a:r>
          </a:p>
          <a:p>
            <a:pPr lvl="2" algn="just">
              <a:buNone/>
            </a:pPr>
            <a:r>
              <a:rPr lang="ru-RU" b="1" dirty="0" smtClean="0"/>
              <a:t>5. Представление отчета по проекту.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56797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Постановка проблемы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Autofit/>
          </a:bodyPr>
          <a:lstStyle/>
          <a:p>
            <a:pPr lvl="0" algn="just">
              <a:buFontTx/>
              <a:buChar char="-"/>
            </a:pPr>
            <a:r>
              <a:rPr lang="ru-RU" sz="3000" b="1" dirty="0" smtClean="0">
                <a:solidFill>
                  <a:prstClr val="black"/>
                </a:solidFill>
              </a:rPr>
              <a:t>самоопределение </a:t>
            </a:r>
            <a:r>
              <a:rPr lang="ru-RU" sz="3000" b="1" dirty="0">
                <a:solidFill>
                  <a:prstClr val="black"/>
                </a:solidFill>
              </a:rPr>
              <a:t>(какое я имею отношение к этой проблеме?);</a:t>
            </a:r>
          </a:p>
          <a:p>
            <a:pPr lvl="0" algn="just">
              <a:buFontTx/>
              <a:buChar char="-"/>
            </a:pPr>
            <a:r>
              <a:rPr lang="ru-RU" sz="3000" b="1" dirty="0">
                <a:solidFill>
                  <a:prstClr val="black"/>
                </a:solidFill>
              </a:rPr>
              <a:t>анализ ситуации (где я и куда стремлюсь?);</a:t>
            </a:r>
          </a:p>
          <a:p>
            <a:pPr lvl="0" algn="just">
              <a:buFontTx/>
              <a:buChar char="-"/>
            </a:pPr>
            <a:r>
              <a:rPr lang="ru-RU" sz="3000" b="1" dirty="0">
                <a:solidFill>
                  <a:prstClr val="black"/>
                </a:solidFill>
              </a:rPr>
              <a:t>постановка проблемы (как это сделать?);</a:t>
            </a:r>
          </a:p>
          <a:p>
            <a:pPr lvl="0" algn="just">
              <a:buFontTx/>
              <a:buChar char="-"/>
            </a:pPr>
            <a:r>
              <a:rPr lang="ru-RU" sz="3000" b="1" dirty="0">
                <a:solidFill>
                  <a:prstClr val="black"/>
                </a:solidFill>
              </a:rPr>
              <a:t>поиск и выработка путей решения (ответ на предыдущий вопрос «как это сделать?»);</a:t>
            </a:r>
          </a:p>
          <a:p>
            <a:pPr lvl="0" algn="just">
              <a:buFontTx/>
              <a:buChar char="-"/>
            </a:pPr>
            <a:r>
              <a:rPr lang="ru-RU" sz="3000" b="1" dirty="0">
                <a:solidFill>
                  <a:prstClr val="black"/>
                </a:solidFill>
              </a:rPr>
              <a:t>определение ресурса (что у меня есть и что мне нужно еще, чтобы эту идею воплотить в жизнь?);</a:t>
            </a:r>
          </a:p>
          <a:p>
            <a:pPr lvl="0" algn="just">
              <a:buFontTx/>
              <a:buChar char="-"/>
            </a:pPr>
            <a:r>
              <a:rPr lang="ru-RU" sz="3000" b="1" dirty="0">
                <a:solidFill>
                  <a:prstClr val="black"/>
                </a:solidFill>
              </a:rPr>
              <a:t>определение масштаба возможных изменений в результате реализации </a:t>
            </a:r>
            <a:r>
              <a:rPr lang="ru-RU" sz="3000" b="1" dirty="0" smtClean="0">
                <a:solidFill>
                  <a:prstClr val="black"/>
                </a:solidFill>
              </a:rPr>
              <a:t>проекта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3972511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Техническое задание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54461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smtClean="0"/>
              <a:t>Проблема (актуальность проекта).</a:t>
            </a:r>
          </a:p>
          <a:p>
            <a:pPr algn="just"/>
            <a:r>
              <a:rPr lang="ru-RU" b="1" dirty="0" smtClean="0"/>
              <a:t>Обоснование (необходимость проекта).</a:t>
            </a:r>
          </a:p>
          <a:p>
            <a:pPr algn="just"/>
            <a:r>
              <a:rPr lang="ru-RU" b="1" dirty="0" smtClean="0"/>
              <a:t>Риски.</a:t>
            </a:r>
          </a:p>
          <a:p>
            <a:pPr algn="just"/>
            <a:r>
              <a:rPr lang="ru-RU" b="1" dirty="0" smtClean="0"/>
              <a:t>Распределение ролей.</a:t>
            </a:r>
          </a:p>
          <a:p>
            <a:pPr algn="just"/>
            <a:r>
              <a:rPr lang="ru-RU" b="1" dirty="0" smtClean="0"/>
              <a:t>Этапы: предпроектный (обоснование </a:t>
            </a:r>
            <a:r>
              <a:rPr lang="ru-RU" b="1" dirty="0"/>
              <a:t>выбора проектной </a:t>
            </a:r>
            <a:r>
              <a:rPr lang="ru-RU" b="1" dirty="0" smtClean="0"/>
              <a:t>идеи), </a:t>
            </a:r>
            <a:r>
              <a:rPr lang="ru-RU" b="1" dirty="0"/>
              <a:t>проектирования (описание разработанного </a:t>
            </a:r>
            <a:r>
              <a:rPr lang="ru-RU" b="1" dirty="0" smtClean="0"/>
              <a:t>продукта</a:t>
            </a:r>
            <a:r>
              <a:rPr lang="ru-RU" b="1" dirty="0"/>
              <a:t>) </a:t>
            </a:r>
            <a:r>
              <a:rPr lang="ru-RU" b="1" dirty="0" smtClean="0"/>
              <a:t>и  реализации (рекомендации).</a:t>
            </a:r>
          </a:p>
          <a:p>
            <a:pPr algn="just"/>
            <a:r>
              <a:rPr lang="ru-RU" b="1" dirty="0" smtClean="0"/>
              <a:t>Планируемый продукт.</a:t>
            </a:r>
          </a:p>
          <a:p>
            <a:pPr algn="just"/>
            <a:r>
              <a:rPr lang="ru-RU" b="1" dirty="0" smtClean="0"/>
              <a:t>Целевая аудитория </a:t>
            </a:r>
            <a:r>
              <a:rPr lang="en-US" b="1" dirty="0" smtClean="0"/>
              <a:t>/ </a:t>
            </a:r>
            <a:r>
              <a:rPr lang="ru-RU" b="1" dirty="0" smtClean="0"/>
              <a:t>заказчики продукта.</a:t>
            </a:r>
          </a:p>
          <a:p>
            <a:pPr algn="just"/>
            <a:r>
              <a:rPr lang="ru-RU" b="1" dirty="0" smtClean="0"/>
              <a:t>Описание итогов проекта.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091835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s://ds02.infourok.ru/uploads/ex/0fe7/0004692e-8e5d63d3/img3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04664"/>
            <a:ext cx="8280919" cy="612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Типы продукта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568952" cy="5760640"/>
          </a:xfrm>
        </p:spPr>
        <p:txBody>
          <a:bodyPr>
            <a:noAutofit/>
          </a:bodyPr>
          <a:lstStyle/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Информационный </a:t>
            </a:r>
            <a:r>
              <a:rPr lang="ru-RU" b="1" dirty="0" smtClean="0"/>
              <a:t>проект – базы данных.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Исследовательский</a:t>
            </a:r>
            <a:r>
              <a:rPr lang="ru-RU" b="1" dirty="0" smtClean="0"/>
              <a:t> проект - (публикация, отчет, аналитический обзор или записка, заявка на научный грант).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Практико-ориентированный</a:t>
            </a:r>
            <a:r>
              <a:rPr lang="ru-RU" b="1" dirty="0" smtClean="0"/>
              <a:t> проект – проектное решение, бизнес-план или бизнес-кейс.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Творческий </a:t>
            </a:r>
            <a:r>
              <a:rPr lang="ru-RU" b="1" dirty="0" smtClean="0"/>
              <a:t>проект – видеоролик, сайт или блог.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</a:rPr>
              <a:t>Игровой </a:t>
            </a:r>
            <a:r>
              <a:rPr lang="ru-RU" b="1" dirty="0" smtClean="0"/>
              <a:t>проект</a:t>
            </a:r>
            <a:r>
              <a:rPr lang="ru-RU" b="1" dirty="0"/>
              <a:t> </a:t>
            </a:r>
            <a:r>
              <a:rPr lang="ru-RU" b="1" dirty="0" smtClean="0"/>
              <a:t>– игра, викторина, экскурсия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1225</Words>
  <Application>Microsoft Office PowerPoint</Application>
  <PresentationFormat>Экран (4:3)</PresentationFormat>
  <Paragraphs>117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Взаимодействие бизнеса и власти: особенности проектной работы в вузе</vt:lpstr>
      <vt:lpstr>Ключевые признаки проекта</vt:lpstr>
      <vt:lpstr>Что дает проектный семинар?</vt:lpstr>
      <vt:lpstr>Критерии рецензирования проекта</vt:lpstr>
      <vt:lpstr>Этапы работы над проектом</vt:lpstr>
      <vt:lpstr>Постановка проблемы</vt:lpstr>
      <vt:lpstr>Техническое задание</vt:lpstr>
      <vt:lpstr>Презентация PowerPoint</vt:lpstr>
      <vt:lpstr>Типы продукта</vt:lpstr>
      <vt:lpstr>Основные участники проекта</vt:lpstr>
      <vt:lpstr>Инициатор проекта</vt:lpstr>
      <vt:lpstr>Заказчик проекта</vt:lpstr>
      <vt:lpstr>Руководитель проекта</vt:lpstr>
      <vt:lpstr>Участник проекта</vt:lpstr>
      <vt:lpstr>Обязательная документация при организации проектной деятельности</vt:lpstr>
      <vt:lpstr>Структура письменной работы в виде проекта</vt:lpstr>
      <vt:lpstr>Электронные ресурсы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Проектный семинар</dc:title>
  <dc:creator>Пользователь Windows</dc:creator>
  <cp:lastModifiedBy>DOM</cp:lastModifiedBy>
  <cp:revision>69</cp:revision>
  <dcterms:created xsi:type="dcterms:W3CDTF">2018-12-27T07:54:58Z</dcterms:created>
  <dcterms:modified xsi:type="dcterms:W3CDTF">2022-12-13T09:26:43Z</dcterms:modified>
</cp:coreProperties>
</file>