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71" r:id="rId7"/>
    <p:sldId id="269" r:id="rId8"/>
    <p:sldId id="263" r:id="rId9"/>
    <p:sldId id="272" r:id="rId10"/>
    <p:sldId id="274" r:id="rId11"/>
    <p:sldId id="278" r:id="rId12"/>
    <p:sldId id="289" r:id="rId13"/>
    <p:sldId id="280" r:id="rId14"/>
    <p:sldId id="284" r:id="rId15"/>
    <p:sldId id="275" r:id="rId16"/>
    <p:sldId id="286" r:id="rId17"/>
    <p:sldId id="281" r:id="rId18"/>
    <p:sldId id="26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61056049410001"/>
          <c:y val="5.2772783224903405E-2"/>
          <c:w val="0.44104271624574809"/>
          <c:h val="0.939373055771580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Скорее одобряю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 Затрудняюсь ответить</c:v>
                </c:pt>
                <c:pt idx="1">
                  <c:v>Другое</c:v>
                </c:pt>
                <c:pt idx="2">
                  <c:v>Рекомендациями руководства</c:v>
                </c:pt>
                <c:pt idx="3">
                  <c:v>Нормами профессиональной этики</c:v>
                </c:pt>
                <c:pt idx="4">
                  <c:v>Нормами религии, которую Вы исповедуете</c:v>
                </c:pt>
                <c:pt idx="5">
                  <c:v>Советами друзей, родных</c:v>
                </c:pt>
                <c:pt idx="6">
                  <c:v>Традициями, сложившимися в обществе</c:v>
                </c:pt>
                <c:pt idx="7">
                  <c:v>Нормами культуры, правилами этикета</c:v>
                </c:pt>
                <c:pt idx="8">
                  <c:v>Этическими нормами, нормами морали</c:v>
                </c:pt>
                <c:pt idx="9">
                  <c:v>Нормами закона</c:v>
                </c:pt>
                <c:pt idx="10">
                  <c:v>Собственными убеждениями и принципами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5</c:v>
                </c:pt>
                <c:pt idx="1">
                  <c:v>1</c:v>
                </c:pt>
                <c:pt idx="2">
                  <c:v>2</c:v>
                </c:pt>
                <c:pt idx="3">
                  <c:v>9</c:v>
                </c:pt>
                <c:pt idx="4">
                  <c:v>12</c:v>
                </c:pt>
                <c:pt idx="5">
                  <c:v>18</c:v>
                </c:pt>
                <c:pt idx="6">
                  <c:v>19</c:v>
                </c:pt>
                <c:pt idx="7">
                  <c:v>19</c:v>
                </c:pt>
                <c:pt idx="8">
                  <c:v>35</c:v>
                </c:pt>
                <c:pt idx="9">
                  <c:v>39</c:v>
                </c:pt>
                <c:pt idx="1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92-43FE-BC3F-A7D0F3E355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81560320"/>
        <c:axId val="117310208"/>
      </c:barChart>
      <c:catAx>
        <c:axId val="815603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17310208"/>
        <c:crosses val="autoZero"/>
        <c:auto val="1"/>
        <c:lblAlgn val="ctr"/>
        <c:lblOffset val="100"/>
        <c:noMultiLvlLbl val="0"/>
      </c:catAx>
      <c:valAx>
        <c:axId val="1173102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156032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1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33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08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00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30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05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0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41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51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1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11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79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CBAC9-0CFB-40EA-B779-0512CD6B3D28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A9C86-132B-4995-82E2-2DA78089F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71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413056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ТРАНФОРМАЦИЯ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130566"/>
            <a:ext cx="12192000" cy="2727434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r">
              <a:lnSpc>
                <a:spcPct val="50000"/>
              </a:lnSpc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Д.э.н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Дискин И.Е.</a:t>
            </a:r>
          </a:p>
          <a:p>
            <a:pPr algn="r">
              <a:lnSpc>
                <a:spcPct val="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НИУ ВШЭ</a:t>
            </a:r>
          </a:p>
          <a:p>
            <a:pPr>
              <a:lnSpc>
                <a:spcPct val="120000"/>
              </a:lnSpc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Мастер-класс. </a:t>
            </a:r>
          </a:p>
          <a:p>
            <a:pPr>
              <a:lnSpc>
                <a:spcPct val="120000"/>
              </a:lnSpc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теории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практики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бизнеса и власти НИУ ВШЭ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января 2023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1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577" y="914400"/>
            <a:ext cx="7803867" cy="512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5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ПРИОРИТЕТЫ ИНСТИТУЦИОНАЛЬНОГО РАЗВИТИЯ</a:t>
            </a:r>
          </a:p>
          <a:p>
            <a:pPr lvl="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системы социальной интеграции, отвечающей условиям индивидуализации и рационализации;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упрочение норм общественной морали, повышение их регулятивной роли в социальном функционировании;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общественных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интересах;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институциональной системы, отвечающей требованиям общественных интересов, учитывающей позиции и нравственные представления основных акторов, участвующих в функционировании соответствующих социальных институтов и, наконец, соответствующих требованиям общественной морали</a:t>
            </a:r>
            <a:r>
              <a:rPr lang="ru-RU" sz="32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7006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И КАК МОЖЕТ ПОВЛИЯТЬ НА ФУНКЦИОНИРОВАНИЕ ИНСТИТУТОВ.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системы социальных институтов требует: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зменения позиций элит и субэлитных групп в отношении институциональных образцов и оценки качества институтов;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корректировки массовых неформальных норм в сторону большего учета социально-экономических реалий, неприятия оппортунистического поведения.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Институты гражданского общества незаменимый актор влияния на социокультурные основания функционирования институтов: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общественных палат – представители субэлитных групп и референтная группа субэлитных групп и для значимой части элит;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гражданские активисты встроены в горизонтальные связи и обладают авторитетом для более широкой части активного общества и могут оказать влияния на нравственное неприятие оппортунистического поведения;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Гражданское общество – ядро общественной консолидации.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76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ОБЩЕСТВЕННАЯ КОНСОЛИДАЦИЯ – КЛЮЧЕВОЕ ЗВЕНО</a:t>
            </a:r>
          </a:p>
          <a:p>
            <a:pPr marL="0" indent="0" algn="ctr">
              <a:lnSpc>
                <a:spcPts val="2000"/>
              </a:lnSpc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СОЦИАЛЬНО-ПОЛИТИЧЕСКОЙ СТАБИЛЬНОСТИ И ПОЗИТИВНОЙ СОЦИАЛЬНОЙ ДИНАМИКИ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 – широкое общественное согласие относительно целей, ценностей и направлений, а также условий общественного развития.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 – кардинальное снижение рисков социально-политической стабильности. Стабильность – предмет озабоченности большинства наших сограждан, ценность демократически ориентированных граждан.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Консолидация, неприятие оппортунистического поведения, нарушения легальных и нравственных общественных норм – необходимое условие повышения эффективности функционирования всей системы социальных институтов и, соответственно, успеха в преодолении санкционного давления, в росте национальной конкурентоспособности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 – ориентация нашего развития на живые нравственные нормы и социальные представления активного и ответственного гражданского общества – залог позитивной социальной динамики, предпосылка использования социального потенциала нашего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общества.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«ДОНБАССКИЙ КОНСЕНСУС» ОБЪЕДИНЯЕТ ПРИМЕРНО 70-75% РОССИСКИХ ГРАЖДАН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352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"В современном хрупком мире значительно возрастает важность твердой опоры, моральной, этической, ценностной… формируя свои подходы, мы будем руководствоваться идеологией здорового консерватизма. Умеренный консерватизм — самая разумная, во всяком случае — на мой взгляд, линия поведения». </a:t>
            </a:r>
          </a:p>
          <a:p>
            <a:pPr marL="0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В.В. Путина на Валдайском форуме.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Упрочение нравственно-этического фундамента функционирования системы социальных институтов – наиболее перспективный путь легитимации социально-политической системы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стратегия ориентирована на использование специфических социальных ресурсов гражданского общества. Она, более соответствует отечественным социальным реалиям, ее цивилизационным особенностям.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30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СОЦИОКУЛЬТУРНЫЕ БАРЬЕРЫ  ТРАНСФОРМАЦИИ: «ЭФФЕКТ КОЛЕИ».</a:t>
            </a:r>
          </a:p>
          <a:p>
            <a:pPr algn="just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концепции- присуждение Дугласу </a:t>
            </a:r>
            <a:r>
              <a:rPr lang="ru-RU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Норту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Нобелевской премии по экономике.  На необходимости учета влияния «эффекта колеи» настаивают ведущие институционалисты А. </a:t>
            </a:r>
            <a:r>
              <a:rPr lang="ru-RU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Аузан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Р. Нуреев, Е. Ясин;</a:t>
            </a:r>
          </a:p>
          <a:p>
            <a:pPr algn="just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оценках влияния сложившейся «колеи» 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преобладают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негативные оценки: наша исторически сложившаяся «колея» не позволяет решать актуальные задачи отечественного развития. </a:t>
            </a:r>
            <a:endParaRPr lang="ru-RU" sz="3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-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условием действия «эффекта колеи» является   формирование неких социокультурных априори – прочных социокультурных стереотипов, значимых для наиболее влиятельных социальных акторов. Это прямой аналог с «эпистемами» М. Фуко, выявленными им в результате анализа исторических изменений в основаниях естественных и социальных наук. </a:t>
            </a:r>
          </a:p>
          <a:p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таком понимании видение социальной реальности влиятельными социальными 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акторами, их представления о возможных путях развития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складывается под влиянием определенных социокультурных стереотипов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расширение концепции А. Грамши о культурной гегемонии буржуазии. Доминирующие политические силы стремятся к социокультурной гегемонии путем формирования структуры стереотипов, задающих всю структуру отношения к общественной ситуации. Этим они обеспечивают легитимацию своей власти, дискредитацию оппонентов и, соответственно, воспроизводство своего политического господства. </a:t>
            </a:r>
          </a:p>
          <a:p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Предтечей предлагаемой концепции можно считать Б.Л. Пастернака, который соответственно видел роль соответствующую роль Ленина: «Он управлял движеньем мысли и только потому страной»</a:t>
            </a:r>
          </a:p>
          <a:p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гипотеза позволяет объяснить эффект синхронизации социальных изменений под влиянием доминирующих представлений ключевых акторов.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870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ОБЩЕСТВЕННОЕ РАЗВИТИЕ И ОБЩЕСТВЕННАЯ МОРАЛЬ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должны выйти из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«колеи»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упований на успех, основанный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переменах в правовых нормах и институциональных установлениях. Нужно реализовать завет «Вех»: главное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нравственное воспитание общества, упрочение его моральных устоев.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общественного развития: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упрочение общественной морали в качестве регулятора социальной активности ключевых, наиболее влиятельных слоев и групп нашего общества требует реализации потенциала гражданского общества с его специфическими ресурсами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стратегии важна специфическая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медиационная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общественных палат всех уровней и общественных советов при органах исполнительной власти.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медиационной функции (в отличие от диалога)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обусловлено наличием базового  интереса – взаимной заинтересованности и государства, и гражданского общества в результатах их взаимодействия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общественного интереса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Медиационные функции: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между структурами гражданского общества и государством - закреплены законодательно;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 гражданского общества аккумулируют и интегрируют запросы различных слоев и групп населения обеспечивают представительство общественных интересов и общественный контроль за их реализацией;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этой функции подкрепляется закрепленными законом политической нейтральностью и также независимостью институтов гражданского общества.</a:t>
            </a:r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442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ОБЩЕСТВО: ПРИОРИТЕТНЫ СТРАТЕГИИ: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Нравственное измерение общественного и государственного развития – специфическая миссия гражданского общества, отвечающая приоритетам развития, отечественной цивилизационной специфике и запросам активной и ответственной части гражданского общества.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Нравственное измерение общественного развития – фокус диалога гражданского общества и власти.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нравственно-этического, «человеческого» измерения в решениях исполнительной власти;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системы общественного контроля;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структурами и институтами гражданского общества системы «вертикальных лифтов».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 гражданского общества: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упрочение нравственно-этических оснований деятельности его структур и институтов, их самоочищение;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активная работа с выдавливанием циников и популистов, но без фанатизма и идеологического экстремизма.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развитие мотивов и стимулов, направленных на деятельную реализацию ими ценностей и норм гражданственности; основной приоритет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деятельная гражданственность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нравственных оснований деятельности, как конкретных НКО, общественных объединений, так и функционирования всей соответствующей системы</a:t>
            </a:r>
            <a:r>
              <a:rPr lang="ru-RU" dirty="0"/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6555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59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ИСХОДНАЯ ПРОБЛЕМА: ЗАЧЕМ НУЖНА ТЕОРИЯ ТРАНСФОРАЦИИ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модернизационных проектов оказались не завершенными из-за возникших в их ходе социально-политических напряжений и кризисов. Результатом стали длительные провалы развития и даже национальные катастрофы.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использование идеологизированных концепций модернизации – создание институциональных средств, основанных на идеологических догмах и оторванных от реальных социальных регуляторов. Неизбежный результат – идеологический и силовой прессинг, снижение позитивной мотивации, рост социально-политических напряжений.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высокие издержки неизбежны (исторически обусловлены), но современные модернизации вряд ли могут быть успешны при идеологизированных моделях.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Успешные модернизации в явно или латентно базируются на консервативном концепте, на обращении к «живым», укоренным ценностям и нормам, способным стимулировать влиятельных акторов и легитимировать модернизационные преобразования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Необходима теоретическая конструкция, способная синхронизировать макросоциальные изменения, с одной стороны, и общественные преобразования, с другой.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ПРЕДСТАВЛЯЕТСЯ, ЧТО ТЕОРИЯ ТРАНСФОРМАЦИИ ДАЕТ АДЕКВАТНЫЙ ОТВЕТ.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34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 РАЗВИТИЯ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отграничиться от стереотипного понимания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модернизации, развития, в целом,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реализации изначально намеченных, «заимствованных» целей. Отсюда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мантра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«догоняющей модернизации».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подход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освобождает от сложного анализа соответствующих проблем, понимания комплекса факторов и условий развития.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Фокус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‒ повышение эффективности системы социальных институтов, опирающихся на реально существующие социально-экономические интересы различных слоев и групп, их ценности, нормы и интересы. Будут институты, адекватные задачам модернизации, будут инвестиции и технологии;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развития - результат анализа комплекса внешних и внутренних проблем и вызовов, выявления «коридоров возможного».</a:t>
            </a:r>
          </a:p>
          <a:p>
            <a:pPr marL="0" indent="0" algn="ctr">
              <a:buNone/>
            </a:pPr>
            <a:r>
              <a:rPr lang="ru-RU" b="1" i="1" dirty="0"/>
              <a:t>Модернизация ‒ это решение актуальных проблем развития, обусловленных предшествующим экономическими, социальными и культурными изменениями, внешними и внутренними вызовами и рисками.</a:t>
            </a:r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2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«Веберианская» модель трансформации: индивидуализация и рационализация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социальных практик ведет к снижению регулирующей роли традиционных ценностей и норм. Под сомнение ставилось жесткое закрепление ролей и статусов.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магистральное направление - индивидуализация и рационализация. Базовая модель социального действия – индивидуальный рациональный выбор – основа «модерных» институтов</a:t>
            </a:r>
            <a:r>
              <a:rPr lang="ru-RU" dirty="0"/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- дифференциация социального пространства, формирования сфер социальной деятельности со специфическими нормами и ценностями и, соответственно, специализированными социальными институтами.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базовое предположение: снижение  регулятивного влияния религиозных и партикулярных ценностей, регулировавших социальные отношения традиционного общества, вполне замещалось растущим влиянием ценностей универсальных.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заменяла религию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трансформационных процессов в массовом сознании утверждаются новые нормы общественной морали, которые становятся прочной опорой социальных институтов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7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СОМНЕНИЯ В УНИВЕРСАЛЬНОСТИ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«ВЕБЕРИАНСКОЙ» МОДЕЛИ.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ли секуляризация, индивидуализация и  рационализация ведут к формированию системы универсальных ценностей, являющихся эффективными социальными регуляторами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Каково влияние специфики процессов социализации и социальной интеграции на формирование моделей социального действия, на функционирование институтов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ли относительно низкое регулятивное влияние универсальных ценностей ведет к «плохим» институтам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споров об уникальности или универсальности общественного развития России необходимо выявить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специфику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 ее социальной трансформации, построить модели такой трансформации.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812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ТЕОРИИ СОЦИАЛЬНОЙ ТРАНСФОРМАЦИИ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«социальной трансформации» П.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Штомпки: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относительно синхронных изменений, происходящих в различных секторах экономического, социального и политического развития. 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концепции не были прояснены социальные механизмы, обеспечивающие синхронность этих перемен.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работ Т. И.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Заславской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концепции «социальной трансформации»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нравственно-этические характеристики в качестве важной компоненты человеческого капитала.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Р. Инглхарта 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целенаправленный анализ роли гражданского общества в общественных изменениях.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основе лежат результаты беспрецедентного по своим масштабам социологического исследования ценностных изменений во многих странах мира (исследовательских проектов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(WVS)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(EVS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Каузальность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изменений: «ценностная ориентация общества играет ключевую роль в возникновении и развитии демократических институтов… социально-экономический прогресс ведет к изменениям в культурной сфере, усиливающим вероятность утверждения личной независимости, гендерного равенства и демократии, формируя общество нового типа, способствующее эмансипации людей сразу по многим направлениям». 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3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ЦИВИЛИЗАЦИОННАЯ СПЕЦИФИКА РОССИИ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ЗНАЧИМОСТЬ НРАВСТВЕННОГО ИЗМЕРЕНИЯ ВСЕХ СТОРОН ОБЩЕСТВЕННОГО И ГОСУДАРСТВЕННОГО РАЗВИТИЯ. </a:t>
            </a:r>
          </a:p>
          <a:p>
            <a:pPr algn="just"/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индивидуализации, ориентир на личный моральный выбор. Низкое влияние СМИ, сети и лидеров общественного мнения. Высокое значение мнения «своих», тех с кем можно говорить о «смысле жизни».</a:t>
            </a:r>
          </a:p>
          <a:p>
            <a:pPr algn="just"/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сложилась секулярная культура, которая вобрала в себя нормы и представления классической русской культуры, традиционных религий (90% россиян признают их значение), а также исторических и культурных ценностей.</a:t>
            </a:r>
          </a:p>
          <a:p>
            <a:pPr algn="just"/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ЛЕГИТИМНОСТЬ – МОРАЛЬНОЕ ПРАВО ВЛАСТВУЮЩИХ ЭЛИТ НА ВЛАСТЬ! Фокус усилий несистемной оппозиции – подрыв нравственного фундамента, доверия к власти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Универсальные ценности – слабый регулятор социальной деятельности. Отсутствие авторитетов -источников этических норм  и институтов их поддержки;</a:t>
            </a:r>
          </a:p>
          <a:p>
            <a:pPr marL="342900" indent="-342900"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«Двухсекторная» этика: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партикулярные  ценности – регулятор отношений между «своими»; межличностные сети доверия;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относительно низкий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уровень доверия к «безличностным», универсалистским институтам;</a:t>
            </a:r>
          </a:p>
          <a:p>
            <a:pPr marL="342900" indent="-342900"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Разрыв между нормами формальных институтов и социальными практиками;</a:t>
            </a:r>
          </a:p>
          <a:p>
            <a:pPr marL="342900" indent="-342900"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Этическая санкционированнность оппортунистического поведения и его распространенность;</a:t>
            </a:r>
          </a:p>
          <a:p>
            <a:pPr marL="342900" indent="-342900"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Конвенции – основа институционального регулирования.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721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сложной ситуации, когда у Вас возникают сомнения, как поступить, чем Вы, прежде всего, руководствуетесь?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% от числа опрошенных)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08655123"/>
              </p:ext>
            </p:extLst>
          </p:nvPr>
        </p:nvGraphicFramePr>
        <p:xfrm>
          <a:off x="73573" y="1828800"/>
          <a:ext cx="12118428" cy="488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4536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7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 ОБЩЕСТВО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67862"/>
            <a:ext cx="12192000" cy="649013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ТРАНСФОРМАЦИЯ: ТЕОРИЯ ОПРЕДЕЛЕНИЯ «КОРИДОРОВ ВОЗМОЖНОГО».</a:t>
            </a:r>
          </a:p>
          <a:p>
            <a:pPr algn="just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трансформация: качественные изменения, под воздействием которых в социальной реальности происходят сдвиги, проявляющиеся во всех ее сферах, трансформирующие ее сущностное качество. </a:t>
            </a:r>
            <a:endParaRPr lang="ru-RU" sz="3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веберовской модернизации и концепции социальной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трансформации.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Магистральные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специфические траектории трансформационных изменений связаны с оппозицией таких характеристик как индивидуализм и уровень социальной интеграции;</a:t>
            </a:r>
          </a:p>
          <a:p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характеризовать трансформационный контекст через вариацию двух экзогенных факторов: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традиционных норм, партикулярных и универсальных ценностей, выступающих основаниями для доминирующих социальных представлений и моделей социального действия;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уровня индивидуализации, с одной стороны, и социальной интеграции, с другой. Низкий уровень индивидуализации –низкая социальная динамика. Слаба интеграция – рассыпаются институты. Нужен баланс, отвечающий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социокультурному контексту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схема - основа для анализа трансформационных траекторий и оценок «коридоров возможного», для выявления рисков.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382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2089</Words>
  <Application>Microsoft Office PowerPoint</Application>
  <PresentationFormat>Широкоэкранный</PresentationFormat>
  <Paragraphs>130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Тема Office</vt:lpstr>
      <vt:lpstr>    СОЦИАЛЬНАЯ ТРАНФОРМАЦИЯ И ГРАЖДАНСКОЕ ОБЩЕСТВО  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Презентация PowerPoint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  <vt:lpstr>СОЦИАЛЬНАЯ ТРАНСФОРМАЦИЯ И ГРАЖДАНСКОЕ ОБЩЕСТВО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ТРАНФОРМАЦИЯ И РОЛЬГРАЖДАНСКОГО ОБЩЕСТВА В РАЗВИТИИ РОССИИ</dc:title>
  <dc:creator>User</dc:creator>
  <cp:lastModifiedBy>User</cp:lastModifiedBy>
  <cp:revision>53</cp:revision>
  <dcterms:created xsi:type="dcterms:W3CDTF">2022-10-05T09:50:35Z</dcterms:created>
  <dcterms:modified xsi:type="dcterms:W3CDTF">2023-01-13T10:08:37Z</dcterms:modified>
</cp:coreProperties>
</file>