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0" r:id="rId8"/>
    <p:sldId id="272" r:id="rId9"/>
    <p:sldId id="273" r:id="rId10"/>
    <p:sldId id="274" r:id="rId11"/>
    <p:sldId id="275" r:id="rId12"/>
    <p:sldId id="262" r:id="rId13"/>
    <p:sldId id="261" r:id="rId14"/>
    <p:sldId id="263" r:id="rId15"/>
    <p:sldId id="265" r:id="rId16"/>
    <p:sldId id="267" r:id="rId17"/>
    <p:sldId id="268" r:id="rId18"/>
    <p:sldId id="269" r:id="rId19"/>
    <p:sldId id="270" r:id="rId20"/>
    <p:sldId id="271" r:id="rId21"/>
    <p:sldId id="276" r:id="rId22"/>
    <p:sldId id="277" r:id="rId2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76" y="-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279869698050291E-2"/>
          <c:y val="0.13235495434287714"/>
          <c:w val="0.94905048633626676"/>
          <c:h val="0.696659444703692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28</c:v>
                </c:pt>
                <c:pt idx="1">
                  <c:v>38</c:v>
                </c:pt>
                <c:pt idx="2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23-4CE1-AAD6-4AAD1F4B3E7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11.1</c:v>
                </c:pt>
                <c:pt idx="1">
                  <c:v>14.2</c:v>
                </c:pt>
                <c:pt idx="2">
                  <c:v>74.7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623-4CE1-AAD6-4AAD1F4B3E7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27.3</c:v>
                </c:pt>
                <c:pt idx="1">
                  <c:v>38.4</c:v>
                </c:pt>
                <c:pt idx="2">
                  <c:v>34.299999999999997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E2-486C-B0CD-5B03590DFD0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13.6</c:v>
                </c:pt>
                <c:pt idx="1">
                  <c:v>20.9</c:v>
                </c:pt>
                <c:pt idx="2">
                  <c:v>65.400000000000006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96012288"/>
        <c:axId val="195891200"/>
      </c:barChart>
      <c:catAx>
        <c:axId val="196012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95891200"/>
        <c:crosses val="autoZero"/>
        <c:auto val="1"/>
        <c:lblAlgn val="ctr"/>
        <c:lblOffset val="100"/>
        <c:noMultiLvlLbl val="0"/>
      </c:catAx>
      <c:valAx>
        <c:axId val="195891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960122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3987059757065341E-2"/>
          <c:y val="4.0825225243495723E-3"/>
          <c:w val="0.28496104259704147"/>
          <c:h val="0.16545879855831255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65000"/>
        </a:scheme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852E-2"/>
          <c:y val="0.17330093193216178"/>
          <c:w val="0.94905048633626676"/>
          <c:h val="0.62320517402381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 2022 год 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39.299999999999997</c:v>
                </c:pt>
                <c:pt idx="1">
                  <c:v>48.5</c:v>
                </c:pt>
                <c:pt idx="2">
                  <c:v>12.2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6E-4163-BD54-B69DEAF08D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 2021 год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Лист1!$C$2:$C$4</c:f>
              <c:numCache>
                <c:formatCode>0</c:formatCode>
                <c:ptCount val="3"/>
                <c:pt idx="0">
                  <c:v>20.6</c:v>
                </c:pt>
                <c:pt idx="1">
                  <c:v>66.2</c:v>
                </c:pt>
                <c:pt idx="2">
                  <c:v>13.2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E6E-4163-BD54-B69DEAF08D2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 2018 год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Лист1!$D$2:$D$4</c:f>
              <c:numCache>
                <c:formatCode>0</c:formatCode>
                <c:ptCount val="3"/>
                <c:pt idx="0">
                  <c:v>43.1</c:v>
                </c:pt>
                <c:pt idx="1">
                  <c:v>45.3</c:v>
                </c:pt>
                <c:pt idx="2">
                  <c:v>11.6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7252480"/>
        <c:axId val="247254016"/>
      </c:barChart>
      <c:catAx>
        <c:axId val="247252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47254016"/>
        <c:crosses val="autoZero"/>
        <c:auto val="1"/>
        <c:lblAlgn val="ctr"/>
        <c:lblOffset val="100"/>
        <c:noMultiLvlLbl val="0"/>
      </c:catAx>
      <c:valAx>
        <c:axId val="247254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472524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6467453429635169"/>
          <c:y val="6.014399654001247E-2"/>
          <c:w val="0.50894978248040446"/>
          <c:h val="0.15012687853173734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279869698050291E-2"/>
          <c:y val="0.24305974196141261"/>
          <c:w val="0.94905048633626676"/>
          <c:h val="0.58595459688008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81.2</c:v>
                </c:pt>
                <c:pt idx="1">
                  <c:v>53.6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47-4CF5-9E08-65671AC80A6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65.7</c:v>
                </c:pt>
                <c:pt idx="1">
                  <c:v>51.5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F47-4CF5-9E08-65671AC80A6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66.900000000000006</c:v>
                </c:pt>
                <c:pt idx="1">
                  <c:v>47.4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F47-4CF5-9E08-65671AC80A6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F47-4CF5-9E08-65671AC80A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7382400"/>
        <c:axId val="247383936"/>
      </c:barChart>
      <c:catAx>
        <c:axId val="2473824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47383936"/>
        <c:crosses val="autoZero"/>
        <c:auto val="1"/>
        <c:lblAlgn val="ctr"/>
        <c:lblOffset val="100"/>
        <c:noMultiLvlLbl val="0"/>
      </c:catAx>
      <c:valAx>
        <c:axId val="247383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473824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3987059757065341E-2"/>
          <c:y val="4.0825225243495723E-3"/>
          <c:w val="0.44177667478019639"/>
          <c:h val="0.16281834931383057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65000"/>
        </a:scheme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При проверках никаких проблем не возникает</c:v>
                </c:pt>
                <c:pt idx="1">
                  <c:v>Требование предоставления избыточного, по сравнению с законом, числа документов</c:v>
                </c:pt>
                <c:pt idx="2">
                  <c:v>Недостаточная компетентность должностных лиц, проводящих проверки</c:v>
                </c:pt>
                <c:pt idx="3">
                  <c:v>Нарушение правил проведения проверок, установленных нормативно-правовыми актами</c:v>
                </c:pt>
                <c:pt idx="4">
                  <c:v>Несоответствие предмета проверки указанному в распоряжении о проверке</c:v>
                </c:pt>
                <c:pt idx="5">
                  <c:v>«Заказные» проверки</c:v>
                </c:pt>
                <c:pt idx="6">
                  <c:v>Прямые или косвенные намеки на необходимость оплаты услуг</c:v>
                </c:pt>
              </c:strCache>
            </c:strRef>
          </c:cat>
          <c:val>
            <c:numRef>
              <c:f>Лист1!$B$2:$B$8</c:f>
              <c:numCache>
                <c:formatCode>###0.0%</c:formatCode>
                <c:ptCount val="7"/>
                <c:pt idx="0">
                  <c:v>0.56000000000000005</c:v>
                </c:pt>
                <c:pt idx="1">
                  <c:v>0.36</c:v>
                </c:pt>
                <c:pt idx="2">
                  <c:v>0.16800000000000001</c:v>
                </c:pt>
                <c:pt idx="3">
                  <c:v>0.08</c:v>
                </c:pt>
                <c:pt idx="4">
                  <c:v>7.1999999999999995E-2</c:v>
                </c:pt>
                <c:pt idx="5">
                  <c:v>0.04</c:v>
                </c:pt>
                <c:pt idx="6">
                  <c:v>2.4E-2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7462912"/>
        <c:axId val="247808768"/>
      </c:barChart>
      <c:catAx>
        <c:axId val="247462912"/>
        <c:scaling>
          <c:orientation val="minMax"/>
        </c:scaling>
        <c:delete val="0"/>
        <c:axPos val="l"/>
        <c:majorTickMark val="out"/>
        <c:minorTickMark val="none"/>
        <c:tickLblPos val="nextTo"/>
        <c:crossAx val="247808768"/>
        <c:crosses val="autoZero"/>
        <c:auto val="1"/>
        <c:lblAlgn val="ctr"/>
        <c:lblOffset val="100"/>
        <c:noMultiLvlLbl val="0"/>
      </c:catAx>
      <c:valAx>
        <c:axId val="247808768"/>
        <c:scaling>
          <c:orientation val="minMax"/>
        </c:scaling>
        <c:delete val="0"/>
        <c:axPos val="b"/>
        <c:majorGridlines/>
        <c:numFmt formatCode="###0.0%" sourceLinked="1"/>
        <c:majorTickMark val="out"/>
        <c:minorTickMark val="none"/>
        <c:tickLblPos val="nextTo"/>
        <c:crossAx val="247462912"/>
        <c:crosses val="autoZero"/>
        <c:crossBetween val="between"/>
        <c:minorUnit val="0.1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Да, регулярно</c:v>
                </c:pt>
                <c:pt idx="1">
                  <c:v>Да, 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Лист1!$B$2:$B$4</c:f>
              <c:numCache>
                <c:formatCode>###0.0%</c:formatCode>
                <c:ptCount val="3"/>
                <c:pt idx="0">
                  <c:v>0.12796208530805686</c:v>
                </c:pt>
                <c:pt idx="1">
                  <c:v>0.33175355450236965</c:v>
                </c:pt>
                <c:pt idx="2">
                  <c:v>0.54028436018957349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Да, регулярно</c:v>
                </c:pt>
                <c:pt idx="1">
                  <c:v>Да, 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Лист1!$B$2:$B$4</c:f>
              <c:numCache>
                <c:formatCode>###0.0%</c:formatCode>
                <c:ptCount val="3"/>
                <c:pt idx="0">
                  <c:v>5.3140096618357481E-2</c:v>
                </c:pt>
                <c:pt idx="1">
                  <c:v>0.18840579710144931</c:v>
                </c:pt>
                <c:pt idx="2">
                  <c:v>0.75845410628019327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Да, регулярно</c:v>
                </c:pt>
                <c:pt idx="1">
                  <c:v>Да, 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Лист1!$B$2:$B$4</c:f>
              <c:numCache>
                <c:formatCode>###0.0%</c:formatCode>
                <c:ptCount val="3"/>
                <c:pt idx="0">
                  <c:v>3.3980582524271843E-2</c:v>
                </c:pt>
                <c:pt idx="1">
                  <c:v>0.16019417475728159</c:v>
                </c:pt>
                <c:pt idx="2">
                  <c:v>0.80582524271844658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897E-2"/>
          <c:y val="5.7330440229062404E-2"/>
          <c:w val="0.94905048633626676"/>
          <c:h val="0.78332632426628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10.7</c:v>
                </c:pt>
                <c:pt idx="1">
                  <c:v>21.9</c:v>
                </c:pt>
                <c:pt idx="2">
                  <c:v>39.799999999999997</c:v>
                </c:pt>
                <c:pt idx="3">
                  <c:v>27.6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535-45B6-8603-A0D87936C1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19.100000000000001</c:v>
                </c:pt>
                <c:pt idx="1">
                  <c:v>31.6</c:v>
                </c:pt>
                <c:pt idx="2">
                  <c:v>34.4</c:v>
                </c:pt>
                <c:pt idx="3">
                  <c:v>14.9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535-45B6-8603-A0D87936C1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8076928"/>
        <c:axId val="248078720"/>
      </c:barChart>
      <c:catAx>
        <c:axId val="2480769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48078720"/>
        <c:crosses val="autoZero"/>
        <c:auto val="1"/>
        <c:lblAlgn val="ctr"/>
        <c:lblOffset val="100"/>
        <c:noMultiLvlLbl val="0"/>
      </c:catAx>
      <c:valAx>
        <c:axId val="24807872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248076928"/>
        <c:crosses val="autoZero"/>
        <c:crossBetween val="between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3.5888743073782638E-4"/>
          <c:y val="2.5157060846846189E-2"/>
          <c:w val="0.29247140324665039"/>
          <c:h val="0.15405153901216978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897E-2"/>
          <c:y val="5.7330440229062404E-2"/>
          <c:w val="0.94905048633626676"/>
          <c:h val="0.823099051539017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33.200000000000003</c:v>
                </c:pt>
                <c:pt idx="1">
                  <c:v>26.4</c:v>
                </c:pt>
                <c:pt idx="2">
                  <c:v>28</c:v>
                </c:pt>
                <c:pt idx="3">
                  <c:v>12.4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DD3-447C-91B4-6C3B94F64C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55.4</c:v>
                </c:pt>
                <c:pt idx="1">
                  <c:v>24.5</c:v>
                </c:pt>
                <c:pt idx="2">
                  <c:v>12.3</c:v>
                </c:pt>
                <c:pt idx="3">
                  <c:v>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DD3-447C-91B4-6C3B94F64C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8105216"/>
        <c:axId val="248111104"/>
      </c:barChart>
      <c:catAx>
        <c:axId val="2481052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48111104"/>
        <c:crosses val="autoZero"/>
        <c:auto val="1"/>
        <c:lblAlgn val="ctr"/>
        <c:lblOffset val="100"/>
        <c:noMultiLvlLbl val="0"/>
      </c:catAx>
      <c:valAx>
        <c:axId val="24811110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2481052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765609822764076"/>
          <c:y val="8.0350751610599753E-4"/>
          <c:w val="0.32094397054535034"/>
          <c:h val="0.2115190601174869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104440069991249E-2"/>
          <c:y val="7.1616047994000814E-2"/>
          <c:w val="0.94905048633626676"/>
          <c:h val="0.810707161604799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42.3</c:v>
                </c:pt>
                <c:pt idx="1">
                  <c:v>31.9</c:v>
                </c:pt>
                <c:pt idx="2">
                  <c:v>18.7</c:v>
                </c:pt>
                <c:pt idx="3">
                  <c:v>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67-4DE9-BDC0-172BF02254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54.5</c:v>
                </c:pt>
                <c:pt idx="1">
                  <c:v>31.3</c:v>
                </c:pt>
                <c:pt idx="2">
                  <c:v>9.1</c:v>
                </c:pt>
                <c:pt idx="3">
                  <c:v>5.0999999999999996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C67-4DE9-BDC0-172BF02254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4573824"/>
        <c:axId val="154744320"/>
      </c:barChart>
      <c:catAx>
        <c:axId val="1545738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4744320"/>
        <c:crosses val="autoZero"/>
        <c:auto val="1"/>
        <c:lblAlgn val="ctr"/>
        <c:lblOffset val="100"/>
        <c:noMultiLvlLbl val="0"/>
      </c:catAx>
      <c:valAx>
        <c:axId val="15474432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154573824"/>
        <c:crosses val="autoZero"/>
        <c:crossBetween val="between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0.67640401720618992"/>
          <c:y val="1.8691413573302881E-3"/>
          <c:w val="0.32094397054535034"/>
          <c:h val="0.1986566048554724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104440069991249E-2"/>
          <c:y val="7.1616047994000814E-2"/>
          <c:w val="0.94905048633626676"/>
          <c:h val="0.77261192350956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43.2</c:v>
                </c:pt>
                <c:pt idx="1">
                  <c:v>26.2</c:v>
                </c:pt>
                <c:pt idx="2">
                  <c:v>20.8</c:v>
                </c:pt>
                <c:pt idx="3">
                  <c:v>9.8000000000000007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84-45B0-9563-04918A8044E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влияет</c:v>
                </c:pt>
                <c:pt idx="1">
                  <c:v>Слабо влияет</c:v>
                </c:pt>
                <c:pt idx="2">
                  <c:v>Заметно влияет</c:v>
                </c:pt>
                <c:pt idx="3">
                  <c:v>Сильно влияет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57.8</c:v>
                </c:pt>
                <c:pt idx="1">
                  <c:v>22.1</c:v>
                </c:pt>
                <c:pt idx="2">
                  <c:v>12.6</c:v>
                </c:pt>
                <c:pt idx="3">
                  <c:v>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984-45B0-9563-04918A8044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5552384"/>
        <c:axId val="155584384"/>
      </c:barChart>
      <c:catAx>
        <c:axId val="155552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5584384"/>
        <c:crosses val="autoZero"/>
        <c:auto val="1"/>
        <c:lblAlgn val="ctr"/>
        <c:lblOffset val="100"/>
        <c:noMultiLvlLbl val="0"/>
      </c:catAx>
      <c:valAx>
        <c:axId val="15558438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1555523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170792638107546"/>
          <c:y val="1.8691413573302881E-3"/>
          <c:w val="0.28026884070851726"/>
          <c:h val="0.19208293963254588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508611454074648E-2"/>
          <c:y val="0.15705643858628934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</c:v>
                </c:pt>
                <c:pt idx="1">
                  <c:v>25</c:v>
                </c:pt>
                <c:pt idx="2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9C-41EB-911E-E2AE52F60C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33.6</c:v>
                </c:pt>
                <c:pt idx="1">
                  <c:v>28.1</c:v>
                </c:pt>
                <c:pt idx="2">
                  <c:v>38.299999999999997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29C-41EB-911E-E2AE52F60CA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19.399999999999999</c:v>
                </c:pt>
                <c:pt idx="1">
                  <c:v>29.9</c:v>
                </c:pt>
                <c:pt idx="2">
                  <c:v>50.7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48-446E-B60B-76EA1AB8E55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23.4</c:v>
                </c:pt>
                <c:pt idx="2">
                  <c:v>59.2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0889472"/>
        <c:axId val="200891008"/>
      </c:barChart>
      <c:catAx>
        <c:axId val="200889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00891008"/>
        <c:crosses val="autoZero"/>
        <c:auto val="1"/>
        <c:lblAlgn val="ctr"/>
        <c:lblOffset val="100"/>
        <c:noMultiLvlLbl val="0"/>
      </c:catAx>
      <c:valAx>
        <c:axId val="2008910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008894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4368309208450833E-2"/>
          <c:y val="5.4118736159984348E-3"/>
          <c:w val="0.28197639877077596"/>
          <c:h val="0.17578099760935581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656228831676783E-2"/>
          <c:y val="0.13777160045139325"/>
          <c:w val="0.90897240651508016"/>
          <c:h val="0.773910625458923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0-8%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13.1</c:v>
                </c:pt>
                <c:pt idx="1">
                  <c:v>18.8</c:v>
                </c:pt>
                <c:pt idx="2" formatCode="0.00">
                  <c:v>31</c:v>
                </c:pt>
                <c:pt idx="3" formatCode="0.00">
                  <c:v>13.9</c:v>
                </c:pt>
                <c:pt idx="4">
                  <c:v>7.9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2F-409B-A156-73FAC5688D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8-10%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28.4</c:v>
                </c:pt>
                <c:pt idx="1">
                  <c:v>41.9</c:v>
                </c:pt>
                <c:pt idx="2" formatCode="0.00">
                  <c:v>27.3</c:v>
                </c:pt>
                <c:pt idx="3" formatCode="0.00">
                  <c:v>34.5</c:v>
                </c:pt>
                <c:pt idx="4">
                  <c:v>20.9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2F-409B-A156-73FAC5688D8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10-12%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34.4</c:v>
                </c:pt>
                <c:pt idx="1">
                  <c:v>18.8</c:v>
                </c:pt>
                <c:pt idx="2" formatCode="0.00">
                  <c:v>17.100000000000001</c:v>
                </c:pt>
                <c:pt idx="3" formatCode="0.00">
                  <c:v>22.6</c:v>
                </c:pt>
                <c:pt idx="4">
                  <c:v>33.9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12F-409B-A156-73FAC5688D8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12-15%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12.6</c:v>
                </c:pt>
                <c:pt idx="1">
                  <c:v>11.1</c:v>
                </c:pt>
                <c:pt idx="2" formatCode="0.00">
                  <c:v>15.1</c:v>
                </c:pt>
                <c:pt idx="3" formatCode="0.00">
                  <c:v>15.9</c:v>
                </c:pt>
                <c:pt idx="4">
                  <c:v>23.7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12F-409B-A156-73FAC5688D8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более 15%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2021</c:v>
                </c:pt>
                <c:pt idx="2">
                  <c:v>2020</c:v>
                </c:pt>
                <c:pt idx="3">
                  <c:v>2019</c:v>
                </c:pt>
                <c:pt idx="4">
                  <c:v>2018</c:v>
                </c:pt>
              </c:numCache>
            </c:num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11.5</c:v>
                </c:pt>
                <c:pt idx="1">
                  <c:v>9.4</c:v>
                </c:pt>
                <c:pt idx="2" formatCode="0.00">
                  <c:v>9.4</c:v>
                </c:pt>
                <c:pt idx="3" formatCode="0.00">
                  <c:v>13.1</c:v>
                </c:pt>
                <c:pt idx="4">
                  <c:v>13.6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12F-409B-A156-73FAC5688D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55607808"/>
        <c:axId val="155609344"/>
      </c:barChart>
      <c:catAx>
        <c:axId val="155607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55609344"/>
        <c:crosses val="autoZero"/>
        <c:auto val="1"/>
        <c:lblAlgn val="ctr"/>
        <c:lblOffset val="100"/>
        <c:noMultiLvlLbl val="0"/>
      </c:catAx>
      <c:valAx>
        <c:axId val="15560934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55607808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"/>
          <c:y val="0"/>
          <c:w val="1"/>
          <c:h val="0.17285080476692596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4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280448044961526"/>
          <c:y val="9.3757429902747172E-2"/>
          <c:w val="0.5034151325309737"/>
          <c:h val="0.89602428402564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Фонд развития промышленности </c:v>
                </c:pt>
                <c:pt idx="1">
                  <c:v>Региональный ФРП</c:v>
                </c:pt>
                <c:pt idx="2">
                  <c:v>Российский экспортный центр</c:v>
                </c:pt>
                <c:pt idx="3">
                  <c:v>ВЭБ.РФ</c:v>
                </c:pt>
                <c:pt idx="5">
                  <c:v>Фонд поддержки (развития) МСП региона</c:v>
                </c:pt>
                <c:pt idx="6">
                  <c:v>Корпорация МСП</c:v>
                </c:pt>
                <c:pt idx="7">
                  <c:v>РГО</c:v>
                </c:pt>
                <c:pt idx="8">
                  <c:v>МСП Банк</c:v>
                </c:pt>
                <c:pt idx="10">
                  <c:v>ТОР</c:v>
                </c:pt>
                <c:pt idx="11">
                  <c:v>Кластеры</c:v>
                </c:pt>
                <c:pt idx="12">
                  <c:v>Особые экономические зоны</c:v>
                </c:pt>
                <c:pt idx="13">
                  <c:v>Индустриальные парки, промкластеры</c:v>
                </c:pt>
                <c:pt idx="14">
                  <c:v>Агентство развития региона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38.200000000000003</c:v>
                </c:pt>
                <c:pt idx="1">
                  <c:v>21.8</c:v>
                </c:pt>
                <c:pt idx="2">
                  <c:v>23.6</c:v>
                </c:pt>
                <c:pt idx="3">
                  <c:v>7.3</c:v>
                </c:pt>
                <c:pt idx="5">
                  <c:v>12.7</c:v>
                </c:pt>
                <c:pt idx="6">
                  <c:v>12.7</c:v>
                </c:pt>
                <c:pt idx="7">
                  <c:v>9.1</c:v>
                </c:pt>
                <c:pt idx="8">
                  <c:v>3.6</c:v>
                </c:pt>
                <c:pt idx="10">
                  <c:v>18.2</c:v>
                </c:pt>
                <c:pt idx="11">
                  <c:v>9.1</c:v>
                </c:pt>
                <c:pt idx="12">
                  <c:v>9.1</c:v>
                </c:pt>
                <c:pt idx="13">
                  <c:v>5.5</c:v>
                </c:pt>
                <c:pt idx="14">
                  <c:v>10.9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3F-432E-9EC6-0862FD68E0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Фонд развития промышленности </c:v>
                </c:pt>
                <c:pt idx="1">
                  <c:v>Региональный ФРП</c:v>
                </c:pt>
                <c:pt idx="2">
                  <c:v>Российский экспортный центр</c:v>
                </c:pt>
                <c:pt idx="3">
                  <c:v>ВЭБ.РФ</c:v>
                </c:pt>
                <c:pt idx="5">
                  <c:v>Фонд поддержки (развития) МСП региона</c:v>
                </c:pt>
                <c:pt idx="6">
                  <c:v>Корпорация МСП</c:v>
                </c:pt>
                <c:pt idx="7">
                  <c:v>РГО</c:v>
                </c:pt>
                <c:pt idx="8">
                  <c:v>МСП Банк</c:v>
                </c:pt>
                <c:pt idx="10">
                  <c:v>ТОР</c:v>
                </c:pt>
                <c:pt idx="11">
                  <c:v>Кластеры</c:v>
                </c:pt>
                <c:pt idx="12">
                  <c:v>Особые экономические зоны</c:v>
                </c:pt>
                <c:pt idx="13">
                  <c:v>Индустриальные парки, промкластеры</c:v>
                </c:pt>
                <c:pt idx="14">
                  <c:v>Агентство развития региона</c:v>
                </c:pt>
              </c:strCache>
            </c:strRef>
          </c:cat>
          <c:val>
            <c:numRef>
              <c:f>Лист1!$C$2:$C$16</c:f>
              <c:numCache>
                <c:formatCode>0.0</c:formatCode>
                <c:ptCount val="15"/>
                <c:pt idx="0">
                  <c:v>43.5</c:v>
                </c:pt>
                <c:pt idx="1">
                  <c:v>30.4</c:v>
                </c:pt>
                <c:pt idx="2">
                  <c:v>21.7</c:v>
                </c:pt>
                <c:pt idx="3">
                  <c:v>8.6999999999999993</c:v>
                </c:pt>
                <c:pt idx="5">
                  <c:v>15.2</c:v>
                </c:pt>
                <c:pt idx="6">
                  <c:v>13</c:v>
                </c:pt>
                <c:pt idx="8">
                  <c:v>10.9</c:v>
                </c:pt>
                <c:pt idx="12">
                  <c:v>13</c:v>
                </c:pt>
                <c:pt idx="13">
                  <c:v>10.9</c:v>
                </c:pt>
                <c:pt idx="14">
                  <c:v>10.9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D3F-432E-9EC6-0862FD68E00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Фонд развития промышленности </c:v>
                </c:pt>
                <c:pt idx="1">
                  <c:v>Региональный ФРП</c:v>
                </c:pt>
                <c:pt idx="2">
                  <c:v>Российский экспортный центр</c:v>
                </c:pt>
                <c:pt idx="3">
                  <c:v>ВЭБ.РФ</c:v>
                </c:pt>
                <c:pt idx="5">
                  <c:v>Фонд поддержки (развития) МСП региона</c:v>
                </c:pt>
                <c:pt idx="6">
                  <c:v>Корпорация МСП</c:v>
                </c:pt>
                <c:pt idx="7">
                  <c:v>РГО</c:v>
                </c:pt>
                <c:pt idx="8">
                  <c:v>МСП Банк</c:v>
                </c:pt>
                <c:pt idx="10">
                  <c:v>ТОР</c:v>
                </c:pt>
                <c:pt idx="11">
                  <c:v>Кластеры</c:v>
                </c:pt>
                <c:pt idx="12">
                  <c:v>Особые экономические зоны</c:v>
                </c:pt>
                <c:pt idx="13">
                  <c:v>Индустриальные парки, промкластеры</c:v>
                </c:pt>
                <c:pt idx="14">
                  <c:v>Агентство развития региона</c:v>
                </c:pt>
              </c:strCache>
            </c:strRef>
          </c:cat>
          <c:val>
            <c:numRef>
              <c:f>Лист1!$D$2:$D$16</c:f>
              <c:numCache>
                <c:formatCode>0.0</c:formatCode>
                <c:ptCount val="15"/>
                <c:pt idx="0">
                  <c:v>43.1</c:v>
                </c:pt>
                <c:pt idx="1">
                  <c:v>19.399999999999999</c:v>
                </c:pt>
                <c:pt idx="2">
                  <c:v>15.3</c:v>
                </c:pt>
                <c:pt idx="3">
                  <c:v>13.9</c:v>
                </c:pt>
                <c:pt idx="5">
                  <c:v>26.4</c:v>
                </c:pt>
                <c:pt idx="6">
                  <c:v>9.6999999999999993</c:v>
                </c:pt>
                <c:pt idx="8">
                  <c:v>6.9</c:v>
                </c:pt>
                <c:pt idx="12">
                  <c:v>5.6</c:v>
                </c:pt>
                <c:pt idx="13">
                  <c:v>8.6</c:v>
                </c:pt>
                <c:pt idx="14">
                  <c:v>8.3000000000000007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5736704"/>
        <c:axId val="155758976"/>
      </c:barChart>
      <c:catAx>
        <c:axId val="15573670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55758976"/>
        <c:crosses val="autoZero"/>
        <c:auto val="1"/>
        <c:lblAlgn val="ctr"/>
        <c:lblOffset val="100"/>
        <c:noMultiLvlLbl val="0"/>
      </c:catAx>
      <c:valAx>
        <c:axId val="155758976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1557367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7046491252409567"/>
          <c:y val="5.2511978618157438E-3"/>
          <c:w val="0.2003104930451238"/>
          <c:h val="5.9119799654619248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813434361191959"/>
          <c:y val="5.5223778845826507E-2"/>
          <c:w val="0.45010670002111275"/>
          <c:h val="0.915829839451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Модернизация оборудования</c:v>
                </c:pt>
                <c:pt idx="1">
                  <c:v>Переоборудование производства</c:v>
                </c:pt>
                <c:pt idx="2">
                  <c:v>Капитальный ремонт зданий и сооружений</c:v>
                </c:pt>
                <c:pt idx="3">
                  <c:v>Строительство новых зданий и сооружений</c:v>
                </c:pt>
                <c:pt idx="4">
                  <c:v>Обучение сотрудников</c:v>
                </c:pt>
                <c:pt idx="5">
                  <c:v>Инвестиции в инновационные проекты, в НИОКР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66.3</c:v>
                </c:pt>
                <c:pt idx="1">
                  <c:v>39</c:v>
                </c:pt>
                <c:pt idx="2">
                  <c:v>29.3</c:v>
                </c:pt>
                <c:pt idx="3">
                  <c:v>26.3</c:v>
                </c:pt>
                <c:pt idx="4">
                  <c:v>19</c:v>
                </c:pt>
                <c:pt idx="5">
                  <c:v>15.1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0B0-457A-8C97-52FEFAC0D9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Модернизация оборудования</c:v>
                </c:pt>
                <c:pt idx="1">
                  <c:v>Переоборудование производства</c:v>
                </c:pt>
                <c:pt idx="2">
                  <c:v>Капитальный ремонт зданий и сооружений</c:v>
                </c:pt>
                <c:pt idx="3">
                  <c:v>Строительство новых зданий и сооружений</c:v>
                </c:pt>
                <c:pt idx="4">
                  <c:v>Обучение сотрудников</c:v>
                </c:pt>
                <c:pt idx="5">
                  <c:v>Инвестиции в инновационные проекты, в НИОКР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61</c:v>
                </c:pt>
                <c:pt idx="1">
                  <c:v>37.4</c:v>
                </c:pt>
                <c:pt idx="2">
                  <c:v>27.6</c:v>
                </c:pt>
                <c:pt idx="3">
                  <c:v>30.1</c:v>
                </c:pt>
                <c:pt idx="4">
                  <c:v>22</c:v>
                </c:pt>
                <c:pt idx="5">
                  <c:v>17.100000000000001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0B0-457A-8C97-52FEFAC0D98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Модернизация оборудования</c:v>
                </c:pt>
                <c:pt idx="1">
                  <c:v>Переоборудование производства</c:v>
                </c:pt>
                <c:pt idx="2">
                  <c:v>Капитальный ремонт зданий и сооружений</c:v>
                </c:pt>
                <c:pt idx="3">
                  <c:v>Строительство новых зданий и сооружений</c:v>
                </c:pt>
                <c:pt idx="4">
                  <c:v>Обучение сотрудников</c:v>
                </c:pt>
                <c:pt idx="5">
                  <c:v>Инвестиции в инновационные проекты, в НИОКР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62.3</c:v>
                </c:pt>
                <c:pt idx="1">
                  <c:v>37.299999999999997</c:v>
                </c:pt>
                <c:pt idx="2">
                  <c:v>30</c:v>
                </c:pt>
                <c:pt idx="3">
                  <c:v>16.899999999999999</c:v>
                </c:pt>
                <c:pt idx="4">
                  <c:v>35</c:v>
                </c:pt>
                <c:pt idx="5">
                  <c:v>21.9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C9-4954-BCB2-8C3F40C5BB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155853568"/>
        <c:axId val="155855104"/>
      </c:barChart>
      <c:catAx>
        <c:axId val="15585356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ru-RU"/>
          </a:p>
        </c:txPr>
        <c:crossAx val="155855104"/>
        <c:crosses val="autoZero"/>
        <c:auto val="1"/>
        <c:lblAlgn val="ctr"/>
        <c:lblOffset val="100"/>
        <c:noMultiLvlLbl val="0"/>
      </c:catAx>
      <c:valAx>
        <c:axId val="15585510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558535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5140401720618704"/>
          <c:y val="1.4223449341559585E-2"/>
          <c:w val="0.22219193754626826"/>
          <c:h val="3.028879741039793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03265023468193"/>
          <c:y val="9.6017232872576033E-2"/>
          <c:w val="0.56967355941502362"/>
          <c:h val="0.9039827884342175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  <c:pt idx="8">
                  <c:v>Как к контрагенту, чье мнение можно полностью игнорировать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26.7</c:v>
                </c:pt>
                <c:pt idx="1">
                  <c:v>29.1</c:v>
                </c:pt>
                <c:pt idx="2">
                  <c:v>34.5</c:v>
                </c:pt>
                <c:pt idx="3">
                  <c:v>26.2</c:v>
                </c:pt>
                <c:pt idx="4">
                  <c:v>5.3</c:v>
                </c:pt>
                <c:pt idx="5">
                  <c:v>4.4000000000000004</c:v>
                </c:pt>
                <c:pt idx="6">
                  <c:v>5.8</c:v>
                </c:pt>
                <c:pt idx="7">
                  <c:v>1.9</c:v>
                </c:pt>
                <c:pt idx="8">
                  <c:v>14.1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20-42C9-86CF-6B43E68E1F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  <c:pt idx="8">
                  <c:v>Как к контрагенту, чье мнение можно полностью игнорировать</c:v>
                </c:pt>
              </c:strCache>
            </c:strRef>
          </c:cat>
          <c:val>
            <c:numRef>
              <c:f>Лист1!$C$2:$C$10</c:f>
              <c:numCache>
                <c:formatCode>0</c:formatCode>
                <c:ptCount val="9"/>
                <c:pt idx="0">
                  <c:v>41.1</c:v>
                </c:pt>
                <c:pt idx="1">
                  <c:v>27.4</c:v>
                </c:pt>
                <c:pt idx="2">
                  <c:v>23.3</c:v>
                </c:pt>
                <c:pt idx="3">
                  <c:v>19.899999999999999</c:v>
                </c:pt>
                <c:pt idx="4">
                  <c:v>7.5</c:v>
                </c:pt>
                <c:pt idx="5">
                  <c:v>4.8</c:v>
                </c:pt>
                <c:pt idx="6">
                  <c:v>4.8</c:v>
                </c:pt>
                <c:pt idx="7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20-42C9-86CF-6B43E68E1F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  <c:pt idx="8">
                  <c:v>Как к контрагенту, чье мнение можно полностью игнорировать</c:v>
                </c:pt>
              </c:strCache>
            </c:strRef>
          </c:cat>
          <c:val>
            <c:numRef>
              <c:f>Лист1!$D$2:$D$10</c:f>
              <c:numCache>
                <c:formatCode>0</c:formatCode>
                <c:ptCount val="9"/>
                <c:pt idx="0">
                  <c:v>48.1</c:v>
                </c:pt>
                <c:pt idx="1">
                  <c:v>20</c:v>
                </c:pt>
                <c:pt idx="2">
                  <c:v>25.6</c:v>
                </c:pt>
                <c:pt idx="3">
                  <c:v>15.6</c:v>
                </c:pt>
                <c:pt idx="4">
                  <c:v>13.7</c:v>
                </c:pt>
                <c:pt idx="5">
                  <c:v>7.8</c:v>
                </c:pt>
                <c:pt idx="6">
                  <c:v>5.9</c:v>
                </c:pt>
                <c:pt idx="7">
                  <c:v>4.8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B20-42C9-86CF-6B43E68E1F5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  <c:pt idx="8">
                  <c:v>Как к контрагенту, чье мнение можно полностью игнорировать</c:v>
                </c:pt>
              </c:strCache>
            </c:strRef>
          </c:cat>
          <c:val>
            <c:numRef>
              <c:f>Лист1!$E$2:$E$10</c:f>
              <c:numCache>
                <c:formatCode>0</c:formatCode>
                <c:ptCount val="9"/>
                <c:pt idx="0">
                  <c:v>45.5</c:v>
                </c:pt>
                <c:pt idx="1">
                  <c:v>22.6</c:v>
                </c:pt>
                <c:pt idx="2">
                  <c:v>33.700000000000003</c:v>
                </c:pt>
                <c:pt idx="3">
                  <c:v>11.5</c:v>
                </c:pt>
                <c:pt idx="4">
                  <c:v>10.8</c:v>
                </c:pt>
                <c:pt idx="5">
                  <c:v>4.9000000000000004</c:v>
                </c:pt>
                <c:pt idx="6">
                  <c:v>5.9</c:v>
                </c:pt>
                <c:pt idx="7">
                  <c:v>2.4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5943296"/>
        <c:axId val="155944832"/>
      </c:barChart>
      <c:catAx>
        <c:axId val="15594329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55944832"/>
        <c:crosses val="autoZero"/>
        <c:auto val="1"/>
        <c:lblAlgn val="ctr"/>
        <c:lblOffset val="100"/>
        <c:noMultiLvlLbl val="0"/>
      </c:catAx>
      <c:valAx>
        <c:axId val="15594483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559432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2110338709186818"/>
          <c:y val="5.5411031991240919E-4"/>
          <c:w val="0.29775109046620968"/>
          <c:h val="5.4586404124233635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97715789691018"/>
          <c:y val="3.54493088429313E-2"/>
          <c:w val="0.69368233648970135"/>
          <c:h val="0.689342600311109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 актуально,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0.44</c:v>
                </c:pt>
                <c:pt idx="1">
                  <c:v>0.188</c:v>
                </c:pt>
                <c:pt idx="2">
                  <c:v>0.11</c:v>
                </c:pt>
                <c:pt idx="3">
                  <c:v>8.5000000000000006E-2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потребность низкая,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0.28000000000000003</c:v>
                </c:pt>
                <c:pt idx="1">
                  <c:v>0.32500000000000001</c:v>
                </c:pt>
                <c:pt idx="2">
                  <c:v>0.122</c:v>
                </c:pt>
                <c:pt idx="3">
                  <c:v>0.13400000000000001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потребность высокая,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Лист1!$D$2:$D$5</c:f>
              <c:numCache>
                <c:formatCode>0.00%</c:formatCode>
                <c:ptCount val="4"/>
                <c:pt idx="0">
                  <c:v>0.16</c:v>
                </c:pt>
                <c:pt idx="1">
                  <c:v>0.33800000000000002</c:v>
                </c:pt>
                <c:pt idx="2">
                  <c:v>0.45100000000000001</c:v>
                </c:pt>
                <c:pt idx="3">
                  <c:v>0.48799999999999999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критически необходимо, %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Лист1!$E$2:$E$5</c:f>
              <c:numCache>
                <c:formatCode>0.00%</c:formatCode>
                <c:ptCount val="4"/>
                <c:pt idx="0">
                  <c:v>0.12</c:v>
                </c:pt>
                <c:pt idx="1">
                  <c:v>0.15</c:v>
                </c:pt>
                <c:pt idx="2">
                  <c:v>0.317</c:v>
                </c:pt>
                <c:pt idx="3">
                  <c:v>0.29299999999999998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973504"/>
        <c:axId val="155975040"/>
      </c:barChart>
      <c:catAx>
        <c:axId val="155973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55975040"/>
        <c:crosses val="autoZero"/>
        <c:auto val="1"/>
        <c:lblAlgn val="ctr"/>
        <c:lblOffset val="100"/>
        <c:noMultiLvlLbl val="0"/>
      </c:catAx>
      <c:valAx>
        <c:axId val="15597504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55973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20186645928227"/>
          <c:y val="0.19486737204724408"/>
          <c:w val="0.18972134409308059"/>
          <c:h val="0.5212027238433363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 российских поставщиков,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 и узлы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0.68600000000000005</c:v>
                </c:pt>
                <c:pt idx="1">
                  <c:v>0.68899999999999995</c:v>
                </c:pt>
                <c:pt idx="2">
                  <c:v>0.36499999999999999</c:v>
                </c:pt>
                <c:pt idx="3">
                  <c:v>0.33300000000000002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 новых зарубежных поставщиков из «дружественных» юрисдикций,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 и узлы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Лист1!$C$2:$C$5</c:f>
              <c:numCache>
                <c:formatCode>0.00%</c:formatCode>
                <c:ptCount val="4"/>
                <c:pt idx="0">
                  <c:v>0.23499999999999999</c:v>
                </c:pt>
                <c:pt idx="1">
                  <c:v>0.19700000000000001</c:v>
                </c:pt>
                <c:pt idx="2">
                  <c:v>0.27</c:v>
                </c:pt>
                <c:pt idx="3">
                  <c:v>0.40300000000000002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 новых поставщиков из «недружественных стран»,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 и узлы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Лист1!$D$2:$D$5</c:f>
              <c:numCache>
                <c:formatCode>0.00%</c:formatCode>
                <c:ptCount val="4"/>
                <c:pt idx="0">
                  <c:v>5.8999999999999997E-2</c:v>
                </c:pt>
                <c:pt idx="1">
                  <c:v>8.2000000000000003E-2</c:v>
                </c:pt>
                <c:pt idx="2">
                  <c:v>0.29699999999999999</c:v>
                </c:pt>
                <c:pt idx="3">
                  <c:v>0.23599999999999999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Компания организовала собственное производство, %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сырьё</c:v>
                </c:pt>
                <c:pt idx="1">
                  <c:v>материалы</c:v>
                </c:pt>
                <c:pt idx="2">
                  <c:v>комплектующие и узлы</c:v>
                </c:pt>
                <c:pt idx="3">
                  <c:v>оборудование</c:v>
                </c:pt>
              </c:strCache>
            </c:strRef>
          </c:cat>
          <c:val>
            <c:numRef>
              <c:f>Лист1!$E$2:$E$5</c:f>
              <c:numCache>
                <c:formatCode>0.00%</c:formatCode>
                <c:ptCount val="4"/>
                <c:pt idx="0">
                  <c:v>0.02</c:v>
                </c:pt>
                <c:pt idx="1">
                  <c:v>3.3000000000000002E-2</c:v>
                </c:pt>
                <c:pt idx="2">
                  <c:v>6.8000000000000005E-2</c:v>
                </c:pt>
                <c:pt idx="3">
                  <c:v>2.8000000000000001E-2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301952"/>
        <c:axId val="255271296"/>
      </c:barChart>
      <c:catAx>
        <c:axId val="156301952"/>
        <c:scaling>
          <c:orientation val="minMax"/>
        </c:scaling>
        <c:delete val="0"/>
        <c:axPos val="b"/>
        <c:majorTickMark val="out"/>
        <c:minorTickMark val="none"/>
        <c:tickLblPos val="nextTo"/>
        <c:crossAx val="255271296"/>
        <c:crosses val="autoZero"/>
        <c:auto val="1"/>
        <c:lblAlgn val="ctr"/>
        <c:lblOffset val="100"/>
        <c:noMultiLvlLbl val="0"/>
      </c:catAx>
      <c:valAx>
        <c:axId val="25527129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56301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05422673342809"/>
          <c:y val="1.4720782197909156E-2"/>
          <c:w val="0.33033518306395077"/>
          <c:h val="0.970558240007761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563525705121081"/>
          <c:y val="3.4375000000000003E-2"/>
          <c:w val="0.41105641633360773"/>
          <c:h val="0.860333661417322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проблемы с импортозамещением в области оборудования, %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Российские аналоги импортной продукции отсутствуют в принципе</c:v>
                </c:pt>
                <c:pt idx="1">
                  <c:v>Российские аналоги уступают импортной продукции по качественным характеристикам</c:v>
                </c:pt>
                <c:pt idx="2">
                  <c:v>Нет единого каталога товаров российского производства; нет сопоставимости по качественным характеристикам</c:v>
                </c:pt>
                <c:pt idx="3">
                  <c:v>Информация о российских аналогах разрознена</c:v>
                </c:pt>
                <c:pt idx="4">
                  <c:v>Российские аналоги дороже иностранной продукции при сопоставимом качестве</c:v>
                </c:pt>
                <c:pt idx="5">
                  <c:v>В утверждённых проектных решениях указаны импортные сырье, материалы, оборудование</c:v>
                </c:pt>
                <c:pt idx="6">
                  <c:v>На рынке отсутствует информация о российских аналогах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0">
                  <c:v>0.80800000000000005</c:v>
                </c:pt>
                <c:pt idx="1">
                  <c:v>0.65800000000000003</c:v>
                </c:pt>
                <c:pt idx="2">
                  <c:v>0.58899999999999997</c:v>
                </c:pt>
                <c:pt idx="3">
                  <c:v>0.42499999999999999</c:v>
                </c:pt>
                <c:pt idx="4">
                  <c:v>0.34200000000000003</c:v>
                </c:pt>
                <c:pt idx="5">
                  <c:v>0.315</c:v>
                </c:pt>
                <c:pt idx="6">
                  <c:v>0.28799999999999998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проблемы при реализации стратегии импортозамещения в области материалов, сырья, комплектующих, %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Российские аналоги импортной продукции отсутствуют в принципе</c:v>
                </c:pt>
                <c:pt idx="1">
                  <c:v>Российские аналоги уступают импортной продукции по качественным характеристикам</c:v>
                </c:pt>
                <c:pt idx="2">
                  <c:v>Нет единого каталога товаров российского производства; нет сопоставимости по качественным характеристикам</c:v>
                </c:pt>
                <c:pt idx="3">
                  <c:v>Информация о российских аналогах разрознена</c:v>
                </c:pt>
                <c:pt idx="4">
                  <c:v>Российские аналоги дороже иностранной продукции при сопоставимом качестве</c:v>
                </c:pt>
                <c:pt idx="5">
                  <c:v>В утверждённых проектных решениях указаны импортные сырье, материалы, оборудование</c:v>
                </c:pt>
                <c:pt idx="6">
                  <c:v>На рынке отсутствует информация о российских аналогах</c:v>
                </c:pt>
              </c:strCache>
            </c:strRef>
          </c:cat>
          <c:val>
            <c:numRef>
              <c:f>Лист1!$C$2:$C$8</c:f>
              <c:numCache>
                <c:formatCode>0.00%</c:formatCode>
                <c:ptCount val="7"/>
                <c:pt idx="0">
                  <c:v>0.69399999999999995</c:v>
                </c:pt>
                <c:pt idx="1">
                  <c:v>0.625</c:v>
                </c:pt>
                <c:pt idx="2">
                  <c:v>0.61099999999999999</c:v>
                </c:pt>
                <c:pt idx="3">
                  <c:v>0.5</c:v>
                </c:pt>
                <c:pt idx="4">
                  <c:v>0.45800000000000002</c:v>
                </c:pt>
                <c:pt idx="5">
                  <c:v>0.40300000000000002</c:v>
                </c:pt>
                <c:pt idx="6">
                  <c:v>0.30599999999999999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5310464"/>
        <c:axId val="255316352"/>
      </c:barChart>
      <c:catAx>
        <c:axId val="255310464"/>
        <c:scaling>
          <c:orientation val="minMax"/>
        </c:scaling>
        <c:delete val="0"/>
        <c:axPos val="l"/>
        <c:majorTickMark val="out"/>
        <c:minorTickMark val="none"/>
        <c:tickLblPos val="nextTo"/>
        <c:crossAx val="255316352"/>
        <c:crosses val="autoZero"/>
        <c:auto val="1"/>
        <c:lblAlgn val="ctr"/>
        <c:lblOffset val="100"/>
        <c:noMultiLvlLbl val="0"/>
      </c:catAx>
      <c:valAx>
        <c:axId val="25531635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55310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337144400859539"/>
          <c:y val="8.0809176939907024E-2"/>
          <c:w val="0.19618795917262752"/>
          <c:h val="0.7250151572398886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Lbls>
            <c:numFmt formatCode="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Предоставление льготных кредитов и займов</c:v>
                </c:pt>
                <c:pt idx="1">
                  <c:v>Упрощённые схемы госзакупок отечественной продукции или иные аналогичные преференции</c:v>
                </c:pt>
                <c:pt idx="2">
                  <c:v>Снижение фискальной нагрузки в части налога на прибыль</c:v>
                </c:pt>
                <c:pt idx="3">
                  <c:v>Снижение ставки страховых взносов</c:v>
                </c:pt>
                <c:pt idx="4">
                  <c:v>Возмещение части затрат покупателям пилотных партий</c:v>
                </c:pt>
                <c:pt idx="5">
                  <c:v>Создание промышленных кластеров</c:v>
                </c:pt>
                <c:pt idx="6">
                  <c:v>Снижение административной нагрузки, включая сокращение/отмену проверок</c:v>
                </c:pt>
                <c:pt idx="7">
                  <c:v>Предоставление статуса единственного поставщика на госзакупках</c:v>
                </c:pt>
                <c:pt idx="8">
                  <c:v>Получение поддержки в рамках программы промышленной ипотеки</c:v>
                </c:pt>
              </c:strCache>
            </c:strRef>
          </c:cat>
          <c:val>
            <c:numRef>
              <c:f>Лист1!$B$2:$B$10</c:f>
              <c:numCache>
                <c:formatCode>0.00%</c:formatCode>
                <c:ptCount val="9"/>
                <c:pt idx="0">
                  <c:v>0.65100000000000002</c:v>
                </c:pt>
                <c:pt idx="1">
                  <c:v>0.42199999999999999</c:v>
                </c:pt>
                <c:pt idx="2">
                  <c:v>0.39800000000000002</c:v>
                </c:pt>
                <c:pt idx="3">
                  <c:v>0.36099999999999999</c:v>
                </c:pt>
                <c:pt idx="4">
                  <c:v>0.28899999999999998</c:v>
                </c:pt>
                <c:pt idx="5">
                  <c:v>0.28899999999999998</c:v>
                </c:pt>
                <c:pt idx="6">
                  <c:v>0.27700000000000002</c:v>
                </c:pt>
                <c:pt idx="7">
                  <c:v>0.27700000000000002</c:v>
                </c:pt>
                <c:pt idx="8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5759872"/>
        <c:axId val="255761408"/>
      </c:barChart>
      <c:catAx>
        <c:axId val="25575987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255761408"/>
        <c:crosses val="autoZero"/>
        <c:auto val="1"/>
        <c:lblAlgn val="ctr"/>
        <c:lblOffset val="100"/>
        <c:noMultiLvlLbl val="0"/>
      </c:catAx>
      <c:valAx>
        <c:axId val="25576140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55759872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4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Сократился</c:v>
                </c:pt>
                <c:pt idx="1">
                  <c:v>Не изменился</c:v>
                </c:pt>
                <c:pt idx="2">
                  <c:v>Вырос</c:v>
                </c:pt>
              </c:strCache>
            </c:strRef>
          </c:cat>
          <c:val>
            <c:numRef>
              <c:f>Лист1!$B$2:$B$4</c:f>
              <c:numCache>
                <c:formatCode>###0.0%</c:formatCode>
                <c:ptCount val="3"/>
                <c:pt idx="0">
                  <c:v>0.55434782608695654</c:v>
                </c:pt>
                <c:pt idx="1">
                  <c:v>0.31521739130434784</c:v>
                </c:pt>
                <c:pt idx="2">
                  <c:v>0.13043478260869565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Сократилась</c:v>
                </c:pt>
                <c:pt idx="1">
                  <c:v>Не изменилась</c:v>
                </c:pt>
                <c:pt idx="2">
                  <c:v>Расширилась</c:v>
                </c:pt>
              </c:strCache>
            </c:strRef>
          </c:cat>
          <c:val>
            <c:numRef>
              <c:f>Лист1!$B$2:$B$4</c:f>
              <c:numCache>
                <c:formatCode>###0.0%</c:formatCode>
                <c:ptCount val="3"/>
                <c:pt idx="0">
                  <c:v>0.51648351648351654</c:v>
                </c:pt>
                <c:pt idx="1">
                  <c:v>0.38461538461538469</c:v>
                </c:pt>
                <c:pt idx="2">
                  <c:v>9.8901098901098911E-2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89E-2"/>
          <c:y val="5.7330440229062404E-2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41</c:v>
                </c:pt>
                <c:pt idx="2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879-4549-ACD6-8B151D2BA7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21.9</c:v>
                </c:pt>
                <c:pt idx="1">
                  <c:v>42.3</c:v>
                </c:pt>
                <c:pt idx="2">
                  <c:v>35.799999999999997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879-4549-ACD6-8B151D2BA77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16.2</c:v>
                </c:pt>
                <c:pt idx="1">
                  <c:v>39.700000000000003</c:v>
                </c:pt>
                <c:pt idx="2">
                  <c:v>44.1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D4-4130-B136-7F4B38C929E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Лист1!$E$2:$E$4</c:f>
              <c:numCache>
                <c:formatCode>0.00</c:formatCode>
                <c:ptCount val="3"/>
                <c:pt idx="0">
                  <c:v>13</c:v>
                </c:pt>
                <c:pt idx="1">
                  <c:v>36.299999999999997</c:v>
                </c:pt>
                <c:pt idx="2">
                  <c:v>50.7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0822784"/>
        <c:axId val="200824320"/>
      </c:barChart>
      <c:catAx>
        <c:axId val="2008227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0824320"/>
        <c:crosses val="autoZero"/>
        <c:auto val="1"/>
        <c:lblAlgn val="ctr"/>
        <c:lblOffset val="100"/>
        <c:noMultiLvlLbl val="0"/>
      </c:catAx>
      <c:valAx>
        <c:axId val="2008243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008227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03470647123035E-2"/>
          <c:y val="2.669238059449279E-2"/>
          <c:w val="0.2828392396482875"/>
          <c:h val="0.1567206362579163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Сократился</c:v>
                </c:pt>
                <c:pt idx="1">
                  <c:v>Не изменился</c:v>
                </c:pt>
                <c:pt idx="2">
                  <c:v>Вырос</c:v>
                </c:pt>
              </c:strCache>
            </c:strRef>
          </c:cat>
          <c:val>
            <c:numRef>
              <c:f>Лист1!$B$2:$B$4</c:f>
              <c:numCache>
                <c:formatCode>###0.0%</c:formatCode>
                <c:ptCount val="3"/>
                <c:pt idx="0">
                  <c:v>0.30681818181818182</c:v>
                </c:pt>
                <c:pt idx="1">
                  <c:v>0.625</c:v>
                </c:pt>
                <c:pt idx="2">
                  <c:v>6.8181818181818177E-2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Недостаток собственных финансовых средств</c:v>
                </c:pt>
                <c:pt idx="1">
                  <c:v>Нехватка квалифицированных рабочих и специалистов</c:v>
                </c:pt>
                <c:pt idx="2">
                  <c:v>У нас нет особых препятствий для инноваций</c:v>
                </c:pt>
                <c:pt idx="3">
                  <c:v>Усиление санкционного давления, в том числе новые ограничения на поставку технологий</c:v>
                </c:pt>
                <c:pt idx="4">
                  <c:v>Низкая предсказуемость условий хозяйственной деятельности</c:v>
                </c:pt>
                <c:pt idx="5">
                  <c:v>Отсутствие на рынке нужных технологических решений</c:v>
                </c:pt>
                <c:pt idx="6">
                  <c:v>Недостаточность государственной поддержки (софинансирования) инноваций на федеральном уровне</c:v>
                </c:pt>
                <c:pt idx="7">
                  <c:v>Трудность привлечения кредитных средств</c:v>
                </c:pt>
                <c:pt idx="8">
                  <c:v>Недостаточность применяемых мер налогового стимулирования инноваций</c:v>
                </c:pt>
                <c:pt idx="9">
                  <c:v>Низкое качество и/или высокая стоимость услуг российских научных и конструкторских организаций</c:v>
                </c:pt>
              </c:strCache>
            </c:strRef>
          </c:cat>
          <c:val>
            <c:numRef>
              <c:f>Лист1!$B$2:$B$11</c:f>
              <c:numCache>
                <c:formatCode>0.00%</c:formatCode>
                <c:ptCount val="10"/>
                <c:pt idx="0">
                  <c:v>0.51900000000000002</c:v>
                </c:pt>
                <c:pt idx="1">
                  <c:v>0.33200000000000002</c:v>
                </c:pt>
                <c:pt idx="2">
                  <c:v>0.245</c:v>
                </c:pt>
                <c:pt idx="3">
                  <c:v>0.23599999999999999</c:v>
                </c:pt>
                <c:pt idx="4">
                  <c:v>0.192</c:v>
                </c:pt>
                <c:pt idx="5">
                  <c:v>0.188</c:v>
                </c:pt>
                <c:pt idx="6">
                  <c:v>0.17799999999999999</c:v>
                </c:pt>
                <c:pt idx="7">
                  <c:v>0.16800000000000001</c:v>
                </c:pt>
                <c:pt idx="8">
                  <c:v>0.16300000000000001</c:v>
                </c:pt>
                <c:pt idx="9">
                  <c:v>0.14899999999999999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5431808"/>
        <c:axId val="255433344"/>
      </c:barChart>
      <c:catAx>
        <c:axId val="2554318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55433344"/>
        <c:crosses val="autoZero"/>
        <c:auto val="1"/>
        <c:lblAlgn val="ctr"/>
        <c:lblOffset val="100"/>
        <c:noMultiLvlLbl val="0"/>
      </c:catAx>
      <c:valAx>
        <c:axId val="255433344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55431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359741605158781"/>
          <c:y val="2.375074213287276E-2"/>
          <c:w val="0.47965254572853727"/>
          <c:h val="0.953441473238289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квалиф.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  <c:pt idx="11">
                  <c:v>Сложности в осуществлении ВЭД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51.2</c:v>
                </c:pt>
                <c:pt idx="1">
                  <c:v>51.2</c:v>
                </c:pt>
                <c:pt idx="2">
                  <c:v>52.6</c:v>
                </c:pt>
                <c:pt idx="3">
                  <c:v>30.2</c:v>
                </c:pt>
                <c:pt idx="4">
                  <c:v>20</c:v>
                </c:pt>
                <c:pt idx="5">
                  <c:v>11.6</c:v>
                </c:pt>
                <c:pt idx="6">
                  <c:v>23.7</c:v>
                </c:pt>
                <c:pt idx="7">
                  <c:v>13</c:v>
                </c:pt>
                <c:pt idx="8">
                  <c:v>11.6</c:v>
                </c:pt>
                <c:pt idx="9">
                  <c:v>13</c:v>
                </c:pt>
                <c:pt idx="10">
                  <c:v>7.9</c:v>
                </c:pt>
                <c:pt idx="11">
                  <c:v>14.9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A3-4C34-A7B4-1B13BDB5D5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квалиф.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  <c:pt idx="11">
                  <c:v>Сложности в осуществлении ВЭД</c:v>
                </c:pt>
              </c:strCache>
            </c:strRef>
          </c:cat>
          <c:val>
            <c:numRef>
              <c:f>Лист1!$C$2:$C$13</c:f>
              <c:numCache>
                <c:formatCode>0</c:formatCode>
                <c:ptCount val="12"/>
                <c:pt idx="0">
                  <c:v>60.5</c:v>
                </c:pt>
                <c:pt idx="1">
                  <c:v>56.5</c:v>
                </c:pt>
                <c:pt idx="2">
                  <c:v>56.5</c:v>
                </c:pt>
                <c:pt idx="3">
                  <c:v>37.4</c:v>
                </c:pt>
                <c:pt idx="4">
                  <c:v>27.9</c:v>
                </c:pt>
                <c:pt idx="5">
                  <c:v>19.7</c:v>
                </c:pt>
                <c:pt idx="6">
                  <c:v>18.399999999999999</c:v>
                </c:pt>
                <c:pt idx="7">
                  <c:v>13.6</c:v>
                </c:pt>
                <c:pt idx="8">
                  <c:v>9.5</c:v>
                </c:pt>
                <c:pt idx="9">
                  <c:v>8.1999999999999993</c:v>
                </c:pt>
                <c:pt idx="10">
                  <c:v>4.8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2A3-4C34-A7B4-1B13BDB5D52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квалиф.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  <c:pt idx="11">
                  <c:v>Сложности в осуществлении ВЭД</c:v>
                </c:pt>
              </c:strCache>
            </c:strRef>
          </c:cat>
          <c:val>
            <c:numRef>
              <c:f>Лист1!$D$2:$D$13</c:f>
              <c:numCache>
                <c:formatCode>0</c:formatCode>
                <c:ptCount val="12"/>
                <c:pt idx="0">
                  <c:v>43.3</c:v>
                </c:pt>
                <c:pt idx="1">
                  <c:v>49.8</c:v>
                </c:pt>
                <c:pt idx="2">
                  <c:v>48.4</c:v>
                </c:pt>
                <c:pt idx="3">
                  <c:v>40.700000000000003</c:v>
                </c:pt>
                <c:pt idx="4">
                  <c:v>33.799999999999997</c:v>
                </c:pt>
                <c:pt idx="5">
                  <c:v>23.2</c:v>
                </c:pt>
                <c:pt idx="6">
                  <c:v>34.9</c:v>
                </c:pt>
                <c:pt idx="7">
                  <c:v>19.3</c:v>
                </c:pt>
                <c:pt idx="8">
                  <c:v>21.8</c:v>
                </c:pt>
                <c:pt idx="9">
                  <c:v>16.7</c:v>
                </c:pt>
                <c:pt idx="10">
                  <c:v>19.600000000000001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2A3-4C34-A7B4-1B13BDB5D52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Лист1!$A$2:$A$13</c:f>
              <c:strCache>
                <c:ptCount val="12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квалиф.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  <c:pt idx="11">
                  <c:v>Сложности в осуществлении ВЭД</c:v>
                </c:pt>
              </c:strCache>
            </c:strRef>
          </c:cat>
          <c:val>
            <c:numRef>
              <c:f>Лист1!$E$2:$E$13</c:f>
              <c:numCache>
                <c:formatCode>0</c:formatCode>
                <c:ptCount val="12"/>
                <c:pt idx="0">
                  <c:v>29.4</c:v>
                </c:pt>
                <c:pt idx="1">
                  <c:v>56</c:v>
                </c:pt>
                <c:pt idx="2">
                  <c:v>45</c:v>
                </c:pt>
                <c:pt idx="3">
                  <c:v>50.7</c:v>
                </c:pt>
                <c:pt idx="4">
                  <c:v>34.799999999999997</c:v>
                </c:pt>
                <c:pt idx="5">
                  <c:v>21.3</c:v>
                </c:pt>
                <c:pt idx="6">
                  <c:v>29.8</c:v>
                </c:pt>
                <c:pt idx="7">
                  <c:v>13.1</c:v>
                </c:pt>
                <c:pt idx="8">
                  <c:v>16.3</c:v>
                </c:pt>
                <c:pt idx="9">
                  <c:v>16</c:v>
                </c:pt>
                <c:pt idx="10">
                  <c:v>13.5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222713344"/>
        <c:axId val="222714880"/>
      </c:barChart>
      <c:catAx>
        <c:axId val="22271334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222714880"/>
        <c:crosses val="autoZero"/>
        <c:auto val="1"/>
        <c:lblAlgn val="ctr"/>
        <c:lblOffset val="100"/>
        <c:noMultiLvlLbl val="0"/>
      </c:catAx>
      <c:valAx>
        <c:axId val="222714880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227133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0712323512012432"/>
          <c:y val="0.90924345299251008"/>
          <c:w val="0.27164609915137633"/>
          <c:h val="5.563369209592147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954517399301306E-2"/>
          <c:y val="7.0615269983398038E-2"/>
          <c:w val="0.55760239603007078"/>
          <c:h val="0.9236948150458119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</c:v>
                </c:pt>
                <c:pt idx="1">
                  <c:v>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791184974139056"/>
          <c:y val="7.087635938496005E-2"/>
          <c:w val="0.55906303000206159"/>
          <c:h val="0.899732267400610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Квалифицированные рабочие </c:v>
                </c:pt>
                <c:pt idx="1">
                  <c:v>Операторы, аппаратчики, машинисты установок и машин</c:v>
                </c:pt>
                <c:pt idx="2">
                  <c:v>Специалисты высшего уровня профессиональной квалификации</c:v>
                </c:pt>
                <c:pt idx="3">
                  <c:v>Специалисты среднего уровня профессиональной квалификации</c:v>
                </c:pt>
                <c:pt idx="4">
                  <c:v>Неквалифицированные рабочие</c:v>
                </c:pt>
                <c:pt idx="5">
                  <c:v>Работники, занятые подготовкой информации, оформлением документации и т.д.</c:v>
                </c:pt>
                <c:pt idx="6">
                  <c:v>Руководители организаций и их структурных подразделений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66.7</c:v>
                </c:pt>
                <c:pt idx="1">
                  <c:v>59.4</c:v>
                </c:pt>
                <c:pt idx="2">
                  <c:v>43.2</c:v>
                </c:pt>
                <c:pt idx="3">
                  <c:v>39.799999999999997</c:v>
                </c:pt>
                <c:pt idx="4">
                  <c:v>30.4</c:v>
                </c:pt>
                <c:pt idx="5">
                  <c:v>17.100000000000001</c:v>
                </c:pt>
                <c:pt idx="6">
                  <c:v>17.399999999999999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D2-4248-B151-89559163AC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Квалифицированные рабочие </c:v>
                </c:pt>
                <c:pt idx="1">
                  <c:v>Операторы, аппаратчики, машинисты установок и машин</c:v>
                </c:pt>
                <c:pt idx="2">
                  <c:v>Специалисты высшего уровня профессиональной квалификации</c:v>
                </c:pt>
                <c:pt idx="3">
                  <c:v>Специалисты среднего уровня профессиональной квалификации</c:v>
                </c:pt>
                <c:pt idx="4">
                  <c:v>Неквалифицированные рабочие</c:v>
                </c:pt>
                <c:pt idx="5">
                  <c:v>Работники, занятые подготовкой информации, оформлением документации и т.д.</c:v>
                </c:pt>
                <c:pt idx="6">
                  <c:v>Руководители организаций и их структурных подразделений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63.1</c:v>
                </c:pt>
                <c:pt idx="1">
                  <c:v>44.6</c:v>
                </c:pt>
                <c:pt idx="2">
                  <c:v>44.3</c:v>
                </c:pt>
                <c:pt idx="3">
                  <c:v>42.6</c:v>
                </c:pt>
                <c:pt idx="4">
                  <c:v>35.6</c:v>
                </c:pt>
                <c:pt idx="5">
                  <c:v>16.8</c:v>
                </c:pt>
                <c:pt idx="6">
                  <c:v>13.4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DD2-4248-B151-89559163ACD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Квалифицированные рабочие </c:v>
                </c:pt>
                <c:pt idx="1">
                  <c:v>Операторы, аппаратчики, машинисты установок и машин</c:v>
                </c:pt>
                <c:pt idx="2">
                  <c:v>Специалисты высшего уровня профессиональной квалификации</c:v>
                </c:pt>
                <c:pt idx="3">
                  <c:v>Специалисты среднего уровня профессиональной квалификации</c:v>
                </c:pt>
                <c:pt idx="4">
                  <c:v>Неквалифицированные рабочие</c:v>
                </c:pt>
                <c:pt idx="5">
                  <c:v>Работники, занятые подготовкой информации, оформлением документации и т.д.</c:v>
                </c:pt>
                <c:pt idx="6">
                  <c:v>Руководители организаций и их структурных подразделений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63.7</c:v>
                </c:pt>
                <c:pt idx="1">
                  <c:v>47.7</c:v>
                </c:pt>
                <c:pt idx="2">
                  <c:v>55.9</c:v>
                </c:pt>
                <c:pt idx="3">
                  <c:v>45</c:v>
                </c:pt>
                <c:pt idx="4">
                  <c:v>19.600000000000001</c:v>
                </c:pt>
                <c:pt idx="5">
                  <c:v>15.7</c:v>
                </c:pt>
                <c:pt idx="6">
                  <c:v>28.4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222720384"/>
        <c:axId val="222721920"/>
      </c:barChart>
      <c:catAx>
        <c:axId val="22272038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222721920"/>
        <c:crosses val="autoZero"/>
        <c:auto val="1"/>
        <c:lblAlgn val="ctr"/>
        <c:lblOffset val="100"/>
        <c:noMultiLvlLbl val="0"/>
      </c:catAx>
      <c:valAx>
        <c:axId val="222721920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227203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739403227433668"/>
          <c:y val="1.3600207965384799E-2"/>
          <c:w val="0.25984187853087121"/>
          <c:h val="5.648152209404895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Garamond" panose="02020404030301010803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Нет</c:v>
                </c:pt>
                <c:pt idx="1">
                  <c:v>От 0 до 3 %</c:v>
                </c:pt>
                <c:pt idx="2">
                  <c:v>От 3 до 5 %</c:v>
                </c:pt>
                <c:pt idx="3">
                  <c:v>От 5 до 10 %</c:v>
                </c:pt>
                <c:pt idx="4">
                  <c:v>От 10 до 15 %</c:v>
                </c:pt>
                <c:pt idx="5">
                  <c:v>более 15 %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0.40899999999999997</c:v>
                </c:pt>
                <c:pt idx="1">
                  <c:v>0.17799999999999999</c:v>
                </c:pt>
                <c:pt idx="2">
                  <c:v>0.17</c:v>
                </c:pt>
                <c:pt idx="3">
                  <c:v>0.11600000000000001</c:v>
                </c:pt>
                <c:pt idx="4">
                  <c:v>6.2E-2</c:v>
                </c:pt>
                <c:pt idx="5">
                  <c:v>5.8000000000000003E-2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Нет</c:v>
                </c:pt>
                <c:pt idx="1">
                  <c:v>От 0 до 3 %</c:v>
                </c:pt>
                <c:pt idx="2">
                  <c:v>От 3 до 5 %</c:v>
                </c:pt>
                <c:pt idx="3">
                  <c:v>От 5 до 10 %</c:v>
                </c:pt>
                <c:pt idx="4">
                  <c:v>От 10 до 15 %</c:v>
                </c:pt>
                <c:pt idx="5">
                  <c:v>более 15 %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0.33300000000000002</c:v>
                </c:pt>
                <c:pt idx="1">
                  <c:v>0.13600000000000001</c:v>
                </c:pt>
                <c:pt idx="2">
                  <c:v>0.23100000000000001</c:v>
                </c:pt>
                <c:pt idx="3">
                  <c:v>0.16300000000000001</c:v>
                </c:pt>
                <c:pt idx="4">
                  <c:v>6.8000000000000005E-2</c:v>
                </c:pt>
                <c:pt idx="5">
                  <c:v>6.0999999999999999E-2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Нет</c:v>
                </c:pt>
                <c:pt idx="1">
                  <c:v>От 0 до 3 %</c:v>
                </c:pt>
                <c:pt idx="2">
                  <c:v>От 3 до 5 %</c:v>
                </c:pt>
                <c:pt idx="3">
                  <c:v>От 5 до 10 %</c:v>
                </c:pt>
                <c:pt idx="4">
                  <c:v>От 10 до 15 %</c:v>
                </c:pt>
                <c:pt idx="5">
                  <c:v>более 15 %</c:v>
                </c:pt>
              </c:strCache>
            </c:strRef>
          </c:cat>
          <c:val>
            <c:numRef>
              <c:f>Лист1!$D$2:$D$7</c:f>
              <c:numCache>
                <c:formatCode>0.00%</c:formatCode>
                <c:ptCount val="6"/>
                <c:pt idx="0">
                  <c:v>0.311</c:v>
                </c:pt>
                <c:pt idx="1">
                  <c:v>0.21199999999999999</c:v>
                </c:pt>
                <c:pt idx="2">
                  <c:v>0.17100000000000001</c:v>
                </c:pt>
                <c:pt idx="3">
                  <c:v>0.122</c:v>
                </c:pt>
                <c:pt idx="4">
                  <c:v>6.8000000000000005E-2</c:v>
                </c:pt>
                <c:pt idx="5">
                  <c:v>8.5999999999999993E-2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4740736"/>
        <c:axId val="234742528"/>
      </c:barChart>
      <c:catAx>
        <c:axId val="234740736"/>
        <c:scaling>
          <c:orientation val="minMax"/>
        </c:scaling>
        <c:delete val="0"/>
        <c:axPos val="b"/>
        <c:majorTickMark val="out"/>
        <c:minorTickMark val="none"/>
        <c:tickLblPos val="nextTo"/>
        <c:crossAx val="234742528"/>
        <c:crosses val="autoZero"/>
        <c:auto val="1"/>
        <c:lblAlgn val="ctr"/>
        <c:lblOffset val="100"/>
        <c:noMultiLvlLbl val="0"/>
      </c:catAx>
      <c:valAx>
        <c:axId val="2347425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347407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Лист1!$A$2:$A$8</c:f>
              <c:strCache>
                <c:ptCount val="7"/>
                <c:pt idx="0">
                  <c:v>Руководители</c:v>
                </c:pt>
                <c:pt idx="1">
                  <c:v>Специалисты высшей квалификации</c:v>
                </c:pt>
                <c:pt idx="2">
                  <c:v>Специалисты средней квалификации</c:v>
                </c:pt>
                <c:pt idx="3">
                  <c:v>Работники информации, учёт, обслуживания</c:v>
                </c:pt>
                <c:pt idx="4">
                  <c:v>Квалифицированные рабочие</c:v>
                </c:pt>
                <c:pt idx="5">
                  <c:v>Операторы, аппаратчики</c:v>
                </c:pt>
                <c:pt idx="6">
                  <c:v>Неквалифицированные рабочие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0">
                  <c:v>1.7999999999999999E-2</c:v>
                </c:pt>
                <c:pt idx="1">
                  <c:v>0.27300000000000002</c:v>
                </c:pt>
                <c:pt idx="2">
                  <c:v>0.255</c:v>
                </c:pt>
                <c:pt idx="3">
                  <c:v>0.109</c:v>
                </c:pt>
                <c:pt idx="4">
                  <c:v>0.36399999999999999</c:v>
                </c:pt>
                <c:pt idx="5">
                  <c:v>0.2</c:v>
                </c:pt>
                <c:pt idx="6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1871488"/>
        <c:axId val="241885568"/>
      </c:barChart>
      <c:catAx>
        <c:axId val="241871488"/>
        <c:scaling>
          <c:orientation val="minMax"/>
        </c:scaling>
        <c:delete val="0"/>
        <c:axPos val="l"/>
        <c:majorTickMark val="out"/>
        <c:minorTickMark val="none"/>
        <c:tickLblPos val="nextTo"/>
        <c:crossAx val="241885568"/>
        <c:crosses val="autoZero"/>
        <c:auto val="1"/>
        <c:lblAlgn val="ctr"/>
        <c:lblOffset val="100"/>
        <c:noMultiLvlLbl val="0"/>
      </c:catAx>
      <c:valAx>
        <c:axId val="24188556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41871488"/>
        <c:crosses val="autoZero"/>
        <c:crossBetween val="between"/>
        <c:min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43897191422501"/>
          <c:y val="1.8803852584759816E-2"/>
          <c:w val="0.48969316335458069"/>
          <c:h val="0.953120698773729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D78-45C3-BD80-F8585D4A662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D78-45C3-BD80-F8585D4A662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D78-45C3-BD80-F8585D4A662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D78-45C3-BD80-F8585D4A662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D78-45C3-BD80-F8585D4A662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D78-45C3-BD80-F8585D4A662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D78-45C3-BD80-F8585D4A662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D78-45C3-BD80-F8585D4A662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Обучение сотрудников</c:v>
                </c:pt>
                <c:pt idx="1">
                  <c:v>Автоматизация производства</c:v>
                </c:pt>
                <c:pt idx="2">
                  <c:v>Инструменты корпоративной культуры</c:v>
                </c:pt>
                <c:pt idx="3">
                  <c:v>Наставничество</c:v>
                </c:pt>
                <c:pt idx="4">
                  <c:v>Поддержка рационализаторов и изобретателей</c:v>
                </c:pt>
                <c:pt idx="5">
                  <c:v>Аудит рабочих мест</c:v>
                </c:pt>
                <c:pt idx="6">
                  <c:v>Своевременная диагностика оборудования</c:v>
                </c:pt>
                <c:pt idx="7">
                  <c:v>Повышение качества управления запасами и логистики</c:v>
                </c:pt>
                <c:pt idx="8">
                  <c:v>Оптимизация обеспечивающих процессов</c:v>
                </c:pt>
                <c:pt idx="9">
                  <c:v>Программа бережливого производства</c:v>
                </c:pt>
                <c:pt idx="10">
                  <c:v>Картирование и стандартизация процессов</c:v>
                </c:pt>
                <c:pt idx="11">
                  <c:v>Формирование матрицы компетенций</c:v>
                </c:pt>
                <c:pt idx="12">
                  <c:v>Использование цифровых двойников производства </c:v>
                </c:pt>
              </c:strCache>
            </c:strRef>
          </c:cat>
          <c:val>
            <c:numRef>
              <c:f>Лист1!$B$2:$B$14</c:f>
              <c:numCache>
                <c:formatCode>###0.0%</c:formatCode>
                <c:ptCount val="13"/>
                <c:pt idx="0">
                  <c:v>0.97560975609756095</c:v>
                </c:pt>
                <c:pt idx="1">
                  <c:v>0.84146341463414631</c:v>
                </c:pt>
                <c:pt idx="2">
                  <c:v>0.76829268292682928</c:v>
                </c:pt>
                <c:pt idx="3">
                  <c:v>0.74390243902439024</c:v>
                </c:pt>
                <c:pt idx="4">
                  <c:v>0.73170731707317072</c:v>
                </c:pt>
                <c:pt idx="5">
                  <c:v>0.64634146341463417</c:v>
                </c:pt>
                <c:pt idx="6">
                  <c:v>0.64634146341463417</c:v>
                </c:pt>
                <c:pt idx="7">
                  <c:v>0.63414634146341464</c:v>
                </c:pt>
                <c:pt idx="8">
                  <c:v>0.58536585365853655</c:v>
                </c:pt>
                <c:pt idx="9">
                  <c:v>0.57317073170731703</c:v>
                </c:pt>
                <c:pt idx="10">
                  <c:v>0.54878048780487809</c:v>
                </c:pt>
                <c:pt idx="11">
                  <c:v>0.51219512195121952</c:v>
                </c:pt>
                <c:pt idx="12">
                  <c:v>0.29268292682926828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0D78-45C3-BD80-F8585D4A6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6944128"/>
        <c:axId val="246945664"/>
      </c:barChart>
      <c:catAx>
        <c:axId val="2469441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46945664"/>
        <c:crosses val="autoZero"/>
        <c:auto val="1"/>
        <c:lblAlgn val="ctr"/>
        <c:lblOffset val="100"/>
        <c:noMultiLvlLbl val="0"/>
      </c:catAx>
      <c:valAx>
        <c:axId val="246945664"/>
        <c:scaling>
          <c:orientation val="minMax"/>
        </c:scaling>
        <c:delete val="1"/>
        <c:axPos val="t"/>
        <c:numFmt formatCode="###0.0%" sourceLinked="1"/>
        <c:majorTickMark val="out"/>
        <c:minorTickMark val="none"/>
        <c:tickLblPos val="nextTo"/>
        <c:crossAx val="246944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33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43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35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05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61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44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22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81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82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68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597E5-C323-45DD-BC52-BE9F4770208A}" type="datetimeFigureOut">
              <a:rPr lang="ru-RU" smtClean="0"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CD3EC-F4CC-4A4B-81DB-78C959C371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22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Деловой климат в России: новые вызовы, старые проблемы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914650"/>
            <a:ext cx="7200800" cy="131445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Мария Глухова,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Исполнительный вице-президент РСПП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1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060223428"/>
              </p:ext>
            </p:extLst>
          </p:nvPr>
        </p:nvGraphicFramePr>
        <p:xfrm>
          <a:off x="179512" y="483518"/>
          <a:ext cx="6244590" cy="1550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1520" y="123478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Динамика оценок конкурентной среды: отечественные производители 2018 и 2022 годы, %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51701093"/>
              </p:ext>
            </p:extLst>
          </p:nvPr>
        </p:nvGraphicFramePr>
        <p:xfrm>
          <a:off x="2437742" y="2715766"/>
          <a:ext cx="6263640" cy="1858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5616" y="2067694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Динамика оценок конкурентной среды: иностранные производители,</a:t>
            </a:r>
          </a:p>
          <a:p>
            <a:r>
              <a:rPr lang="ru-RU" dirty="0"/>
              <a:t>работающие на территории России, 2018 и </a:t>
            </a:r>
            <a:r>
              <a:rPr lang="ru-RU" dirty="0" smtClean="0"/>
              <a:t>2022 </a:t>
            </a:r>
            <a:r>
              <a:rPr lang="ru-RU" dirty="0"/>
              <a:t>годы %</a:t>
            </a:r>
          </a:p>
        </p:txBody>
      </p:sp>
    </p:spTree>
    <p:extLst>
      <p:ext uri="{BB962C8B-B14F-4D97-AF65-F5344CB8AC3E}">
        <p14:creationId xmlns:p14="http://schemas.microsoft.com/office/powerpoint/2010/main" val="170235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137331944"/>
              </p:ext>
            </p:extLst>
          </p:nvPr>
        </p:nvGraphicFramePr>
        <p:xfrm>
          <a:off x="467544" y="483518"/>
          <a:ext cx="624459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23478"/>
            <a:ext cx="7632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Динамика оценок конкурентной среды: производители из стран ЕАЭС, 2018 и </a:t>
            </a:r>
            <a:r>
              <a:rPr lang="ru-RU" dirty="0" smtClean="0"/>
              <a:t>2022 </a:t>
            </a:r>
            <a:r>
              <a:rPr lang="ru-RU" dirty="0"/>
              <a:t>годы, %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07883393"/>
              </p:ext>
            </p:extLst>
          </p:nvPr>
        </p:nvGraphicFramePr>
        <p:xfrm>
          <a:off x="2411760" y="2931790"/>
          <a:ext cx="6244590" cy="2010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7744" y="2355726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Динамика оценок конкурентной среды: производители-импортёры из других стран, 2018 и </a:t>
            </a:r>
            <a:r>
              <a:rPr lang="ru-RU" dirty="0" smtClean="0"/>
              <a:t>2022 </a:t>
            </a:r>
            <a:r>
              <a:rPr lang="ru-RU" dirty="0"/>
              <a:t>годы, %</a:t>
            </a:r>
          </a:p>
        </p:txBody>
      </p:sp>
    </p:spTree>
    <p:extLst>
      <p:ext uri="{BB962C8B-B14F-4D97-AF65-F5344CB8AC3E}">
        <p14:creationId xmlns:p14="http://schemas.microsoft.com/office/powerpoint/2010/main" val="2573312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C9CF88A-AC7C-4B4C-8B65-29F5A19E8B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939635"/>
              </p:ext>
            </p:extLst>
          </p:nvPr>
        </p:nvGraphicFramePr>
        <p:xfrm>
          <a:off x="323528" y="1563638"/>
          <a:ext cx="8686800" cy="2323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7544" y="555526"/>
            <a:ext cx="669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Кредитная ставка для компаний, 2018-2021 годы, %</a:t>
            </a:r>
          </a:p>
        </p:txBody>
      </p:sp>
    </p:spTree>
    <p:extLst>
      <p:ext uri="{BB962C8B-B14F-4D97-AF65-F5344CB8AC3E}">
        <p14:creationId xmlns:p14="http://schemas.microsoft.com/office/powerpoint/2010/main" val="1897969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0DC3D7DD-F9C0-4267-8A4F-2CAB12FFDD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7495311"/>
              </p:ext>
            </p:extLst>
          </p:nvPr>
        </p:nvGraphicFramePr>
        <p:xfrm>
          <a:off x="251520" y="548810"/>
          <a:ext cx="8568952" cy="4399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87474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Наиболее популярные институты развития/механизмы, к которым обращались компании за поддержкой, %</a:t>
            </a:r>
          </a:p>
        </p:txBody>
      </p:sp>
    </p:spTree>
    <p:extLst>
      <p:ext uri="{BB962C8B-B14F-4D97-AF65-F5344CB8AC3E}">
        <p14:creationId xmlns:p14="http://schemas.microsoft.com/office/powerpoint/2010/main" val="984454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2046962"/>
              </p:ext>
            </p:extLst>
          </p:nvPr>
        </p:nvGraphicFramePr>
        <p:xfrm>
          <a:off x="323528" y="699542"/>
          <a:ext cx="8352928" cy="4169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95486"/>
            <a:ext cx="8280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Инвестиционные вложения в краткосрочной перспективе (от года до трёх лет), 2020 - 2022 годы, %</a:t>
            </a:r>
          </a:p>
        </p:txBody>
      </p:sp>
    </p:spTree>
    <p:extLst>
      <p:ext uri="{BB962C8B-B14F-4D97-AF65-F5344CB8AC3E}">
        <p14:creationId xmlns:p14="http://schemas.microsoft.com/office/powerpoint/2010/main" val="437146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303493825"/>
              </p:ext>
            </p:extLst>
          </p:nvPr>
        </p:nvGraphicFramePr>
        <p:xfrm>
          <a:off x="467544" y="483518"/>
          <a:ext cx="5913755" cy="3987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16760" y="1303574"/>
            <a:ext cx="22322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400" dirty="0"/>
              <a:t>Личные контакты с представителями власти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/>
              <a:t>Через бизнес-ассоциации и отраслевые объединения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/>
              <a:t>Публичное и коллективное взаимодействие: конференции, круглые столы и </a:t>
            </a:r>
            <a:r>
              <a:rPr lang="ru-RU" sz="1400" dirty="0" err="1"/>
              <a:t>тп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23478"/>
            <a:ext cx="5904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Как власть относится к бизнесу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32240" y="555526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Топ-3 формы взаимодействия бизнеса и власти</a:t>
            </a:r>
          </a:p>
        </p:txBody>
      </p:sp>
    </p:spTree>
    <p:extLst>
      <p:ext uri="{BB962C8B-B14F-4D97-AF65-F5344CB8AC3E}">
        <p14:creationId xmlns:p14="http://schemas.microsoft.com/office/powerpoint/2010/main" val="1050570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458334241"/>
              </p:ext>
            </p:extLst>
          </p:nvPr>
        </p:nvGraphicFramePr>
        <p:xfrm>
          <a:off x="251520" y="913825"/>
          <a:ext cx="871296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41DFA-49B6-4D0A-9B8E-940257E25124}" type="slidenum">
              <a:rPr lang="ru-RU" smtClean="0"/>
              <a:t>16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8642" y="2161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Актуален ли в настоящее время для компании вопрос импортозамещения сырья, материалов, комплектующих и оборудования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?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772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41DFA-49B6-4D0A-9B8E-940257E25124}" type="slidenum">
              <a:rPr lang="ru-RU" smtClean="0"/>
              <a:t>17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48661912"/>
              </p:ext>
            </p:extLst>
          </p:nvPr>
        </p:nvGraphicFramePr>
        <p:xfrm>
          <a:off x="467544" y="573528"/>
          <a:ext cx="8352928" cy="4212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19548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Если была замена поставщика, то у кого сейчас компания закупает</a:t>
            </a:r>
          </a:p>
        </p:txBody>
      </p:sp>
    </p:spTree>
    <p:extLst>
      <p:ext uri="{BB962C8B-B14F-4D97-AF65-F5344CB8AC3E}">
        <p14:creationId xmlns:p14="http://schemas.microsoft.com/office/powerpoint/2010/main" val="2301068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41DFA-49B6-4D0A-9B8E-940257E25124}" type="slidenum">
              <a:rPr lang="ru-RU" smtClean="0"/>
              <a:t>18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06649139"/>
              </p:ext>
            </p:extLst>
          </p:nvPr>
        </p:nvGraphicFramePr>
        <p:xfrm>
          <a:off x="323528" y="483518"/>
          <a:ext cx="8424936" cy="4552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512" y="56987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Проблемы при </a:t>
            </a:r>
            <a:r>
              <a:rPr lang="ru-RU" dirty="0" err="1" smtClean="0"/>
              <a:t>импортозамещении</a:t>
            </a:r>
            <a:r>
              <a:rPr lang="ru-RU" dirty="0" smtClean="0"/>
              <a:t>: российские поставщики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715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41DFA-49B6-4D0A-9B8E-940257E25124}" type="slidenum">
              <a:rPr lang="ru-RU" smtClean="0"/>
              <a:t>19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92115591"/>
              </p:ext>
            </p:extLst>
          </p:nvPr>
        </p:nvGraphicFramePr>
        <p:xfrm>
          <a:off x="251520" y="465516"/>
          <a:ext cx="8712968" cy="4482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84671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Garamond" panose="02020404030301010803" pitchFamily="18" charset="0"/>
              </a:rPr>
              <a:t>Востребованность мер поддержки в сфере импортозамещения</a:t>
            </a:r>
            <a:endParaRPr lang="ru-RU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90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15529118"/>
              </p:ext>
            </p:extLst>
          </p:nvPr>
        </p:nvGraphicFramePr>
        <p:xfrm>
          <a:off x="249389" y="441997"/>
          <a:ext cx="6179185" cy="1315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1520" y="164999"/>
            <a:ext cx="6912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Динамика оценок состояния деловой среды в </a:t>
            </a:r>
            <a:r>
              <a:rPr lang="ru-RU" sz="1600" b="1" dirty="0" smtClean="0"/>
              <a:t>2019 </a:t>
            </a:r>
            <a:r>
              <a:rPr lang="ru-RU" sz="1600" b="1" dirty="0"/>
              <a:t>- 2022 гг.</a:t>
            </a:r>
            <a:endParaRPr lang="ru-RU" sz="16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17140153"/>
              </p:ext>
            </p:extLst>
          </p:nvPr>
        </p:nvGraphicFramePr>
        <p:xfrm>
          <a:off x="2483768" y="2089674"/>
          <a:ext cx="6244590" cy="1238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35829" y="1810539"/>
            <a:ext cx="6552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Оценки успешности развития компании в </a:t>
            </a:r>
            <a:r>
              <a:rPr lang="ru-RU" sz="1600" b="1" dirty="0" smtClean="0"/>
              <a:t>2019 </a:t>
            </a:r>
            <a:r>
              <a:rPr lang="ru-RU" sz="1600" b="1" dirty="0"/>
              <a:t>- 2022 годах, </a:t>
            </a:r>
            <a:r>
              <a:rPr lang="ru-RU" sz="1600" b="1" dirty="0" smtClean="0"/>
              <a:t>%</a:t>
            </a:r>
            <a:endParaRPr lang="ru-RU" sz="1600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89237177"/>
              </p:ext>
            </p:extLst>
          </p:nvPr>
        </p:nvGraphicFramePr>
        <p:xfrm>
          <a:off x="251520" y="3597864"/>
          <a:ext cx="6225540" cy="1388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520" y="3327834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Осуществление инвестиционных вложений в основной капитал в </a:t>
            </a:r>
            <a:r>
              <a:rPr lang="ru-RU" sz="1600" b="1" dirty="0" smtClean="0"/>
              <a:t>2019 </a:t>
            </a:r>
            <a:r>
              <a:rPr lang="ru-RU" sz="1600" b="1" dirty="0"/>
              <a:t>- 2022 годах, </a:t>
            </a:r>
            <a:r>
              <a:rPr lang="ru-RU" sz="1600" b="1" dirty="0" smtClean="0"/>
              <a:t>%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70001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432434"/>
              </p:ext>
            </p:extLst>
          </p:nvPr>
        </p:nvGraphicFramePr>
        <p:xfrm>
          <a:off x="611560" y="987574"/>
          <a:ext cx="4025900" cy="2155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5300"/>
                <a:gridCol w="990600"/>
              </a:tblGrid>
              <a:tr h="422910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Снизилась конкуренция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59,5%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</a:tr>
              <a:tr h="427355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Удалось организовать замещающее производство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33,3%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</a:tr>
              <a:tr h="427355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Освободились квалифицированные кадры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16,7%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</a:tr>
              <a:tr h="427355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Освободились производственные площади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14,3%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</a:tr>
              <a:tr h="427355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Удалось приобрести бизнес ушедших компаний</a:t>
                      </a:r>
                      <a:endParaRPr lang="ru-RU" sz="14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4,8%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50" marR="6350" marT="635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85411"/>
              </p:ext>
            </p:extLst>
          </p:nvPr>
        </p:nvGraphicFramePr>
        <p:xfrm>
          <a:off x="4788024" y="987574"/>
          <a:ext cx="4020726" cy="2418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6058"/>
                <a:gridCol w="984668"/>
              </a:tblGrid>
              <a:tr h="422973"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Лишились поставщиков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68,3%</a:t>
                      </a:r>
                    </a:p>
                  </a:txBody>
                  <a:tcPr marL="6350" marR="6350" marT="6350" marB="0"/>
                </a:tc>
              </a:tr>
              <a:tr h="641432"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Возникли трудности с обслуживанием оборудования и сервисов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60,0%</a:t>
                      </a:r>
                    </a:p>
                  </a:txBody>
                  <a:tcPr marL="6350" marR="6350" marT="6350" marB="0"/>
                </a:tc>
              </a:tr>
              <a:tr h="269587"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Возникли трудности с логистикой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53,3%</a:t>
                      </a:r>
                    </a:p>
                  </a:txBody>
                  <a:tcPr marL="6350" marR="6350" marT="6350" marB="0"/>
                </a:tc>
              </a:tr>
              <a:tr h="427621"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Лишились покупателей / брокеров / посредников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16,7%</a:t>
                      </a:r>
                    </a:p>
                  </a:txBody>
                  <a:tcPr marL="6350" marR="6350" marT="6350" marB="0"/>
                </a:tc>
              </a:tr>
              <a:tr h="641432"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Возникли нарушения в юридическом, финансовом и др. видах консультирования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marL="228600" algn="l" defTabSz="9144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6350" marR="6350" marT="635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860032" y="230292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Негативные последствия ухода иностранных компаний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30292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 smtClean="0"/>
              <a:t>Позитивные </a:t>
            </a:r>
            <a:r>
              <a:rPr lang="ru-RU" dirty="0"/>
              <a:t>последствия ухода иностранных компаний</a:t>
            </a:r>
          </a:p>
        </p:txBody>
      </p:sp>
    </p:spTree>
    <p:extLst>
      <p:ext uri="{BB962C8B-B14F-4D97-AF65-F5344CB8AC3E}">
        <p14:creationId xmlns:p14="http://schemas.microsoft.com/office/powerpoint/2010/main" val="1338522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3537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Что произошло в отчётном периоде с объёмом поставок за рубеж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47711345"/>
              </p:ext>
            </p:extLst>
          </p:nvPr>
        </p:nvGraphicFramePr>
        <p:xfrm>
          <a:off x="251520" y="396986"/>
          <a:ext cx="3336032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80112" y="174955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Что произошло в отчётном периоде с географией поставок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1787524"/>
              </p:ext>
            </p:extLst>
          </p:nvPr>
        </p:nvGraphicFramePr>
        <p:xfrm>
          <a:off x="5076056" y="627534"/>
          <a:ext cx="3924436" cy="2133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66842" y="2211710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Что произошло в отчётном периоде с перечнем поставляемой продукции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21774159"/>
              </p:ext>
            </p:extLst>
          </p:nvPr>
        </p:nvGraphicFramePr>
        <p:xfrm>
          <a:off x="2518687" y="2502683"/>
          <a:ext cx="3336032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5745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83033224"/>
              </p:ext>
            </p:extLst>
          </p:nvPr>
        </p:nvGraphicFramePr>
        <p:xfrm>
          <a:off x="323528" y="539750"/>
          <a:ext cx="8424936" cy="4408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205178"/>
            <a:ext cx="7992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 smtClean="0"/>
              <a:t>Ограничения для инновационной деятельности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819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93918C49-184F-4FC2-8A14-AD148D9DA8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2220790"/>
              </p:ext>
            </p:extLst>
          </p:nvPr>
        </p:nvGraphicFramePr>
        <p:xfrm>
          <a:off x="395536" y="195486"/>
          <a:ext cx="8424936" cy="4818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37228"/>
            <a:ext cx="36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 b="1"/>
            </a:lvl1pPr>
          </a:lstStyle>
          <a:p>
            <a:pPr algn="l"/>
            <a:r>
              <a:rPr lang="ru-RU" dirty="0"/>
              <a:t>Ключевые ограничения для бизнеса</a:t>
            </a:r>
          </a:p>
        </p:txBody>
      </p:sp>
    </p:spTree>
    <p:extLst>
      <p:ext uri="{BB962C8B-B14F-4D97-AF65-F5344CB8AC3E}">
        <p14:creationId xmlns:p14="http://schemas.microsoft.com/office/powerpoint/2010/main" val="257782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95604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Существует ли в настоящее время в компании дефицит кадров, связанный с мобилизацией</a:t>
            </a:r>
            <a:endParaRPr lang="ru-RU" sz="1400" b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522329539"/>
              </p:ext>
            </p:extLst>
          </p:nvPr>
        </p:nvGraphicFramePr>
        <p:xfrm>
          <a:off x="395536" y="574828"/>
          <a:ext cx="2592288" cy="1564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63015786-FB70-48D5-AED4-D36816CD85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7869802"/>
              </p:ext>
            </p:extLst>
          </p:nvPr>
        </p:nvGraphicFramePr>
        <p:xfrm>
          <a:off x="3556144" y="618824"/>
          <a:ext cx="5587856" cy="4103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303728"/>
              </p:ext>
            </p:extLst>
          </p:nvPr>
        </p:nvGraphicFramePr>
        <p:xfrm>
          <a:off x="0" y="2679762"/>
          <a:ext cx="3995936" cy="2459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046" y="2211710"/>
            <a:ext cx="3698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/>
            </a:lvl1pPr>
          </a:lstStyle>
          <a:p>
            <a:r>
              <a:rPr lang="ru-RU" dirty="0" smtClean="0"/>
              <a:t>Выросла ли в </a:t>
            </a:r>
            <a:r>
              <a:rPr lang="ru-RU" dirty="0"/>
              <a:t>компании </a:t>
            </a:r>
            <a:r>
              <a:rPr lang="ru-RU" dirty="0" smtClean="0"/>
              <a:t>производительность </a:t>
            </a:r>
            <a:r>
              <a:rPr lang="ru-RU" dirty="0"/>
              <a:t>труда за прошедший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95936" y="203325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/>
            </a:lvl1pPr>
          </a:lstStyle>
          <a:p>
            <a:pPr algn="ctr"/>
            <a:r>
              <a:rPr lang="ru-RU" dirty="0"/>
              <a:t>Доля компаний, отметивших дефицит </a:t>
            </a:r>
            <a:r>
              <a:rPr lang="ru-RU" dirty="0" smtClean="0"/>
              <a:t>кадров по специальностям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95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93227787"/>
              </p:ext>
            </p:extLst>
          </p:nvPr>
        </p:nvGraphicFramePr>
        <p:xfrm>
          <a:off x="179512" y="987574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9512" y="435314"/>
            <a:ext cx="5040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pPr algn="l"/>
            <a:r>
              <a:rPr lang="ru-RU" dirty="0"/>
              <a:t>Привлечение иностранных специалистов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24128" y="987574"/>
            <a:ext cx="30963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- </a:t>
            </a:r>
            <a:r>
              <a:rPr lang="ru-RU" sz="1400" dirty="0"/>
              <a:t>расходы на образовательные программы для сотрудников по профилю </a:t>
            </a:r>
            <a:r>
              <a:rPr lang="ru-RU" sz="1400" dirty="0" smtClean="0"/>
              <a:t>компании - 91,9 %;</a:t>
            </a:r>
            <a:endParaRPr lang="ru-RU" sz="1400" dirty="0"/>
          </a:p>
          <a:p>
            <a:r>
              <a:rPr lang="ru-RU" sz="1400" dirty="0"/>
              <a:t>- расходы на организацию производственной практики для студентов профильных учреждений профессионального образования </a:t>
            </a:r>
            <a:r>
              <a:rPr lang="ru-RU" sz="1400" dirty="0" smtClean="0"/>
              <a:t>- 60,5 %;</a:t>
            </a:r>
            <a:endParaRPr lang="ru-RU" sz="1400" dirty="0"/>
          </a:p>
          <a:p>
            <a:r>
              <a:rPr lang="ru-RU" sz="1400" dirty="0"/>
              <a:t>- расходы на развитие организаций профессионального образования, включая ремонт и приобретение зданий, оборудования, разработку программ профессионального обучения, повышения квалификации и др. </a:t>
            </a:r>
            <a:r>
              <a:rPr lang="ru-RU" sz="1400" dirty="0" smtClean="0"/>
              <a:t>- 25,9 %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724128" y="48351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400" b="1"/>
            </a:lvl1pPr>
          </a:lstStyle>
          <a:p>
            <a:r>
              <a:rPr lang="ru-RU" dirty="0"/>
              <a:t>Ключевые направления инвестиций компаний в 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31727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B7A03A8E-887D-27EE-2664-E78C754C05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431145"/>
              </p:ext>
            </p:extLst>
          </p:nvPr>
        </p:nvGraphicFramePr>
        <p:xfrm>
          <a:off x="185737" y="666354"/>
          <a:ext cx="8772525" cy="4106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65D3D4D-E498-C263-3DFF-73BC593BEB3F}"/>
              </a:ext>
            </a:extLst>
          </p:cNvPr>
          <p:cNvSpPr txBox="1"/>
          <p:nvPr/>
        </p:nvSpPr>
        <p:spPr>
          <a:xfrm>
            <a:off x="66571" y="78168"/>
            <a:ext cx="8586788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ru-RU"/>
            </a:defPPr>
            <a:lvl1pPr>
              <a:defRPr sz="2400" b="1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r>
              <a:rPr lang="ru-RU" sz="1800" dirty="0"/>
              <a:t>Элементы стратегии по повышению производительности труда, которые используют </a:t>
            </a:r>
            <a:r>
              <a:rPr lang="ru-RU" sz="1800" dirty="0" smtClean="0"/>
              <a:t>компании, опрос РСПП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453544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8AC667D5-19C6-4F84-87D8-B314B49018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2548424"/>
              </p:ext>
            </p:extLst>
          </p:nvPr>
        </p:nvGraphicFramePr>
        <p:xfrm>
          <a:off x="2339753" y="789552"/>
          <a:ext cx="6034169" cy="1638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55776" y="249492"/>
            <a:ext cx="6588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Уровень фискальной нагрузки в 2018-2022 годах, %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AF8C42C3-5088-4E6F-A196-2071A9CDFC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8380103"/>
              </p:ext>
            </p:extLst>
          </p:nvPr>
        </p:nvGraphicFramePr>
        <p:xfrm>
          <a:off x="539552" y="3147814"/>
          <a:ext cx="4781314" cy="1510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267976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7A348A7-0DD5-41FF-A980-2E6821F6DE2E}"/>
              </a:ext>
            </a:extLst>
          </p:cNvPr>
          <p:cNvSpPr txBox="1"/>
          <p:nvPr/>
        </p:nvSpPr>
        <p:spPr>
          <a:xfrm>
            <a:off x="395536" y="2702661"/>
            <a:ext cx="81335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Доля компаний, в которых проходили </a:t>
            </a:r>
            <a:r>
              <a:rPr lang="ru-RU" dirty="0" smtClean="0"/>
              <a:t>проверки, </a:t>
            </a:r>
            <a:r>
              <a:rPr lang="ru-RU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892101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89629981"/>
              </p:ext>
            </p:extLst>
          </p:nvPr>
        </p:nvGraphicFramePr>
        <p:xfrm>
          <a:off x="611560" y="539750"/>
          <a:ext cx="799288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95536" y="123478"/>
            <a:ext cx="54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Недостатки в работе КНД при проведении проверок</a:t>
            </a:r>
          </a:p>
        </p:txBody>
      </p:sp>
    </p:spTree>
    <p:extLst>
      <p:ext uri="{BB962C8B-B14F-4D97-AF65-F5344CB8AC3E}">
        <p14:creationId xmlns:p14="http://schemas.microsoft.com/office/powerpoint/2010/main" val="2592021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568864394"/>
              </p:ext>
            </p:extLst>
          </p:nvPr>
        </p:nvGraphicFramePr>
        <p:xfrm>
          <a:off x="169038" y="699404"/>
          <a:ext cx="3312368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123478"/>
            <a:ext cx="38884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Сталкиваются ли компании с недобросовестной </a:t>
            </a:r>
            <a:r>
              <a:rPr lang="ru-RU" sz="1400" b="1" dirty="0"/>
              <a:t>конкуренции со стороны других предпринимателей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48605562"/>
              </p:ext>
            </p:extLst>
          </p:nvPr>
        </p:nvGraphicFramePr>
        <p:xfrm>
          <a:off x="5724128" y="405772"/>
          <a:ext cx="3312368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20072" y="144162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Сталкиваются ли компании с нарушениями законных прав со стороны власти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13643008"/>
              </p:ext>
            </p:extLst>
          </p:nvPr>
        </p:nvGraphicFramePr>
        <p:xfrm>
          <a:off x="2843808" y="2427734"/>
          <a:ext cx="3312368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99763" y="1419622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/>
            </a:lvl1pPr>
          </a:lstStyle>
          <a:p>
            <a:r>
              <a:rPr lang="ru-RU" dirty="0"/>
              <a:t>Сталкиваются ли компании с предоставлением региональной администрацией преференций другим компаниям</a:t>
            </a:r>
          </a:p>
        </p:txBody>
      </p:sp>
    </p:spTree>
    <p:extLst>
      <p:ext uri="{BB962C8B-B14F-4D97-AF65-F5344CB8AC3E}">
        <p14:creationId xmlns:p14="http://schemas.microsoft.com/office/powerpoint/2010/main" val="27855996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520</Words>
  <Application>Microsoft Office PowerPoint</Application>
  <PresentationFormat>Экран (16:9)</PresentationFormat>
  <Paragraphs>76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Деловой климат в России: новые вызовы, старые проблемы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Деловой климат в России: новые вызовы, старые проблемы</dc:title>
  <dc:creator>ПК</dc:creator>
  <cp:lastModifiedBy>ПК</cp:lastModifiedBy>
  <cp:revision>25</cp:revision>
  <dcterms:created xsi:type="dcterms:W3CDTF">2023-02-13T13:37:50Z</dcterms:created>
  <dcterms:modified xsi:type="dcterms:W3CDTF">2023-02-14T14:58:02Z</dcterms:modified>
</cp:coreProperties>
</file>