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71" r:id="rId3"/>
    <p:sldId id="259" r:id="rId4"/>
    <p:sldId id="267" r:id="rId5"/>
    <p:sldId id="257" r:id="rId6"/>
    <p:sldId id="268" r:id="rId7"/>
    <p:sldId id="26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1E3C"/>
    <a:srgbClr val="0F2D69"/>
    <a:srgbClr val="234B9B"/>
    <a:srgbClr val="F5C3C3"/>
    <a:srgbClr val="CD5A5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09" autoAdjust="0"/>
  </p:normalViewPr>
  <p:slideViewPr>
    <p:cSldViewPr snapToGrid="0">
      <p:cViewPr varScale="1">
        <p:scale>
          <a:sx n="83" d="100"/>
          <a:sy n="83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графика,</a:t>
            </a:r>
            <a:r>
              <a:rPr lang="ru-RU" sz="1600" baseline="0" dirty="0">
                <a:solidFill>
                  <a:srgbClr val="102D69"/>
                </a:solidFill>
                <a:latin typeface="HSE Sans" panose="02000000000000000000" pitchFamily="2" charset="0"/>
              </a:rPr>
              <a:t> может быть набрано и здесь</a:t>
            </a:r>
            <a:r>
              <a:rPr lang="en-GB" sz="1600" baseline="0" dirty="0">
                <a:solidFill>
                  <a:srgbClr val="102D69"/>
                </a:solidFill>
                <a:latin typeface="HSE Sans" panose="02000000000000000000" pitchFamily="2" charset="0"/>
              </a:rPr>
              <a:t> (16pt) </a:t>
            </a:r>
            <a:endParaRPr lang="en-GB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c:rich>
      </c:tx>
      <c:layout>
        <c:manualLayout>
          <c:xMode val="edge"/>
          <c:yMode val="edge"/>
          <c:x val="0.13063871409555111"/>
          <c:y val="7.89733546803216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0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5C3C3"/>
            </a:solidFill>
            <a:ln>
              <a:solidFill>
                <a:srgbClr val="F5C3C3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6F-4748-A612-DD604C331B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CD5A5A"/>
            </a:solidFill>
            <a:ln>
              <a:solidFill>
                <a:srgbClr val="CD5A5A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6F-4748-A612-DD604C331B1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61E3C"/>
            </a:solidFill>
            <a:ln>
              <a:solidFill>
                <a:srgbClr val="C00000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6F-4748-A612-DD604C331B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55724448"/>
        <c:axId val="955630256"/>
      </c:barChart>
      <c:catAx>
        <c:axId val="955724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630256"/>
        <c:crosses val="autoZero"/>
        <c:auto val="1"/>
        <c:lblAlgn val="ctr"/>
        <c:lblOffset val="100"/>
        <c:noMultiLvlLbl val="0"/>
      </c:catAx>
      <c:valAx>
        <c:axId val="955630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72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</a:p>
        </c:rich>
      </c:tx>
      <c:layout>
        <c:manualLayout>
          <c:xMode val="edge"/>
          <c:yMode val="edge"/>
          <c:x val="0.13063871409555111"/>
          <c:y val="7.89733546803216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0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376246841772368"/>
          <c:y val="0.10958869184472636"/>
          <c:w val="0.79262705246283227"/>
          <c:h val="0.735136634267554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5C3C3"/>
            </a:solidFill>
            <a:ln>
              <a:solidFill>
                <a:srgbClr val="F5C3C3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99-4502-8425-7A41A4718DA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CD5A5A"/>
            </a:solidFill>
            <a:ln>
              <a:solidFill>
                <a:srgbClr val="CD5A5A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99-4502-8425-7A41A4718DA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61E3C"/>
            </a:solidFill>
            <a:ln>
              <a:solidFill>
                <a:srgbClr val="E61E3C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99-4502-8425-7A41A4718D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55724448"/>
        <c:axId val="955630256"/>
      </c:barChart>
      <c:catAx>
        <c:axId val="955724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630256"/>
        <c:crosses val="autoZero"/>
        <c:auto val="1"/>
        <c:lblAlgn val="ctr"/>
        <c:lblOffset val="100"/>
        <c:noMultiLvlLbl val="0"/>
      </c:catAx>
      <c:valAx>
        <c:axId val="955630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endParaRPr lang="ru-RU"/>
          </a:p>
        </c:txPr>
        <c:crossAx val="95572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kern="1200" baseline="0">
                <a:solidFill>
                  <a:srgbClr val="10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800" b="0" i="0" baseline="0">
                <a:effectLst/>
              </a:rPr>
              <a:t>Название графика, может быть набрано и здесь</a:t>
            </a:r>
            <a:endParaRPr lang="en-RU" sz="16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600" b="0" i="0" u="none" strike="noStrike" kern="1200" baseline="0">
              <a:solidFill>
                <a:srgbClr val="10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1656A6"/>
            </a:solidFill>
          </c:spPr>
          <c:dPt>
            <c:idx val="0"/>
            <c:bubble3D val="0"/>
            <c:spPr>
              <a:solidFill>
                <a:srgbClr val="E61E3C"/>
              </a:solidFill>
              <a:ln>
                <a:solidFill>
                  <a:srgbClr val="E61E3C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41-44BD-B3B6-3E3D02FBDB03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41-44BD-B3B6-3E3D02FBDB03}"/>
              </c:ext>
            </c:extLst>
          </c:dPt>
          <c:dPt>
            <c:idx val="2"/>
            <c:bubble3D val="0"/>
            <c:spPr>
              <a:solidFill>
                <a:srgbClr val="F5C3C3"/>
              </a:solidFill>
              <a:ln>
                <a:solidFill>
                  <a:srgbClr val="F5C3C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41-44BD-B3B6-3E3D02FBDB03}"/>
              </c:ext>
            </c:extLst>
          </c:dPt>
          <c:dPt>
            <c:idx val="3"/>
            <c:bubble3D val="0"/>
            <c:spPr>
              <a:solidFill>
                <a:srgbClr val="CD5A5A"/>
              </a:solidFill>
              <a:ln>
                <a:solidFill>
                  <a:srgbClr val="CD5A5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341-44BD-B3B6-3E3D02FBDB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HSE Sans" panose="02000000000000000000" pitchFamily="2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41-44BD-B3B6-3E3D02FBDB0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02D69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baseline="0">
                <a:solidFill>
                  <a:srgbClr val="0E2D69"/>
                </a:solidFill>
                <a:latin typeface="HSE Sans" panose="02000000000000000000" pitchFamily="2" charset="0"/>
                <a:ea typeface="+mn-ea"/>
                <a:cs typeface="+mn-cs"/>
              </a:defRPr>
            </a:pPr>
            <a:r>
              <a:rPr lang="ru-RU" sz="1600" b="0">
                <a:solidFill>
                  <a:srgbClr val="0E2D69"/>
                </a:solidFill>
              </a:rPr>
              <a:t>Название диаграммы</a:t>
            </a:r>
            <a:endParaRPr lang="en-US" sz="1600" b="0">
              <a:solidFill>
                <a:srgbClr val="0E2D69"/>
              </a:solidFill>
            </a:endParaRPr>
          </a:p>
        </c:rich>
      </c:tx>
      <c:layout>
        <c:manualLayout>
          <c:xMode val="edge"/>
          <c:yMode val="edge"/>
          <c:x val="0.123203125"/>
          <c:y val="3.4524949451584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baseline="0">
              <a:solidFill>
                <a:srgbClr val="0E2D69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E2D6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50-4864-A597-F50E5E9DC4FC}"/>
              </c:ext>
            </c:extLst>
          </c:dPt>
          <c:dPt>
            <c:idx val="1"/>
            <c:bubble3D val="0"/>
            <c:spPr>
              <a:solidFill>
                <a:srgbClr val="234A9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950-4864-A597-F50E5E9DC4FC}"/>
              </c:ext>
            </c:extLst>
          </c:dPt>
          <c:dPt>
            <c:idx val="2"/>
            <c:bubble3D val="0"/>
            <c:spPr>
              <a:solidFill>
                <a:srgbClr val="CD5A5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950-4864-A597-F50E5E9DC4FC}"/>
              </c:ext>
            </c:extLst>
          </c:dPt>
          <c:dPt>
            <c:idx val="3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950-4864-A597-F50E5E9DC4FC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950-4864-A597-F50E5E9DC4FC}"/>
              </c:ext>
            </c:extLst>
          </c:dPt>
          <c:dPt>
            <c:idx val="5"/>
            <c:bubble3D val="0"/>
            <c:spPr>
              <a:solidFill>
                <a:srgbClr val="F5C3C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950-4864-A597-F50E5E9DC4FC}"/>
              </c:ext>
            </c:extLst>
          </c:dPt>
          <c:dPt>
            <c:idx val="6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950-4864-A597-F50E5E9DC4FC}"/>
              </c:ext>
            </c:extLst>
          </c:dPt>
          <c:dPt>
            <c:idx val="7"/>
            <c:bubble3D val="0"/>
            <c:spPr>
              <a:solidFill>
                <a:srgbClr val="E61E3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950-4864-A597-F50E5E9DC4F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HSE Sans" panose="02000000000000000000" pitchFamily="2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1st Qtr</c:v>
                </c:pt>
                <c:pt idx="5">
                  <c:v>2nd Qtr</c:v>
                </c:pt>
                <c:pt idx="6">
                  <c:v>3rd Qtr</c:v>
                </c:pt>
                <c:pt idx="7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8.1999999999999993</c:v>
                </c:pt>
                <c:pt idx="1">
                  <c:v>3.2</c:v>
                </c:pt>
                <c:pt idx="2">
                  <c:v>32</c:v>
                </c:pt>
                <c:pt idx="3">
                  <c:v>1.2</c:v>
                </c:pt>
                <c:pt idx="4">
                  <c:v>8.1999999999999993</c:v>
                </c:pt>
                <c:pt idx="5">
                  <c:v>12</c:v>
                </c:pt>
                <c:pt idx="6">
                  <c:v>1.4</c:v>
                </c:pt>
                <c:pt idx="7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950-4864-A597-F50E5E9DC4F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47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HSE Sans" panose="02000000000000000000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HSE Sans" panose="02000000000000000000" pitchFamily="2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4D81D-654F-48DB-A33D-3E6F325A1010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93330-6B9A-4C0D-8499-7E41F0768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750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0501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381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4368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753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562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887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278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980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6016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561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7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93330-6B9A-4C0D-8499-7E41F07687E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29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3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90" y="417310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63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9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69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27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2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60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43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5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428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81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-1" y="0"/>
            <a:ext cx="886691" cy="6858000"/>
          </a:xfrm>
          <a:prstGeom prst="rect">
            <a:avLst/>
          </a:prstGeom>
          <a:solidFill>
            <a:srgbClr val="0F2D69"/>
          </a:solidFill>
          <a:ln>
            <a:solidFill>
              <a:srgbClr val="0F2D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891407" y="6055360"/>
            <a:ext cx="4753632" cy="80264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93129" y="0"/>
            <a:ext cx="4741260" cy="78232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642879" y="0"/>
            <a:ext cx="2506980" cy="78232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636260" y="6055360"/>
            <a:ext cx="2506980" cy="802640"/>
          </a:xfrm>
          <a:prstGeom prst="rect">
            <a:avLst/>
          </a:prstGeom>
          <a:solidFill>
            <a:srgbClr val="F5C3C3"/>
          </a:solidFill>
          <a:ln>
            <a:solidFill>
              <a:srgbClr val="F5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8160152" y="0"/>
            <a:ext cx="4031848" cy="78232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1305311" y="1227"/>
            <a:ext cx="886690" cy="685800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139832" y="6055360"/>
            <a:ext cx="4049138" cy="802640"/>
          </a:xfrm>
          <a:prstGeom prst="rect">
            <a:avLst/>
          </a:prstGeom>
          <a:solidFill>
            <a:srgbClr val="CD5A5A"/>
          </a:solidFill>
          <a:ln>
            <a:solidFill>
              <a:srgbClr val="CD5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99DFB68F-000E-7144-9607-BCE3C40ABFE9}"/>
              </a:ext>
            </a:extLst>
          </p:cNvPr>
          <p:cNvSpPr/>
          <p:nvPr userDrawn="1"/>
        </p:nvSpPr>
        <p:spPr>
          <a:xfrm>
            <a:off x="132681" y="134899"/>
            <a:ext cx="11926638" cy="6602379"/>
          </a:xfrm>
          <a:prstGeom prst="rect">
            <a:avLst/>
          </a:prstGeom>
          <a:solidFill>
            <a:schemeClr val="bg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en-RU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51" y="255132"/>
            <a:ext cx="2017378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5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39BA1-5047-414E-8A3F-E19F7F2DED6E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3F6F1-63BF-4504-A93A-2FA8850D49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40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se.ru/info/brandbook/#font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3957" y="1772566"/>
            <a:ext cx="991061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latin typeface="HSE Sans" panose="02000000000000000000" pitchFamily="50" charset="-52"/>
              </a:rPr>
              <a:t>Шаблон </a:t>
            </a:r>
            <a:r>
              <a:rPr lang="ru-RU" sz="1300" dirty="0">
                <a:latin typeface="HSE Sans" panose="02000000000000000000" pitchFamily="50" charset="-52"/>
              </a:rPr>
              <a:t>презентации имеют общие стандарты шрифтов, полей для текста и цветовую гамму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latin typeface="HSE Sans" panose="02000000000000000000" pitchFamily="50" charset="-52"/>
              </a:rPr>
              <a:t>Размер </a:t>
            </a:r>
            <a:r>
              <a:rPr lang="ru-RU" sz="1300" dirty="0">
                <a:latin typeface="HSE Sans" panose="02000000000000000000" pitchFamily="50" charset="-52"/>
              </a:rPr>
              <a:t>основного текста: </a:t>
            </a:r>
            <a:r>
              <a:rPr lang="en-US" sz="1300" dirty="0" smtClean="0">
                <a:latin typeface="HSE Sans" panose="02000000000000000000" pitchFamily="50" charset="-52"/>
              </a:rPr>
              <a:t>HSE Sans</a:t>
            </a:r>
            <a:r>
              <a:rPr lang="ru-RU" sz="1300" dirty="0" smtClean="0">
                <a:latin typeface="HSE Sans" panose="02000000000000000000" pitchFamily="50" charset="-52"/>
              </a:rPr>
              <a:t> 13</a:t>
            </a:r>
            <a:endParaRPr lang="ru-RU" sz="1300" dirty="0">
              <a:latin typeface="HSE Sans" panose="02000000000000000000" pitchFamily="50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>
                <a:latin typeface="HSE Sans" panose="02000000000000000000" pitchFamily="50" charset="-52"/>
              </a:rPr>
              <a:t>Если текст не вмещается в шаблон, необходимо сократить количество слов, но не уменьшать шрифт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>
                <a:latin typeface="HSE Sans" panose="02000000000000000000" pitchFamily="50" charset="-52"/>
              </a:rPr>
              <a:t>Запрещается изменять стандарты шрифтов в шаблонах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>
                <a:latin typeface="HSE Sans" panose="02000000000000000000" pitchFamily="50" charset="-52"/>
              </a:rPr>
              <a:t>Заголовок слайда должен отражать основную идею и умещаться </a:t>
            </a:r>
            <a:r>
              <a:rPr lang="ru-RU" sz="1300" dirty="0" smtClean="0">
                <a:latin typeface="HSE Sans" panose="02000000000000000000" pitchFamily="50" charset="-52"/>
              </a:rPr>
              <a:t>в две или три строки</a:t>
            </a:r>
            <a:endParaRPr lang="ru-RU" sz="1300" dirty="0">
              <a:latin typeface="HSE Sans" panose="02000000000000000000" pitchFamily="50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>
                <a:latin typeface="HSE Sans" panose="02000000000000000000" pitchFamily="50" charset="-52"/>
              </a:rPr>
              <a:t>Для заголовков слайдов необходимо использовать </a:t>
            </a:r>
            <a:r>
              <a:rPr lang="en-US" sz="1300" dirty="0">
                <a:latin typeface="HSE Sans" panose="02000000000000000000" pitchFamily="50" charset="-52"/>
              </a:rPr>
              <a:t>HSE Sans</a:t>
            </a:r>
            <a:r>
              <a:rPr lang="ru-RU" sz="1300" dirty="0">
                <a:latin typeface="HSE Sans" panose="02000000000000000000" pitchFamily="50" charset="-52"/>
              </a:rPr>
              <a:t> </a:t>
            </a:r>
            <a:r>
              <a:rPr lang="ru-RU" sz="1300" dirty="0" smtClean="0">
                <a:latin typeface="HSE Sans" panose="02000000000000000000" pitchFamily="50" charset="-52"/>
              </a:rPr>
              <a:t>2</a:t>
            </a:r>
            <a:r>
              <a:rPr lang="en-US" sz="1300" dirty="0" smtClean="0">
                <a:latin typeface="HSE Sans" panose="02000000000000000000" pitchFamily="50" charset="-52"/>
              </a:rPr>
              <a:t>4</a:t>
            </a:r>
            <a:r>
              <a:rPr lang="ru-RU" sz="1300" dirty="0" smtClean="0">
                <a:latin typeface="HSE Sans" panose="02000000000000000000" pitchFamily="50" charset="-52"/>
              </a:rPr>
              <a:t>,</a:t>
            </a:r>
            <a:r>
              <a:rPr lang="en-US" sz="1300" dirty="0" smtClean="0">
                <a:latin typeface="HSE Sans" panose="02000000000000000000" pitchFamily="50" charset="-52"/>
              </a:rPr>
              <a:t> </a:t>
            </a:r>
            <a:r>
              <a:rPr lang="ru-RU" sz="1300" dirty="0" smtClean="0">
                <a:latin typeface="HSE Sans" panose="02000000000000000000" pitchFamily="50" charset="-52"/>
              </a:rPr>
              <a:t>для подзаголовков </a:t>
            </a:r>
            <a:r>
              <a:rPr lang="en-US" sz="1300" dirty="0" smtClean="0">
                <a:latin typeface="HSE Sans" panose="02000000000000000000" pitchFamily="50" charset="-52"/>
              </a:rPr>
              <a:t>HSE Sans16</a:t>
            </a:r>
            <a:endParaRPr lang="ru-RU" sz="1300" dirty="0" smtClean="0">
              <a:latin typeface="HSE Sans" panose="02000000000000000000" pitchFamily="50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300" dirty="0" smtClean="0">
                <a:latin typeface="HSE Sans" panose="02000000000000000000" pitchFamily="50" charset="-52"/>
              </a:rPr>
              <a:t>СКАЧАТЬ ШРИФТ </a:t>
            </a:r>
            <a:r>
              <a:rPr lang="en-US" sz="1300" dirty="0" smtClean="0">
                <a:latin typeface="HSE Sans" panose="02000000000000000000" pitchFamily="50" charset="-52"/>
              </a:rPr>
              <a:t>HSE</a:t>
            </a:r>
            <a:r>
              <a:rPr lang="en-US" sz="1300" dirty="0">
                <a:latin typeface="HSE Sans" panose="02000000000000000000" pitchFamily="50" charset="-52"/>
              </a:rPr>
              <a:t> </a:t>
            </a:r>
            <a:r>
              <a:rPr lang="en-US" sz="1300" dirty="0">
                <a:latin typeface="HSE Sans" panose="02000000000000000000" pitchFamily="50" charset="-52"/>
                <a:hlinkClick r:id="rId2"/>
              </a:rPr>
              <a:t>https://www.hse.ru/info/brandbook/#</a:t>
            </a:r>
            <a:r>
              <a:rPr lang="en-US" sz="1300" dirty="0" smtClean="0">
                <a:latin typeface="HSE Sans" panose="02000000000000000000" pitchFamily="50" charset="-52"/>
                <a:hlinkClick r:id="rId2"/>
              </a:rPr>
              <a:t>font</a:t>
            </a:r>
            <a:r>
              <a:rPr lang="en-US" sz="1300" dirty="0" smtClean="0">
                <a:latin typeface="HSE Sans" panose="02000000000000000000" pitchFamily="50" charset="-52"/>
              </a:rPr>
              <a:t> 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4" name="Текст 6"/>
          <p:cNvSpPr txBox="1">
            <a:spLocks/>
          </p:cNvSpPr>
          <p:nvPr/>
        </p:nvSpPr>
        <p:spPr>
          <a:xfrm>
            <a:off x="741665" y="3273620"/>
            <a:ext cx="3174552" cy="4413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>
                <a:latin typeface="HSE Sans" panose="02000000000000000000" pitchFamily="50" charset="-52"/>
              </a:rPr>
              <a:t>Цветовая палитра</a:t>
            </a:r>
            <a:endParaRPr lang="en-US" sz="2400" dirty="0">
              <a:latin typeface="HSE Sans" panose="02000000000000000000" pitchFamily="50" charset="-52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269392" y="4414859"/>
            <a:ext cx="646825" cy="642049"/>
          </a:xfrm>
          <a:prstGeom prst="ellipse">
            <a:avLst/>
          </a:prstGeom>
          <a:solidFill>
            <a:srgbClr val="F5C3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41665" y="4414859"/>
            <a:ext cx="629936" cy="642050"/>
          </a:xfrm>
          <a:prstGeom prst="ellipse">
            <a:avLst/>
          </a:prstGeom>
          <a:solidFill>
            <a:srgbClr val="0F2D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584241" y="4414860"/>
            <a:ext cx="632486" cy="642050"/>
          </a:xfrm>
          <a:prstGeom prst="ellipse">
            <a:avLst/>
          </a:prstGeom>
          <a:solidFill>
            <a:srgbClr val="E61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429367" y="4414860"/>
            <a:ext cx="629935" cy="646668"/>
          </a:xfrm>
          <a:prstGeom prst="ellipse">
            <a:avLst/>
          </a:prstGeom>
          <a:solidFill>
            <a:srgbClr val="CD5A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741665" y="4045527"/>
            <a:ext cx="2137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HSE Sans" panose="02000000000000000000" pitchFamily="50" charset="-52"/>
              </a:rPr>
              <a:t>Основные цвета</a:t>
            </a:r>
            <a:endParaRPr lang="ru-RU" sz="1600" dirty="0">
              <a:latin typeface="HSE Sans" panose="02000000000000000000" pitchFamily="50" charset="-5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96192" y="5255612"/>
            <a:ext cx="77795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HSE Sans" panose="02000000000000000000" pitchFamily="50" charset="-52"/>
              </a:rPr>
              <a:t>R=245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G=195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B=195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40672" y="5255613"/>
            <a:ext cx="6770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HSE Sans" panose="02000000000000000000" pitchFamily="50" charset="-52"/>
              </a:rPr>
              <a:t>R=205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G=90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B=90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5151" y="5255612"/>
            <a:ext cx="6770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HSE Sans" panose="02000000000000000000" pitchFamily="50" charset="-52"/>
              </a:rPr>
              <a:t>R=230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G=30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B=60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9630" y="5255611"/>
            <a:ext cx="6770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HSE Sans" panose="02000000000000000000" pitchFamily="50" charset="-52"/>
              </a:rPr>
              <a:t>R=15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G=45</a:t>
            </a:r>
          </a:p>
          <a:p>
            <a:r>
              <a:rPr lang="en-US" sz="1300" dirty="0" smtClean="0">
                <a:latin typeface="HSE Sans" panose="02000000000000000000" pitchFamily="50" charset="-52"/>
              </a:rPr>
              <a:t>B=105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760410" y="4414859"/>
            <a:ext cx="646825" cy="642049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6232683" y="4414859"/>
            <a:ext cx="629936" cy="642050"/>
          </a:xfrm>
          <a:prstGeom prst="ellipse">
            <a:avLst/>
          </a:prstGeom>
          <a:solidFill>
            <a:srgbClr val="234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7075259" y="4414860"/>
            <a:ext cx="632486" cy="64205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7920385" y="4414860"/>
            <a:ext cx="629935" cy="64666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6232683" y="4045527"/>
            <a:ext cx="28651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HSE Sans" panose="02000000000000000000" pitchFamily="50" charset="-52"/>
              </a:rPr>
              <a:t>Дополнительные цвета</a:t>
            </a:r>
            <a:endParaRPr lang="ru-RU" sz="1600" dirty="0">
              <a:latin typeface="HSE Sans" panose="02000000000000000000" pitchFamily="50" charset="-5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887210" y="5255612"/>
            <a:ext cx="85715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HSE Sans" panose="02000000000000000000" pitchFamily="50" charset="-52"/>
              </a:rPr>
              <a:t>R=</a:t>
            </a:r>
            <a:r>
              <a:rPr lang="ru-RU" sz="1300" dirty="0" smtClean="0">
                <a:latin typeface="HSE Sans" panose="02000000000000000000" pitchFamily="50" charset="-52"/>
              </a:rPr>
              <a:t>191</a:t>
            </a:r>
            <a:endParaRPr lang="en-US" sz="1300" dirty="0" smtClean="0">
              <a:latin typeface="HSE Sans" panose="02000000000000000000" pitchFamily="50" charset="-52"/>
            </a:endParaRPr>
          </a:p>
          <a:p>
            <a:r>
              <a:rPr lang="en-US" sz="1300" dirty="0" smtClean="0">
                <a:latin typeface="HSE Sans" panose="02000000000000000000" pitchFamily="50" charset="-52"/>
              </a:rPr>
              <a:t>G=</a:t>
            </a:r>
            <a:r>
              <a:rPr lang="ru-RU" sz="1300" dirty="0" smtClean="0">
                <a:latin typeface="HSE Sans" panose="02000000000000000000" pitchFamily="50" charset="-52"/>
              </a:rPr>
              <a:t>191</a:t>
            </a:r>
            <a:endParaRPr lang="en-US" sz="1300" dirty="0" smtClean="0">
              <a:latin typeface="HSE Sans" panose="02000000000000000000" pitchFamily="50" charset="-52"/>
            </a:endParaRPr>
          </a:p>
          <a:p>
            <a:r>
              <a:rPr lang="en-US" sz="1300" dirty="0" smtClean="0">
                <a:latin typeface="HSE Sans" panose="02000000000000000000" pitchFamily="50" charset="-52"/>
              </a:rPr>
              <a:t>B=</a:t>
            </a:r>
            <a:r>
              <a:rPr lang="ru-RU" sz="1300" dirty="0" smtClean="0">
                <a:latin typeface="HSE Sans" panose="02000000000000000000" pitchFamily="50" charset="-52"/>
              </a:rPr>
              <a:t>191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31690" y="5255613"/>
            <a:ext cx="72872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HSE Sans" panose="02000000000000000000" pitchFamily="50" charset="-52"/>
              </a:rPr>
              <a:t>R=</a:t>
            </a:r>
            <a:r>
              <a:rPr lang="ru-RU" sz="1300" dirty="0" smtClean="0">
                <a:latin typeface="HSE Sans" panose="02000000000000000000" pitchFamily="50" charset="-52"/>
              </a:rPr>
              <a:t>166</a:t>
            </a:r>
            <a:endParaRPr lang="en-US" sz="1300" dirty="0" smtClean="0">
              <a:latin typeface="HSE Sans" panose="02000000000000000000" pitchFamily="50" charset="-52"/>
            </a:endParaRPr>
          </a:p>
          <a:p>
            <a:r>
              <a:rPr lang="en-US" sz="1300" dirty="0" smtClean="0">
                <a:latin typeface="HSE Sans" panose="02000000000000000000" pitchFamily="50" charset="-52"/>
              </a:rPr>
              <a:t>G=</a:t>
            </a:r>
            <a:r>
              <a:rPr lang="ru-RU" sz="1300" dirty="0" smtClean="0">
                <a:latin typeface="HSE Sans" panose="02000000000000000000" pitchFamily="50" charset="-52"/>
              </a:rPr>
              <a:t>166</a:t>
            </a:r>
            <a:endParaRPr lang="en-US" sz="1300" dirty="0" smtClean="0">
              <a:latin typeface="HSE Sans" panose="02000000000000000000" pitchFamily="50" charset="-52"/>
            </a:endParaRPr>
          </a:p>
          <a:p>
            <a:r>
              <a:rPr lang="en-US" sz="1300" dirty="0" smtClean="0">
                <a:latin typeface="HSE Sans" panose="02000000000000000000" pitchFamily="50" charset="-52"/>
              </a:rPr>
              <a:t>B=</a:t>
            </a:r>
            <a:r>
              <a:rPr lang="ru-RU" sz="1300" dirty="0" smtClean="0">
                <a:latin typeface="HSE Sans" panose="02000000000000000000" pitchFamily="50" charset="-52"/>
              </a:rPr>
              <a:t>166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76168" y="5255612"/>
            <a:ext cx="72872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HSE Sans" panose="02000000000000000000" pitchFamily="50" charset="-52"/>
              </a:rPr>
              <a:t>R=</a:t>
            </a:r>
            <a:r>
              <a:rPr lang="ru-RU" sz="1300" dirty="0" smtClean="0">
                <a:latin typeface="HSE Sans" panose="02000000000000000000" pitchFamily="50" charset="-52"/>
              </a:rPr>
              <a:t>127</a:t>
            </a:r>
            <a:endParaRPr lang="en-US" sz="1300" dirty="0" smtClean="0">
              <a:latin typeface="HSE Sans" panose="02000000000000000000" pitchFamily="50" charset="-52"/>
            </a:endParaRPr>
          </a:p>
          <a:p>
            <a:r>
              <a:rPr lang="en-US" sz="1300" dirty="0" smtClean="0">
                <a:latin typeface="HSE Sans" panose="02000000000000000000" pitchFamily="50" charset="-52"/>
              </a:rPr>
              <a:t>G=</a:t>
            </a:r>
            <a:r>
              <a:rPr lang="ru-RU" sz="1300" dirty="0" smtClean="0">
                <a:latin typeface="HSE Sans" panose="02000000000000000000" pitchFamily="50" charset="-52"/>
              </a:rPr>
              <a:t>127</a:t>
            </a:r>
            <a:endParaRPr lang="en-US" sz="1300" dirty="0" smtClean="0">
              <a:latin typeface="HSE Sans" panose="02000000000000000000" pitchFamily="50" charset="-52"/>
            </a:endParaRPr>
          </a:p>
          <a:p>
            <a:r>
              <a:rPr lang="en-US" sz="1300" dirty="0" smtClean="0">
                <a:latin typeface="HSE Sans" panose="02000000000000000000" pitchFamily="50" charset="-52"/>
              </a:rPr>
              <a:t>B=</a:t>
            </a:r>
            <a:r>
              <a:rPr lang="ru-RU" sz="1300" dirty="0" smtClean="0">
                <a:latin typeface="HSE Sans" panose="02000000000000000000" pitchFamily="50" charset="-52"/>
              </a:rPr>
              <a:t>127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20648" y="5255611"/>
            <a:ext cx="75461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>
                <a:latin typeface="HSE Sans" panose="02000000000000000000" pitchFamily="50" charset="-52"/>
              </a:rPr>
              <a:t>R = </a:t>
            </a:r>
            <a:r>
              <a:rPr lang="pt-BR" sz="1300" dirty="0" smtClean="0">
                <a:latin typeface="HSE Sans" panose="02000000000000000000" pitchFamily="50" charset="-52"/>
              </a:rPr>
              <a:t>35</a:t>
            </a:r>
            <a:endParaRPr lang="pt-BR" sz="1300" dirty="0">
              <a:latin typeface="HSE Sans" panose="02000000000000000000" pitchFamily="50" charset="-52"/>
            </a:endParaRPr>
          </a:p>
          <a:p>
            <a:r>
              <a:rPr lang="pt-BR" sz="1300" dirty="0">
                <a:latin typeface="HSE Sans" panose="02000000000000000000" pitchFamily="50" charset="-52"/>
              </a:rPr>
              <a:t>G = </a:t>
            </a:r>
            <a:r>
              <a:rPr lang="pt-BR" sz="1300" dirty="0" smtClean="0">
                <a:latin typeface="HSE Sans" panose="02000000000000000000" pitchFamily="50" charset="-52"/>
              </a:rPr>
              <a:t>75</a:t>
            </a:r>
            <a:endParaRPr lang="pt-BR" sz="1300" dirty="0">
              <a:latin typeface="HSE Sans" panose="02000000000000000000" pitchFamily="50" charset="-52"/>
            </a:endParaRPr>
          </a:p>
          <a:p>
            <a:r>
              <a:rPr lang="pt-BR" sz="1300" dirty="0">
                <a:latin typeface="HSE Sans" panose="02000000000000000000" pitchFamily="50" charset="-52"/>
              </a:rPr>
              <a:t>B </a:t>
            </a:r>
            <a:r>
              <a:rPr lang="pt-BR" sz="1300" dirty="0" smtClean="0">
                <a:latin typeface="HSE Sans" panose="02000000000000000000" pitchFamily="50" charset="-52"/>
              </a:rPr>
              <a:t>=</a:t>
            </a:r>
            <a:r>
              <a:rPr lang="ru-RU" sz="1300" dirty="0">
                <a:latin typeface="HSE Sans" panose="02000000000000000000" pitchFamily="50" charset="-52"/>
              </a:rPr>
              <a:t> </a:t>
            </a:r>
            <a:r>
              <a:rPr lang="pt-BR" sz="1300" dirty="0" smtClean="0">
                <a:latin typeface="HSE Sans" panose="02000000000000000000" pitchFamily="50" charset="-52"/>
              </a:rPr>
              <a:t>155</a:t>
            </a:r>
            <a:endParaRPr lang="ru-RU" sz="1300" dirty="0">
              <a:latin typeface="HSE Sans" panose="02000000000000000000" pitchFamily="50" charset="-5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1665" y="1299038"/>
            <a:ext cx="3728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Дизайн презентации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715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10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3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BF50415-2441-9A47-848B-F6B29ED84387}"/>
              </a:ext>
            </a:extLst>
          </p:cNvPr>
          <p:cNvSpPr txBox="1"/>
          <p:nvPr/>
        </p:nvSpPr>
        <p:spPr>
          <a:xfrm>
            <a:off x="489975" y="2496747"/>
            <a:ext cx="3629637" cy="209288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r>
              <a:rPr lang="ru-RU" sz="1300" dirty="0">
                <a:latin typeface="HSE Sans" panose="02000000000000000000" pitchFamily="2" charset="0"/>
              </a:rPr>
              <a:t> </a:t>
            </a:r>
          </a:p>
        </p:txBody>
      </p:sp>
      <p:graphicFrame>
        <p:nvGraphicFramePr>
          <p:cNvPr id="36" name="Chart 2">
            <a:extLst>
              <a:ext uri="{FF2B5EF4-FFF2-40B4-BE49-F238E27FC236}">
                <a16:creationId xmlns:a16="http://schemas.microsoft.com/office/drawing/2014/main" id="{1B82334F-B206-994B-B06E-FBE99E0148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078037"/>
              </p:ext>
            </p:extLst>
          </p:nvPr>
        </p:nvGraphicFramePr>
        <p:xfrm>
          <a:off x="4814050" y="1460275"/>
          <a:ext cx="6827088" cy="4765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489976" y="1396903"/>
            <a:ext cx="4548190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4E2836D-7AC8-324C-86B4-1EE53C538C7B}"/>
              </a:ext>
            </a:extLst>
          </p:cNvPr>
          <p:cNvSpPr txBox="1"/>
          <p:nvPr/>
        </p:nvSpPr>
        <p:spPr>
          <a:xfrm>
            <a:off x="489975" y="4724527"/>
            <a:ext cx="3571885" cy="55399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A56D2F-DAD0-AA4E-84B7-EDB2D69498F8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A7E0BF4-4C66-E94E-81D1-69F6CCDDC233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43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11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27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BF50415-2441-9A47-848B-F6B29ED84387}"/>
              </a:ext>
            </a:extLst>
          </p:cNvPr>
          <p:cNvSpPr txBox="1"/>
          <p:nvPr/>
        </p:nvSpPr>
        <p:spPr>
          <a:xfrm>
            <a:off x="489976" y="4168435"/>
            <a:ext cx="2808710" cy="129266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</a:t>
            </a:r>
            <a:br>
              <a:rPr lang="ru-RU" sz="1300" dirty="0">
                <a:latin typeface="HSE Sans" panose="02000000000000000000" pitchFamily="2" charset="0"/>
              </a:rPr>
            </a:br>
            <a:r>
              <a:rPr lang="ru-RU" sz="1300" dirty="0">
                <a:latin typeface="HSE Sans" panose="02000000000000000000" pitchFamily="2" charset="0"/>
              </a:rPr>
              <a:t>и аккуратно.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D0C159-080F-AF46-AE9D-E4441ACCD982}"/>
              </a:ext>
            </a:extLst>
          </p:cNvPr>
          <p:cNvSpPr txBox="1"/>
          <p:nvPr/>
        </p:nvSpPr>
        <p:spPr>
          <a:xfrm>
            <a:off x="489975" y="1396903"/>
            <a:ext cx="10132991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B0FE60-CF5D-F041-B5AA-F60587C39017}"/>
              </a:ext>
            </a:extLst>
          </p:cNvPr>
          <p:cNvSpPr txBox="1"/>
          <p:nvPr/>
        </p:nvSpPr>
        <p:spPr>
          <a:xfrm>
            <a:off x="489976" y="2663793"/>
            <a:ext cx="2914586" cy="156966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9600">
                <a:solidFill>
                  <a:srgbClr val="C00000"/>
                </a:solidFill>
                <a:latin typeface="HSE Sans" panose="02000000000000000000" pitchFamily="2" charset="0"/>
              </a:rPr>
              <a:t>152</a:t>
            </a:r>
            <a:r>
              <a:rPr lang="ru-RU" sz="1600">
                <a:solidFill>
                  <a:srgbClr val="C00000"/>
                </a:solidFill>
                <a:latin typeface="HSE Sans" panose="02000000000000000000" pitchFamily="2" charset="0"/>
              </a:rPr>
              <a:t> МЛН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6F0C275-331B-DF4E-8E43-0FC96F7ACB1E}"/>
              </a:ext>
            </a:extLst>
          </p:cNvPr>
          <p:cNvSpPr txBox="1"/>
          <p:nvPr/>
        </p:nvSpPr>
        <p:spPr>
          <a:xfrm>
            <a:off x="4022070" y="4168435"/>
            <a:ext cx="2808710" cy="129266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30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</a:t>
            </a:r>
            <a:br>
              <a:rPr lang="ru-RU" sz="1300">
                <a:latin typeface="HSE Sans" panose="02000000000000000000" pitchFamily="2" charset="0"/>
              </a:rPr>
            </a:br>
            <a:r>
              <a:rPr lang="ru-RU" sz="1300">
                <a:latin typeface="HSE Sans" panose="02000000000000000000" pitchFamily="2" charset="0"/>
              </a:rPr>
              <a:t>и аккуратно.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661B072-45B1-AF46-B857-4D8E4CCB6BAF}"/>
              </a:ext>
            </a:extLst>
          </p:cNvPr>
          <p:cNvSpPr txBox="1"/>
          <p:nvPr/>
        </p:nvSpPr>
        <p:spPr>
          <a:xfrm>
            <a:off x="4022070" y="2663793"/>
            <a:ext cx="3248306" cy="156966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9600" dirty="0">
                <a:solidFill>
                  <a:srgbClr val="C00000"/>
                </a:solidFill>
                <a:latin typeface="HSE Sans" panose="02000000000000000000" pitchFamily="2" charset="0"/>
              </a:rPr>
              <a:t>93,2</a:t>
            </a:r>
            <a:r>
              <a:rPr lang="ru-RU" sz="1600" dirty="0">
                <a:solidFill>
                  <a:srgbClr val="C00000"/>
                </a:solidFill>
                <a:latin typeface="HSE Sans" panose="02000000000000000000" pitchFamily="2" charset="0"/>
              </a:rPr>
              <a:t> МЛН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0196C3C-497E-064F-BB72-9F688A34B980}"/>
              </a:ext>
            </a:extLst>
          </p:cNvPr>
          <p:cNvSpPr txBox="1"/>
          <p:nvPr/>
        </p:nvSpPr>
        <p:spPr>
          <a:xfrm>
            <a:off x="7509341" y="4168435"/>
            <a:ext cx="2808710" cy="129266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</a:t>
            </a:r>
            <a:br>
              <a:rPr lang="ru-RU" sz="1300" dirty="0">
                <a:latin typeface="HSE Sans" panose="02000000000000000000" pitchFamily="2" charset="0"/>
              </a:rPr>
            </a:br>
            <a:r>
              <a:rPr lang="ru-RU" sz="1300" dirty="0">
                <a:latin typeface="HSE Sans" panose="02000000000000000000" pitchFamily="2" charset="0"/>
              </a:rPr>
              <a:t>и аккуратно.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2D96314-DA5F-5448-9AA0-486C10D7F670}"/>
              </a:ext>
            </a:extLst>
          </p:cNvPr>
          <p:cNvSpPr txBox="1"/>
          <p:nvPr/>
        </p:nvSpPr>
        <p:spPr>
          <a:xfrm>
            <a:off x="7509341" y="2663793"/>
            <a:ext cx="2914586" cy="156966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9600" dirty="0">
                <a:solidFill>
                  <a:srgbClr val="C00000"/>
                </a:solidFill>
                <a:latin typeface="HSE Sans" panose="02000000000000000000" pitchFamily="2" charset="0"/>
              </a:rPr>
              <a:t>1,3</a:t>
            </a:r>
            <a:r>
              <a:rPr lang="ru-RU" sz="1600" dirty="0">
                <a:solidFill>
                  <a:srgbClr val="C00000"/>
                </a:solidFill>
                <a:latin typeface="HSE Sans" panose="02000000000000000000" pitchFamily="2" charset="0"/>
              </a:rPr>
              <a:t> МЛН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8589AD9-3B37-5446-8320-F9091363B89B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36573C4-431F-E645-AF7F-1C1D8FC05DD9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74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12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36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Table 2">
            <a:extLst>
              <a:ext uri="{FF2B5EF4-FFF2-40B4-BE49-F238E27FC236}">
                <a16:creationId xmlns:a16="http://schemas.microsoft.com/office/drawing/2014/main" id="{61813214-E161-834E-818C-3D55C47AC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676138"/>
              </p:ext>
            </p:extLst>
          </p:nvPr>
        </p:nvGraphicFramePr>
        <p:xfrm>
          <a:off x="517199" y="2274857"/>
          <a:ext cx="11126668" cy="299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048">
                  <a:extLst>
                    <a:ext uri="{9D8B030D-6E8A-4147-A177-3AD203B41FA5}">
                      <a16:colId xmlns:a16="http://schemas.microsoft.com/office/drawing/2014/main" val="3757515663"/>
                    </a:ext>
                  </a:extLst>
                </a:gridCol>
                <a:gridCol w="1589524">
                  <a:extLst>
                    <a:ext uri="{9D8B030D-6E8A-4147-A177-3AD203B41FA5}">
                      <a16:colId xmlns:a16="http://schemas.microsoft.com/office/drawing/2014/main" val="1046102616"/>
                    </a:ext>
                  </a:extLst>
                </a:gridCol>
                <a:gridCol w="1589524">
                  <a:extLst>
                    <a:ext uri="{9D8B030D-6E8A-4147-A177-3AD203B41FA5}">
                      <a16:colId xmlns:a16="http://schemas.microsoft.com/office/drawing/2014/main" val="3784908466"/>
                    </a:ext>
                  </a:extLst>
                </a:gridCol>
                <a:gridCol w="1589524">
                  <a:extLst>
                    <a:ext uri="{9D8B030D-6E8A-4147-A177-3AD203B41FA5}">
                      <a16:colId xmlns:a16="http://schemas.microsoft.com/office/drawing/2014/main" val="4180931641"/>
                    </a:ext>
                  </a:extLst>
                </a:gridCol>
                <a:gridCol w="1589524">
                  <a:extLst>
                    <a:ext uri="{9D8B030D-6E8A-4147-A177-3AD203B41FA5}">
                      <a16:colId xmlns:a16="http://schemas.microsoft.com/office/drawing/2014/main" val="1144053917"/>
                    </a:ext>
                  </a:extLst>
                </a:gridCol>
                <a:gridCol w="1589524">
                  <a:extLst>
                    <a:ext uri="{9D8B030D-6E8A-4147-A177-3AD203B41FA5}">
                      <a16:colId xmlns:a16="http://schemas.microsoft.com/office/drawing/2014/main" val="1079961596"/>
                    </a:ext>
                  </a:extLst>
                </a:gridCol>
              </a:tblGrid>
              <a:tr h="598670">
                <a:tc>
                  <a:txBody>
                    <a:bodyPr/>
                    <a:lstStyle/>
                    <a:p>
                      <a:r>
                        <a:rPr lang="ru-RU" sz="1300" b="0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Название столбца</a:t>
                      </a:r>
                      <a:endParaRPr lang="en-RU" sz="1300" b="0" dirty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Кооперация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Минимизация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Актуализация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Верификация</a:t>
                      </a:r>
                      <a:endParaRPr lang="en-RU" sz="1300" b="0" dirty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Буферизация</a:t>
                      </a:r>
                      <a:endParaRPr lang="en-RU" sz="1300" b="0" dirty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016697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Показатели эффективности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12 343 567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3 287 498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34 353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456 578 678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23 424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98088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Еще показатели, </a:t>
                      </a:r>
                      <a:b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</a:b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но эффективности ли?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345 353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28 764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67 868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909 837 459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900 077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85425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 еще немного показателей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67 868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1 293 090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23 324 213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12 334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34 567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144885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ИТОГО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63 836 746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35 216 735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75 984 375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3 984 759 835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34 785</a:t>
                      </a:r>
                      <a:endParaRPr lang="en-RU" sz="1300" b="1" dirty="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 dirty="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909998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EB36E07-88B0-7648-8454-790E1124FC2A}"/>
              </a:ext>
            </a:extLst>
          </p:cNvPr>
          <p:cNvSpPr txBox="1"/>
          <p:nvPr/>
        </p:nvSpPr>
        <p:spPr>
          <a:xfrm>
            <a:off x="489975" y="1396903"/>
            <a:ext cx="7855127" cy="58477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</a:t>
            </a:r>
          </a:p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04EFC98-B9ED-DC4E-BFE4-D8F815EDAA83}"/>
              </a:ext>
            </a:extLst>
          </p:cNvPr>
          <p:cNvSpPr txBox="1"/>
          <p:nvPr/>
        </p:nvSpPr>
        <p:spPr>
          <a:xfrm>
            <a:off x="489975" y="5461097"/>
            <a:ext cx="609760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</a:t>
            </a:r>
            <a:br>
              <a:rPr lang="ru-RU" sz="1300" dirty="0">
                <a:latin typeface="HSE Sans" panose="02000000000000000000" pitchFamily="2" charset="0"/>
              </a:rPr>
            </a:br>
            <a:r>
              <a:rPr lang="ru-RU" sz="1300" dirty="0">
                <a:latin typeface="HSE Sans" panose="02000000000000000000" pitchFamily="2" charset="0"/>
              </a:rPr>
              <a:t>с заливкой ячеек каким-либо цветом, достаточно и одного акцента.</a:t>
            </a:r>
            <a:endParaRPr lang="en-RU" sz="1300" b="0" dirty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53F8676-5333-DA45-BBE7-3F6663CD7B0D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D8E5601-B999-0E47-BD75-16C270B7D2F0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83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13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47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2">
            <a:extLst>
              <a:ext uri="{FF2B5EF4-FFF2-40B4-BE49-F238E27FC236}">
                <a16:creationId xmlns:a16="http://schemas.microsoft.com/office/drawing/2014/main" id="{61813214-E161-834E-818C-3D55C47AC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807213"/>
              </p:ext>
            </p:extLst>
          </p:nvPr>
        </p:nvGraphicFramePr>
        <p:xfrm>
          <a:off x="517198" y="2312627"/>
          <a:ext cx="7529520" cy="299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808">
                  <a:extLst>
                    <a:ext uri="{9D8B030D-6E8A-4147-A177-3AD203B41FA5}">
                      <a16:colId xmlns:a16="http://schemas.microsoft.com/office/drawing/2014/main" val="3757515663"/>
                    </a:ext>
                  </a:extLst>
                </a:gridCol>
                <a:gridCol w="1505904">
                  <a:extLst>
                    <a:ext uri="{9D8B030D-6E8A-4147-A177-3AD203B41FA5}">
                      <a16:colId xmlns:a16="http://schemas.microsoft.com/office/drawing/2014/main" val="4180931641"/>
                    </a:ext>
                  </a:extLst>
                </a:gridCol>
                <a:gridCol w="1505904">
                  <a:extLst>
                    <a:ext uri="{9D8B030D-6E8A-4147-A177-3AD203B41FA5}">
                      <a16:colId xmlns:a16="http://schemas.microsoft.com/office/drawing/2014/main" val="1144053917"/>
                    </a:ext>
                  </a:extLst>
                </a:gridCol>
                <a:gridCol w="1505904">
                  <a:extLst>
                    <a:ext uri="{9D8B030D-6E8A-4147-A177-3AD203B41FA5}">
                      <a16:colId xmlns:a16="http://schemas.microsoft.com/office/drawing/2014/main" val="1079961596"/>
                    </a:ext>
                  </a:extLst>
                </a:gridCol>
              </a:tblGrid>
              <a:tr h="598670">
                <a:tc>
                  <a:txBody>
                    <a:bodyPr/>
                    <a:lstStyle/>
                    <a:p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Название столбца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Актуализация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Верификация</a:t>
                      </a:r>
                      <a:endParaRPr lang="en-RU" sz="1300" b="0" dirty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Буферизация</a:t>
                      </a:r>
                      <a:endParaRPr lang="en-RU" sz="1300" b="0" dirty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016697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Показатели эффективности</a:t>
                      </a:r>
                      <a:endParaRPr lang="en-RU" sz="1300" dirty="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34 353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456 578 678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23 424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98088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Еще показатели, </a:t>
                      </a:r>
                      <a:b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</a:b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но эффективности ли?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67 868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909 837 459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900 077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854252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 еще немного показателей</a:t>
                      </a:r>
                      <a:endParaRPr lang="en-RU" sz="13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23 324 213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12 334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34 567</a:t>
                      </a:r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  <a:p>
                      <a:pPr algn="r"/>
                      <a:endParaRPr lang="en-RU" sz="130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144885"/>
                  </a:ext>
                </a:extLst>
              </a:tr>
              <a:tr h="5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ИТОГО</a:t>
                      </a:r>
                      <a:endParaRPr lang="en-RU" sz="1000" b="0">
                        <a:ln>
                          <a:noFill/>
                        </a:ln>
                        <a:solidFill>
                          <a:srgbClr val="102D69"/>
                        </a:solidFill>
                        <a:latin typeface="HSE Sans" panose="020000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75 984 375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3 984 759 835</a:t>
                      </a:r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>
                          <a:ln>
                            <a:noFill/>
                          </a:ln>
                          <a:solidFill>
                            <a:srgbClr val="102D69"/>
                          </a:solidFill>
                          <a:latin typeface="HSE Sans" panose="02000000000000000000" pitchFamily="2" charset="0"/>
                        </a:rPr>
                        <a:t>34 785</a:t>
                      </a:r>
                      <a:endParaRPr lang="en-RU" sz="1300" b="1" dirty="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  <a:p>
                      <a:pPr algn="r"/>
                      <a:endParaRPr lang="en-RU" sz="1300" b="1" dirty="0">
                        <a:ln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latin typeface="HSE Sans" panose="02000000000000000000" pitchFamily="2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909998"/>
                  </a:ext>
                </a:extLst>
              </a:tr>
            </a:tbl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AEB36E07-88B0-7648-8454-790E1124FC2A}"/>
              </a:ext>
            </a:extLst>
          </p:cNvPr>
          <p:cNvSpPr txBox="1"/>
          <p:nvPr/>
        </p:nvSpPr>
        <p:spPr>
          <a:xfrm>
            <a:off x="489975" y="1396903"/>
            <a:ext cx="7855127" cy="58477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</a:t>
            </a:r>
          </a:p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591874C-9B85-0C46-9EDA-DD4E86516D24}"/>
              </a:ext>
            </a:extLst>
          </p:cNvPr>
          <p:cNvSpPr txBox="1"/>
          <p:nvPr/>
        </p:nvSpPr>
        <p:spPr>
          <a:xfrm>
            <a:off x="8648663" y="2188739"/>
            <a:ext cx="2808710" cy="269304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r>
              <a:rPr lang="ru-RU" sz="1300" dirty="0">
                <a:latin typeface="HSE Sans" panose="02000000000000000000" pitchFamily="2" charset="0"/>
              </a:rPr>
              <a:t>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2A0FDA5-0E12-B346-8DC6-D3F2823AFA69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F81DBDC-A8E2-7E40-9A77-C162C2B6CBCD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7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02E58B72-901F-DD4D-A3B4-ED886AF35AFF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47C6975-69FD-1A4A-81CA-B198E853FDF9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44444CA-9D6F-284E-98D3-495FED2BD6B6}"/>
              </a:ext>
            </a:extLst>
          </p:cNvPr>
          <p:cNvSpPr txBox="1"/>
          <p:nvPr/>
        </p:nvSpPr>
        <p:spPr>
          <a:xfrm>
            <a:off x="489975" y="1396903"/>
            <a:ext cx="10132991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>
                <a:solidFill>
                  <a:srgbClr val="102D69"/>
                </a:solidFill>
                <a:latin typeface="HSE Sans" panose="02000000000000000000" pitchFamily="2" charset="0"/>
              </a:rPr>
              <a:t>Очередной </a:t>
            </a:r>
            <a:br>
              <a:rPr lang="ru-RU" sz="240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>
                <a:solidFill>
                  <a:srgbClr val="102D69"/>
                </a:solidFill>
                <a:latin typeface="HSE Sans" panose="02000000000000000000" pitchFamily="2" charset="0"/>
              </a:rPr>
              <a:t>заголовок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D8FC5D1-C06C-E849-9E8B-5E67DDC48923}"/>
              </a:ext>
            </a:extLst>
          </p:cNvPr>
          <p:cNvSpPr txBox="1"/>
          <p:nvPr/>
        </p:nvSpPr>
        <p:spPr>
          <a:xfrm>
            <a:off x="517199" y="2367263"/>
            <a:ext cx="2808710" cy="169277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30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graphicFrame>
        <p:nvGraphicFramePr>
          <p:cNvPr id="35" name="Chart 2">
            <a:extLst>
              <a:ext uri="{FF2B5EF4-FFF2-40B4-BE49-F238E27FC236}">
                <a16:creationId xmlns:a16="http://schemas.microsoft.com/office/drawing/2014/main" id="{07F8AAC4-5744-A84C-8718-B310E2BC73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49154"/>
              </p:ext>
            </p:extLst>
          </p:nvPr>
        </p:nvGraphicFramePr>
        <p:xfrm>
          <a:off x="3515868" y="1473278"/>
          <a:ext cx="8128000" cy="4782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C7FC9201-35A3-4241-B1B6-C0ED940ADD55}"/>
              </a:ext>
            </a:extLst>
          </p:cNvPr>
          <p:cNvSpPr txBox="1"/>
          <p:nvPr/>
        </p:nvSpPr>
        <p:spPr>
          <a:xfrm>
            <a:off x="489975" y="4205590"/>
            <a:ext cx="3571885" cy="55399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14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629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55B76545-6C8B-F946-9634-A413147AEE89}"/>
              </a:ext>
            </a:extLst>
          </p:cNvPr>
          <p:cNvSpPr txBox="1"/>
          <p:nvPr/>
        </p:nvSpPr>
        <p:spPr>
          <a:xfrm>
            <a:off x="5708404" y="614270"/>
            <a:ext cx="2346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cxnSp>
        <p:nvCxnSpPr>
          <p:cNvPr id="18" name="Straight Connector 48">
            <a:extLst>
              <a:ext uri="{FF2B5EF4-FFF2-40B4-BE49-F238E27FC236}">
                <a16:creationId xmlns:a16="http://schemas.microsoft.com/office/drawing/2014/main" id="{46457941-DFD6-9241-8BB6-CA0A3EDA88BB}"/>
              </a:ext>
            </a:extLst>
          </p:cNvPr>
          <p:cNvCxnSpPr>
            <a:cxnSpLocks/>
          </p:cNvCxnSpPr>
          <p:nvPr/>
        </p:nvCxnSpPr>
        <p:spPr>
          <a:xfrm>
            <a:off x="5649835" y="463409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50">
            <a:extLst>
              <a:ext uri="{FF2B5EF4-FFF2-40B4-BE49-F238E27FC236}">
                <a16:creationId xmlns:a16="http://schemas.microsoft.com/office/drawing/2014/main" id="{AB235920-EBA7-1044-AF40-A268EBD25FF0}"/>
              </a:ext>
            </a:extLst>
          </p:cNvPr>
          <p:cNvCxnSpPr>
            <a:cxnSpLocks/>
          </p:cNvCxnSpPr>
          <p:nvPr/>
        </p:nvCxnSpPr>
        <p:spPr>
          <a:xfrm>
            <a:off x="8202204" y="463409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3541BE7-2DE2-6447-9069-9E74408E6EED}"/>
              </a:ext>
            </a:extLst>
          </p:cNvPr>
          <p:cNvSpPr txBox="1"/>
          <p:nvPr/>
        </p:nvSpPr>
        <p:spPr>
          <a:xfrm>
            <a:off x="8357009" y="614270"/>
            <a:ext cx="2079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C8D9CC-A3BB-C448-9CE9-6C4EC5E63B4E}"/>
              </a:ext>
            </a:extLst>
          </p:cNvPr>
          <p:cNvSpPr txBox="1"/>
          <p:nvPr/>
        </p:nvSpPr>
        <p:spPr>
          <a:xfrm>
            <a:off x="1273569" y="5210854"/>
            <a:ext cx="44348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HSE Sans" panose="02000000000000000000" pitchFamily="2" charset="0"/>
              </a:rPr>
              <a:t>Если нужно больше места, </a:t>
            </a:r>
            <a:br>
              <a:rPr lang="ru-RU" sz="1600" dirty="0">
                <a:latin typeface="HSE Sans" panose="02000000000000000000" pitchFamily="2" charset="0"/>
              </a:rPr>
            </a:br>
            <a:r>
              <a:rPr lang="ru-RU" sz="1600" dirty="0">
                <a:latin typeface="HSE Sans" panose="02000000000000000000" pitchFamily="2" charset="0"/>
              </a:rPr>
              <a:t>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0795D0-177E-C14A-8687-B5C8733160E7}"/>
              </a:ext>
            </a:extLst>
          </p:cNvPr>
          <p:cNvSpPr txBox="1"/>
          <p:nvPr/>
        </p:nvSpPr>
        <p:spPr>
          <a:xfrm>
            <a:off x="1273569" y="2747178"/>
            <a:ext cx="10132991" cy="207749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43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</a:p>
          <a:p>
            <a:r>
              <a:rPr lang="ru-RU" sz="43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3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3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3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3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3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3676073"/>
            <a:ext cx="674255" cy="91440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243127" y="3676073"/>
            <a:ext cx="1948874" cy="914400"/>
          </a:xfrm>
          <a:prstGeom prst="rect">
            <a:avLst/>
          </a:prstGeom>
          <a:solidFill>
            <a:srgbClr val="E61E3C"/>
          </a:solidFill>
          <a:ln>
            <a:solidFill>
              <a:srgbClr val="E61E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57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3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44D712D-40F7-624C-A601-9C19E270CD4C}"/>
              </a:ext>
            </a:extLst>
          </p:cNvPr>
          <p:cNvSpPr txBox="1"/>
          <p:nvPr/>
        </p:nvSpPr>
        <p:spPr>
          <a:xfrm>
            <a:off x="489975" y="1396903"/>
            <a:ext cx="10132991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28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10507C9-497B-F844-8B5B-E5D0DC533F4C}"/>
              </a:ext>
            </a:extLst>
          </p:cNvPr>
          <p:cNvSpPr txBox="1"/>
          <p:nvPr/>
        </p:nvSpPr>
        <p:spPr>
          <a:xfrm>
            <a:off x="489975" y="2284860"/>
            <a:ext cx="4201088" cy="265970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spcBef>
                <a:spcPts val="1300"/>
              </a:spcBef>
            </a:pPr>
            <a:r>
              <a:rPr lang="ru-RU" sz="1300" dirty="0">
                <a:latin typeface="HSE Sans" panose="02000000000000000000" pitchFamily="2" charset="0"/>
              </a:rPr>
              <a:t>Я как раз тот самый обычный текст о котором говорится справа, набирайте меня везде одинаковым кеглем (13 </a:t>
            </a:r>
            <a:r>
              <a:rPr lang="en-GB" sz="1300" dirty="0" err="1">
                <a:latin typeface="HSE Sans" panose="02000000000000000000" pitchFamily="2" charset="0"/>
              </a:rPr>
              <a:t>pt</a:t>
            </a:r>
            <a:r>
              <a:rPr lang="en-GB" sz="1300" dirty="0">
                <a:latin typeface="HSE Sans" panose="02000000000000000000" pitchFamily="2" charset="0"/>
              </a:rPr>
              <a:t>), </a:t>
            </a:r>
            <a:r>
              <a:rPr lang="ru-RU" sz="1300" dirty="0">
                <a:latin typeface="HSE Sans" panose="02000000000000000000" pitchFamily="2" charset="0"/>
              </a:rPr>
              <a:t>в таком размере я хорошо читаюсь на экране и на распечатанных слайдах. Не нужно меня увеличивать без надобности, ведь всегда под рукой есть кнопка полноэкранного режима.</a:t>
            </a:r>
          </a:p>
          <a:p>
            <a:pPr>
              <a:spcBef>
                <a:spcPts val="1300"/>
              </a:spcBef>
            </a:pPr>
            <a:r>
              <a:rPr lang="ru-RU" sz="1300" dirty="0">
                <a:latin typeface="HSE Sans" panose="02000000000000000000" pitchFamily="2" charset="0"/>
              </a:rPr>
              <a:t>Я как раз тот самый обычный текст о котором говорится справа, набирайте меня везде одинаковым кеглем (13 </a:t>
            </a:r>
            <a:r>
              <a:rPr lang="en-GB" sz="1300" dirty="0" err="1">
                <a:latin typeface="HSE Sans" panose="02000000000000000000" pitchFamily="2" charset="0"/>
              </a:rPr>
              <a:t>pt</a:t>
            </a:r>
            <a:r>
              <a:rPr lang="en-GB" sz="1300" dirty="0">
                <a:latin typeface="HSE Sans" panose="02000000000000000000" pitchFamily="2" charset="0"/>
              </a:rPr>
              <a:t>), </a:t>
            </a:r>
            <a:r>
              <a:rPr lang="ru-RU" sz="1300" dirty="0">
                <a:latin typeface="HSE Sans" panose="02000000000000000000" pitchFamily="2" charset="0"/>
              </a:rPr>
              <a:t>в таком размере я хорошо читаюсь на экране и на распечатанных слайдах. Не нужно меня увеличивать без надобности, ведь всегда под рукой есть кнопка полноэкранного режима.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ACBE9A-6A9C-B848-974E-6A4C1C02747F}"/>
              </a:ext>
            </a:extLst>
          </p:cNvPr>
          <p:cNvSpPr txBox="1"/>
          <p:nvPr/>
        </p:nvSpPr>
        <p:spPr>
          <a:xfrm>
            <a:off x="6062338" y="2284860"/>
            <a:ext cx="5578800" cy="304698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</a:t>
            </a:r>
            <a:b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это часто не рекомендуется.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C01B2A7-42DA-B64E-A4E1-43A9AD687417}"/>
              </a:ext>
            </a:extLst>
          </p:cNvPr>
          <p:cNvSpPr txBox="1"/>
          <p:nvPr/>
        </p:nvSpPr>
        <p:spPr>
          <a:xfrm>
            <a:off x="489975" y="5079461"/>
            <a:ext cx="3571885" cy="55399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B50D95-E8C8-FD48-AEBE-39A9FC1A091E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F2EE3B1-6486-FC4E-869B-3E2E08E09E21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9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4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36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EAA738D-FA51-A34E-B5B7-025EC2B33E8F}"/>
              </a:ext>
            </a:extLst>
          </p:cNvPr>
          <p:cNvSpPr txBox="1"/>
          <p:nvPr/>
        </p:nvSpPr>
        <p:spPr>
          <a:xfrm>
            <a:off x="517200" y="2362799"/>
            <a:ext cx="11123938" cy="3247043"/>
          </a:xfrm>
          <a:prstGeom prst="rect">
            <a:avLst/>
          </a:prstGeom>
          <a:noFill/>
        </p:spPr>
        <p:txBody>
          <a:bodyPr wrap="square" numCol="3" spcCol="252000" rtlCol="0" anchor="t" anchorCtr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  <a:p>
            <a:pPr>
              <a:spcBef>
                <a:spcPts val="1200"/>
              </a:spcBef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  <a:p>
            <a:pPr>
              <a:spcBef>
                <a:spcPts val="1200"/>
              </a:spcBef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  <a:p>
            <a:pPr>
              <a:spcBef>
                <a:spcPts val="1200"/>
              </a:spcBef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  <a:p>
            <a:pPr>
              <a:spcBef>
                <a:spcPts val="1200"/>
              </a:spcBef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  <a:p>
            <a:pPr>
              <a:spcBef>
                <a:spcPts val="1200"/>
              </a:spcBef>
            </a:pP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0BCB294-B9B2-1D44-8ADB-EB69E32BE26E}"/>
              </a:ext>
            </a:extLst>
          </p:cNvPr>
          <p:cNvSpPr txBox="1"/>
          <p:nvPr/>
        </p:nvSpPr>
        <p:spPr>
          <a:xfrm>
            <a:off x="489975" y="1396903"/>
            <a:ext cx="10132991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781039-E3E5-D747-83D6-445FBCD6D93C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12AFCB3-E2EC-E04D-ACAC-511D1BCF8F2A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78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1AB4B37-4624-D54D-82F3-87960AF8C485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BFE50-CF33-3E43-9912-F54B97C36005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5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42BC31-0947-AC42-BAAD-C5721A7173CC}"/>
              </a:ext>
            </a:extLst>
          </p:cNvPr>
          <p:cNvSpPr txBox="1"/>
          <p:nvPr/>
        </p:nvSpPr>
        <p:spPr>
          <a:xfrm>
            <a:off x="517199" y="2362799"/>
            <a:ext cx="4628149" cy="260071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300" dirty="0">
                <a:latin typeface="HSE Sans" panose="02000000000000000000" pitchFamily="2" charset="0"/>
              </a:rPr>
              <a:t>Небольшие куски текста </a:t>
            </a:r>
            <a:r>
              <a:rPr lang="en-GB" sz="1300" dirty="0">
                <a:latin typeface="HSE Sans" panose="02000000000000000000" pitchFamily="2" charset="0"/>
              </a:rPr>
              <a:t>(13pt) </a:t>
            </a:r>
            <a:r>
              <a:rPr lang="ru-RU" sz="1300" dirty="0">
                <a:latin typeface="HSE Sans" panose="02000000000000000000" pitchFamily="2" charset="0"/>
              </a:rPr>
              <a:t>можно набирать в одну колонку, но не делайте колонку на всю ширину экрана. </a:t>
            </a:r>
          </a:p>
          <a:p>
            <a:pPr>
              <a:spcBef>
                <a:spcPts val="1200"/>
              </a:spcBef>
            </a:pPr>
            <a:r>
              <a:rPr lang="ru-RU" sz="1300" dirty="0">
                <a:latin typeface="HSE Sans" panose="02000000000000000000" pitchFamily="2" charset="0"/>
              </a:rPr>
              <a:t>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</a:t>
            </a:r>
          </a:p>
          <a:p>
            <a:pPr>
              <a:spcBef>
                <a:spcPts val="1200"/>
              </a:spcBef>
            </a:pPr>
            <a:r>
              <a:rPr lang="ru-RU" sz="1300" i="1" dirty="0">
                <a:latin typeface="HSE Sans" panose="02000000000000000000" pitchFamily="2" charset="0"/>
              </a:rPr>
              <a:t>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5F7521A6-CAC7-9C4E-8FCC-A03622DBCBB4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16E0315-8012-CE49-A4A6-D0B28DC176AE}"/>
              </a:ext>
            </a:extLst>
          </p:cNvPr>
          <p:cNvSpPr txBox="1"/>
          <p:nvPr/>
        </p:nvSpPr>
        <p:spPr>
          <a:xfrm>
            <a:off x="489975" y="1396903"/>
            <a:ext cx="10132991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3" name="Oval 1">
            <a:extLst>
              <a:ext uri="{FF2B5EF4-FFF2-40B4-BE49-F238E27FC236}">
                <a16:creationId xmlns:a16="http://schemas.microsoft.com/office/drawing/2014/main" id="{EA6508AF-7D72-E845-B0DC-1133C050C2BA}"/>
              </a:ext>
            </a:extLst>
          </p:cNvPr>
          <p:cNvSpPr/>
          <p:nvPr/>
        </p:nvSpPr>
        <p:spPr>
          <a:xfrm>
            <a:off x="6542049" y="1641416"/>
            <a:ext cx="4325166" cy="432516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  <a:latin typeface="HSE Sans" panose="02000000000000000000" pitchFamily="2" charset="0"/>
              </a:rPr>
              <a:t>Сюда можно </a:t>
            </a:r>
            <a:r>
              <a:rPr lang="ru-RU" sz="1300" dirty="0">
                <a:solidFill>
                  <a:schemeClr val="tx1"/>
                </a:solidFill>
                <a:latin typeface="HSE Sans" panose="02000000000000000000" pitchFamily="2" charset="0"/>
              </a:rPr>
              <a:t>поставить иллюстрацию или фотографию</a:t>
            </a:r>
            <a:endParaRPr lang="en-RU" sz="1300" dirty="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cxnSp>
        <p:nvCxnSpPr>
          <p:cNvPr id="23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87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1AB4B37-4624-D54D-82F3-87960AF8C485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BFE50-CF33-3E43-9912-F54B97C36005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6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5F7521A6-CAC7-9C4E-8FCC-A03622DBCBB4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02BBBE8-3144-3B42-9AA9-83EFFD7170AE}"/>
              </a:ext>
            </a:extLst>
          </p:cNvPr>
          <p:cNvSpPr txBox="1"/>
          <p:nvPr/>
        </p:nvSpPr>
        <p:spPr>
          <a:xfrm>
            <a:off x="1191938" y="5017557"/>
            <a:ext cx="3651718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Т</a:t>
            </a:r>
            <a:r>
              <a:rPr lang="ru-RU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екст в две или три строки </a:t>
            </a:r>
            <a:r>
              <a:rPr lang="en-GB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(16pt)</a:t>
            </a:r>
            <a:r>
              <a:rPr lang="ru-RU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, </a:t>
            </a: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но не делайте колонку на всю ширину экрана. </a:t>
            </a:r>
          </a:p>
        </p:txBody>
      </p:sp>
      <p:sp>
        <p:nvSpPr>
          <p:cNvPr id="16" name="Oval 1">
            <a:extLst>
              <a:ext uri="{FF2B5EF4-FFF2-40B4-BE49-F238E27FC236}">
                <a16:creationId xmlns:a16="http://schemas.microsoft.com/office/drawing/2014/main" id="{EA6508AF-7D72-E845-B0DC-1133C050C2BA}"/>
              </a:ext>
            </a:extLst>
          </p:cNvPr>
          <p:cNvSpPr/>
          <p:nvPr/>
        </p:nvSpPr>
        <p:spPr>
          <a:xfrm>
            <a:off x="7192044" y="1325974"/>
            <a:ext cx="3483287" cy="330921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  <a:latin typeface="HSE Sans" panose="02000000000000000000" pitchFamily="2" charset="0"/>
              </a:rPr>
              <a:t>Сюда можно </a:t>
            </a:r>
            <a:r>
              <a:rPr lang="ru-RU" sz="1300" dirty="0">
                <a:solidFill>
                  <a:schemeClr val="tx1"/>
                </a:solidFill>
                <a:latin typeface="HSE Sans" panose="02000000000000000000" pitchFamily="2" charset="0"/>
              </a:rPr>
              <a:t>поставить иллюстрацию или фотографию</a:t>
            </a:r>
            <a:endParaRPr lang="en-RU" sz="1300" dirty="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2BBBE8-3144-3B42-9AA9-83EFFD7170AE}"/>
              </a:ext>
            </a:extLst>
          </p:cNvPr>
          <p:cNvSpPr txBox="1"/>
          <p:nvPr/>
        </p:nvSpPr>
        <p:spPr>
          <a:xfrm>
            <a:off x="7107829" y="5017557"/>
            <a:ext cx="3651718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Текст в две или три строки 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(16pt)</a:t>
            </a: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, но не делайте колонку на всю ширину экрана</a:t>
            </a:r>
            <a:r>
              <a:rPr lang="ru-RU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. 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Oval 1">
            <a:extLst>
              <a:ext uri="{FF2B5EF4-FFF2-40B4-BE49-F238E27FC236}">
                <a16:creationId xmlns:a16="http://schemas.microsoft.com/office/drawing/2014/main" id="{EA6508AF-7D72-E845-B0DC-1133C050C2BA}"/>
              </a:ext>
            </a:extLst>
          </p:cNvPr>
          <p:cNvSpPr/>
          <p:nvPr/>
        </p:nvSpPr>
        <p:spPr>
          <a:xfrm>
            <a:off x="1276153" y="1402573"/>
            <a:ext cx="3483287" cy="330921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  <a:latin typeface="HSE Sans" panose="02000000000000000000" pitchFamily="2" charset="0"/>
              </a:rPr>
              <a:t>Сюда можно </a:t>
            </a:r>
            <a:r>
              <a:rPr lang="ru-RU" sz="1300" dirty="0">
                <a:solidFill>
                  <a:schemeClr val="tx1"/>
                </a:solidFill>
                <a:latin typeface="HSE Sans" panose="02000000000000000000" pitchFamily="2" charset="0"/>
              </a:rPr>
              <a:t>поставить иллюстрацию или фотографию</a:t>
            </a:r>
            <a:endParaRPr lang="en-RU" sz="1300" dirty="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88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1AB4B37-4624-D54D-82F3-87960AF8C485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BFE50-CF33-3E43-9912-F54B97C36005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7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5F7521A6-CAC7-9C4E-8FCC-A03622DBCBB4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02BBBE8-3144-3B42-9AA9-83EFFD7170AE}"/>
              </a:ext>
            </a:extLst>
          </p:cNvPr>
          <p:cNvSpPr txBox="1"/>
          <p:nvPr/>
        </p:nvSpPr>
        <p:spPr>
          <a:xfrm>
            <a:off x="391639" y="5017555"/>
            <a:ext cx="3651718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Т</a:t>
            </a:r>
            <a:r>
              <a:rPr lang="ru-RU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екст в две или три строки </a:t>
            </a:r>
            <a:r>
              <a:rPr lang="en-GB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(16pt)</a:t>
            </a:r>
            <a:r>
              <a:rPr lang="ru-RU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, </a:t>
            </a: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но не делайте колонку на всю ширину экрана.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2BBBE8-3144-3B42-9AA9-83EFFD7170AE}"/>
              </a:ext>
            </a:extLst>
          </p:cNvPr>
          <p:cNvSpPr txBox="1"/>
          <p:nvPr/>
        </p:nvSpPr>
        <p:spPr>
          <a:xfrm>
            <a:off x="8160773" y="5017556"/>
            <a:ext cx="3651718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Текст в две или три строки 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(16pt)</a:t>
            </a: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, но не делайте колонку на всю ширину экрана</a:t>
            </a:r>
            <a:r>
              <a:rPr lang="ru-RU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. 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Oval 1">
            <a:extLst>
              <a:ext uri="{FF2B5EF4-FFF2-40B4-BE49-F238E27FC236}">
                <a16:creationId xmlns:a16="http://schemas.microsoft.com/office/drawing/2014/main" id="{EA6508AF-7D72-E845-B0DC-1133C050C2BA}"/>
              </a:ext>
            </a:extLst>
          </p:cNvPr>
          <p:cNvSpPr/>
          <p:nvPr/>
        </p:nvSpPr>
        <p:spPr>
          <a:xfrm>
            <a:off x="522034" y="1400486"/>
            <a:ext cx="3283345" cy="311400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  <a:latin typeface="HSE Sans" panose="02000000000000000000" pitchFamily="2" charset="0"/>
              </a:rPr>
              <a:t>Сюда можно поставить иллюстрацию или фотографию</a:t>
            </a:r>
            <a:endParaRPr lang="en-RU" sz="1300" dirty="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2BBBE8-3144-3B42-9AA9-83EFFD7170AE}"/>
              </a:ext>
            </a:extLst>
          </p:cNvPr>
          <p:cNvSpPr txBox="1"/>
          <p:nvPr/>
        </p:nvSpPr>
        <p:spPr>
          <a:xfrm>
            <a:off x="4276206" y="5017556"/>
            <a:ext cx="3651718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Текст в две или три строки 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(16pt)</a:t>
            </a:r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, но не делайте колонку на всю ширину экрана</a:t>
            </a:r>
            <a:r>
              <a:rPr lang="ru-RU" sz="1600" dirty="0" smtClean="0">
                <a:solidFill>
                  <a:srgbClr val="102D69"/>
                </a:solidFill>
                <a:latin typeface="HSE Sans" panose="02000000000000000000" pitchFamily="2" charset="0"/>
              </a:rPr>
              <a:t>. 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Oval 1">
            <a:extLst>
              <a:ext uri="{FF2B5EF4-FFF2-40B4-BE49-F238E27FC236}">
                <a16:creationId xmlns:a16="http://schemas.microsoft.com/office/drawing/2014/main" id="{EA6508AF-7D72-E845-B0DC-1133C050C2BA}"/>
              </a:ext>
            </a:extLst>
          </p:cNvPr>
          <p:cNvSpPr/>
          <p:nvPr/>
        </p:nvSpPr>
        <p:spPr>
          <a:xfrm>
            <a:off x="4433497" y="1438785"/>
            <a:ext cx="3283345" cy="311400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  <a:latin typeface="HSE Sans" panose="02000000000000000000" pitchFamily="2" charset="0"/>
              </a:rPr>
              <a:t>Сюда можно </a:t>
            </a:r>
            <a:r>
              <a:rPr lang="ru-RU" sz="1300" dirty="0">
                <a:solidFill>
                  <a:schemeClr val="tx1"/>
                </a:solidFill>
                <a:latin typeface="HSE Sans" panose="02000000000000000000" pitchFamily="2" charset="0"/>
              </a:rPr>
              <a:t>поставить иллюстрацию или фотографию</a:t>
            </a:r>
            <a:endParaRPr lang="en-RU" sz="1300" dirty="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Oval 1">
            <a:extLst>
              <a:ext uri="{FF2B5EF4-FFF2-40B4-BE49-F238E27FC236}">
                <a16:creationId xmlns:a16="http://schemas.microsoft.com/office/drawing/2014/main" id="{EA6508AF-7D72-E845-B0DC-1133C050C2BA}"/>
              </a:ext>
            </a:extLst>
          </p:cNvPr>
          <p:cNvSpPr/>
          <p:nvPr/>
        </p:nvSpPr>
        <p:spPr>
          <a:xfrm>
            <a:off x="8344960" y="1438786"/>
            <a:ext cx="3283345" cy="311400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  <a:latin typeface="HSE Sans" panose="02000000000000000000" pitchFamily="2" charset="0"/>
              </a:rPr>
              <a:t>Сюда можно </a:t>
            </a:r>
            <a:r>
              <a:rPr lang="ru-RU" sz="1300" dirty="0">
                <a:solidFill>
                  <a:schemeClr val="tx1"/>
                </a:solidFill>
                <a:latin typeface="HSE Sans" panose="02000000000000000000" pitchFamily="2" charset="0"/>
              </a:rPr>
              <a:t>поставить иллюстрацию или фотографию</a:t>
            </a:r>
            <a:endParaRPr lang="en-RU" sz="1300" dirty="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04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8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36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Chart 1">
            <a:extLst>
              <a:ext uri="{FF2B5EF4-FFF2-40B4-BE49-F238E27FC236}">
                <a16:creationId xmlns:a16="http://schemas.microsoft.com/office/drawing/2014/main" id="{7B8C63C6-71A5-3F4B-B460-1D1055CAC7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1649537"/>
              </p:ext>
            </p:extLst>
          </p:nvPr>
        </p:nvGraphicFramePr>
        <p:xfrm>
          <a:off x="4498989" y="1449388"/>
          <a:ext cx="7302751" cy="482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C02BBBE8-3144-3B42-9AA9-83EFFD7170AE}"/>
              </a:ext>
            </a:extLst>
          </p:cNvPr>
          <p:cNvSpPr txBox="1"/>
          <p:nvPr/>
        </p:nvSpPr>
        <p:spPr>
          <a:xfrm>
            <a:off x="489976" y="1396903"/>
            <a:ext cx="3651718" cy="107721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</a:t>
            </a:r>
          </a:p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внимание, что название графика </a:t>
            </a:r>
          </a:p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набирается меньшим кеглем, </a:t>
            </a:r>
          </a:p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BF50415-2441-9A47-848B-F6B29ED84387}"/>
              </a:ext>
            </a:extLst>
          </p:cNvPr>
          <p:cNvSpPr txBox="1"/>
          <p:nvPr/>
        </p:nvSpPr>
        <p:spPr>
          <a:xfrm>
            <a:off x="489976" y="2677887"/>
            <a:ext cx="2808710" cy="269304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r>
              <a:rPr lang="ru-RU" sz="1300" dirty="0">
                <a:latin typeface="HSE Sans" panose="02000000000000000000" pitchFamily="2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2836E0D-A05C-0D44-B933-74D853FD3046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3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9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27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hart 1">
            <a:extLst>
              <a:ext uri="{FF2B5EF4-FFF2-40B4-BE49-F238E27FC236}">
                <a16:creationId xmlns:a16="http://schemas.microsoft.com/office/drawing/2014/main" id="{7B8C63C6-71A5-3F4B-B460-1D1055CAC7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8506586"/>
              </p:ext>
            </p:extLst>
          </p:nvPr>
        </p:nvGraphicFramePr>
        <p:xfrm>
          <a:off x="4822908" y="1449388"/>
          <a:ext cx="7302751" cy="482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3BF50415-2441-9A47-848B-F6B29ED84387}"/>
              </a:ext>
            </a:extLst>
          </p:cNvPr>
          <p:cNvSpPr txBox="1"/>
          <p:nvPr/>
        </p:nvSpPr>
        <p:spPr>
          <a:xfrm>
            <a:off x="489975" y="2443463"/>
            <a:ext cx="3571885" cy="209288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r>
              <a:rPr lang="ru-RU" sz="1300" dirty="0">
                <a:latin typeface="HSE Sans" panose="02000000000000000000" pitchFamily="2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9669DBB-384D-304E-938E-8F0E4ADB5A12}"/>
              </a:ext>
            </a:extLst>
          </p:cNvPr>
          <p:cNvSpPr txBox="1"/>
          <p:nvPr/>
        </p:nvSpPr>
        <p:spPr>
          <a:xfrm>
            <a:off x="489976" y="1396903"/>
            <a:ext cx="4313030" cy="83099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E23006-6C27-9B4E-AF4A-88CFF044C049}"/>
              </a:ext>
            </a:extLst>
          </p:cNvPr>
          <p:cNvSpPr txBox="1"/>
          <p:nvPr/>
        </p:nvSpPr>
        <p:spPr>
          <a:xfrm>
            <a:off x="489975" y="4782402"/>
            <a:ext cx="3571885" cy="55399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9201458-DD25-6C40-8903-848EF8D9230A}"/>
              </a:ext>
            </a:extLst>
          </p:cNvPr>
          <p:cNvSpPr txBox="1"/>
          <p:nvPr/>
        </p:nvSpPr>
        <p:spPr>
          <a:xfrm>
            <a:off x="3365627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2571C7C-2097-764C-84B6-71D6D3744A87}"/>
              </a:ext>
            </a:extLst>
          </p:cNvPr>
          <p:cNvSpPr txBox="1"/>
          <p:nvPr/>
        </p:nvSpPr>
        <p:spPr>
          <a:xfrm>
            <a:off x="6158118" y="497315"/>
            <a:ext cx="234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1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15034</TotalTime>
  <Words>1967</Words>
  <Application>Microsoft Office PowerPoint</Application>
  <PresentationFormat>Широкоэкранный</PresentationFormat>
  <Paragraphs>196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HSE Sans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Барабанова Мария Сергеевна</dc:creator>
  <cp:lastModifiedBy>Барабанова Мария Сергеевна</cp:lastModifiedBy>
  <cp:revision>25</cp:revision>
  <dcterms:created xsi:type="dcterms:W3CDTF">2021-12-23T09:05:15Z</dcterms:created>
  <dcterms:modified xsi:type="dcterms:W3CDTF">2022-02-11T15:37:31Z</dcterms:modified>
</cp:coreProperties>
</file>