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00" r:id="rId2"/>
    <p:sldMasterId id="2147483912" r:id="rId3"/>
    <p:sldMasterId id="2147483924" r:id="rId4"/>
  </p:sldMasterIdLst>
  <p:notesMasterIdLst>
    <p:notesMasterId r:id="rId37"/>
  </p:notesMasterIdLst>
  <p:handoutMasterIdLst>
    <p:handoutMasterId r:id="rId38"/>
  </p:handoutMasterIdLst>
  <p:sldIdLst>
    <p:sldId id="298" r:id="rId5"/>
    <p:sldId id="301" r:id="rId6"/>
    <p:sldId id="302" r:id="rId7"/>
    <p:sldId id="313" r:id="rId8"/>
    <p:sldId id="314" r:id="rId9"/>
    <p:sldId id="315" r:id="rId10"/>
    <p:sldId id="296" r:id="rId11"/>
    <p:sldId id="297" r:id="rId12"/>
    <p:sldId id="312" r:id="rId13"/>
    <p:sldId id="304" r:id="rId14"/>
    <p:sldId id="257" r:id="rId15"/>
    <p:sldId id="259" r:id="rId16"/>
    <p:sldId id="264" r:id="rId17"/>
    <p:sldId id="286" r:id="rId18"/>
    <p:sldId id="287" r:id="rId19"/>
    <p:sldId id="288" r:id="rId20"/>
    <p:sldId id="289" r:id="rId21"/>
    <p:sldId id="295" r:id="rId22"/>
    <p:sldId id="284" r:id="rId23"/>
    <p:sldId id="258" r:id="rId24"/>
    <p:sldId id="306" r:id="rId25"/>
    <p:sldId id="280" r:id="rId26"/>
    <p:sldId id="278" r:id="rId27"/>
    <p:sldId id="281" r:id="rId28"/>
    <p:sldId id="267" r:id="rId29"/>
    <p:sldId id="309" r:id="rId30"/>
    <p:sldId id="268" r:id="rId31"/>
    <p:sldId id="270" r:id="rId32"/>
    <p:sldId id="271" r:id="rId33"/>
    <p:sldId id="274" r:id="rId34"/>
    <p:sldId id="276" r:id="rId35"/>
    <p:sldId id="311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0226" autoAdjust="0"/>
  </p:normalViewPr>
  <p:slideViewPr>
    <p:cSldViewPr>
      <p:cViewPr varScale="1">
        <p:scale>
          <a:sx n="49" d="100"/>
          <a:sy n="49" d="100"/>
        </p:scale>
        <p:origin x="-166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BF51B-F8F1-4AAF-9682-61A5B3B352F8}" type="doc">
      <dgm:prSet loTypeId="urn:microsoft.com/office/officeart/2005/8/layout/matrix2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3A9C7-6424-4F20-9636-BE6A375F8A04}">
      <dgm:prSet phldrT="[Текст]" custT="1"/>
      <dgm:spPr/>
      <dgm:t>
        <a:bodyPr/>
        <a:lstStyle/>
        <a:p>
          <a:r>
            <a:rPr lang="ru-RU" sz="1800" b="1" dirty="0" smtClean="0">
              <a:latin typeface="Bahnschrift SemiCondensed" panose="020B0502040204020203" pitchFamily="34" charset="0"/>
              <a:cs typeface="Arial" charset="0"/>
            </a:rPr>
            <a:t>Федеральное Собрание РФ</a:t>
          </a:r>
        </a:p>
        <a:p>
          <a:r>
            <a:rPr lang="ru-RU" sz="1600" dirty="0" smtClean="0">
              <a:latin typeface="Bahnschrift SemiCondensed" panose="020B0502040204020203" pitchFamily="34" charset="0"/>
            </a:rPr>
            <a:t>ГД РФ</a:t>
          </a:r>
        </a:p>
        <a:p>
          <a:r>
            <a:rPr lang="ru-RU" sz="1600" dirty="0" smtClean="0">
              <a:latin typeface="Bahnschrift SemiCondensed" panose="020B0502040204020203" pitchFamily="34" charset="0"/>
            </a:rPr>
            <a:t>Совет Федерации</a:t>
          </a:r>
          <a:endParaRPr lang="ru-RU" sz="1600" dirty="0">
            <a:latin typeface="Bahnschrift SemiCondensed" panose="020B0502040204020203" pitchFamily="34" charset="0"/>
          </a:endParaRPr>
        </a:p>
      </dgm:t>
    </dgm:pt>
    <dgm:pt modelId="{DEE2DC5D-DEE1-443E-AAF5-7943992EE1F2}" type="parTrans" cxnId="{A3A3269D-551D-48E8-B1CA-60A6F5086704}">
      <dgm:prSet/>
      <dgm:spPr/>
      <dgm:t>
        <a:bodyPr/>
        <a:lstStyle/>
        <a:p>
          <a:endParaRPr lang="ru-RU"/>
        </a:p>
      </dgm:t>
    </dgm:pt>
    <dgm:pt modelId="{ABB87957-98DC-40A3-84AF-05C48204B7E2}" type="sibTrans" cxnId="{A3A3269D-551D-48E8-B1CA-60A6F5086704}">
      <dgm:prSet/>
      <dgm:spPr/>
      <dgm:t>
        <a:bodyPr/>
        <a:lstStyle/>
        <a:p>
          <a:endParaRPr lang="ru-RU"/>
        </a:p>
      </dgm:t>
    </dgm:pt>
    <dgm:pt modelId="{C8CAA6B8-BC7B-4C89-B7FE-89B330FBCC3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Bahnschrift SemiCondensed" panose="020B0502040204020203" pitchFamily="34" charset="0"/>
              <a:cs typeface="Arial" charset="0"/>
            </a:rPr>
            <a:t>Правительство РФ</a:t>
          </a:r>
        </a:p>
        <a:p>
          <a:pPr algn="ctr"/>
          <a:r>
            <a:rPr lang="ru-RU" sz="1200" b="1" dirty="0" smtClean="0">
              <a:latin typeface="Bahnschrift SemiCondensed" panose="020B0502040204020203" pitchFamily="34" charset="0"/>
            </a:rPr>
            <a:t>Комиссия по законопроектной деятельности</a:t>
          </a:r>
        </a:p>
        <a:p>
          <a:pPr algn="ctr"/>
          <a:r>
            <a:rPr lang="ru-RU" sz="1200" b="1" dirty="0" smtClean="0">
              <a:latin typeface="Bahnschrift SemiCondensed" panose="020B0502040204020203" pitchFamily="34" charset="0"/>
            </a:rPr>
            <a:t>Комиссия по проведению административной реформы</a:t>
          </a:r>
          <a:endParaRPr lang="ru-RU" sz="1200" dirty="0">
            <a:latin typeface="Bahnschrift SemiCondensed" panose="020B0502040204020203" pitchFamily="34" charset="0"/>
          </a:endParaRPr>
        </a:p>
      </dgm:t>
    </dgm:pt>
    <dgm:pt modelId="{E16E42A8-86D4-486D-BA56-C054C49178DF}" type="parTrans" cxnId="{AD6510D9-06F3-4771-8894-78E329CD3608}">
      <dgm:prSet/>
      <dgm:spPr/>
      <dgm:t>
        <a:bodyPr/>
        <a:lstStyle/>
        <a:p>
          <a:endParaRPr lang="ru-RU"/>
        </a:p>
      </dgm:t>
    </dgm:pt>
    <dgm:pt modelId="{8FE2949E-E913-470A-B0CD-5F52DA4EC954}" type="sibTrans" cxnId="{AD6510D9-06F3-4771-8894-78E329CD3608}">
      <dgm:prSet/>
      <dgm:spPr/>
      <dgm:t>
        <a:bodyPr/>
        <a:lstStyle/>
        <a:p>
          <a:endParaRPr lang="ru-RU"/>
        </a:p>
      </dgm:t>
    </dgm:pt>
    <dgm:pt modelId="{2719A0DA-6E59-4DE0-9F8F-9BBEA0F6C509}">
      <dgm:prSet phldrT="[Текст]" custT="1"/>
      <dgm:spPr/>
      <dgm:t>
        <a:bodyPr/>
        <a:lstStyle/>
        <a:p>
          <a:r>
            <a:rPr lang="ru-RU" sz="1600" b="1" dirty="0" smtClean="0">
              <a:latin typeface="Bahnschrift SemiCondensed" panose="020B0502040204020203" pitchFamily="34" charset="0"/>
              <a:cs typeface="Arial" charset="0"/>
            </a:rPr>
            <a:t>Министерство экономического развития РФ</a:t>
          </a:r>
          <a:endParaRPr lang="ru-RU" sz="1600" dirty="0">
            <a:latin typeface="Bahnschrift SemiCondensed" panose="020B0502040204020203" pitchFamily="34" charset="0"/>
          </a:endParaRPr>
        </a:p>
      </dgm:t>
    </dgm:pt>
    <dgm:pt modelId="{80DF4795-D348-474A-BB31-E981F072CADA}" type="parTrans" cxnId="{C493CBB6-ACF7-406B-9CE2-F8C54955717D}">
      <dgm:prSet/>
      <dgm:spPr/>
      <dgm:t>
        <a:bodyPr/>
        <a:lstStyle/>
        <a:p>
          <a:endParaRPr lang="ru-RU"/>
        </a:p>
      </dgm:t>
    </dgm:pt>
    <dgm:pt modelId="{1521975A-0EE6-4F9D-9607-7FF6BCA34AB5}" type="sibTrans" cxnId="{C493CBB6-ACF7-406B-9CE2-F8C54955717D}">
      <dgm:prSet/>
      <dgm:spPr/>
      <dgm:t>
        <a:bodyPr/>
        <a:lstStyle/>
        <a:p>
          <a:endParaRPr lang="ru-RU"/>
        </a:p>
      </dgm:t>
    </dgm:pt>
    <dgm:pt modelId="{3A1F86F2-FBDC-4E1D-B86C-0E9B8A6DAA05}">
      <dgm:prSet phldrT="[Текст]" custT="1"/>
      <dgm:spPr/>
      <dgm:t>
        <a:bodyPr/>
        <a:lstStyle/>
        <a:p>
          <a:r>
            <a:rPr lang="ru-RU" sz="1800" b="1" dirty="0" smtClean="0">
              <a:latin typeface="Bahnschrift SemiCondensed" panose="020B0502040204020203" pitchFamily="34" charset="0"/>
            </a:rPr>
            <a:t>Иные ведомства</a:t>
          </a:r>
          <a:endParaRPr lang="ru-RU" sz="1800" dirty="0">
            <a:latin typeface="Bahnschrift SemiCondensed" panose="020B0502040204020203" pitchFamily="34" charset="0"/>
          </a:endParaRPr>
        </a:p>
      </dgm:t>
    </dgm:pt>
    <dgm:pt modelId="{A261451E-A94C-45DE-A067-CE6AE2D2F664}" type="parTrans" cxnId="{A51417C0-9577-4286-BB19-74C24A81D41A}">
      <dgm:prSet/>
      <dgm:spPr/>
      <dgm:t>
        <a:bodyPr/>
        <a:lstStyle/>
        <a:p>
          <a:endParaRPr lang="ru-RU"/>
        </a:p>
      </dgm:t>
    </dgm:pt>
    <dgm:pt modelId="{BD306B81-7BA0-4D38-8032-0EBDAEEAF782}" type="sibTrans" cxnId="{A51417C0-9577-4286-BB19-74C24A81D41A}">
      <dgm:prSet/>
      <dgm:spPr/>
      <dgm:t>
        <a:bodyPr/>
        <a:lstStyle/>
        <a:p>
          <a:endParaRPr lang="ru-RU"/>
        </a:p>
      </dgm:t>
    </dgm:pt>
    <dgm:pt modelId="{20CF816F-C387-4469-A5F2-D70A40246690}" type="pres">
      <dgm:prSet presAssocID="{C84BF51B-F8F1-4AAF-9682-61A5B3B352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E0726-4BD8-47CA-993B-3D8BA4F48E5B}" type="pres">
      <dgm:prSet presAssocID="{C84BF51B-F8F1-4AAF-9682-61A5B3B352F8}" presName="axisShape" presStyleLbl="bgShp" presStyleIdx="0" presStyleCnt="1" custAng="2714325" custLinFactNeighborX="-1296" custLinFactNeighborY="-199"/>
      <dgm:spPr/>
    </dgm:pt>
    <dgm:pt modelId="{E0308CB9-0334-43BF-85E4-AA64C01508FA}" type="pres">
      <dgm:prSet presAssocID="{C84BF51B-F8F1-4AAF-9682-61A5B3B352F8}" presName="rect1" presStyleLbl="node1" presStyleIdx="0" presStyleCnt="4" custLinFactNeighborX="-92800" custLinFactNeighborY="-10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C395C-F34C-4329-8273-A8B2DCB4AE53}" type="pres">
      <dgm:prSet presAssocID="{C84BF51B-F8F1-4AAF-9682-61A5B3B352F8}" presName="rect2" presStyleLbl="node1" presStyleIdx="1" presStyleCnt="4" custScaleX="120636" custScaleY="134489" custLinFactX="1233" custLinFactNeighborX="100000" custLinFactNeighborY="1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69A6B-B9CC-4B96-A3AB-7493FB8441A2}" type="pres">
      <dgm:prSet presAssocID="{C84BF51B-F8F1-4AAF-9682-61A5B3B352F8}" presName="rect3" presStyleLbl="node1" presStyleIdx="2" presStyleCnt="4" custLinFactNeighborX="-92800" custLinFactNeighborY="19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9E25-9E62-4CBF-BB32-A87B77BA493A}" type="pres">
      <dgm:prSet presAssocID="{C84BF51B-F8F1-4AAF-9682-61A5B3B352F8}" presName="rect4" presStyleLbl="node1" presStyleIdx="3" presStyleCnt="4" custLinFactNeighborX="99774" custLinFactNeighborY="19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510D9-06F3-4771-8894-78E329CD3608}" srcId="{C84BF51B-F8F1-4AAF-9682-61A5B3B352F8}" destId="{C8CAA6B8-BC7B-4C89-B7FE-89B330FBCC3D}" srcOrd="1" destOrd="0" parTransId="{E16E42A8-86D4-486D-BA56-C054C49178DF}" sibTransId="{8FE2949E-E913-470A-B0CD-5F52DA4EC954}"/>
    <dgm:cxn modelId="{C493CBB6-ACF7-406B-9CE2-F8C54955717D}" srcId="{C84BF51B-F8F1-4AAF-9682-61A5B3B352F8}" destId="{2719A0DA-6E59-4DE0-9F8F-9BBEA0F6C509}" srcOrd="2" destOrd="0" parTransId="{80DF4795-D348-474A-BB31-E981F072CADA}" sibTransId="{1521975A-0EE6-4F9D-9607-7FF6BCA34AB5}"/>
    <dgm:cxn modelId="{42B73332-2A42-45AD-8C83-9F4904EB1675}" type="presOf" srcId="{3A1F86F2-FBDC-4E1D-B86C-0E9B8A6DAA05}" destId="{1F439E25-9E62-4CBF-BB32-A87B77BA493A}" srcOrd="0" destOrd="0" presId="urn:microsoft.com/office/officeart/2005/8/layout/matrix2"/>
    <dgm:cxn modelId="{47EF95CF-4F1D-4A78-B072-93F566944DEA}" type="presOf" srcId="{C8CAA6B8-BC7B-4C89-B7FE-89B330FBCC3D}" destId="{2C1C395C-F34C-4329-8273-A8B2DCB4AE53}" srcOrd="0" destOrd="0" presId="urn:microsoft.com/office/officeart/2005/8/layout/matrix2"/>
    <dgm:cxn modelId="{98DA3B53-CDFC-48CC-A20D-B107EBA50396}" type="presOf" srcId="{C84BF51B-F8F1-4AAF-9682-61A5B3B352F8}" destId="{20CF816F-C387-4469-A5F2-D70A40246690}" srcOrd="0" destOrd="0" presId="urn:microsoft.com/office/officeart/2005/8/layout/matrix2"/>
    <dgm:cxn modelId="{A51417C0-9577-4286-BB19-74C24A81D41A}" srcId="{C84BF51B-F8F1-4AAF-9682-61A5B3B352F8}" destId="{3A1F86F2-FBDC-4E1D-B86C-0E9B8A6DAA05}" srcOrd="3" destOrd="0" parTransId="{A261451E-A94C-45DE-A067-CE6AE2D2F664}" sibTransId="{BD306B81-7BA0-4D38-8032-0EBDAEEAF782}"/>
    <dgm:cxn modelId="{A3A3269D-551D-48E8-B1CA-60A6F5086704}" srcId="{C84BF51B-F8F1-4AAF-9682-61A5B3B352F8}" destId="{E653A9C7-6424-4F20-9636-BE6A375F8A04}" srcOrd="0" destOrd="0" parTransId="{DEE2DC5D-DEE1-443E-AAF5-7943992EE1F2}" sibTransId="{ABB87957-98DC-40A3-84AF-05C48204B7E2}"/>
    <dgm:cxn modelId="{366C31E6-6996-48C8-B7C4-500BF63D5269}" type="presOf" srcId="{E653A9C7-6424-4F20-9636-BE6A375F8A04}" destId="{E0308CB9-0334-43BF-85E4-AA64C01508FA}" srcOrd="0" destOrd="0" presId="urn:microsoft.com/office/officeart/2005/8/layout/matrix2"/>
    <dgm:cxn modelId="{BD1D2434-3105-47F4-B861-5E75903EB8AA}" type="presOf" srcId="{2719A0DA-6E59-4DE0-9F8F-9BBEA0F6C509}" destId="{34B69A6B-B9CC-4B96-A3AB-7493FB8441A2}" srcOrd="0" destOrd="0" presId="urn:microsoft.com/office/officeart/2005/8/layout/matrix2"/>
    <dgm:cxn modelId="{D648B150-9956-46A1-B51B-5D18D5BEA547}" type="presParOf" srcId="{20CF816F-C387-4469-A5F2-D70A40246690}" destId="{3A3E0726-4BD8-47CA-993B-3D8BA4F48E5B}" srcOrd="0" destOrd="0" presId="urn:microsoft.com/office/officeart/2005/8/layout/matrix2"/>
    <dgm:cxn modelId="{23276EE8-0E9F-44B0-87C4-50CDA909E929}" type="presParOf" srcId="{20CF816F-C387-4469-A5F2-D70A40246690}" destId="{E0308CB9-0334-43BF-85E4-AA64C01508FA}" srcOrd="1" destOrd="0" presId="urn:microsoft.com/office/officeart/2005/8/layout/matrix2"/>
    <dgm:cxn modelId="{2151B18F-FEA9-4D5B-80CA-D2B536B0B396}" type="presParOf" srcId="{20CF816F-C387-4469-A5F2-D70A40246690}" destId="{2C1C395C-F34C-4329-8273-A8B2DCB4AE53}" srcOrd="2" destOrd="0" presId="urn:microsoft.com/office/officeart/2005/8/layout/matrix2"/>
    <dgm:cxn modelId="{EFE7DD37-068F-4022-8E0E-85AFF2F123A1}" type="presParOf" srcId="{20CF816F-C387-4469-A5F2-D70A40246690}" destId="{34B69A6B-B9CC-4B96-A3AB-7493FB8441A2}" srcOrd="3" destOrd="0" presId="urn:microsoft.com/office/officeart/2005/8/layout/matrix2"/>
    <dgm:cxn modelId="{1364D22D-27B1-497A-B071-FA4CBC89A3FB}" type="presParOf" srcId="{20CF816F-C387-4469-A5F2-D70A40246690}" destId="{1F439E25-9E62-4CBF-BB32-A87B77BA493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DA9F7-F230-4999-8035-E7ABDF31E9B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0B1488-1208-48DB-9520-624C7E177D3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регулирующего воздействия (ОРВ) 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проводится в отношении проектов нормативных правовых актов, в </a:t>
          </a:r>
          <a:r>
            <a:rPr lang="ru-RU" alt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ведомственных актов, актов Правительства РФ, «правительственных» законопроектов, решений ЕЭК (с марта 2015 г.)   -  </a:t>
          </a:r>
          <a:r>
            <a:rPr lang="ru-RU" alt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текущем режиме более 300 заключений в год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843AA-4B79-4469-96A1-82F92113D7BA}" type="parTrans" cxnId="{21D8DC1A-94F2-4F65-AE16-661E042BB25D}">
      <dgm:prSet/>
      <dgm:spPr/>
      <dgm:t>
        <a:bodyPr/>
        <a:lstStyle/>
        <a:p>
          <a:endParaRPr lang="ru-RU"/>
        </a:p>
      </dgm:t>
    </dgm:pt>
    <dgm:pt modelId="{2534A7A1-4305-4EF7-B02B-D5BC32DDC08B}" type="sibTrans" cxnId="{21D8DC1A-94F2-4F65-AE16-661E042BB25D}">
      <dgm:prSet/>
      <dgm:spPr/>
      <dgm:t>
        <a:bodyPr/>
        <a:lstStyle/>
        <a:p>
          <a:endParaRPr lang="ru-RU"/>
        </a:p>
      </dgm:t>
    </dgm:pt>
    <dgm:pt modelId="{4A6497E9-7A17-4987-BBDA-E943949B8D25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</a:t>
          </a:r>
        </a:p>
        <a:p>
          <a:r>
            <a:rPr lang="ru-RU" alt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 федеральных законов, поправок и заключений Правительства РФ на законопроекты к заседанию Комиссии Правительства РФ по законопроектной деятельности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9B121-ADFB-49FE-843D-C5FA7DD0945A}" type="parTrans" cxnId="{C88FFBD6-67FB-4B6C-81C0-58B8E4F4ABB0}">
      <dgm:prSet/>
      <dgm:spPr/>
      <dgm:t>
        <a:bodyPr/>
        <a:lstStyle/>
        <a:p>
          <a:endParaRPr lang="ru-RU"/>
        </a:p>
      </dgm:t>
    </dgm:pt>
    <dgm:pt modelId="{1904491F-9415-4F0E-9D8F-0001B7904468}" type="sibTrans" cxnId="{C88FFBD6-67FB-4B6C-81C0-58B8E4F4ABB0}">
      <dgm:prSet/>
      <dgm:spPr/>
      <dgm:t>
        <a:bodyPr/>
        <a:lstStyle/>
        <a:p>
          <a:endParaRPr lang="ru-RU"/>
        </a:p>
      </dgm:t>
    </dgm:pt>
    <dgm:pt modelId="{3B740144-84C6-425B-9B70-8ACE2728732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правоприменительной практики 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выборе тем для анализа и подготовке  ежегодного доклада (Минюст)</a:t>
          </a:r>
        </a:p>
      </dgm:t>
    </dgm:pt>
    <dgm:pt modelId="{76864C78-DA54-4216-BDF5-9447040DB7F5}" type="parTrans" cxnId="{4E078480-AE04-443E-8378-A1FDDF3EC06C}">
      <dgm:prSet/>
      <dgm:spPr/>
      <dgm:t>
        <a:bodyPr/>
        <a:lstStyle/>
        <a:p>
          <a:endParaRPr lang="ru-RU"/>
        </a:p>
      </dgm:t>
    </dgm:pt>
    <dgm:pt modelId="{B1C99B41-E3F1-45FF-B32B-4AC6262A66E0}" type="sibTrans" cxnId="{4E078480-AE04-443E-8378-A1FDDF3EC06C}">
      <dgm:prSet/>
      <dgm:spPr/>
      <dgm:t>
        <a:bodyPr/>
        <a:lstStyle/>
        <a:p>
          <a:endParaRPr lang="ru-RU"/>
        </a:p>
      </dgm:t>
    </dgm:pt>
    <dgm:pt modelId="{8C05E9B2-36A0-4041-BDC0-F05CE67DF90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фактического воздействия (ОФВ)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</a:t>
          </a:r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оценке фактического воздействия НПА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 2016г. проводится анализ действия 10-20 избранных актов (МЭР и </a:t>
          </a:r>
          <a:r>
            <a:rPr lang="ru-RU" alt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ФОИВы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85989-809C-4F3E-9D5B-D802ECD1E05F}" type="parTrans" cxnId="{7FDEE0FA-2FA5-42E0-BD31-B42D5569B69D}">
      <dgm:prSet/>
      <dgm:spPr/>
      <dgm:t>
        <a:bodyPr/>
        <a:lstStyle/>
        <a:p>
          <a:endParaRPr lang="ru-RU"/>
        </a:p>
      </dgm:t>
    </dgm:pt>
    <dgm:pt modelId="{C8141ABF-17AF-47EF-B228-A728A5DAF4AA}" type="sibTrans" cxnId="{7FDEE0FA-2FA5-42E0-BD31-B42D5569B69D}">
      <dgm:prSet/>
      <dgm:spPr/>
      <dgm:t>
        <a:bodyPr/>
        <a:lstStyle/>
        <a:p>
          <a:endParaRPr lang="ru-RU"/>
        </a:p>
      </dgm:t>
    </dgm:pt>
    <dgm:pt modelId="{EECB4229-69E8-43CB-BF0C-D34C3DBB555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 </a:t>
          </a:r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законопроектам 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всех этапах рассмотрения Госдумой,  участие в рабочих группах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107A7-8E40-4282-BEE3-02C9A3ED92AD}" type="parTrans" cxnId="{0558DCCB-0A92-4D03-BE25-0A647D14E77A}">
      <dgm:prSet/>
      <dgm:spPr/>
      <dgm:t>
        <a:bodyPr/>
        <a:lstStyle/>
        <a:p>
          <a:endParaRPr lang="ru-RU"/>
        </a:p>
      </dgm:t>
    </dgm:pt>
    <dgm:pt modelId="{991D3D65-6E93-40D7-AB2C-2CD551742558}" type="sibTrans" cxnId="{0558DCCB-0A92-4D03-BE25-0A647D14E77A}">
      <dgm:prSet/>
      <dgm:spPr/>
      <dgm:t>
        <a:bodyPr/>
        <a:lstStyle/>
        <a:p>
          <a:endParaRPr lang="ru-RU"/>
        </a:p>
      </dgm:t>
    </dgm:pt>
    <dgm:pt modelId="{BB56B106-A126-440E-AA04-1AE29A6F53C6}">
      <dgm:prSet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проектов решений ЕЭК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формировании наднационального законодательства, путем предварительной экспертизы разрабатываемых нормативных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решений.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49AB0-E62A-4BA9-BFFA-21E357A62200}" type="parTrans" cxnId="{3AEF08C6-58B8-410C-B2E4-1B44E7190D8C}">
      <dgm:prSet/>
      <dgm:spPr/>
      <dgm:t>
        <a:bodyPr/>
        <a:lstStyle/>
        <a:p>
          <a:endParaRPr lang="ru-RU"/>
        </a:p>
      </dgm:t>
    </dgm:pt>
    <dgm:pt modelId="{209232F4-C73B-4CFB-8C67-93C309EAA30C}" type="sibTrans" cxnId="{3AEF08C6-58B8-410C-B2E4-1B44E7190D8C}">
      <dgm:prSet/>
      <dgm:spPr/>
      <dgm:t>
        <a:bodyPr/>
        <a:lstStyle/>
        <a:p>
          <a:endParaRPr lang="ru-RU"/>
        </a:p>
      </dgm:t>
    </dgm:pt>
    <dgm:pt modelId="{55C1E94F-A4A5-413F-BB3C-C3E70A0C52A2}" type="pres">
      <dgm:prSet presAssocID="{1EADA9F7-F230-4999-8035-E7ABDF31E9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9E781-5436-4D59-875F-BB4BE2E5DC55}" type="pres">
      <dgm:prSet presAssocID="{F90B1488-1208-48DB-9520-624C7E177D3C}" presName="node" presStyleLbl="node1" presStyleIdx="0" presStyleCnt="6" custScaleY="156626" custLinFactNeighborX="3182" custLinFactNeighborY="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C0890-341B-4813-B11A-A8C598F1A336}" type="pres">
      <dgm:prSet presAssocID="{2534A7A1-4305-4EF7-B02B-D5BC32DDC08B}" presName="sibTrans" presStyleCnt="0"/>
      <dgm:spPr/>
    </dgm:pt>
    <dgm:pt modelId="{0D04C7A8-771F-4254-B117-C3E732B2CA34}" type="pres">
      <dgm:prSet presAssocID="{4A6497E9-7A17-4987-BBDA-E943949B8D25}" presName="node" presStyleLbl="node1" presStyleIdx="1" presStyleCnt="6" custScaleY="128001" custLinFactNeighborX="-775" custLinFactNeighborY="1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FC41C-AFB7-4B0E-A412-D2F9FD09795C}" type="pres">
      <dgm:prSet presAssocID="{1904491F-9415-4F0E-9D8F-0001B7904468}" presName="sibTrans" presStyleCnt="0"/>
      <dgm:spPr/>
    </dgm:pt>
    <dgm:pt modelId="{C4555431-8ED4-4C4B-8854-BB35D60AEFBD}" type="pres">
      <dgm:prSet presAssocID="{3B740144-84C6-425B-9B70-8ACE2728732C}" presName="node" presStyleLbl="node1" presStyleIdx="2" presStyleCnt="6" custScaleY="86037" custLinFactNeighborX="-4149" custLinFactNeighborY="-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91BFC-7944-42A9-938C-4CA7193E0CA1}" type="pres">
      <dgm:prSet presAssocID="{B1C99B41-E3F1-45FF-B32B-4AC6262A66E0}" presName="sibTrans" presStyleCnt="0"/>
      <dgm:spPr/>
    </dgm:pt>
    <dgm:pt modelId="{6D62F820-4FF4-43E4-A709-B70980149D3F}" type="pres">
      <dgm:prSet presAssocID="{8C05E9B2-36A0-4041-BDC0-F05CE67DF90C}" presName="node" presStyleLbl="node1" presStyleIdx="3" presStyleCnt="6" custScaleY="142840" custLinFactNeighborX="145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D8B07-D83D-4852-B647-57261C7B46DA}" type="pres">
      <dgm:prSet presAssocID="{C8141ABF-17AF-47EF-B228-A728A5DAF4AA}" presName="sibTrans" presStyleCnt="0"/>
      <dgm:spPr/>
    </dgm:pt>
    <dgm:pt modelId="{36375965-7871-40E0-8072-3B9DBCE82AD7}" type="pres">
      <dgm:prSet presAssocID="{EECB4229-69E8-43CB-BF0C-D34C3DBB555C}" presName="node" presStyleLbl="node1" presStyleIdx="4" presStyleCnt="6" custScaleY="134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E3457-E024-48E9-AB60-C950C32B2822}" type="pres">
      <dgm:prSet presAssocID="{991D3D65-6E93-40D7-AB2C-2CD551742558}" presName="sibTrans" presStyleCnt="0"/>
      <dgm:spPr/>
    </dgm:pt>
    <dgm:pt modelId="{F938EB41-1901-4211-A94A-A5AD7B82A6B1}" type="pres">
      <dgm:prSet presAssocID="{BB56B106-A126-440E-AA04-1AE29A6F53C6}" presName="node" presStyleLbl="node1" presStyleIdx="5" presStyleCnt="6" custScaleY="165025" custLinFactNeighborX="-2817" custLinFactNeighborY="-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8DC1A-94F2-4F65-AE16-661E042BB25D}" srcId="{1EADA9F7-F230-4999-8035-E7ABDF31E9B8}" destId="{F90B1488-1208-48DB-9520-624C7E177D3C}" srcOrd="0" destOrd="0" parTransId="{63F843AA-4B79-4469-96A1-82F92113D7BA}" sibTransId="{2534A7A1-4305-4EF7-B02B-D5BC32DDC08B}"/>
    <dgm:cxn modelId="{C88FFBD6-67FB-4B6C-81C0-58B8E4F4ABB0}" srcId="{1EADA9F7-F230-4999-8035-E7ABDF31E9B8}" destId="{4A6497E9-7A17-4987-BBDA-E943949B8D25}" srcOrd="1" destOrd="0" parTransId="{33E9B121-ADFB-49FE-843D-C5FA7DD0945A}" sibTransId="{1904491F-9415-4F0E-9D8F-0001B7904468}"/>
    <dgm:cxn modelId="{1C809C2A-20EE-40E6-9763-37D54261CE7F}" type="presOf" srcId="{BB56B106-A126-440E-AA04-1AE29A6F53C6}" destId="{F938EB41-1901-4211-A94A-A5AD7B82A6B1}" srcOrd="0" destOrd="0" presId="urn:microsoft.com/office/officeart/2005/8/layout/default"/>
    <dgm:cxn modelId="{7FDEE0FA-2FA5-42E0-BD31-B42D5569B69D}" srcId="{1EADA9F7-F230-4999-8035-E7ABDF31E9B8}" destId="{8C05E9B2-36A0-4041-BDC0-F05CE67DF90C}" srcOrd="3" destOrd="0" parTransId="{47585989-809C-4F3E-9D5B-D802ECD1E05F}" sibTransId="{C8141ABF-17AF-47EF-B228-A728A5DAF4AA}"/>
    <dgm:cxn modelId="{11C69D9A-8E37-4403-8B3F-1D2614990D39}" type="presOf" srcId="{EECB4229-69E8-43CB-BF0C-D34C3DBB555C}" destId="{36375965-7871-40E0-8072-3B9DBCE82AD7}" srcOrd="0" destOrd="0" presId="urn:microsoft.com/office/officeart/2005/8/layout/default"/>
    <dgm:cxn modelId="{B7BECF1D-4906-4747-B210-8F7E163AE473}" type="presOf" srcId="{4A6497E9-7A17-4987-BBDA-E943949B8D25}" destId="{0D04C7A8-771F-4254-B117-C3E732B2CA34}" srcOrd="0" destOrd="0" presId="urn:microsoft.com/office/officeart/2005/8/layout/default"/>
    <dgm:cxn modelId="{3AEF08C6-58B8-410C-B2E4-1B44E7190D8C}" srcId="{1EADA9F7-F230-4999-8035-E7ABDF31E9B8}" destId="{BB56B106-A126-440E-AA04-1AE29A6F53C6}" srcOrd="5" destOrd="0" parTransId="{C2249AB0-E62A-4BA9-BFFA-21E357A62200}" sibTransId="{209232F4-C73B-4CFB-8C67-93C309EAA30C}"/>
    <dgm:cxn modelId="{0F3AB597-4C94-4F79-8353-2981D9BFB749}" type="presOf" srcId="{F90B1488-1208-48DB-9520-624C7E177D3C}" destId="{E1C9E781-5436-4D59-875F-BB4BE2E5DC55}" srcOrd="0" destOrd="0" presId="urn:microsoft.com/office/officeart/2005/8/layout/default"/>
    <dgm:cxn modelId="{0558DCCB-0A92-4D03-BE25-0A647D14E77A}" srcId="{1EADA9F7-F230-4999-8035-E7ABDF31E9B8}" destId="{EECB4229-69E8-43CB-BF0C-D34C3DBB555C}" srcOrd="4" destOrd="0" parTransId="{317107A7-8E40-4282-BEE3-02C9A3ED92AD}" sibTransId="{991D3D65-6E93-40D7-AB2C-2CD551742558}"/>
    <dgm:cxn modelId="{ADB51709-170C-45E1-BF54-6C4271EE3671}" type="presOf" srcId="{3B740144-84C6-425B-9B70-8ACE2728732C}" destId="{C4555431-8ED4-4C4B-8854-BB35D60AEFBD}" srcOrd="0" destOrd="0" presId="urn:microsoft.com/office/officeart/2005/8/layout/default"/>
    <dgm:cxn modelId="{26626035-4CD1-4EB7-B207-472186A16E46}" type="presOf" srcId="{8C05E9B2-36A0-4041-BDC0-F05CE67DF90C}" destId="{6D62F820-4FF4-43E4-A709-B70980149D3F}" srcOrd="0" destOrd="0" presId="urn:microsoft.com/office/officeart/2005/8/layout/default"/>
    <dgm:cxn modelId="{92B736F0-85A4-43F2-8E82-2A3E29ACE652}" type="presOf" srcId="{1EADA9F7-F230-4999-8035-E7ABDF31E9B8}" destId="{55C1E94F-A4A5-413F-BB3C-C3E70A0C52A2}" srcOrd="0" destOrd="0" presId="urn:microsoft.com/office/officeart/2005/8/layout/default"/>
    <dgm:cxn modelId="{4E078480-AE04-443E-8378-A1FDDF3EC06C}" srcId="{1EADA9F7-F230-4999-8035-E7ABDF31E9B8}" destId="{3B740144-84C6-425B-9B70-8ACE2728732C}" srcOrd="2" destOrd="0" parTransId="{76864C78-DA54-4216-BDF5-9447040DB7F5}" sibTransId="{B1C99B41-E3F1-45FF-B32B-4AC6262A66E0}"/>
    <dgm:cxn modelId="{48A930B0-17BD-448E-8BEC-AE201D1096A5}" type="presParOf" srcId="{55C1E94F-A4A5-413F-BB3C-C3E70A0C52A2}" destId="{E1C9E781-5436-4D59-875F-BB4BE2E5DC55}" srcOrd="0" destOrd="0" presId="urn:microsoft.com/office/officeart/2005/8/layout/default"/>
    <dgm:cxn modelId="{5C18C5B5-1971-437E-93EC-7D5EE87F9811}" type="presParOf" srcId="{55C1E94F-A4A5-413F-BB3C-C3E70A0C52A2}" destId="{326C0890-341B-4813-B11A-A8C598F1A336}" srcOrd="1" destOrd="0" presId="urn:microsoft.com/office/officeart/2005/8/layout/default"/>
    <dgm:cxn modelId="{DBBCCAA4-3A02-4B61-96FE-03C843FD0B47}" type="presParOf" srcId="{55C1E94F-A4A5-413F-BB3C-C3E70A0C52A2}" destId="{0D04C7A8-771F-4254-B117-C3E732B2CA34}" srcOrd="2" destOrd="0" presId="urn:microsoft.com/office/officeart/2005/8/layout/default"/>
    <dgm:cxn modelId="{3A7A18EC-FB9E-4B4C-8024-A4413F27CD61}" type="presParOf" srcId="{55C1E94F-A4A5-413F-BB3C-C3E70A0C52A2}" destId="{A38FC41C-AFB7-4B0E-A412-D2F9FD09795C}" srcOrd="3" destOrd="0" presId="urn:microsoft.com/office/officeart/2005/8/layout/default"/>
    <dgm:cxn modelId="{CBE58496-FAE1-4B14-B4FC-3C02427096EF}" type="presParOf" srcId="{55C1E94F-A4A5-413F-BB3C-C3E70A0C52A2}" destId="{C4555431-8ED4-4C4B-8854-BB35D60AEFBD}" srcOrd="4" destOrd="0" presId="urn:microsoft.com/office/officeart/2005/8/layout/default"/>
    <dgm:cxn modelId="{088EF79A-D562-4A6C-91EF-0DDDD78C8C42}" type="presParOf" srcId="{55C1E94F-A4A5-413F-BB3C-C3E70A0C52A2}" destId="{E3E91BFC-7944-42A9-938C-4CA7193E0CA1}" srcOrd="5" destOrd="0" presId="urn:microsoft.com/office/officeart/2005/8/layout/default"/>
    <dgm:cxn modelId="{8A5765BD-37C4-488D-8CF3-B3988E1862D9}" type="presParOf" srcId="{55C1E94F-A4A5-413F-BB3C-C3E70A0C52A2}" destId="{6D62F820-4FF4-43E4-A709-B70980149D3F}" srcOrd="6" destOrd="0" presId="urn:microsoft.com/office/officeart/2005/8/layout/default"/>
    <dgm:cxn modelId="{204F538A-544A-4BE7-8984-F91A1D53C8BD}" type="presParOf" srcId="{55C1E94F-A4A5-413F-BB3C-C3E70A0C52A2}" destId="{374D8B07-D83D-4852-B647-57261C7B46DA}" srcOrd="7" destOrd="0" presId="urn:microsoft.com/office/officeart/2005/8/layout/default"/>
    <dgm:cxn modelId="{46498ADF-A14D-491B-B4B6-CDD5E91B9744}" type="presParOf" srcId="{55C1E94F-A4A5-413F-BB3C-C3E70A0C52A2}" destId="{36375965-7871-40E0-8072-3B9DBCE82AD7}" srcOrd="8" destOrd="0" presId="urn:microsoft.com/office/officeart/2005/8/layout/default"/>
    <dgm:cxn modelId="{9067DCBA-83F8-49EB-8DC9-A9E57648A754}" type="presParOf" srcId="{55C1E94F-A4A5-413F-BB3C-C3E70A0C52A2}" destId="{CF4E3457-E024-48E9-AB60-C950C32B2822}" srcOrd="9" destOrd="0" presId="urn:microsoft.com/office/officeart/2005/8/layout/default"/>
    <dgm:cxn modelId="{11C2D7DE-0681-4121-ADA5-E6A4EDAD5036}" type="presParOf" srcId="{55C1E94F-A4A5-413F-BB3C-C3E70A0C52A2}" destId="{F938EB41-1901-4211-A94A-A5AD7B82A6B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79CD8-2E59-401B-A159-004CC74B61E8}" type="doc">
      <dgm:prSet loTypeId="urn:microsoft.com/office/officeart/2005/8/layout/hProcess9" loCatId="process" qsTypeId="urn:microsoft.com/office/officeart/2005/8/quickstyle/simple4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5C545DB7-BC5C-4FBA-83D9-FA03C5AD7B7C}" type="pres">
      <dgm:prSet presAssocID="{80579CD8-2E59-401B-A159-004CC74B61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EFB9B-3ECE-44AA-8571-602543809438}" type="pres">
      <dgm:prSet presAssocID="{80579CD8-2E59-401B-A159-004CC74B61E8}" presName="arrow" presStyleLbl="bgShp" presStyleIdx="0" presStyleCnt="1" custScaleX="117647" custScaleY="70606" custLinFactNeighborX="2364" custLinFactNeighborY="-3628"/>
      <dgm:spPr/>
      <dgm:t>
        <a:bodyPr/>
        <a:lstStyle/>
        <a:p>
          <a:endParaRPr lang="ru-RU"/>
        </a:p>
      </dgm:t>
    </dgm:pt>
    <dgm:pt modelId="{F840CA90-7634-47E5-BE37-65A481A5AB4A}" type="pres">
      <dgm:prSet presAssocID="{80579CD8-2E59-401B-A159-004CC74B61E8}" presName="linearProcess" presStyleCnt="0"/>
      <dgm:spPr/>
    </dgm:pt>
  </dgm:ptLst>
  <dgm:cxnLst>
    <dgm:cxn modelId="{386B78B1-A8D7-447F-91C4-C65E58F750DD}" type="presOf" srcId="{80579CD8-2E59-401B-A159-004CC74B61E8}" destId="{5C545DB7-BC5C-4FBA-83D9-FA03C5AD7B7C}" srcOrd="0" destOrd="0" presId="urn:microsoft.com/office/officeart/2005/8/layout/hProcess9"/>
    <dgm:cxn modelId="{C0773A2C-CDFB-4D73-BF82-880B401D074D}" type="presParOf" srcId="{5C545DB7-BC5C-4FBA-83D9-FA03C5AD7B7C}" destId="{170EFB9B-3ECE-44AA-8571-602543809438}" srcOrd="0" destOrd="0" presId="urn:microsoft.com/office/officeart/2005/8/layout/hProcess9"/>
    <dgm:cxn modelId="{249CB543-DD28-4F64-AB83-1F1BEC3BDA7B}" type="presParOf" srcId="{5C545DB7-BC5C-4FBA-83D9-FA03C5AD7B7C}" destId="{F840CA90-7634-47E5-BE37-65A481A5AB4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9743F-CF28-4B19-BB04-43B8FF468AF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2B59E50-8075-46D7-8212-1C820200169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dirty="0" smtClean="0"/>
            <a:t> </a:t>
          </a:r>
          <a:r>
            <a:rPr lang="ru-RU" b="1" dirty="0" smtClean="0"/>
            <a:t>В 2018 году </a:t>
          </a:r>
          <a:r>
            <a:rPr lang="ru-RU" dirty="0" smtClean="0"/>
            <a:t>Минэкономразвития России разработан масштабный проект «Трансформация делового климата» (принят распоряжением Правительства Российской Федерации 17 января 2019 г. № 20-р) </a:t>
          </a:r>
          <a:endParaRPr lang="ru-RU" dirty="0"/>
        </a:p>
      </dgm:t>
    </dgm:pt>
    <dgm:pt modelId="{239E5B98-6673-459D-B6B7-A385667D767E}" type="parTrans" cxnId="{CF800B75-1FB2-4C1B-806A-475D413DDECC}">
      <dgm:prSet/>
      <dgm:spPr/>
      <dgm:t>
        <a:bodyPr/>
        <a:lstStyle/>
        <a:p>
          <a:endParaRPr lang="ru-RU"/>
        </a:p>
      </dgm:t>
    </dgm:pt>
    <dgm:pt modelId="{D2D26E8E-73A3-4F2E-8251-2686308F8A1C}" type="sibTrans" cxnId="{CF800B75-1FB2-4C1B-806A-475D413DDECC}">
      <dgm:prSet/>
      <dgm:spPr/>
      <dgm:t>
        <a:bodyPr/>
        <a:lstStyle/>
        <a:p>
          <a:endParaRPr lang="ru-RU"/>
        </a:p>
      </dgm:t>
    </dgm:pt>
    <dgm:pt modelId="{D9AA3A34-5321-479A-AF17-EB13DDC9FDF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b="1" dirty="0" smtClean="0"/>
            <a:t>ТДК</a:t>
          </a:r>
          <a:r>
            <a:rPr lang="ru-RU" dirty="0" smtClean="0"/>
            <a:t> – это комплексный план мероприятий по приоритетным направлениям предпринимательской деятельности, обновляющийся два раза в год, исходя из приоритетов бизнеса.</a:t>
          </a:r>
          <a:endParaRPr lang="ru-RU" dirty="0"/>
        </a:p>
      </dgm:t>
    </dgm:pt>
    <dgm:pt modelId="{BA463487-F480-4FFC-910B-D9DDD0032328}" type="parTrans" cxnId="{A2A590FE-8E76-4C08-98DE-62406839B2FE}">
      <dgm:prSet/>
      <dgm:spPr/>
      <dgm:t>
        <a:bodyPr/>
        <a:lstStyle/>
        <a:p>
          <a:endParaRPr lang="ru-RU"/>
        </a:p>
      </dgm:t>
    </dgm:pt>
    <dgm:pt modelId="{81FDC51C-D8FC-4267-A55D-7EEB40B26171}" type="sibTrans" cxnId="{A2A590FE-8E76-4C08-98DE-62406839B2FE}">
      <dgm:prSet/>
      <dgm:spPr/>
      <dgm:t>
        <a:bodyPr/>
        <a:lstStyle/>
        <a:p>
          <a:endParaRPr lang="ru-RU"/>
        </a:p>
      </dgm:t>
    </dgm:pt>
    <dgm:pt modelId="{763452A1-BE3E-4A09-B353-77AA76BB0E1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b="1" dirty="0" smtClean="0"/>
            <a:t>Цель ТДК </a:t>
          </a:r>
          <a:r>
            <a:rPr lang="ru-RU" dirty="0" smtClean="0"/>
            <a:t>– снятие существующих нормативных ограничений при ведении бизнеса, в том числе устранение избыточных, устаревших и противоречащих друг другу требований, содержащихся в федеральных нормативных правовых актах.</a:t>
          </a:r>
          <a:endParaRPr lang="ru-RU" dirty="0"/>
        </a:p>
      </dgm:t>
    </dgm:pt>
    <dgm:pt modelId="{618EDA2F-3AD2-4E7D-A4CE-6A927A62F54B}" type="parTrans" cxnId="{6A0D5B3E-23A8-42A3-829A-AC43E4C05B57}">
      <dgm:prSet/>
      <dgm:spPr/>
      <dgm:t>
        <a:bodyPr/>
        <a:lstStyle/>
        <a:p>
          <a:endParaRPr lang="ru-RU"/>
        </a:p>
      </dgm:t>
    </dgm:pt>
    <dgm:pt modelId="{ED78776A-F7AA-4153-9214-D54CDA60CF68}" type="sibTrans" cxnId="{6A0D5B3E-23A8-42A3-829A-AC43E4C05B57}">
      <dgm:prSet/>
      <dgm:spPr/>
      <dgm:t>
        <a:bodyPr/>
        <a:lstStyle/>
        <a:p>
          <a:endParaRPr lang="ru-RU"/>
        </a:p>
      </dgm:t>
    </dgm:pt>
    <dgm:pt modelId="{43570A80-D3A9-4363-A2B8-7ADEC8D39436}" type="pres">
      <dgm:prSet presAssocID="{B159743F-CF28-4B19-BB04-43B8FF468A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08A3F-9C62-4377-8C24-025491D3BE32}" type="pres">
      <dgm:prSet presAssocID="{A2B59E50-8075-46D7-8212-1C8202001696}" presName="parentText" presStyleLbl="node1" presStyleIdx="0" presStyleCnt="3" custLinFactY="-1540" custLinFactNeighborX="-2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3E2D8-9A64-4E8D-A80D-BBAF69D7B401}" type="pres">
      <dgm:prSet presAssocID="{D2D26E8E-73A3-4F2E-8251-2686308F8A1C}" presName="spacer" presStyleCnt="0"/>
      <dgm:spPr/>
    </dgm:pt>
    <dgm:pt modelId="{4EB42208-E82C-4D9B-9F9F-830EF0907DBF}" type="pres">
      <dgm:prSet presAssocID="{D9AA3A34-5321-479A-AF17-EB13DDC9FD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72475-7A0F-411D-9CE6-C4657DDDF620}" type="pres">
      <dgm:prSet presAssocID="{81FDC51C-D8FC-4267-A55D-7EEB40B26171}" presName="spacer" presStyleCnt="0"/>
      <dgm:spPr/>
    </dgm:pt>
    <dgm:pt modelId="{F3276800-2364-4A7F-92A6-5669D138DE10}" type="pres">
      <dgm:prSet presAssocID="{763452A1-BE3E-4A09-B353-77AA76BB0E10}" presName="parentText" presStyleLbl="node1" presStyleIdx="2" presStyleCnt="3" custLinFactY="260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BEF26-912E-411C-B8EC-1C4D750B5CCB}" type="presOf" srcId="{A2B59E50-8075-46D7-8212-1C8202001696}" destId="{3F908A3F-9C62-4377-8C24-025491D3BE32}" srcOrd="0" destOrd="0" presId="urn:microsoft.com/office/officeart/2005/8/layout/vList2"/>
    <dgm:cxn modelId="{CF800B75-1FB2-4C1B-806A-475D413DDECC}" srcId="{B159743F-CF28-4B19-BB04-43B8FF468AFF}" destId="{A2B59E50-8075-46D7-8212-1C8202001696}" srcOrd="0" destOrd="0" parTransId="{239E5B98-6673-459D-B6B7-A385667D767E}" sibTransId="{D2D26E8E-73A3-4F2E-8251-2686308F8A1C}"/>
    <dgm:cxn modelId="{5005C6AD-B27A-4E41-95A2-9A67E38B34BE}" type="presOf" srcId="{D9AA3A34-5321-479A-AF17-EB13DDC9FDFD}" destId="{4EB42208-E82C-4D9B-9F9F-830EF0907DBF}" srcOrd="0" destOrd="0" presId="urn:microsoft.com/office/officeart/2005/8/layout/vList2"/>
    <dgm:cxn modelId="{2F9E8708-3675-48FA-A4F4-69C96B36DF8F}" type="presOf" srcId="{B159743F-CF28-4B19-BB04-43B8FF468AFF}" destId="{43570A80-D3A9-4363-A2B8-7ADEC8D39436}" srcOrd="0" destOrd="0" presId="urn:microsoft.com/office/officeart/2005/8/layout/vList2"/>
    <dgm:cxn modelId="{8622A426-D633-47D6-BD50-8537955AEEEA}" type="presOf" srcId="{763452A1-BE3E-4A09-B353-77AA76BB0E10}" destId="{F3276800-2364-4A7F-92A6-5669D138DE10}" srcOrd="0" destOrd="0" presId="urn:microsoft.com/office/officeart/2005/8/layout/vList2"/>
    <dgm:cxn modelId="{6A0D5B3E-23A8-42A3-829A-AC43E4C05B57}" srcId="{B159743F-CF28-4B19-BB04-43B8FF468AFF}" destId="{763452A1-BE3E-4A09-B353-77AA76BB0E10}" srcOrd="2" destOrd="0" parTransId="{618EDA2F-3AD2-4E7D-A4CE-6A927A62F54B}" sibTransId="{ED78776A-F7AA-4153-9214-D54CDA60CF68}"/>
    <dgm:cxn modelId="{A2A590FE-8E76-4C08-98DE-62406839B2FE}" srcId="{B159743F-CF28-4B19-BB04-43B8FF468AFF}" destId="{D9AA3A34-5321-479A-AF17-EB13DDC9FDFD}" srcOrd="1" destOrd="0" parTransId="{BA463487-F480-4FFC-910B-D9DDD0032328}" sibTransId="{81FDC51C-D8FC-4267-A55D-7EEB40B26171}"/>
    <dgm:cxn modelId="{FC775F2B-C739-4893-B71D-12CA62025A58}" type="presParOf" srcId="{43570A80-D3A9-4363-A2B8-7ADEC8D39436}" destId="{3F908A3F-9C62-4377-8C24-025491D3BE32}" srcOrd="0" destOrd="0" presId="urn:microsoft.com/office/officeart/2005/8/layout/vList2"/>
    <dgm:cxn modelId="{0471518C-CDBF-42F0-B642-1055D885CC04}" type="presParOf" srcId="{43570A80-D3A9-4363-A2B8-7ADEC8D39436}" destId="{7F63E2D8-9A64-4E8D-A80D-BBAF69D7B401}" srcOrd="1" destOrd="0" presId="urn:microsoft.com/office/officeart/2005/8/layout/vList2"/>
    <dgm:cxn modelId="{EDCE7EC3-1A89-4D57-B18D-B1936CD7910A}" type="presParOf" srcId="{43570A80-D3A9-4363-A2B8-7ADEC8D39436}" destId="{4EB42208-E82C-4D9B-9F9F-830EF0907DBF}" srcOrd="2" destOrd="0" presId="urn:microsoft.com/office/officeart/2005/8/layout/vList2"/>
    <dgm:cxn modelId="{AD687957-5B50-4903-BEED-C5EF9B9EB5FC}" type="presParOf" srcId="{43570A80-D3A9-4363-A2B8-7ADEC8D39436}" destId="{5A172475-7A0F-411D-9CE6-C4657DDDF620}" srcOrd="3" destOrd="0" presId="urn:microsoft.com/office/officeart/2005/8/layout/vList2"/>
    <dgm:cxn modelId="{D04F0AC4-7A91-4167-B381-473BB27386F2}" type="presParOf" srcId="{43570A80-D3A9-4363-A2B8-7ADEC8D39436}" destId="{F3276800-2364-4A7F-92A6-5669D138DE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E0726-4BD8-47CA-993B-3D8BA4F48E5B}">
      <dsp:nvSpPr>
        <dsp:cNvPr id="0" name=""/>
        <dsp:cNvSpPr/>
      </dsp:nvSpPr>
      <dsp:spPr>
        <a:xfrm rot="2714325">
          <a:off x="1551705" y="8083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08CB9-0334-43BF-85E4-AA64C01508FA}">
      <dsp:nvSpPr>
        <dsp:cNvPr id="0" name=""/>
        <dsp:cNvSpPr/>
      </dsp:nvSpPr>
      <dsp:spPr>
        <a:xfrm>
          <a:off x="359978" y="95491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  <a:cs typeface="Arial" charset="0"/>
            </a:rPr>
            <a:t>Федеральное Собрание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Condensed" panose="020B0502040204020203" pitchFamily="34" charset="0"/>
            </a:rPr>
            <a:t>ГД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Condensed" panose="020B0502040204020203" pitchFamily="34" charset="0"/>
            </a:rPr>
            <a:t>Совет Федерации</a:t>
          </a:r>
          <a:endParaRPr lang="ru-RU" sz="1600" kern="1200" dirty="0">
            <a:latin typeface="Bahnschrift SemiCondensed" panose="020B0502040204020203" pitchFamily="34" charset="0"/>
          </a:endParaRPr>
        </a:p>
      </dsp:txBody>
      <dsp:txXfrm>
        <a:off x="439333" y="174846"/>
        <a:ext cx="1466890" cy="1466890"/>
      </dsp:txXfrm>
    </dsp:sp>
    <dsp:sp modelId="{2C1C395C-F34C-4329-8273-A8B2DCB4AE53}">
      <dsp:nvSpPr>
        <dsp:cNvPr id="0" name=""/>
        <dsp:cNvSpPr/>
      </dsp:nvSpPr>
      <dsp:spPr>
        <a:xfrm>
          <a:off x="5256529" y="23469"/>
          <a:ext cx="1961058" cy="2186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  <a:cs typeface="Arial" charset="0"/>
            </a:rPr>
            <a:t>Правительство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ahnschrift SemiCondensed" panose="020B0502040204020203" pitchFamily="34" charset="0"/>
            </a:rPr>
            <a:t>Комиссия по законопроектной деятельности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ahnschrift SemiCondensed" panose="020B0502040204020203" pitchFamily="34" charset="0"/>
            </a:rPr>
            <a:t>Комиссия по проведению административной реформы</a:t>
          </a:r>
          <a:endParaRPr lang="ru-RU" sz="1200" kern="1200" dirty="0">
            <a:latin typeface="Bahnschrift SemiCondensed" panose="020B0502040204020203" pitchFamily="34" charset="0"/>
          </a:endParaRPr>
        </a:p>
      </dsp:txBody>
      <dsp:txXfrm>
        <a:off x="5352260" y="119200"/>
        <a:ext cx="1769596" cy="1994791"/>
      </dsp:txXfrm>
    </dsp:sp>
    <dsp:sp modelId="{34B69A6B-B9CC-4B96-A3AB-7493FB8441A2}">
      <dsp:nvSpPr>
        <dsp:cNvPr id="0" name=""/>
        <dsp:cNvSpPr/>
      </dsp:nvSpPr>
      <dsp:spPr>
        <a:xfrm>
          <a:off x="359978" y="2438399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ahnschrift SemiCondensed" panose="020B0502040204020203" pitchFamily="34" charset="0"/>
              <a:cs typeface="Arial" charset="0"/>
            </a:rPr>
            <a:t>Министерство экономического развития РФ</a:t>
          </a:r>
          <a:endParaRPr lang="ru-RU" sz="1600" kern="1200" dirty="0">
            <a:latin typeface="Bahnschrift SemiCondensed" panose="020B0502040204020203" pitchFamily="34" charset="0"/>
          </a:endParaRPr>
        </a:p>
      </dsp:txBody>
      <dsp:txXfrm>
        <a:off x="439333" y="2517754"/>
        <a:ext cx="1466890" cy="1466890"/>
      </dsp:txXfrm>
    </dsp:sp>
    <dsp:sp modelId="{1F439E25-9E62-4CBF-BB32-A87B77BA493A}">
      <dsp:nvSpPr>
        <dsp:cNvPr id="0" name=""/>
        <dsp:cNvSpPr/>
      </dsp:nvSpPr>
      <dsp:spPr>
        <a:xfrm>
          <a:off x="5400541" y="2438399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</a:rPr>
            <a:t>Иные ведомства</a:t>
          </a:r>
          <a:endParaRPr lang="ru-RU" sz="1800" kern="1200" dirty="0">
            <a:latin typeface="Bahnschrift SemiCondensed" panose="020B0502040204020203" pitchFamily="34" charset="0"/>
          </a:endParaRPr>
        </a:p>
      </dsp:txBody>
      <dsp:txXfrm>
        <a:off x="5479896" y="2517754"/>
        <a:ext cx="146689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E781-5436-4D59-875F-BB4BE2E5DC55}">
      <dsp:nvSpPr>
        <dsp:cNvPr id="0" name=""/>
        <dsp:cNvSpPr/>
      </dsp:nvSpPr>
      <dsp:spPr>
        <a:xfrm>
          <a:off x="89140" y="288028"/>
          <a:ext cx="2801402" cy="2632634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регулирующего воздействия (ОРВ)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проводится в отношении проектов нормативных правовых актов, в </a:t>
          </a:r>
          <a:r>
            <a:rPr lang="ru-RU" alt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ведомственных актов, актов Правительства РФ, «правительственных» законопроектов, решений ЕЭК (с марта 2015 г.)   -  </a:t>
          </a:r>
          <a:r>
            <a:rPr lang="ru-RU" altLang="ru-RU" sz="16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текущем режиме более 300 заключений в год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40" y="288028"/>
        <a:ext cx="2801402" cy="2632634"/>
      </dsp:txXfrm>
    </dsp:sp>
    <dsp:sp modelId="{0D04C7A8-771F-4254-B117-C3E732B2CA34}">
      <dsp:nvSpPr>
        <dsp:cNvPr id="0" name=""/>
        <dsp:cNvSpPr/>
      </dsp:nvSpPr>
      <dsp:spPr>
        <a:xfrm>
          <a:off x="3059831" y="648073"/>
          <a:ext cx="2801402" cy="2151493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 федеральных законов, поправок и заключений Правительства РФ на законопроекты к заседанию Комиссии Правительства РФ по законопроектной деятельности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9831" y="648073"/>
        <a:ext cx="2801402" cy="2151493"/>
      </dsp:txXfrm>
    </dsp:sp>
    <dsp:sp modelId="{C4555431-8ED4-4C4B-8854-BB35D60AEFBD}">
      <dsp:nvSpPr>
        <dsp:cNvPr id="0" name=""/>
        <dsp:cNvSpPr/>
      </dsp:nvSpPr>
      <dsp:spPr>
        <a:xfrm>
          <a:off x="6046855" y="652594"/>
          <a:ext cx="2801402" cy="1446145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правоприменительной практики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выборе тем для анализа и подготовке  ежегодного доклада (Минюст)</a:t>
          </a:r>
        </a:p>
      </dsp:txBody>
      <dsp:txXfrm>
        <a:off x="6046855" y="652594"/>
        <a:ext cx="2801402" cy="1446145"/>
      </dsp:txXfrm>
    </dsp:sp>
    <dsp:sp modelId="{6D62F820-4FF4-43E4-A709-B70980149D3F}">
      <dsp:nvSpPr>
        <dsp:cNvPr id="0" name=""/>
        <dsp:cNvSpPr/>
      </dsp:nvSpPr>
      <dsp:spPr>
        <a:xfrm>
          <a:off x="40788" y="3168354"/>
          <a:ext cx="2801402" cy="2400913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фактического воздействия (ОФВ)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</a:t>
          </a: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оценке фактического воздействия НПА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 2016г. проводится анализ действия 10-20 избранных актов (МЭР и </a:t>
          </a:r>
          <a:r>
            <a:rPr lang="ru-RU" alt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ФОИВы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8" y="3168354"/>
        <a:ext cx="2801402" cy="2400913"/>
      </dsp:txXfrm>
    </dsp:sp>
    <dsp:sp modelId="{36375965-7871-40E0-8072-3B9DBCE82AD7}">
      <dsp:nvSpPr>
        <dsp:cNvPr id="0" name=""/>
        <dsp:cNvSpPr/>
      </dsp:nvSpPr>
      <dsp:spPr>
        <a:xfrm>
          <a:off x="3081542" y="3240362"/>
          <a:ext cx="2801402" cy="2264698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 </a:t>
          </a: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законопроектам 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всех этапах рассмотрения Госдумой,  участие в рабочих группах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1542" y="3240362"/>
        <a:ext cx="2801402" cy="2264698"/>
      </dsp:txXfrm>
    </dsp:sp>
    <dsp:sp modelId="{F938EB41-1901-4211-A94A-A5AD7B82A6B1}">
      <dsp:nvSpPr>
        <dsp:cNvPr id="0" name=""/>
        <dsp:cNvSpPr/>
      </dsp:nvSpPr>
      <dsp:spPr>
        <a:xfrm>
          <a:off x="6084169" y="2664295"/>
          <a:ext cx="2801402" cy="2773808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проектов решений ЕЭК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формировании наднационального законодательства, путем предварительной экспертизы разрабатываемых нормативных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решений.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169" y="2664295"/>
        <a:ext cx="2801402" cy="2773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EFB9B-3ECE-44AA-8571-602543809438}">
      <dsp:nvSpPr>
        <dsp:cNvPr id="0" name=""/>
        <dsp:cNvSpPr/>
      </dsp:nvSpPr>
      <dsp:spPr>
        <a:xfrm>
          <a:off x="3" y="183323"/>
          <a:ext cx="6324868" cy="11693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8A3F-9C62-4377-8C24-025491D3BE32}">
      <dsp:nvSpPr>
        <dsp:cNvPr id="0" name=""/>
        <dsp:cNvSpPr/>
      </dsp:nvSpPr>
      <dsp:spPr>
        <a:xfrm>
          <a:off x="0" y="181794"/>
          <a:ext cx="6400800" cy="128465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/>
            <a:t>В 2018 году </a:t>
          </a:r>
          <a:r>
            <a:rPr lang="ru-RU" sz="1800" kern="1200" dirty="0" smtClean="0"/>
            <a:t>Минэкономразвития России разработан масштабный проект «Трансформация делового климата» (принят распоряжением Правительства Российской Федерации 17 января 2019 г. № 20-р) </a:t>
          </a:r>
          <a:endParaRPr lang="ru-RU" sz="1800" kern="1200" dirty="0"/>
        </a:p>
      </dsp:txBody>
      <dsp:txXfrm>
        <a:off x="62712" y="244506"/>
        <a:ext cx="6275376" cy="1159235"/>
      </dsp:txXfrm>
    </dsp:sp>
    <dsp:sp modelId="{4EB42208-E82C-4D9B-9F9F-830EF0907DBF}">
      <dsp:nvSpPr>
        <dsp:cNvPr id="0" name=""/>
        <dsp:cNvSpPr/>
      </dsp:nvSpPr>
      <dsp:spPr>
        <a:xfrm>
          <a:off x="0" y="1589918"/>
          <a:ext cx="6400800" cy="128465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ТДК</a:t>
          </a:r>
          <a:r>
            <a:rPr lang="ru-RU" sz="1800" kern="1200" dirty="0" smtClean="0"/>
            <a:t> – это комплексный план мероприятий по приоритетным направлениям предпринимательской деятельности, обновляющийся два раза в год, исходя из приоритетов бизнеса.</a:t>
          </a:r>
          <a:endParaRPr lang="ru-RU" sz="1800" kern="1200" dirty="0"/>
        </a:p>
      </dsp:txBody>
      <dsp:txXfrm>
        <a:off x="62712" y="1652630"/>
        <a:ext cx="6275376" cy="1159235"/>
      </dsp:txXfrm>
    </dsp:sp>
    <dsp:sp modelId="{F3276800-2364-4A7F-92A6-5669D138DE10}">
      <dsp:nvSpPr>
        <dsp:cNvPr id="0" name=""/>
        <dsp:cNvSpPr/>
      </dsp:nvSpPr>
      <dsp:spPr>
        <a:xfrm>
          <a:off x="0" y="3179836"/>
          <a:ext cx="6400800" cy="128465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Цель ТДК </a:t>
          </a:r>
          <a:r>
            <a:rPr lang="ru-RU" sz="1800" kern="1200" dirty="0" smtClean="0"/>
            <a:t>– снятие существующих нормативных ограничений при ведении бизнеса, в том числе устранение избыточных, устаревших и противоречащих друг другу требований, содержащихся в федеральных нормативных правовых актах.</a:t>
          </a:r>
          <a:endParaRPr lang="ru-RU" sz="1800" kern="1200" dirty="0"/>
        </a:p>
      </dsp:txBody>
      <dsp:txXfrm>
        <a:off x="62712" y="3242548"/>
        <a:ext cx="6275376" cy="115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08E6-9387-406E-A0DA-B97E3F7DEBB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B2586-C0CC-4051-BD9C-0FA21DCFD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2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E874-B2A1-42E8-A395-B3437CDFD616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02EEA-0E68-4518-B3E2-CDB6EA81C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3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24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4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745567-C012-4F32-854E-FBBDD9FA9AE6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745567-C012-4F32-854E-FBBDD9FA9AE6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4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2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3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5F8AC0-8DB5-4EF2-A5C3-D79A31889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D4C9D2-27DD-4449-9323-B9CB92DCFE6C}" type="slidenum">
              <a:rPr lang="ru-R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89DD5D-E284-420B-85A2-91C8D58472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672E-73A0-4E69-BF8C-A4AC55C214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8F57-389F-4163-8E49-9FBCABEA03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8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80DB-52D9-44DF-9567-D0964E18B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3D87-34E5-41BC-A407-9234D473D5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4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F766-C925-4028-98DA-EA02BD8D3E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A158-45B1-4EB3-855E-0037C1809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5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29A3E-453C-4C65-963E-2B001C3ED5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79B28-3DC9-467E-9AC3-A1E97705DD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E6DDF-A21C-4152-B17A-FEFC0AE10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83710-775B-41BD-998C-EF6D89287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E356B-58B8-43E0-AF62-2B2CA683A3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ED533-611D-4B0E-BF18-EFDE2D31C0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70943-E2E3-41C8-9898-83A80D41BA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2B98C-BD43-406F-829C-2FFC250DE8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8B45B-7A3B-4995-8D5D-7CC2CDD654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06952-B103-4DAF-81E5-8ECB795A07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EA8A7-5EE2-4180-9DA4-52A2BDF42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E42E4-9769-4A7D-A2C1-C7F8A0DF32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CE898-C0EF-441E-B16F-359B451CD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08437-9C27-4613-8AAB-7C401A5AF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33E37-70DB-42BD-A322-83548D39F7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D98F0-3FCC-4FA3-B249-C9D083A7C3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FECD-E0CC-49B1-8D6C-90BD96ED88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8D65-9AC2-4EFC-BE7F-F30FA471D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E877E-149F-424A-B7B3-0C0A0B7849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246A4-DB2D-4396-8D10-0C5079E0CF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9FEA7-FAC9-4387-827F-F9E389A4C9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0618-ACFB-4924-A971-3748E271A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AC612-1885-4B9D-AA25-5EDFB596E1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8FFB0-5A0D-43EC-BB17-26B2A2F2E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001D-0A2E-4E2F-B767-CDA1523CD0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22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FDB8-974D-43AB-B4FE-E820724998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0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02A95-4AF9-4AD8-90E2-F3E3E09C2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54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0C9D2-0272-4A41-B80F-E61B7E2087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66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B3727-5F14-4B66-B4F3-33548BE153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95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466F-D924-4946-A783-852212456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3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920B-4078-43D7-897D-BCD3F60890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2592-B1FB-4D36-9727-C9E3E1D47C5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7833-9B32-4CC8-AE14-250CE3626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58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1B85-8F09-481B-A805-A30CFBC1E6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20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1728-0D74-473B-9447-B6ADE480BA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98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2892C-1DEE-41A1-807D-11970A916A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06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F8A2-BB4B-459D-8D68-BA58FAA0B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41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001D-0A2E-4E2F-B767-CDA1523CD0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22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FDB8-974D-43AB-B4FE-E820724998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0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02A95-4AF9-4AD8-90E2-F3E3E09C2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54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0C9D2-0272-4A41-B80F-E61B7E2087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66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B3727-5F14-4B66-B4F3-33548BE153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95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466F-D924-4946-A783-8522124560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7031-287B-435A-AA91-FE2358994A7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C1EA-3712-4527-BC1F-96954A7F4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20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920B-4078-43D7-897D-BCD3F60890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35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1B85-8F09-481B-A805-A30CFBC1E6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2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1728-0D74-473B-9447-B6ADE480BA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98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2892C-1DEE-41A1-807D-11970A916A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06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F8A2-BB4B-459D-8D68-BA58FAA0B7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4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8BC7-693E-49E6-BC6B-E5FED12B4F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ED98-49F2-49BE-B32D-9B813476F0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9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E1C4-233E-4EAC-B7E4-415C868090F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247B-2860-4F50-8D95-652E007321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1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9C7C-8D76-4521-AA77-821712498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0D4B-677B-4958-A7D5-3D9849D50D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25A8-9A33-48E3-814B-D0D279EB167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A334-F147-4359-8220-504AFD9DA0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D856-EE9B-4D7D-A0EF-07402D9470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D990-8B4E-4356-AFEF-9426BB2716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4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63AEB-4004-4A23-B0B7-46987656A3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B58DE-C9D0-4E3D-9FD1-B90C770A37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DA40D-73D7-4EAA-9B86-BB166F0029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DA40D-73D7-4EAA-9B86-BB166F0029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4896" cy="48965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r>
              <a:rPr lang="ru-RU" sz="2800" b="1" dirty="0" smtClean="0">
                <a:latin typeface="Arial Narrow" panose="020B0606020202030204" pitchFamily="34" charset="0"/>
              </a:rPr>
              <a:t>«</a:t>
            </a:r>
            <a:r>
              <a:rPr lang="ru-RU" sz="2800" b="1" dirty="0">
                <a:latin typeface="Arial Narrow" panose="020B0606020202030204" pitchFamily="34" charset="0"/>
              </a:rPr>
              <a:t>Легальные каналы взаимодействия бизнеса и власти и их роль в </a:t>
            </a:r>
            <a:r>
              <a:rPr lang="ru-RU" sz="2800" b="1" dirty="0" smtClean="0">
                <a:latin typeface="Arial Narrow" panose="020B0606020202030204" pitchFamily="34" charset="0"/>
              </a:rPr>
              <a:t>достижении устойчивого социально-экономического развития».</a:t>
            </a:r>
            <a:r>
              <a:rPr lang="ru-RU" sz="2800" b="1" dirty="0">
                <a:latin typeface="Arial Narrow" panose="020B0606020202030204" pitchFamily="34" charset="0"/>
              </a:rPr>
              <a:t/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Основные смысловые линии: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В современных условиях </a:t>
            </a:r>
            <a:r>
              <a:rPr lang="ru-RU" sz="1600" dirty="0" smtClean="0">
                <a:latin typeface="Arial Narrow" panose="020B0606020202030204" pitchFamily="34" charset="0"/>
              </a:rPr>
              <a:t>устойчивое развитие экономики и социальной сферы </a:t>
            </a:r>
            <a:r>
              <a:rPr lang="ru-RU" sz="1600" dirty="0">
                <a:latin typeface="Arial Narrow" panose="020B0606020202030204" pitchFamily="34" charset="0"/>
              </a:rPr>
              <a:t>невозможно без эффективного сотрудничества  государственных органов с бизнес-сообществом. </a:t>
            </a:r>
            <a:r>
              <a:rPr lang="ru-RU" sz="1600" dirty="0" smtClean="0">
                <a:latin typeface="Arial Narrow" panose="020B0606020202030204" pitchFamily="34" charset="0"/>
              </a:rPr>
              <a:t>Взаимодействие </a:t>
            </a:r>
            <a:r>
              <a:rPr lang="ru-RU" sz="1600" dirty="0">
                <a:latin typeface="Arial Narrow" panose="020B0606020202030204" pitchFamily="34" charset="0"/>
              </a:rPr>
              <a:t>с бизнесом в форме непрерывного диалога приобретает решающее </a:t>
            </a:r>
            <a:r>
              <a:rPr lang="ru-RU" sz="1600" dirty="0" smtClean="0">
                <a:latin typeface="Arial Narrow" panose="020B0606020202030204" pitchFamily="34" charset="0"/>
              </a:rPr>
              <a:t>значение  для эффективного регулирования экономических и связанных с ними  социальных отношений, при </a:t>
            </a:r>
            <a:r>
              <a:rPr lang="ru-RU" sz="1600" dirty="0">
                <a:latin typeface="Arial Narrow" panose="020B0606020202030204" pitchFamily="34" charset="0"/>
              </a:rPr>
              <a:t>выработке государственных мер поддержки отечественных </a:t>
            </a:r>
            <a:r>
              <a:rPr lang="ru-RU" sz="1600" dirty="0" smtClean="0">
                <a:latin typeface="Arial Narrow" panose="020B0606020202030204" pitchFamily="34" charset="0"/>
              </a:rPr>
              <a:t>компаний, создании благоприятных условий предпринимательской деятельности.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последние два </a:t>
            </a:r>
            <a:r>
              <a:rPr lang="ru-RU" sz="1600" dirty="0" smtClean="0">
                <a:latin typeface="Arial Narrow" panose="020B0606020202030204" pitchFamily="34" charset="0"/>
              </a:rPr>
              <a:t>десятилетия в </a:t>
            </a:r>
            <a:r>
              <a:rPr lang="ru-RU" sz="1600" dirty="0">
                <a:latin typeface="Arial Narrow" panose="020B0606020202030204" pitchFamily="34" charset="0"/>
              </a:rPr>
              <a:t>российском </a:t>
            </a:r>
            <a:r>
              <a:rPr lang="ru-RU" sz="1600" dirty="0" smtClean="0">
                <a:latin typeface="Arial Narrow" panose="020B0606020202030204" pitchFamily="34" charset="0"/>
              </a:rPr>
              <a:t>законодательстве нашли </a:t>
            </a:r>
            <a:r>
              <a:rPr lang="ru-RU" sz="1600" dirty="0">
                <a:latin typeface="Arial Narrow" panose="020B0606020202030204" pitchFamily="34" charset="0"/>
              </a:rPr>
              <a:t>прочное </a:t>
            </a:r>
            <a:r>
              <a:rPr lang="ru-RU" sz="1600" dirty="0" smtClean="0">
                <a:latin typeface="Arial Narrow" panose="020B0606020202030204" pitchFamily="34" charset="0"/>
              </a:rPr>
              <a:t>закрепление легальные механизмы </a:t>
            </a:r>
            <a:r>
              <a:rPr lang="ru-RU" sz="1600" dirty="0">
                <a:latin typeface="Arial Narrow" panose="020B0606020202030204" pitchFamily="34" charset="0"/>
              </a:rPr>
              <a:t>взаимодействия бизнеса и </a:t>
            </a:r>
            <a:r>
              <a:rPr lang="ru-RU" sz="1600" dirty="0" smtClean="0">
                <a:latin typeface="Arial Narrow" panose="020B0606020202030204" pitchFamily="34" charset="0"/>
              </a:rPr>
              <a:t>власти.  </a:t>
            </a:r>
            <a:r>
              <a:rPr lang="ru-RU" sz="1600" dirty="0">
                <a:latin typeface="Arial Narrow" panose="020B0606020202030204" pitchFamily="34" charset="0"/>
              </a:rPr>
              <a:t>Среди них </a:t>
            </a:r>
            <a:r>
              <a:rPr lang="ru-RU" sz="1600" dirty="0" smtClean="0">
                <a:latin typeface="Arial Narrow" panose="020B0606020202030204" pitchFamily="34" charset="0"/>
              </a:rPr>
              <a:t>прозрачность процедур принятия государственных решений, участие бизнес-сообщества </a:t>
            </a:r>
            <a:r>
              <a:rPr lang="ru-RU" sz="1600" dirty="0">
                <a:latin typeface="Arial Narrow" panose="020B0606020202030204" pitchFamily="34" charset="0"/>
              </a:rPr>
              <a:t>в общественной </a:t>
            </a:r>
            <a:r>
              <a:rPr lang="ru-RU" sz="1600" dirty="0" smtClean="0">
                <a:latin typeface="Arial Narrow" panose="020B0606020202030204" pitchFamily="34" charset="0"/>
              </a:rPr>
              <a:t>экспертизе проектов нормативных актов,  в согласовании </a:t>
            </a:r>
            <a:r>
              <a:rPr lang="ru-RU" sz="1600" dirty="0">
                <a:latin typeface="Arial Narrow" panose="020B0606020202030204" pitchFamily="34" charset="0"/>
              </a:rPr>
              <a:t>разрабатываемых </a:t>
            </a:r>
            <a:r>
              <a:rPr lang="ru-RU" sz="1600" dirty="0" smtClean="0">
                <a:latin typeface="Arial Narrow" panose="020B0606020202030204" pitchFamily="34" charset="0"/>
              </a:rPr>
              <a:t>стратегических документов, планов </a:t>
            </a:r>
            <a:r>
              <a:rPr lang="ru-RU" sz="1600" dirty="0">
                <a:latin typeface="Arial Narrow" panose="020B0606020202030204" pitchFamily="34" charset="0"/>
              </a:rPr>
              <a:t>и </a:t>
            </a:r>
            <a:r>
              <a:rPr lang="ru-RU" sz="1600" dirty="0" smtClean="0">
                <a:latin typeface="Arial Narrow" panose="020B0606020202030204" pitchFamily="34" charset="0"/>
              </a:rPr>
              <a:t>программ развития, непрерывный обмен информацией, совместные публичные обсуждения.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Участие консолидированного бизнеса помогает обеспечивать баланс интересов государства и общества при </a:t>
            </a:r>
            <a:r>
              <a:rPr lang="ru-RU" sz="1600" dirty="0">
                <a:latin typeface="Arial Narrow" panose="020B0606020202030204" pitchFamily="34" charset="0"/>
              </a:rPr>
              <a:t>решении важнейших </a:t>
            </a:r>
            <a:r>
              <a:rPr lang="ru-RU" sz="1600" dirty="0" smtClean="0">
                <a:latin typeface="Arial Narrow" panose="020B0606020202030204" pitchFamily="34" charset="0"/>
              </a:rPr>
              <a:t>проблем. 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640960" cy="12241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Котелевская Ирина Васильевна</a:t>
            </a:r>
          </a:p>
          <a:p>
            <a:pPr algn="ctr"/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Центра развития корпоративных отношений Российского союза промышленников и предпринимателей, Ответственный секретарь Координационного совета предпринимательских союзов России,</a:t>
            </a:r>
          </a:p>
          <a:p>
            <a:pPr algn="ctr"/>
            <a:r>
              <a:rPr lang="ru-RU" sz="16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Заслуженный юрист РФ, кандидат юридических наук </a:t>
            </a:r>
          </a:p>
        </p:txBody>
      </p:sp>
    </p:spTree>
    <p:extLst>
      <p:ext uri="{BB962C8B-B14F-4D97-AF65-F5344CB8AC3E}">
        <p14:creationId xmlns:p14="http://schemas.microsoft.com/office/powerpoint/2010/main" val="195784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982276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межнациональным отношениям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противодействию коррупции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развитию гражданского общества и правам человека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развитию местного самоуправления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науке и образованию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культуре и искусству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развитию физической культуры и спорта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кодификации и совершенствованию гражданского законодательства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взаимодействию с религиозными объединениями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делам казачества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Координационный совет по реализации Национальной стратегии действий в интересах детей на 2012–2017 годы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совет по профессиональным квалификациям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русскому языку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стратегическому развитию и национальным проектам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реализации государственной политики в сфере защиты семьи 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Консультативно совещательные органы при Президенте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4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Bahnschrift SemiBold" panose="020B0502040204020203" pitchFamily="34" charset="0"/>
              </a:rPr>
              <a:t>Возможности</a:t>
            </a:r>
            <a:endParaRPr lang="ru-RU" b="1" dirty="0">
              <a:latin typeface="Bahnschrift SemiBol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РСПП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 сторону работодателей в Российской трехсторонней комиссии (взаимодействие в </a:t>
            </a:r>
            <a:r>
              <a:rPr lang="ru-RU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р.г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РТК, профсоюзами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совет при Президенте РФ по профессиональным квалификациям 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В  РСПП  действует Совет  по  нефинансовой отчетности, который  проводит общественное  заверение годовых отчетов  компаний. Принципы  ответственной  деловой  практики закреплены в Социальной хартии российского бизнеса, отвечают положениям Глобального договора ООН, стандартам  социальной  ответственности. С начала деятельности Совета РСПП заверены ежегодные отчеты более 40 компаний, порядка 150 отчетов, в том числе за период 2017-2019 гг.-55отчетов.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хартия РСПП. 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Антикоррупционная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хартия российского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 является одним из учредителей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Ассоциации «Национальная сеть Глобального договора»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России. Глобальный договор Организации Объединенных Наций (объединяет более 13 000 участников из 160 стран мира) – это инициатива ООН в сфере корпоративной социальной ответственности и устойчивого развития, призыв ООН мобилизовать ответственные компании-лидеры и бизнес в целом  в пользу общества, природы и будущего планеты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Система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альтернативного разрешения споров при РСПП :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Арбитражный центр при РСПП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Объединенная комиссия по корпоративной этике 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Объединенная служба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медиации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360000" algn="ctr"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Обязательное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условие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–выработка единой позиции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соблюдением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установленных процедур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0000" algn="ctr"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Позиция РСПП -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согласование с комитетом или комиссией / Президентом РСПП / Бюро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Правления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</a:t>
            </a:r>
          </a:p>
          <a:p>
            <a:pPr marL="0" indent="360000" algn="just">
              <a:spcBef>
                <a:spcPts val="0"/>
              </a:spcBef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8856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Рабочие органы </a:t>
            </a:r>
            <a:r>
              <a:rPr lang="ru-RU" sz="2800" b="1" dirty="0" smtClean="0">
                <a:latin typeface="Bahnschrift SemiCondensed" panose="020B0502040204020203" pitchFamily="34" charset="0"/>
              </a:rPr>
              <a:t>РСПП</a:t>
            </a:r>
            <a:r>
              <a:rPr lang="ru-RU" sz="2800" dirty="0" smtClean="0">
                <a:latin typeface="Bahnschrift SemiCondensed" panose="020B0502040204020203" pitchFamily="34" charset="0"/>
              </a:rPr>
              <a:t>/Комитеты</a:t>
            </a:r>
            <a:endParaRPr lang="ru-RU" sz="2800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165750"/>
              </p:ext>
            </p:extLst>
          </p:nvPr>
        </p:nvGraphicFramePr>
        <p:xfrm>
          <a:off x="251520" y="548687"/>
          <a:ext cx="8136904" cy="593321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8136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1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Наименование Комитета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              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цифровой экономике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инновационной политике и инновационному предпринимательству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интеграции, торгово-таможенной политике и ВТО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08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корпоративной социальной ответственности и демографической политике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95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               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корпоративным отношениям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 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международному сотрудничеству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             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налоговой политике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3046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             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промышленной безопасности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               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промышленной политике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профессиональному обучению и профессиональным квалификациям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408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инвестиционной политике, институтам развития и экспортной поддержке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               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развитию конкуренции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развитию пенсионных систем и социальному страхованию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рынку труда и социальному партнерству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собственности и судебной системе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разрешительной и контрольно-надзорной деятельности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техническому регулированию, стандартизации и оценке соответствия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</a:rPr>
                        <a:t>               Комитет </a:t>
                      </a: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по экологии и природопользованию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энергетической политике и </a:t>
                      </a:r>
                      <a:r>
                        <a:rPr lang="ru-RU" sz="1600" dirty="0" err="1">
                          <a:effectLst/>
                          <a:latin typeface="Bahnschrift SemiCondensed" panose="020B0502040204020203" pitchFamily="34" charset="0"/>
                        </a:rPr>
                        <a:t>энергоэффективности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9584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hnschrift SemiCondensed" panose="020B0502040204020203" pitchFamily="34" charset="0"/>
                        </a:rPr>
                        <a:t>Комитет по регуляторной политике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5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328897"/>
              </p:ext>
            </p:extLst>
          </p:nvPr>
        </p:nvGraphicFramePr>
        <p:xfrm>
          <a:off x="0" y="2"/>
          <a:ext cx="9144000" cy="679507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8100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3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Bahnschrift SemiCondensed" panose="020B0502040204020203" pitchFamily="34" charset="0"/>
                        </a:rPr>
                        <a:t>Отраслевые Комиссии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99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 Комиссия РСПП по агропромышленному комплексу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банкам и банковской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жилищно-коммунальному хозяйству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494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лесному хозяйству и лесопромышленному комплексу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569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Комиссия РСПП по металлургическому комплексу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производству и рынку минеральных удобрений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рыбному хозяйству 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аквакультуре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275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связи  и информационно-коммуникационным  технологиям</a:t>
                      </a:r>
                      <a:endParaRPr lang="ru-RU" sz="1600" dirty="0"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 Комиссия РСПП по  строительству и жилищной политике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страховой деятельности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527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текстильной и легкой промышленности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торговле и потребительскому рынку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транспорту и транспортной инфраструктуре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туристской индустрии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финансовым рынкам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электроэнергетике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по нефтегазовой промышленности</a:t>
                      </a: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автомобильному и сельскохозяйственному машиностроению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SemiCondensed" panose="020B0502040204020203" pitchFamily="34" charset="0"/>
                        </a:rPr>
                        <a:t>             Комиссия РСПП по аудиторской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5971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 Комиссия РСПП по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медиаиндустрии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и предпринимательству в информационной сфере</a:t>
                      </a:r>
                      <a:endParaRPr lang="ru-RU" sz="1600" dirty="0">
                        <a:solidFill>
                          <a:schemeClr val="tx1"/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" y="144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6732588" y="3573463"/>
            <a:ext cx="2303462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Налоговая система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107950" y="3573463"/>
            <a:ext cx="2303463" cy="9525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Институционализация участия бизнес-сообщества в диалоге с органами власти 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6732588" y="2924175"/>
            <a:ext cx="2303462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Энергоэффективность</a:t>
            </a: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6732588" y="1341438"/>
            <a:ext cx="2303462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Человеческий капитал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07950" y="1341438"/>
            <a:ext cx="2303463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Малый и средний бизнес </a:t>
            </a: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107950" y="1916113"/>
            <a:ext cx="2303463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Конкуренция и ликвидация барьеров</a:t>
            </a: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6732588" y="2060575"/>
            <a:ext cx="2305050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Финансовый рынок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107950" y="2708275"/>
            <a:ext cx="2303463" cy="73977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Техрегулирование и промышленная безопасность</a:t>
            </a:r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6732588" y="4221163"/>
            <a:ext cx="2303462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Внешнеэкономическая политика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6732588" y="5013325"/>
            <a:ext cx="2303462" cy="9525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Защита прав собственности, корпоративное управление</a:t>
            </a:r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auto">
          <a:xfrm>
            <a:off x="107950" y="4652963"/>
            <a:ext cx="2303463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Доля государства в экономике</a:t>
            </a:r>
          </a:p>
        </p:txBody>
      </p:sp>
      <p:sp>
        <p:nvSpPr>
          <p:cNvPr id="6160" name="Text Box 23"/>
          <p:cNvSpPr txBox="1">
            <a:spLocks noChangeArrowheads="1"/>
          </p:cNvSpPr>
          <p:nvPr/>
        </p:nvSpPr>
        <p:spPr bwMode="auto">
          <a:xfrm>
            <a:off x="107950" y="5445125"/>
            <a:ext cx="2303463" cy="73977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Система социального страхования и пенсионная реформа</a:t>
            </a:r>
          </a:p>
        </p:txBody>
      </p:sp>
      <p:sp>
        <p:nvSpPr>
          <p:cNvPr id="6161" name="Oval 27"/>
          <p:cNvSpPr>
            <a:spLocks noChangeArrowheads="1"/>
          </p:cNvSpPr>
          <p:nvPr/>
        </p:nvSpPr>
        <p:spPr bwMode="auto">
          <a:xfrm>
            <a:off x="3132138" y="2133600"/>
            <a:ext cx="2879725" cy="23749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3276600" y="2852738"/>
            <a:ext cx="2592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Направления </a:t>
            </a: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диалога бизнеса и власти</a:t>
            </a:r>
          </a:p>
        </p:txBody>
      </p:sp>
      <p:sp>
        <p:nvSpPr>
          <p:cNvPr id="6163" name="AutoShape 30"/>
          <p:cNvSpPr>
            <a:spLocks noChangeArrowheads="1"/>
          </p:cNvSpPr>
          <p:nvPr/>
        </p:nvSpPr>
        <p:spPr bwMode="auto">
          <a:xfrm rot="2219716">
            <a:off x="5162550" y="4897438"/>
            <a:ext cx="1655763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4" name="AutoShape 31"/>
          <p:cNvSpPr>
            <a:spLocks noChangeArrowheads="1"/>
          </p:cNvSpPr>
          <p:nvPr/>
        </p:nvSpPr>
        <p:spPr bwMode="auto">
          <a:xfrm rot="-2189805">
            <a:off x="5364163" y="1773238"/>
            <a:ext cx="1511300" cy="288925"/>
          </a:xfrm>
          <a:prstGeom prst="rightArrow">
            <a:avLst>
              <a:gd name="adj1" fmla="val 50000"/>
              <a:gd name="adj2" fmla="val 1307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5" name="AutoShape 32"/>
          <p:cNvSpPr>
            <a:spLocks noChangeArrowheads="1"/>
          </p:cNvSpPr>
          <p:nvPr/>
        </p:nvSpPr>
        <p:spPr bwMode="auto">
          <a:xfrm rot="-8656665">
            <a:off x="2339975" y="1700213"/>
            <a:ext cx="1511300" cy="288925"/>
          </a:xfrm>
          <a:prstGeom prst="rightArrow">
            <a:avLst>
              <a:gd name="adj1" fmla="val 50000"/>
              <a:gd name="adj2" fmla="val 1307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6" name="AutoShape 33"/>
          <p:cNvSpPr>
            <a:spLocks noChangeArrowheads="1"/>
          </p:cNvSpPr>
          <p:nvPr/>
        </p:nvSpPr>
        <p:spPr bwMode="auto">
          <a:xfrm rot="8126950">
            <a:off x="2308225" y="5008563"/>
            <a:ext cx="1727200" cy="288925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7" name="AutoShape 34"/>
          <p:cNvSpPr>
            <a:spLocks noChangeArrowheads="1"/>
          </p:cNvSpPr>
          <p:nvPr/>
        </p:nvSpPr>
        <p:spPr bwMode="auto">
          <a:xfrm rot="10800000">
            <a:off x="2484438" y="2924175"/>
            <a:ext cx="628650" cy="288925"/>
          </a:xfrm>
          <a:prstGeom prst="rightArrow">
            <a:avLst>
              <a:gd name="adj1" fmla="val 50000"/>
              <a:gd name="adj2" fmla="val 54396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8" name="AutoShape 35"/>
          <p:cNvSpPr>
            <a:spLocks noChangeArrowheads="1"/>
          </p:cNvSpPr>
          <p:nvPr/>
        </p:nvSpPr>
        <p:spPr bwMode="auto">
          <a:xfrm rot="9400029">
            <a:off x="2371725" y="3681413"/>
            <a:ext cx="790575" cy="288925"/>
          </a:xfrm>
          <a:prstGeom prst="rightArrow">
            <a:avLst>
              <a:gd name="adj1" fmla="val 50000"/>
              <a:gd name="adj2" fmla="val 684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9" name="AutoShape 36"/>
          <p:cNvSpPr>
            <a:spLocks noChangeArrowheads="1"/>
          </p:cNvSpPr>
          <p:nvPr/>
        </p:nvSpPr>
        <p:spPr bwMode="auto">
          <a:xfrm rot="8126950">
            <a:off x="2306638" y="4387850"/>
            <a:ext cx="1233487" cy="288925"/>
          </a:xfrm>
          <a:prstGeom prst="rightArrow">
            <a:avLst>
              <a:gd name="adj1" fmla="val 50000"/>
              <a:gd name="adj2" fmla="val 106731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0" name="AutoShape 37"/>
          <p:cNvSpPr>
            <a:spLocks noChangeArrowheads="1"/>
          </p:cNvSpPr>
          <p:nvPr/>
        </p:nvSpPr>
        <p:spPr bwMode="auto">
          <a:xfrm rot="2151619">
            <a:off x="5788025" y="4097338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1" name="AutoShape 38"/>
          <p:cNvSpPr>
            <a:spLocks noChangeArrowheads="1"/>
          </p:cNvSpPr>
          <p:nvPr/>
        </p:nvSpPr>
        <p:spPr bwMode="auto">
          <a:xfrm>
            <a:off x="6084888" y="2997200"/>
            <a:ext cx="574675" cy="288925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2" name="AutoShape 39"/>
          <p:cNvSpPr>
            <a:spLocks noChangeArrowheads="1"/>
          </p:cNvSpPr>
          <p:nvPr/>
        </p:nvSpPr>
        <p:spPr bwMode="auto">
          <a:xfrm rot="281087">
            <a:off x="6011863" y="3573463"/>
            <a:ext cx="646112" cy="288925"/>
          </a:xfrm>
          <a:prstGeom prst="rightArrow">
            <a:avLst>
              <a:gd name="adj1" fmla="val 50000"/>
              <a:gd name="adj2" fmla="val 559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3" name="AutoShape 40"/>
          <p:cNvSpPr>
            <a:spLocks noChangeArrowheads="1"/>
          </p:cNvSpPr>
          <p:nvPr/>
        </p:nvSpPr>
        <p:spPr bwMode="auto">
          <a:xfrm rot="-8848138">
            <a:off x="2405063" y="2224088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4" name="AutoShape 41"/>
          <p:cNvSpPr>
            <a:spLocks noChangeArrowheads="1"/>
          </p:cNvSpPr>
          <p:nvPr/>
        </p:nvSpPr>
        <p:spPr bwMode="auto">
          <a:xfrm rot="-1544803">
            <a:off x="5795963" y="2276475"/>
            <a:ext cx="935037" cy="288925"/>
          </a:xfrm>
          <a:prstGeom prst="rightArrow">
            <a:avLst>
              <a:gd name="adj1" fmla="val 50000"/>
              <a:gd name="adj2" fmla="val 809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14370-A725-4AB1-9074-A2A069653F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0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83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Человеческий капитал</a:t>
            </a:r>
          </a:p>
        </p:txBody>
      </p: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4286250" y="1928813"/>
            <a:ext cx="4643438" cy="41862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ускорение разработки профессиональных стандартов, в том числе в секторах с доминирующим участием государства;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снятие избыточных ограничений по заключению срочных трудовых договоров;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развитие гибких форм занятости, в том числе оформление правовых основ дистанционной занятости;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определение целевых групп иммигрантов, в которых заинтересована РФ и установление для групп преференций и ограничений доступа на рынок труда, сокращение избыточных административных процедур, связанных с привлечением и использованием иностранной рабочей силы (отказ от обособленной бухгалтерской отчетности по иностранным работникам и т.д.);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переход на систему декларирования в сфере охраны труда,  повышающую ее эффективность, но не увеличивающую расходы бизнеса</a:t>
            </a:r>
          </a:p>
        </p:txBody>
      </p:sp>
      <p:sp>
        <p:nvSpPr>
          <p:cNvPr id="7173" name="Text Box 23"/>
          <p:cNvSpPr txBox="1">
            <a:spLocks noChangeArrowheads="1"/>
          </p:cNvSpPr>
          <p:nvPr/>
        </p:nvSpPr>
        <p:spPr bwMode="auto">
          <a:xfrm>
            <a:off x="179388" y="5084763"/>
            <a:ext cx="43211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Компании сокращали занятость менее высокими темпами, чем падала выручка и прибыль. Результат – снижение производительности труда</a:t>
            </a:r>
          </a:p>
        </p:txBody>
      </p:sp>
      <p:grpSp>
        <p:nvGrpSpPr>
          <p:cNvPr id="7174" name="Group 28"/>
          <p:cNvGrpSpPr>
            <a:grpSpLocks/>
          </p:cNvGrpSpPr>
          <p:nvPr/>
        </p:nvGrpSpPr>
        <p:grpSpPr bwMode="auto">
          <a:xfrm>
            <a:off x="0" y="1357313"/>
            <a:ext cx="2106613" cy="1016000"/>
            <a:chOff x="431" y="1344"/>
            <a:chExt cx="1360" cy="680"/>
          </a:xfrm>
        </p:grpSpPr>
        <p:sp>
          <p:nvSpPr>
            <p:cNvPr id="7191" name="AutoShape 29"/>
            <p:cNvSpPr>
              <a:spLocks noChangeArrowheads="1"/>
            </p:cNvSpPr>
            <p:nvPr/>
          </p:nvSpPr>
          <p:spPr bwMode="auto">
            <a:xfrm>
              <a:off x="431" y="1344"/>
              <a:ext cx="1360" cy="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2" name="Text Box 30"/>
            <p:cNvSpPr txBox="1">
              <a:spLocks noChangeArrowheads="1"/>
            </p:cNvSpPr>
            <p:nvPr/>
          </p:nvSpPr>
          <p:spPr bwMode="auto">
            <a:xfrm>
              <a:off x="748" y="1525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6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Выручка</a:t>
              </a:r>
            </a:p>
          </p:txBody>
        </p:sp>
      </p:grpSp>
      <p:sp>
        <p:nvSpPr>
          <p:cNvPr id="7175" name="Text Box 31"/>
          <p:cNvSpPr txBox="1">
            <a:spLocks noChangeArrowheads="1"/>
          </p:cNvSpPr>
          <p:nvPr/>
        </p:nvSpPr>
        <p:spPr bwMode="auto">
          <a:xfrm>
            <a:off x="2555875" y="2492375"/>
            <a:ext cx="1655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Падение на 26 % и более</a:t>
            </a:r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395288" y="2492375"/>
            <a:ext cx="1655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Падение на 26 % и более</a:t>
            </a:r>
          </a:p>
        </p:txBody>
      </p:sp>
      <p:grpSp>
        <p:nvGrpSpPr>
          <p:cNvPr id="7177" name="Group 33"/>
          <p:cNvGrpSpPr>
            <a:grpSpLocks/>
          </p:cNvGrpSpPr>
          <p:nvPr/>
        </p:nvGrpSpPr>
        <p:grpSpPr bwMode="auto">
          <a:xfrm>
            <a:off x="1042988" y="4005263"/>
            <a:ext cx="2232025" cy="503237"/>
            <a:chOff x="3198" y="2523"/>
            <a:chExt cx="1406" cy="317"/>
          </a:xfrm>
        </p:grpSpPr>
        <p:sp>
          <p:nvSpPr>
            <p:cNvPr id="7189" name="AutoShape 34"/>
            <p:cNvSpPr>
              <a:spLocks noChangeArrowheads="1"/>
            </p:cNvSpPr>
            <p:nvPr/>
          </p:nvSpPr>
          <p:spPr bwMode="auto">
            <a:xfrm>
              <a:off x="3198" y="2523"/>
              <a:ext cx="1406" cy="317"/>
            </a:xfrm>
            <a:prstGeom prst="upDownArrow">
              <a:avLst>
                <a:gd name="adj1" fmla="val 54769"/>
                <a:gd name="adj2" fmla="val 198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0" name="Text Box 35"/>
            <p:cNvSpPr txBox="1">
              <a:spLocks noChangeArrowheads="1"/>
            </p:cNvSpPr>
            <p:nvPr/>
          </p:nvSpPr>
          <p:spPr bwMode="auto">
            <a:xfrm>
              <a:off x="3515" y="2568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Занятость</a:t>
              </a:r>
            </a:p>
          </p:txBody>
        </p:sp>
      </p:grpSp>
      <p:sp>
        <p:nvSpPr>
          <p:cNvPr id="7178" name="Text Box 36"/>
          <p:cNvSpPr txBox="1">
            <a:spLocks noChangeArrowheads="1"/>
          </p:cNvSpPr>
          <p:nvPr/>
        </p:nvSpPr>
        <p:spPr bwMode="auto">
          <a:xfrm>
            <a:off x="1187450" y="3500438"/>
            <a:ext cx="2087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Рост или сохранение на том же уровне</a:t>
            </a:r>
          </a:p>
        </p:txBody>
      </p:sp>
      <p:sp>
        <p:nvSpPr>
          <p:cNvPr id="7179" name="Text Box 37"/>
          <p:cNvSpPr txBox="1">
            <a:spLocks noChangeArrowheads="1"/>
          </p:cNvSpPr>
          <p:nvPr/>
        </p:nvSpPr>
        <p:spPr bwMode="auto">
          <a:xfrm>
            <a:off x="1331913" y="4581525"/>
            <a:ext cx="1655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Сокращение на 10 % и менее</a:t>
            </a:r>
          </a:p>
        </p:txBody>
      </p:sp>
      <p:sp>
        <p:nvSpPr>
          <p:cNvPr id="7180" name="Text Box 38"/>
          <p:cNvSpPr txBox="1">
            <a:spLocks noChangeArrowheads="1"/>
          </p:cNvSpPr>
          <p:nvPr/>
        </p:nvSpPr>
        <p:spPr bwMode="auto">
          <a:xfrm>
            <a:off x="1187450" y="3068638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59 % компаний</a:t>
            </a:r>
          </a:p>
        </p:txBody>
      </p:sp>
      <p:sp>
        <p:nvSpPr>
          <p:cNvPr id="7181" name="Text Box 39"/>
          <p:cNvSpPr txBox="1">
            <a:spLocks noChangeArrowheads="1"/>
          </p:cNvSpPr>
          <p:nvPr/>
        </p:nvSpPr>
        <p:spPr bwMode="auto">
          <a:xfrm>
            <a:off x="179388" y="90805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36 % компаний</a:t>
            </a:r>
          </a:p>
        </p:txBody>
      </p:sp>
      <p:sp>
        <p:nvSpPr>
          <p:cNvPr id="7182" name="Text Box 40"/>
          <p:cNvSpPr txBox="1">
            <a:spLocks noChangeArrowheads="1"/>
          </p:cNvSpPr>
          <p:nvPr/>
        </p:nvSpPr>
        <p:spPr bwMode="auto">
          <a:xfrm>
            <a:off x="2411413" y="90805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53 % компаний</a:t>
            </a:r>
          </a:p>
        </p:txBody>
      </p:sp>
      <p:sp>
        <p:nvSpPr>
          <p:cNvPr id="7183" name="Text Box 41"/>
          <p:cNvSpPr txBox="1">
            <a:spLocks noChangeArrowheads="1"/>
          </p:cNvSpPr>
          <p:nvPr/>
        </p:nvSpPr>
        <p:spPr bwMode="auto">
          <a:xfrm>
            <a:off x="5929313" y="6357938"/>
            <a:ext cx="235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</a:t>
            </a:r>
          </a:p>
        </p:txBody>
      </p:sp>
      <p:sp>
        <p:nvSpPr>
          <p:cNvPr id="7184" name="Text Box 42"/>
          <p:cNvSpPr txBox="1">
            <a:spLocks noChangeArrowheads="1"/>
          </p:cNvSpPr>
          <p:nvPr/>
        </p:nvSpPr>
        <p:spPr bwMode="auto">
          <a:xfrm>
            <a:off x="4286250" y="1071563"/>
            <a:ext cx="485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Недостаток квалифицированных кадров – проблема для 40 % 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компаний, 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для 62 % - барьер для развития в перспективе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786563" y="6286500"/>
            <a:ext cx="2133600" cy="365125"/>
          </a:xfrm>
        </p:spPr>
        <p:txBody>
          <a:bodyPr/>
          <a:lstStyle/>
          <a:p>
            <a:pPr>
              <a:defRPr/>
            </a:pPr>
            <a:fld id="{C966E380-8DD9-413A-92BE-D8C43CC77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186" name="Group 28"/>
          <p:cNvGrpSpPr>
            <a:grpSpLocks/>
          </p:cNvGrpSpPr>
          <p:nvPr/>
        </p:nvGrpSpPr>
        <p:grpSpPr bwMode="auto">
          <a:xfrm>
            <a:off x="2214563" y="1357313"/>
            <a:ext cx="2106612" cy="1016000"/>
            <a:chOff x="1762" y="1242"/>
            <a:chExt cx="1360" cy="680"/>
          </a:xfrm>
        </p:grpSpPr>
        <p:sp>
          <p:nvSpPr>
            <p:cNvPr id="7187" name="AutoShape 29"/>
            <p:cNvSpPr>
              <a:spLocks noChangeArrowheads="1"/>
            </p:cNvSpPr>
            <p:nvPr/>
          </p:nvSpPr>
          <p:spPr bwMode="auto">
            <a:xfrm>
              <a:off x="1762" y="1242"/>
              <a:ext cx="1360" cy="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8" name="Text Box 30"/>
            <p:cNvSpPr txBox="1">
              <a:spLocks noChangeArrowheads="1"/>
            </p:cNvSpPr>
            <p:nvPr/>
          </p:nvSpPr>
          <p:spPr bwMode="auto">
            <a:xfrm>
              <a:off x="2085" y="1385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6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Прибыль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1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Институционализация участия бизнес-сообщества в диалоге с органами власти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4500563" y="1412875"/>
            <a:ext cx="4462462" cy="43561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создание системы обязательной комплексной экспертизы с участием бизнес-сообщества проектов нормативных правовых актов органов власти всех уровней и местного самоуправления, включая систему оценки регулирующего воздействия государства на предпринимательскую деятельность;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сохранение практики встреч компаний - членов РСПП с руководством страны и Правительства Российской Федерации;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включение в состав консультативных, совещательных и экспертных органов при Президенте Российской Федерации, Правительстве Российской Федерации, министерствах и ведомствах членов Бюро Правления и Правления РСПП, а также представителей компаний-членов РСПП в качестве представителей РСПП и соответствующих рабочих органов Союза, а не в личном качестве</a:t>
            </a:r>
          </a:p>
        </p:txBody>
      </p:sp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323850" y="2205038"/>
            <a:ext cx="3671888" cy="202406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58 % опрошенных предпринимателей негативно оценивают качество законодательной базы, регулирующей предпринимательскую деятельность</a:t>
            </a:r>
          </a:p>
        </p:txBody>
      </p:sp>
      <p:sp>
        <p:nvSpPr>
          <p:cNvPr id="8202" name="Text Box 41"/>
          <p:cNvSpPr txBox="1">
            <a:spLocks noChangeArrowheads="1"/>
          </p:cNvSpPr>
          <p:nvPr/>
        </p:nvSpPr>
        <p:spPr bwMode="auto">
          <a:xfrm>
            <a:off x="4929188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18C3-E3A6-42A1-824A-88A3F633CC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fo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Конкуренция и ликвидация барьеров</a:t>
            </a:r>
          </a:p>
        </p:txBody>
      </p:sp>
      <p:sp>
        <p:nvSpPr>
          <p:cNvPr id="9221" name="Text Box 40"/>
          <p:cNvSpPr txBox="1">
            <a:spLocks noChangeArrowheads="1"/>
          </p:cNvSpPr>
          <p:nvPr/>
        </p:nvSpPr>
        <p:spPr bwMode="auto">
          <a:xfrm>
            <a:off x="4786313" y="1143000"/>
            <a:ext cx="4143375" cy="4894263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ликвидация «законодательных» возможностей для коррупционного поведения чиновников (дискреционные нормы и т.д.);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отказ от выпуска органами власти инструктивных и разъясняющих нормативные акты писем  и иных документов с ограниченной юридической силой 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«третьего антимонопольного пакета» в редакции, устраивающей бизнес, в том числе установление объективных критериев отграничения неправомерного поведения от нормальной рыночной практики;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полноценная декриминализация экономического, в том числе антимонопольного законодательства;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ограничение возможности правоохранительных органов использовать процессуальные полномочия для давления на бизнес, в том числе путем выемки документов и информационных носителей;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введение механизма раскрытия информации о результатах контрольно-надзорных мероприятий, осуществляемых органами государственной власти, направление регулярных обзоров по итогам проверок в саморегулируемые организации и объединения бизнеса</a:t>
            </a:r>
          </a:p>
        </p:txBody>
      </p:sp>
      <p:sp>
        <p:nvSpPr>
          <p:cNvPr id="9222" name="Text Box 41"/>
          <p:cNvSpPr txBox="1">
            <a:spLocks noChangeArrowheads="1"/>
          </p:cNvSpPr>
          <p:nvPr/>
        </p:nvSpPr>
        <p:spPr bwMode="auto">
          <a:xfrm>
            <a:off x="142875" y="1285875"/>
            <a:ext cx="4392613" cy="1474788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62 % компаний сталкивались с ситуацией, когда представители администрации в регионе создают особо благоприятные условия отдельным фирмам</a:t>
            </a:r>
          </a:p>
        </p:txBody>
      </p:sp>
      <p:graphicFrame>
        <p:nvGraphicFramePr>
          <p:cNvPr id="9223" name="Object 43"/>
          <p:cNvGraphicFramePr>
            <a:graphicFrameLocks noChangeAspect="1"/>
          </p:cNvGraphicFramePr>
          <p:nvPr/>
        </p:nvGraphicFramePr>
        <p:xfrm>
          <a:off x="214313" y="3643313"/>
          <a:ext cx="457200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Диаграмма" r:id="rId4" imgW="7200833" imgH="3848214" progId="Excel.Chart.8">
                  <p:embed/>
                </p:oleObj>
              </mc:Choice>
              <mc:Fallback>
                <p:oleObj name="Диаграмма" r:id="rId4" imgW="7200833" imgH="384821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3313"/>
                        <a:ext cx="457200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44"/>
          <p:cNvSpPr txBox="1">
            <a:spLocks noChangeArrowheads="1"/>
          </p:cNvSpPr>
          <p:nvPr/>
        </p:nvSpPr>
        <p:spPr bwMode="auto">
          <a:xfrm>
            <a:off x="0" y="2852738"/>
            <a:ext cx="4714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Проблемы, с которыми компании  чаще всего сталкиваются при проведении проверок</a:t>
            </a:r>
          </a:p>
        </p:txBody>
      </p:sp>
      <p:sp>
        <p:nvSpPr>
          <p:cNvPr id="9225" name="Text Box 41"/>
          <p:cNvSpPr txBox="1">
            <a:spLocks noChangeArrowheads="1"/>
          </p:cNvSpPr>
          <p:nvPr/>
        </p:nvSpPr>
        <p:spPr bwMode="auto">
          <a:xfrm>
            <a:off x="5143500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79FA1-2A6D-4C24-8989-BF775E8F5F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6858001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Защита прав собственности, корпоративное управление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95738" y="1341438"/>
            <a:ext cx="4967287" cy="456882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законов, обеспечивающих защиту прав собственности (закон об аффилированных лицах и т.д.);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законодательное закрепление нового способа защиты права, нарушенного в ходе корпоративного конфликта, – восстановление утраченного контроля над компанией, распространение на реестр владельцев ценных бумаг принципа публичности, схожего с тем, которым обладает ЕГРЮЛ;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ускорение работы над проектом Федерального закона «О противодействии неправомерному использованию инсайдерской информации и манипулированию рынком»;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минимизация избыточной отчетности акционерных обществ и иных компаний, в том числе отказ от ежеквартального представления сведений о стоимости чистых активов;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проведение в 2010 году работы по исключению на основании решения регистрирующего органа из единого государственного реестра юридических лиц организаций, прекративших свою деятельность;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продолжение судебной реформы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3600450" cy="92551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58 % компаний считают, что права собственности недостаточно защищены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3068638"/>
            <a:ext cx="3600450" cy="12001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66 % компаний считают, что эффективно защитить свои права можно, обратившись в суд</a:t>
            </a:r>
          </a:p>
        </p:txBody>
      </p:sp>
      <p:sp>
        <p:nvSpPr>
          <p:cNvPr id="15367" name="Text Box 41"/>
          <p:cNvSpPr txBox="1">
            <a:spLocks noChangeArrowheads="1"/>
          </p:cNvSpPr>
          <p:nvPr/>
        </p:nvSpPr>
        <p:spPr bwMode="auto">
          <a:xfrm>
            <a:off x="5143500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BF685-C279-4DF6-BB5D-E0F6D88774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52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50454488"/>
              </p:ext>
            </p:extLst>
          </p:nvPr>
        </p:nvGraphicFramePr>
        <p:xfrm>
          <a:off x="899592" y="2036409"/>
          <a:ext cx="72727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Arial Black" panose="020B0A04020102020204" pitchFamily="34" charset="0"/>
              </a:rPr>
              <a:t>Взаимодействие РСПП  с органами государственной власти в процессе разработки и экспертизы проектов нормативных правовых </a:t>
            </a:r>
            <a:r>
              <a:rPr lang="ru-RU" sz="2200" dirty="0" smtClean="0">
                <a:latin typeface="Arial Black" panose="020B0A04020102020204" pitchFamily="34" charset="0"/>
              </a:rPr>
              <a:t>актов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177" y="2774191"/>
            <a:ext cx="1306442" cy="1294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8" y="2956336"/>
            <a:ext cx="955819" cy="9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1" y="2564904"/>
            <a:ext cx="8161129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создается </a:t>
            </a:r>
            <a:r>
              <a:rPr lang="ru-RU" dirty="0"/>
              <a:t>в целях представления и защиты общих, в том числе профессиональных, интересов; для достижения общественно полезных, не противоречащих федеральным законам целей, имеющих некоммерческий характер;</a:t>
            </a:r>
          </a:p>
          <a:p>
            <a:r>
              <a:rPr lang="ru-RU" dirty="0"/>
              <a:t>	основана на членстве коммерческих организаций (компаний, предприятий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 smtClean="0"/>
              <a:t></a:t>
            </a:r>
            <a:r>
              <a:rPr lang="ru-RU" dirty="0"/>
              <a:t>	вправе осуществлять предпринимательскую деятельность, соответствующую целям, для достижения которых оно создано (для некоммерческих партнерств, за исключением случаев, если некоммерческим партнерством приобретен статус саморегулируемой организации).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3" y="454192"/>
            <a:ext cx="6801407" cy="45452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20651" y="920045"/>
            <a:ext cx="770773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Союзы               СРО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Объединения работодателей    Палаты          Гильдии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Ассоциации                            НП некоммерческие партнерства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Коллегии            Лиги                 Общества                      Фонды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и иные общественные и некоммерческие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091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476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Bahnschrift SemiBold" panose="020B0502040204020203" pitchFamily="34" charset="0"/>
              </a:rPr>
              <a:t>Основные экспертные </a:t>
            </a:r>
            <a:r>
              <a:rPr lang="ru-RU" sz="2800" b="1" dirty="0" smtClean="0">
                <a:latin typeface="Bahnschrift SemiBold" panose="020B0502040204020203" pitchFamily="34" charset="0"/>
              </a:rPr>
              <a:t>процедуры</a:t>
            </a:r>
            <a:endParaRPr lang="ru-RU" sz="2800" b="1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109898"/>
              </p:ext>
            </p:extLst>
          </p:nvPr>
        </p:nvGraphicFramePr>
        <p:xfrm>
          <a:off x="18372" y="620688"/>
          <a:ext cx="89644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45832"/>
            <a:ext cx="8352928" cy="1512168"/>
          </a:xfrm>
        </p:spPr>
        <p:txBody>
          <a:bodyPr/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Публичное обсуждение 10-20 дней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Сводка предложений 7-10 дней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заключения ОРВ (Минэкономразвития)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проекта акта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портале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0" y="188640"/>
            <a:ext cx="8834728" cy="504056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/>
          <p:cNvSpPr/>
          <p:nvPr/>
        </p:nvSpPr>
        <p:spPr>
          <a:xfrm>
            <a:off x="539750" y="188640"/>
            <a:ext cx="78486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Подготовка предложений к заседаниям Комиссии Правительства РФ по законопроектной деятельности в рамках рассмотрения проектов отзывов и заключений, а также вопросов включенных в повестку заседания Госдумы РФ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895" y="3212951"/>
            <a:ext cx="763265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Аппарат РСПП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660351123"/>
              </p:ext>
            </p:extLst>
          </p:nvPr>
        </p:nvGraphicFramePr>
        <p:xfrm>
          <a:off x="179512" y="5201816"/>
          <a:ext cx="632487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Стрелка вверх 24"/>
          <p:cNvSpPr/>
          <p:nvPr/>
        </p:nvSpPr>
        <p:spPr>
          <a:xfrm rot="10800000">
            <a:off x="976548" y="5012382"/>
            <a:ext cx="485775" cy="6492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9563" y="4941888"/>
            <a:ext cx="2232025" cy="16557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Предложения по позиции РСПП,  а также, при необходимости, поправкам к </a:t>
            </a: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законопроектам</a:t>
            </a:r>
            <a:endParaRPr lang="ru-RU" sz="14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3136788" y="4976817"/>
            <a:ext cx="485775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8506957">
            <a:off x="5502275" y="4419600"/>
            <a:ext cx="314325" cy="701675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4149080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Обзор законодательства  </a:t>
            </a:r>
            <a:r>
              <a:rPr lang="ru-RU" sz="1400" b="1" dirty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РСПП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149080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Ежемесячный Календарь рассмотрения вопросов Государственной Думой</a:t>
            </a:r>
            <a:endParaRPr lang="ru-RU" sz="14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19615" y="4149081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Сводное задание на мониторинг законодательства</a:t>
            </a:r>
            <a:endParaRPr lang="ru-RU" sz="14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10800000">
            <a:off x="5316650" y="5111680"/>
            <a:ext cx="485775" cy="503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976548" y="3789040"/>
            <a:ext cx="485775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10800000">
            <a:off x="5316651" y="3783807"/>
            <a:ext cx="485775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7308304" y="3784054"/>
            <a:ext cx="485775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076056" y="1268760"/>
            <a:ext cx="3960440" cy="12237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Рассматривает проекты отзывов и заключений Правительства РФ на законопроекты;</a:t>
            </a: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Определяет позицию Правительства  РФ по законопроектам, включенным в повестку заседания Госдумы</a:t>
            </a:r>
            <a:endParaRPr lang="ru-RU" sz="14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Стрелка вверх 43"/>
          <p:cNvSpPr/>
          <p:nvPr/>
        </p:nvSpPr>
        <p:spPr>
          <a:xfrm>
            <a:off x="7289800" y="2543497"/>
            <a:ext cx="485775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Куб 4"/>
          <p:cNvSpPr/>
          <p:nvPr/>
        </p:nvSpPr>
        <p:spPr>
          <a:xfrm>
            <a:off x="452545" y="1303183"/>
            <a:ext cx="3813675" cy="1189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en-US" sz="1400" b="1" dirty="0" smtClean="0">
              <a:latin typeface="Bahnschrift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altLang="en-US" sz="1600" b="1" dirty="0" smtClean="0">
                <a:latin typeface="Bahnschrift Light" panose="020B0502040204020203" pitchFamily="34" charset="0"/>
              </a:rPr>
              <a:t>Комиссия  Правительства РФ по законопроектной деятельности</a:t>
            </a:r>
          </a:p>
          <a:p>
            <a:pPr algn="ctr" eaLnBrk="1" hangingPunct="1">
              <a:defRPr/>
            </a:pPr>
            <a:endParaRPr lang="ru-RU" altLang="en-US" sz="1400" b="1" dirty="0" smtClean="0">
              <a:latin typeface="Bahnschrift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4871" y="5769769"/>
            <a:ext cx="3764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КОМИТЕТЫ И КОМИССИИ РСПП</a:t>
            </a:r>
            <a:endParaRPr lang="ru-RU" sz="2000" dirty="0">
              <a:latin typeface="Bahnschrift SemiCondensed" panose="020B0502040204020203" pitchFamily="34" charset="0"/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10800000">
            <a:off x="3136787" y="3784054"/>
            <a:ext cx="485775" cy="3597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5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/>
          <p:cNvSpPr/>
          <p:nvPr/>
        </p:nvSpPr>
        <p:spPr>
          <a:xfrm>
            <a:off x="755650" y="134143"/>
            <a:ext cx="7848600" cy="8302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Bahnschrift SemiBold SemiConden" panose="020B0502040204020203" pitchFamily="34" charset="0"/>
              </a:rPr>
              <a:t>Формирование сводного задания на мониторинг законодательства и правоприменительной практики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55650" y="5492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2237" y="2780928"/>
            <a:ext cx="2520950" cy="8248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РСПП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106488"/>
            <a:ext cx="4464496" cy="1195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программы 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законопроектной работы Государственной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1133133"/>
            <a:ext cx="3888432" cy="1168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законопроектной работы Правительства РФ</a:t>
            </a:r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3679825" y="2301875"/>
            <a:ext cx="485775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3713162" y="3701879"/>
            <a:ext cx="485775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3712218" y="4797424"/>
            <a:ext cx="485775" cy="5757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43302" y="4868638"/>
            <a:ext cx="3024583" cy="18732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приоритетных законопроектов, сроки, этапы, ФОИВ, ответственные за разработку, Рабочий орган РСПП, курирующий проект НПА, результаты</a:t>
            </a:r>
            <a:endParaRPr lang="ru-RU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верх 28"/>
          <p:cNvSpPr>
            <a:spLocks noChangeArrowheads="1"/>
          </p:cNvSpPr>
          <p:nvPr/>
        </p:nvSpPr>
        <p:spPr bwMode="auto">
          <a:xfrm rot="5400000">
            <a:off x="5337101" y="5616227"/>
            <a:ext cx="485775" cy="863849"/>
          </a:xfrm>
          <a:prstGeom prst="up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472682"/>
            <a:ext cx="4032448" cy="11509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Сводное задание на мониторинг законодательства и правоприменительной практики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36586" y="3843960"/>
            <a:ext cx="5528693" cy="1169365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1036586" y="4228587"/>
            <a:ext cx="4509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КОМИТЕТЫ И КОМИССИИ РСПП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5279" y="3266821"/>
            <a:ext cx="2502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 предложения в Сводное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5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/>
          <p:cNvSpPr/>
          <p:nvPr/>
        </p:nvSpPr>
        <p:spPr>
          <a:xfrm>
            <a:off x="539824" y="356097"/>
            <a:ext cx="7848600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Подготовка предложений по актуальным проектам федеральных законов, рассматриваемых Государственной Думой РФ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125538"/>
            <a:ext cx="7128791" cy="8633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Направление обращений в Государственную Думу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2544167" y="4797152"/>
            <a:ext cx="485775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7101308" y="2204740"/>
            <a:ext cx="485775" cy="25922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B854D"/>
              </a:solidFill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8325506" y="1268945"/>
            <a:ext cx="485775" cy="6481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4927748"/>
            <a:ext cx="2232025" cy="13095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Предложения по позиции РСПП,  а также, при необходимости, поправкам к </a:t>
            </a: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законопроектам </a:t>
            </a:r>
            <a:endParaRPr lang="ru-RU" sz="14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5151" y="2492896"/>
            <a:ext cx="2843808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Обзор </a:t>
            </a:r>
          </a:p>
          <a:p>
            <a:pPr algn="ctr"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законодательства и правоприменительной практики РСПП</a:t>
            </a:r>
          </a:p>
          <a:p>
            <a:pPr algn="ctr">
              <a:defRPr/>
            </a:pPr>
            <a:r>
              <a:rPr lang="ru-RU" sz="1400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(Информация о проектах федеральных законов, внесенных в Государственную Думу, а также принятых в первом, втором и третьем чтении)</a:t>
            </a:r>
            <a:endParaRPr lang="ru-RU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17723" y="5185086"/>
            <a:ext cx="5528693" cy="1169365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1475656" y="5569714"/>
            <a:ext cx="3764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КОМИТЕТЫ И КОМИССИИ РСПП</a:t>
            </a:r>
            <a:endParaRPr lang="ru-RU" sz="20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96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Bahnschrift SemiBold" panose="020B0502040204020203" pitchFamily="34" charset="0"/>
              </a:rPr>
              <a:t>Трансформация делового климата ТДК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603331"/>
              </p:ext>
            </p:extLst>
          </p:nvPr>
        </p:nvGraphicFramePr>
        <p:xfrm>
          <a:off x="1115616" y="1412776"/>
          <a:ext cx="64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8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67128" cy="4900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План ТДК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446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400"/>
              </a:spcBef>
              <a:buNone/>
            </a:pPr>
            <a:r>
              <a:rPr lang="ru-RU" sz="2400" b="1" dirty="0" smtClean="0"/>
              <a:t>           направлен </a:t>
            </a:r>
            <a:r>
              <a:rPr lang="ru-RU" sz="2400" dirty="0"/>
              <a:t>на улучшение инвестиционного </a:t>
            </a:r>
            <a:r>
              <a:rPr lang="ru-RU" sz="2400" dirty="0" smtClean="0"/>
              <a:t>климата 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ru-RU" sz="2400" b="1" dirty="0" smtClean="0"/>
              <a:t>по </a:t>
            </a:r>
            <a:r>
              <a:rPr lang="ru-RU" sz="2400" b="1" dirty="0"/>
              <a:t>12 направлениям</a:t>
            </a:r>
            <a:r>
              <a:rPr lang="ru-RU" sz="2400" dirty="0"/>
              <a:t>: технологическое присоединение к инженерным сетям; градостроительная деятельность; регистрация прав на имущество и кадастровая оценка; таможенное администрирование; международная торговля и развитие экспорта; доступ субъектов малого и среднего предпринимательства к закупкам; доступ субъектов малого и среднего предпринимательства к финансам; регистрация юридических лиц; человеческий капитал и производительность труда; корпоративное управление; налоговое администрирование; контрольно-надзорная деятельность. В целях оценки эффективности реализации Плана утверждены целевые показатели и их значения до 2024 года.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8D65-9AC2-4EFC-BE7F-F30FA471D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5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" y="12576"/>
            <a:ext cx="90749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1402"/>
            <a:ext cx="140858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836712"/>
            <a:ext cx="467544" cy="653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00"/>
            <a:ext cx="8734618" cy="658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476672"/>
            <a:ext cx="154781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9072"/>
            <a:ext cx="611709" cy="92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926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Bahnschrift SemiBold" panose="020B0502040204020203" pitchFamily="34" charset="0"/>
              </a:rPr>
              <a:t>Участие РСПП в реформе контрольно-надзорной деятельности (КНД</a:t>
            </a:r>
            <a:r>
              <a:rPr lang="ru-RU" sz="2400" b="1" dirty="0" smtClean="0">
                <a:latin typeface="Bahnschrift SemiBold" panose="020B0502040204020203" pitchFamily="34" charset="0"/>
              </a:rPr>
              <a:t>)</a:t>
            </a:r>
            <a:endParaRPr lang="ru-RU" sz="2400" b="1" dirty="0">
              <a:latin typeface="Bahnschrift SemiBold" panose="020B05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7016" y="1124744"/>
            <a:ext cx="8856984" cy="55446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реформы: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избыточной административной нагрузки на субъекты предпринимательской деятельности.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отмена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неактуальных нормативных актов в сфере надзора и контроля,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структуры нормативного регулирования для различных сфер общественных отношений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рисков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новой нормативной основы и системы обязательных требований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детальных процедур контрольно-надзорной деятельности, проведения проверок и т.п.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996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6264696"/>
          </a:xfrm>
        </p:spPr>
        <p:txBody>
          <a:bodyPr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основные </a:t>
            </a:r>
            <a:r>
              <a:rPr lang="ru-RU" sz="160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направления деятельности </a:t>
            </a:r>
            <a:r>
              <a:rPr lang="ru-RU" sz="1600" i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современных </a:t>
            </a:r>
            <a:r>
              <a:rPr lang="ru-RU" sz="160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бизнес-союзов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.\</a:t>
            </a:r>
            <a:b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Консолидация усилий представителей бизнеса различных уровней:</a:t>
            </a:r>
            <a:b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создание </a:t>
            </a: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механизмов и процедур выработки консолидированных решений бизнес-объединения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</a:t>
            </a:r>
            <a:b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установление стратегического 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партнерств с государственными институтами</a:t>
            </a:r>
            <a:b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Поддержание </a:t>
            </a: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баланса интересов общества, власти и бизнеса:</a:t>
            </a:r>
            <a:b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Улучшение деловой среды, повышение статуса российского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бизнеса</a:t>
            </a:r>
            <a:b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представительство и Защита </a:t>
            </a: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интересов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членов и деловых кругов </a:t>
            </a: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органах государственной власти и местного самоуправления;</a:t>
            </a:r>
            <a:b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Выявление и анализ актуальных проблем, связанных с развитием предпринимательства, определенной отрасли и экономики в целом;</a:t>
            </a:r>
            <a:b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экспертиза 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проектов государственных решений, 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их продвижение в 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органах исполнительной и законодательной 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власти;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Мониторинг правоприменительной 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практики);</a:t>
            </a:r>
            <a:b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Правовая, экономическая, социальная, информационная поддержка, 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(консультирование, услуги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порталы, </a:t>
            </a: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сайты);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Проведение публичных </a:t>
            </a:r>
            <a:r>
              <a:rPr lang="ru-RU" sz="1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мероприятий,обсуждений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выставок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,;</a:t>
            </a:r>
            <a:br>
              <a:rPr lang="ru-RU" sz="14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89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9213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реформы КНД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97" y="2422310"/>
            <a:ext cx="619266" cy="61926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805086" y="1503139"/>
            <a:ext cx="2895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органов власти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азрабатывают проекты новых НПА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478" y="3668241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комментарии по </a:t>
            </a:r>
            <a:r>
              <a:rPr lang="ru-RU" dirty="0" smtClean="0">
                <a:latin typeface="Bahnschrift Light" panose="020B0502040204020203" pitchFamily="34" charset="0"/>
              </a:rPr>
              <a:t>д</a:t>
            </a:r>
          </a:p>
          <a:p>
            <a:r>
              <a:rPr lang="ru-RU" dirty="0" err="1" smtClean="0">
                <a:latin typeface="Bahnschrift Light" panose="020B0502040204020203" pitchFamily="34" charset="0"/>
              </a:rPr>
              <a:t>оработке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762379"/>
            <a:ext cx="28950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 отраслевых рабочих групп от бизнеса и госорганов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5596" y="4381895"/>
            <a:ext cx="262829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 дают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3043" y="3660941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комментарии по доработке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30035" y="3850397"/>
            <a:ext cx="2895088" cy="1554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Правительственная комиссия по проведению административной реформы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разногласия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9424" y="1516005"/>
            <a:ext cx="2736304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</a:t>
            </a:r>
            <a:r>
              <a:rPr lang="ru-RU" dirty="0" smtClean="0">
                <a:latin typeface="Bahnschrift Light" panose="020B0502040204020203" pitchFamily="34" charset="0"/>
              </a:rPr>
              <a:t>по </a:t>
            </a:r>
            <a:r>
              <a:rPr lang="ru-RU" dirty="0">
                <a:latin typeface="Bahnschrift Light" panose="020B0502040204020203" pitchFamily="34" charset="0"/>
              </a:rPr>
              <a:t>доработке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655539"/>
            <a:ext cx="289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новое регулирование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11" descr="C:\Users\DenisovaAV\AppData\Local\Microsoft\Windows\INetCache\IE\FYXOZ3D7\tasks-977548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76" y="2406122"/>
            <a:ext cx="702145" cy="6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2195736" y="3284984"/>
            <a:ext cx="216024" cy="2880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851920" y="4408710"/>
            <a:ext cx="792088" cy="1724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6324600" y="3305175"/>
            <a:ext cx="191616" cy="26784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4522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основах гос.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 обязательных требованиях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2020г.</a:t>
            </a:r>
          </a:p>
        </p:txBody>
      </p:sp>
    </p:spTree>
    <p:extLst>
      <p:ext uri="{BB962C8B-B14F-4D97-AF65-F5344CB8AC3E}">
        <p14:creationId xmlns:p14="http://schemas.microsoft.com/office/powerpoint/2010/main" val="8736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5913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6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Отраслевые рабочие</a:t>
                      </a:r>
                      <a:r>
                        <a:rPr lang="ru-RU" sz="2000" baseline="0" dirty="0" smtClean="0"/>
                        <a:t> группы, участвующие в реформе КНД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43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1.  Азартные игры и лотереи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2.  Автомобильный транспорт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3.  Безопасность дорожного движения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4.  Безопасность донорской крови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5.  Водный транспорт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6.  Воздушный транспорт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7.  Драгоценные металлы и камни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8.  Железнодорожный транспорт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9.  Животноводство и растениеводство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10.  Земля и недвижимость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11.  Здравоохранение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12.  Интеллектуальная собственность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13.  </a:t>
                      </a:r>
                      <a:r>
                        <a:rPr lang="ru-RU" sz="1600" dirty="0" err="1" smtClean="0"/>
                        <a:t>Коллекторская</a:t>
                      </a:r>
                      <a:r>
                        <a:rPr lang="ru-RU" sz="1600" dirty="0" smtClean="0"/>
                        <a:t> деятельность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14.  Контрольно-кассовая техника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15.  Культура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16.  Лесное хозяйство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17.  Метеорология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18.  Миграция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19.  Обеспечение единства измерений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20.  Образование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21.  Оценка соответствия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22.  Пожарная безопасность, гражданская оборона и чрезвычайные ситуации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/>
                        <a:t>23.  Полиграфическая продукция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24.  Производство и оборот алкогольной продукции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25.  Промышленная безопасность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26.  Развитие конкуренции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27.  Реклама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28.  Рыболовство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29.  Саморегулируемые организации аудиторов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30.  Саморегулируемые организации сельскохозяйственных кооперативов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31.  Санитарно-эпидемиологическое благополучие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32.  Связь и информационные технологии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33.  Социальное обслуживание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34.  Средства массовой информации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35.  Строительство и жилищно-коммунальное хозяйство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36.  Торговля и защита прав потребителей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37.  Трудовые отношения и охрана труда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38.  Туризм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39.  Фармацевтика и медицинские изделия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40.  Экология и природопользование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41.  Энергетика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634997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Оценивают проекты и дают комментарии по доработке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Цифровая платформа ЗА </a:t>
            </a:r>
            <a:r>
              <a:rPr lang="ru-RU" sz="2400" dirty="0" smtClean="0">
                <a:solidFill>
                  <a:srgbClr val="FF0000"/>
                </a:solidFill>
              </a:rPr>
              <a:t>БИЗНЕС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/>
              <a:t>электронный ресурс для приёма обращений предпринимателей в связи с </a:t>
            </a:r>
            <a:r>
              <a:rPr lang="ru-RU" sz="2400" dirty="0" smtClean="0"/>
              <a:t>давлением </a:t>
            </a:r>
            <a:r>
              <a:rPr lang="ru-RU" sz="2400" dirty="0"/>
              <a:t>со стороны правоохранительных органов.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709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dirty="0" err="1" smtClean="0"/>
              <a:t>Цели:снижение</a:t>
            </a:r>
            <a:r>
              <a:rPr lang="ru-RU" sz="2000" dirty="0" smtClean="0"/>
              <a:t> </a:t>
            </a:r>
            <a:r>
              <a:rPr lang="ru-RU" sz="2000" dirty="0"/>
              <a:t>неправомерного административного давления в отношении предпринимателей со стороны правоохранительных органов</a:t>
            </a:r>
            <a:r>
              <a:rPr lang="ru-RU" sz="2000" dirty="0" smtClean="0"/>
              <a:t>; повышение </a:t>
            </a:r>
            <a:r>
              <a:rPr lang="ru-RU" sz="2000" dirty="0"/>
              <a:t>прозрачности деятельности правоохранительных органов</a:t>
            </a:r>
            <a:r>
              <a:rPr lang="ru-RU" sz="2000" dirty="0" smtClean="0"/>
              <a:t>; улучшение </a:t>
            </a:r>
            <a:r>
              <a:rPr lang="ru-RU" sz="2000" dirty="0"/>
              <a:t>инвестиционного климата в России; формирование новых стандартов работы органов власти с обращениями предпринимателей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/>
              <a:t>Процедура </a:t>
            </a:r>
            <a:r>
              <a:rPr lang="ru-RU" sz="2000" dirty="0" smtClean="0"/>
              <a:t>Обработка жалобы </a:t>
            </a:r>
            <a:r>
              <a:rPr lang="ru-RU" sz="2000" dirty="0"/>
              <a:t>и консультирование. Краткое обезличенное описание проблемы будет опубликовано на портале.</a:t>
            </a:r>
          </a:p>
          <a:p>
            <a:pPr algn="just"/>
            <a:r>
              <a:rPr lang="ru-RU" sz="2000" dirty="0" smtClean="0"/>
              <a:t>По </a:t>
            </a:r>
            <a:r>
              <a:rPr lang="ru-RU" sz="2000" dirty="0"/>
              <a:t>выбору заявителя к рассмотрению обращения подключатся деловые объединения и бизнес–омбудсмен.</a:t>
            </a:r>
          </a:p>
          <a:p>
            <a:pPr algn="just"/>
            <a:r>
              <a:rPr lang="ru-RU" sz="2000" dirty="0" smtClean="0"/>
              <a:t>Аналитики </a:t>
            </a:r>
            <a:r>
              <a:rPr lang="ru-RU" sz="2000" dirty="0"/>
              <a:t>платформы проведут экспертную оценку обращения и при необходимости запросят дополнительные документы.</a:t>
            </a:r>
          </a:p>
          <a:p>
            <a:pPr algn="just"/>
            <a:r>
              <a:rPr lang="ru-RU" sz="2000" dirty="0" smtClean="0"/>
              <a:t>Обращение </a:t>
            </a:r>
            <a:r>
              <a:rPr lang="ru-RU" sz="2000" dirty="0"/>
              <a:t>будет направлено в правоохранительный орган, который рассмотрит его в течение 30 дней и предоставит ответ.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8D65-9AC2-4EFC-BE7F-F30FA471D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179735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 взаимодействия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400" b="1" dirty="0" smtClean="0"/>
              <a:t>Доступ </a:t>
            </a:r>
            <a:r>
              <a:rPr lang="ru-RU" altLang="ru-RU" sz="2400" b="1" dirty="0"/>
              <a:t>к информации о деятельности государственных органов</a:t>
            </a:r>
          </a:p>
          <a:p>
            <a:pPr eaLnBrk="1" hangingPunct="1"/>
            <a:r>
              <a:rPr lang="ru-RU" altLang="ru-RU" sz="2400" b="1" dirty="0"/>
              <a:t>Публичное обсуждение проектов нормативных актов</a:t>
            </a:r>
          </a:p>
          <a:p>
            <a:pPr eaLnBrk="1" hangingPunct="1"/>
            <a:r>
              <a:rPr lang="ru-RU" altLang="ru-RU" sz="2400" b="1" dirty="0"/>
              <a:t>Участие в экспертизе проектов государственных решений  и НПА</a:t>
            </a:r>
          </a:p>
          <a:p>
            <a:pPr eaLnBrk="1" hangingPunct="1"/>
            <a:r>
              <a:rPr lang="ru-RU" altLang="ru-RU" sz="2400" b="1" dirty="0"/>
              <a:t>Участие представителей гражданского общества в работе консультативных и совещательных органов</a:t>
            </a:r>
          </a:p>
          <a:p>
            <a:pPr eaLnBrk="1" hangingPunct="1"/>
            <a:r>
              <a:rPr lang="ru-RU" altLang="ru-RU" sz="2400" b="1" dirty="0"/>
              <a:t>Мониторинг </a:t>
            </a:r>
            <a:r>
              <a:rPr lang="ru-RU" altLang="ru-RU" sz="2400" b="1" dirty="0" err="1"/>
              <a:t>правоприменения</a:t>
            </a:r>
            <a:endParaRPr lang="ru-RU" altLang="ru-RU" sz="2400" b="1" dirty="0"/>
          </a:p>
          <a:p>
            <a:pPr eaLnBrk="1" hangingPunct="1"/>
            <a:r>
              <a:rPr lang="ru-RU" altLang="ru-RU" sz="2400" b="1" dirty="0"/>
              <a:t>Социальное партнерство</a:t>
            </a:r>
          </a:p>
          <a:p>
            <a:pPr eaLnBrk="1" hangingPunct="1"/>
            <a:r>
              <a:rPr lang="ru-RU" altLang="ru-RU" sz="2400" b="1" dirty="0" smtClean="0"/>
              <a:t>Антикоррупционная политика</a:t>
            </a:r>
            <a:endParaRPr lang="ru-RU" alt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C7833-9B32-4CC8-AE14-250CE3626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8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Участие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экспертизе проектов НПА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/>
              <a:t>      </a:t>
            </a:r>
            <a:r>
              <a:rPr lang="ru-RU" sz="1600" b="1" i="1" dirty="0"/>
              <a:t>Федеральный закон №32-ФЗ «Об Общественной палате в Российской Федерации» от 4 апреля 2005 года</a:t>
            </a:r>
            <a:r>
              <a:rPr lang="ru-RU" sz="1600" b="1" i="1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Полномочия Общественной палаты РФ: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/>
              <a:t>Давать заключения о нарушениях законодательства Российской Федерации федеральными органами исполнительной власти, органами исполнительной власти субъектов Российской Федерации и органами местного самоуправления, а также о нарушениях свободы слова в средствах массовой информации и направлять указанные заключения в компетентные государственные органы или должностным лицам;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/>
              <a:t>Проводить экспертизу проектов законов Российской Федерации о поправках к Конституции Российской Федерации, проектов федеральных конституционных законов и федеральных законов, проектов нормативных правовых актов Правительства Российской Федерации и федеральных органов исполнительной власти, проектов законов субъектов Российской Федерации и нормативных правовых актов органов государственной власти субъектов Российской Федерации, проектов правовых актов органов местного самоуправления;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/>
              <a:t>Приглашать руководителей федеральных органов государственной власти, органов государственной власти субъектов Российской Федерации и органов местного самоуправления на пленарные заседания Общественной палаты;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/>
              <a:t>Направлять членов Общественной палаты, уполномоченных советом Общественной палаты, для участия в работе комитетов и комиссий Совета Федерации Федерального Собрания Российской Федерации, Государственной Думы Федерального Собрания Российской Федерации, а также в заседаниях коллегий федеральных органов исполнительной власти в порядке, определяемом Правительством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0233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Участие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экспертизе проектов НПА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/>
              <a:t>      </a:t>
            </a:r>
            <a:r>
              <a:rPr lang="ru-RU" sz="1600" b="1" i="1" dirty="0"/>
              <a:t>Федеральный закон №32-ФЗ «Об Общественной палате в Российской Федерации» от 4 апреля 2005 года</a:t>
            </a:r>
            <a:r>
              <a:rPr lang="ru-RU" sz="1600" b="1" i="1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Полномочия Общественной палаты РФ: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/>
              <a:t>Давать заключения о нарушениях законодательства Российской Федерации федеральными органами исполнительной власти, органами исполнительной власти субъектов Российской Федерации и органами местного самоуправления, а также о нарушениях свободы слова в средствах массовой информации и направлять указанные заключения в компетентные государственные органы или должностным лицам;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/>
              <a:t>Проводить экспертизу проектов законов Российской Федерации о поправках к Конституции Российской Федерации, проектов федеральных конституционных законов и федеральных законов, проектов нормативных правовых актов Правительства Российской Федерации и федеральных органов исполнительной власти, проектов законов субъектов Российской Федерации и нормативных правовых актов органов государственной власти субъектов Российской Федерации, проектов правовых актов органов местного самоуправления;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/>
              <a:t>Приглашать руководителей федеральных органов государственной власти, органов государственной власти субъектов Российской Федерации и органов местного самоуправления на пленарные заседания Общественной палаты;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/>
              <a:t>Направлять членов Общественной палаты, уполномоченных советом Общественной палаты, для участия в работе комитетов и комиссий Совета Федерации Федерального Собрания Российской Федерации, Государственной Думы Федерального Собрания Российской Федерации, а также в заседаниях коллегий федеральных органов исполнительной власти в порядке, определяемом Правительством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0233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000">
              <a:srgbClr val="85C2FF">
                <a:lumMod val="69000"/>
                <a:lumOff val="31000"/>
              </a:srgbClr>
            </a:gs>
            <a:gs pos="0">
              <a:srgbClr val="85C2FF">
                <a:lumMod val="11000"/>
                <a:lumOff val="89000"/>
              </a:srgbClr>
            </a:gs>
            <a:gs pos="100000">
              <a:srgbClr val="C4D6EB">
                <a:lumMod val="7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6661"/>
            <a:ext cx="1317700" cy="13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5223" y="1604799"/>
            <a:ext cx="8447087" cy="5016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endParaRPr lang="ru-RU" altLang="ru-RU" sz="1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42" y="2180862"/>
            <a:ext cx="82667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Российский союз промышленников и предпринимателей </a:t>
            </a:r>
            <a:endParaRPr lang="ru-RU" altLang="ru-RU" sz="20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общероссийская некоммерческая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ассоциация, созданная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продвижения интересов бизнеса при принятии государственных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решений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Зарегистрирован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1991 г.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РСПП – общероссийская 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общественная организация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2005г.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РСПП - ассоциация   работодателей, юридических лиц.</a:t>
            </a:r>
          </a:p>
          <a:p>
            <a:endParaRPr lang="ru-RU" altLang="ru-RU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РСПП– в Российской трехсторонней комиссии по регулированию социально-трудовых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отношений является  координатором  со стороны бизнеса.</a:t>
            </a:r>
          </a:p>
          <a:p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Органы управления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РСПП –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Съезд,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Правление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Бюро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Правления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РСПП.</a:t>
            </a:r>
          </a:p>
          <a:p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составе РСПП – более 100 региональных и отраслевых ассоциаций, 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более 400 крупнейших  компаний, действующих на территории России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000">
              <a:srgbClr val="85C2FF">
                <a:lumMod val="69000"/>
                <a:lumOff val="31000"/>
              </a:srgbClr>
            </a:gs>
            <a:gs pos="0">
              <a:srgbClr val="85C2FF">
                <a:lumMod val="11000"/>
                <a:lumOff val="89000"/>
              </a:srgbClr>
            </a:gs>
            <a:gs pos="100000">
              <a:srgbClr val="C4D6EB">
                <a:lumMod val="7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13" y="138227"/>
            <a:ext cx="658850" cy="8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69396" y="1412779"/>
            <a:ext cx="8447087" cy="5016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endParaRPr lang="ru-RU" altLang="ru-RU" sz="1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396" y="138226"/>
            <a:ext cx="8379073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ahnschrift SemiBold" panose="020B0502040204020203" pitchFamily="34" charset="0"/>
                <a:ea typeface="+mj-ea"/>
                <a:cs typeface="+mj-cs"/>
              </a:rPr>
              <a:t>Возможности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  <a:p>
            <a:pPr algn="ctr"/>
            <a:endParaRPr lang="ru-RU" sz="11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Обсуждения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на площадке РСПП  с участием госорганов, экспертов, других бизнес-союзов и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Неделя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Российского бизнеса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 (налоговый, экологический, социальный, энергетический форумы, Съезд РСПП, заседание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Международного совета по сотрудничеству и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инвестициям, )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-  тематические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 отраслевые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конференции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комитетов и комиссий «на полях» НРБ.</a:t>
            </a: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 на крупных форумах, (в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оргкомитетах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ПМЭФ, ПМЮФ,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Сочинского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 Красноярского </a:t>
            </a:r>
            <a:r>
              <a:rPr lang="ru-RU" altLang="ru-RU" sz="1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инвестфорумов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конференций </a:t>
            </a:r>
            <a:r>
              <a:rPr lang="ru-RU" altLang="ru-RU" sz="1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РАНХиГС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ВШЭ и др.)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2. Участие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 консультативных и совещательных органах при Президенте РФ, Правительстве РФ,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федеральных ведомствах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 Верховном Суде РФ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Генпрокуратуре РФ,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Счетной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палате РФ и пр.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Более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 соглашений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 с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госорганами: Минэкономразвития, Минпромом, Минприроды, Минтрудом, Генпрокуратурой, ФТС и т.п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 также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регионами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AutoNum type="arabicPeriod" startAt="3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Партнеры РСПП: </a:t>
            </a:r>
            <a:endParaRPr lang="ru-RU" altLang="ru-RU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Уполномоченный по защите прав предпринимателей, деловые союзы, Общественная палата РФ,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АСИ, ОНФ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НИУ,  экспертные центры и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пр.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Координационный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совет предпринимательских союзов (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ТПП РФ, ,Деловая Россия, ОПОРА России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Общественно-деловые советы (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ОДС)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 Национальным проектам, разработка с Минэкономразвития дорожной карты «Трансформация делового климата»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(ТДК),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Агентство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стратегических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инициатив (АСИ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 (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подготовка «дорожных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карт», их мониторинг и пр.),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Аналитический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центр при Правительстве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РФ;  ЦСР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(стратегия);</a:t>
            </a:r>
            <a:endParaRPr lang="ru-RU" altLang="ru-RU" sz="14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ru-RU" altLang="ru-RU" sz="14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4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Экспертиза проектов НПА, мониторинг практики -  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оценка регулирующего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воздействия, (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вкл.ЕЭК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ОФВ, антикоррупционная экспертиза..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НКС Верх. Суда РФ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подготовка решений президиума и пленума ВС РФ.</a:t>
            </a:r>
          </a:p>
          <a:p>
            <a:pPr algn="just">
              <a:buFont typeface="Arial" charset="0"/>
              <a:buNone/>
              <a:defRPr/>
            </a:pP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5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</a:t>
            </a:r>
            <a:r>
              <a:rPr lang="ru-RU" alt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Работа с Верховным Судом РФ (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Научно консультативный совет при Верховном Суде РФ и его рабочие группы)</a:t>
            </a:r>
          </a:p>
          <a:p>
            <a:pPr algn="just">
              <a:buFont typeface="Arial" charset="0"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ru-RU" altLang="ru-RU" sz="11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000">
              <a:srgbClr val="85C2FF">
                <a:lumMod val="69000"/>
                <a:lumOff val="31000"/>
              </a:srgbClr>
            </a:gs>
            <a:gs pos="0">
              <a:srgbClr val="85C2FF">
                <a:lumMod val="11000"/>
                <a:lumOff val="89000"/>
              </a:srgbClr>
            </a:gs>
            <a:gs pos="100000">
              <a:srgbClr val="C4D6EB">
                <a:lumMod val="7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80" y="180607"/>
            <a:ext cx="813644" cy="7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5223" y="1604799"/>
            <a:ext cx="8447087" cy="5016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endParaRPr lang="ru-RU" altLang="ru-RU" sz="1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48690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Координационный совет при Правительстве Российской Федерации по борьбе с распространением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на территории Российской Федерации</a:t>
            </a:r>
          </a:p>
          <a:p>
            <a:r>
              <a:rPr lang="ru-RU" dirty="0"/>
              <a:t>Президиум Совета при Президенте Российской Федерации по стратегическому развитию и национальным проектам</a:t>
            </a:r>
          </a:p>
          <a:p>
            <a:r>
              <a:rPr lang="ru-RU" dirty="0"/>
              <a:t>Правительственная комиссия по контролю за осуществлением иностранных инвестиций в Российской Федерации</a:t>
            </a:r>
          </a:p>
          <a:p>
            <a:r>
              <a:rPr lang="ru-RU" dirty="0"/>
              <a:t>Правительственная комиссия по вопросам социально-экономического развития Калининградской области</a:t>
            </a:r>
          </a:p>
          <a:p>
            <a:r>
              <a:rPr lang="ru-RU" dirty="0"/>
              <a:t>Консультативный совет по иностранным инвестициям в России</a:t>
            </a:r>
          </a:p>
          <a:p>
            <a:r>
              <a:rPr lang="ru-RU" dirty="0"/>
              <a:t>Правительственная комиссия по модернизации экономики и инновационному развитию России</a:t>
            </a:r>
          </a:p>
          <a:p>
            <a:r>
              <a:rPr lang="ru-RU" dirty="0"/>
              <a:t>Правительственная комиссия по цифровому развитию, использованию информационных технологий для улучшения качества жизни и условий ведения предпринимательской деятельности</a:t>
            </a:r>
          </a:p>
          <a:p>
            <a:r>
              <a:rPr lang="ru-RU" dirty="0"/>
              <a:t>Правительственная комиссия по бюджетным проектировкам на очередной финансовый год и плановый период</a:t>
            </a:r>
          </a:p>
          <a:p>
            <a:r>
              <a:rPr lang="ru-RU" dirty="0"/>
              <a:t>Правительственная комиссия по вопросам развития малого и среднего предпринимательства</a:t>
            </a:r>
          </a:p>
          <a:p>
            <a:r>
              <a:rPr lang="ru-RU" dirty="0"/>
              <a:t>Правительственная комиссия по повышению устойчивости  развития российской экономики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38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Советы и комиссии при </a:t>
            </a:r>
            <a:b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Правительстве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0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1963</TotalTime>
  <Words>2923</Words>
  <Application>Microsoft Office PowerPoint</Application>
  <PresentationFormat>Экран (4:3)</PresentationFormat>
  <Paragraphs>338</Paragraphs>
  <Slides>32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1_Тема Office</vt:lpstr>
      <vt:lpstr>2_Воздушный поток</vt:lpstr>
      <vt:lpstr>Оформление по умолчанию</vt:lpstr>
      <vt:lpstr>1_Оформление по умолчанию</vt:lpstr>
      <vt:lpstr>Диаграмма</vt:lpstr>
      <vt:lpstr> «Легальные каналы взаимодействия бизнеса и власти и их роль в достижении устойчивого социально-экономического развития».   Основные смысловые линии: В современных условиях устойчивое развитие экономики и социальной сферы невозможно без эффективного сотрудничества  государственных органов с бизнес-сообществом. Взаимодействие с бизнесом в форме непрерывного диалога приобретает решающее значение  для эффективного регулирования экономических и связанных с ними  социальных отношений, при выработке государственных мер поддержки отечественных компаний, создании благоприятных условий предпринимательской деятельности. В последние два десятилетия в российском законодательстве нашли прочное закрепление легальные механизмы взаимодействия бизнеса и власти.  Среди них прозрачность процедур принятия государственных решений, участие бизнес-сообщества в общественной экспертизе проектов нормативных актов,  в согласовании разрабатываемых стратегических документов, планов и программ развития, непрерывный обмен информацией, совместные публичные обсуждения. Участие консолидированного бизнеса помогает обеспечивать баланс интересов государства и общества при решении важнейших проблем.   </vt:lpstr>
      <vt:lpstr>Презентация PowerPoint</vt:lpstr>
      <vt:lpstr>основные направления деятельности современных бизнес-союзов.\  Консолидация усилий представителей бизнеса различных уровней: ; создание механизмов и процедур выработки консолидированных решений бизнес-объединения,  установление стратегического партнерств с государственными институтами Поддержание баланса интересов общества, власти и бизнеса: Улучшение деловой среды, повышение статуса российского бизнеса  представительство и Защита интересов членов и деловых кругов в органах государственной власти и местного самоуправления;  Выявление и анализ актуальных проблем, связанных с развитием предпринимательства, определенной отрасли и экономики в целом;  экспертиза проектов государственных решений, их продвижение в органах исполнительной и законодательной власти;  Мониторинг правоприменительной практики);   Правовая, экономическая, социальная, информационная поддержка, (консультирование, услуги, порталы, сайты);  Проведение публичных мероприятий,обсуждений, выставок,;    </vt:lpstr>
      <vt:lpstr>Содержание взаимодействия  </vt:lpstr>
      <vt:lpstr>Участие в экспертизе проектов НПА</vt:lpstr>
      <vt:lpstr>Участие в экспертизе проектов НПА</vt:lpstr>
      <vt:lpstr>Презентация PowerPoint</vt:lpstr>
      <vt:lpstr>Презентация PowerPoint</vt:lpstr>
      <vt:lpstr>Презентация PowerPoint</vt:lpstr>
      <vt:lpstr> Совет по межнациональным отношениям Совет по противодействию коррупции Совет по развитию гражданского общества и правам человека Совет по развитию местного самоуправления Совет по науке и образованию Совет по культуре и искусству Совет по развитию физической культуры и спорта Совет по кодификации и совершенствованию гражданского законодательства Совет по взаимодействию с религиозными объединениями Совет по делам казачества Координационный совет по реализации Национальной стратегии действий в интересах детей на 2012–2017 годы Национальный совет по профессиональным квалификациям Совет по русскому языку Совет по стратегическому развитию и национальным проектам Совет по реализации государственной политики в сфере защиты семьи и детей</vt:lpstr>
      <vt:lpstr>Возможности</vt:lpstr>
      <vt:lpstr>Рабочие органы РСПП/Комитеты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РСПП  с органами государственной власти в процессе разработки и экспертизы проектов нормативных правовых актов</vt:lpstr>
      <vt:lpstr>Основные экспертные процедуры</vt:lpstr>
      <vt:lpstr>Публичное обсуждение 10-20 дней Сводка предложений 7-10 дней Подготовка заключения ОРВ (Минэкономразвития) Размещение проекта акта на портале </vt:lpstr>
      <vt:lpstr>Презентация PowerPoint</vt:lpstr>
      <vt:lpstr>Презентация PowerPoint</vt:lpstr>
      <vt:lpstr>Презентация PowerPoint</vt:lpstr>
      <vt:lpstr>Трансформация делового климата ТДК</vt:lpstr>
      <vt:lpstr>План ТДК</vt:lpstr>
      <vt:lpstr>Презентация PowerPoint</vt:lpstr>
      <vt:lpstr>Презентация PowerPoint</vt:lpstr>
      <vt:lpstr>Участие РСПП в реформе контрольно-надзорной деятельности (КНД)</vt:lpstr>
      <vt:lpstr>Участники реформы КНД</vt:lpstr>
      <vt:lpstr>Презентация PowerPoint</vt:lpstr>
      <vt:lpstr> Цифровая платформа ЗА БИЗНЕС  - электронный ресурс для приёма обращений предпринимателей в связи с давлением со стороны правоохранительных органов.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союз промышленников и предпринимателей -  общероссийская некоммерческая организация для продвижения интересов бизнеса при принятии государственных решений</dc:title>
  <dc:creator>Денисова Анастасия Владимировна</dc:creator>
  <cp:lastModifiedBy>user220</cp:lastModifiedBy>
  <cp:revision>126</cp:revision>
  <cp:lastPrinted>2020-09-18T18:02:54Z</cp:lastPrinted>
  <dcterms:created xsi:type="dcterms:W3CDTF">2019-11-25T13:55:43Z</dcterms:created>
  <dcterms:modified xsi:type="dcterms:W3CDTF">2023-12-05T20:24:16Z</dcterms:modified>
</cp:coreProperties>
</file>