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81" r:id="rId4"/>
    <p:sldId id="259" r:id="rId5"/>
    <p:sldId id="257" r:id="rId6"/>
    <p:sldId id="265" r:id="rId7"/>
    <p:sldId id="279" r:id="rId8"/>
    <p:sldId id="282" r:id="rId9"/>
    <p:sldId id="258" r:id="rId10"/>
    <p:sldId id="280" r:id="rId11"/>
    <p:sldId id="283" r:id="rId12"/>
    <p:sldId id="285" r:id="rId13"/>
    <p:sldId id="272" r:id="rId14"/>
    <p:sldId id="288" r:id="rId15"/>
    <p:sldId id="291" r:id="rId16"/>
    <p:sldId id="293" r:id="rId17"/>
    <p:sldId id="286" r:id="rId18"/>
    <p:sldId id="292" r:id="rId19"/>
    <p:sldId id="290" r:id="rId20"/>
    <p:sldId id="289" r:id="rId21"/>
    <p:sldId id="294" r:id="rId22"/>
    <p:sldId id="295" r:id="rId23"/>
    <p:sldId id="276" r:id="rId24"/>
    <p:sldId id="261" r:id="rId25"/>
    <p:sldId id="262" r:id="rId26"/>
    <p:sldId id="275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rompt" panose="020B0604020202020204" charset="-34"/>
      <p:regular r:id="rId33"/>
    </p:embeddedFont>
    <p:embeddedFont>
      <p:font typeface="Prompt Bold" panose="020B0604020202020204" charset="-34"/>
      <p:regular r:id="rId34"/>
    </p:embeddedFont>
    <p:embeddedFont>
      <p:font typeface="Prompt Light" panose="020B0604020202020204" charset="-34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988" autoAdjust="0"/>
  </p:normalViewPr>
  <p:slideViewPr>
    <p:cSldViewPr>
      <p:cViewPr varScale="1">
        <p:scale>
          <a:sx n="63" d="100"/>
          <a:sy n="63" d="100"/>
        </p:scale>
        <p:origin x="119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7DD5B-4541-4C68-BB43-F794A3B7B579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E18A7-A6D2-40EA-B2D1-28B95F78F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2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E18A7-A6D2-40EA-B2D1-28B95F78F9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3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9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81000" y="4013980"/>
            <a:ext cx="171450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dirty="0">
                <a:solidFill>
                  <a:srgbClr val="E8EEF2"/>
                </a:solidFill>
                <a:latin typeface="Prompt Bold"/>
              </a:rPr>
              <a:t>Государственная бюджетная и </a:t>
            </a:r>
            <a:br>
              <a:rPr lang="ru-RU" sz="6600" dirty="0">
                <a:solidFill>
                  <a:srgbClr val="E8EEF2"/>
                </a:solidFill>
                <a:latin typeface="Prompt Bold"/>
              </a:rPr>
            </a:br>
            <a:r>
              <a:rPr lang="ru-RU" sz="6600" dirty="0">
                <a:solidFill>
                  <a:srgbClr val="E8EEF2"/>
                </a:solidFill>
                <a:latin typeface="Prompt Bold"/>
              </a:rPr>
              <a:t>денежно-кредитная политика </a:t>
            </a:r>
          </a:p>
          <a:p>
            <a:pPr algn="ctr"/>
            <a:r>
              <a:rPr lang="ru-RU" sz="6600" dirty="0">
                <a:solidFill>
                  <a:srgbClr val="E8EEF2"/>
                </a:solidFill>
                <a:latin typeface="Prompt Bold"/>
              </a:rPr>
              <a:t>как факторы устойчивого развития </a:t>
            </a:r>
          </a:p>
          <a:p>
            <a:pPr algn="ctr"/>
            <a:r>
              <a:rPr lang="ru-RU" sz="6600" dirty="0">
                <a:solidFill>
                  <a:srgbClr val="E8EEF2"/>
                </a:solidFill>
                <a:latin typeface="Prompt Bold"/>
              </a:rPr>
              <a:t>российской экономики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24965" y="2849136"/>
            <a:ext cx="8751270" cy="1177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ru-RU" sz="6600" b="1" u="none" strike="noStrike" dirty="0">
                <a:solidFill>
                  <a:srgbClr val="24DBC5"/>
                </a:solidFill>
                <a:latin typeface="Prompt Light"/>
              </a:rPr>
              <a:t>МАСТЕР-КЛАСС</a:t>
            </a:r>
            <a:endParaRPr lang="en-US" sz="6600" b="1" u="none" strike="noStrike" dirty="0">
              <a:solidFill>
                <a:srgbClr val="24DBC5"/>
              </a:solidFill>
              <a:latin typeface="Prompt Ligh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EC9229-70C3-45D4-8460-0478A8D6D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"/>
            <a:ext cx="2008914" cy="2008914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45C8786A-1B80-4810-BB26-D2FE0CC7B6E7}"/>
              </a:ext>
            </a:extLst>
          </p:cNvPr>
          <p:cNvSpPr txBox="1"/>
          <p:nvPr/>
        </p:nvSpPr>
        <p:spPr>
          <a:xfrm>
            <a:off x="7391400" y="9713766"/>
            <a:ext cx="7547003" cy="573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4400" dirty="0">
                <a:solidFill>
                  <a:srgbClr val="E8EEF2"/>
                </a:solidFill>
              </a:rPr>
              <a:t>24 января 2024 г.</a:t>
            </a:r>
            <a:endParaRPr lang="en-US" sz="4400" dirty="0">
              <a:solidFill>
                <a:srgbClr val="E8EEF2"/>
              </a:solidFill>
              <a:latin typeface="Promp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644086" y="7260590"/>
            <a:ext cx="1133795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ru-RU" sz="8000" dirty="0">
                <a:solidFill>
                  <a:srgbClr val="24DBC5"/>
                </a:solidFill>
                <a:latin typeface="Prompt Bold"/>
              </a:rPr>
              <a:t>ЗАКОН О БЮДЖЕТЕ</a:t>
            </a:r>
            <a:r>
              <a:rPr lang="en-US" sz="8000" dirty="0">
                <a:solidFill>
                  <a:srgbClr val="24DBC5"/>
                </a:solidFill>
                <a:latin typeface="Prompt Bold"/>
              </a:rPr>
              <a:t> </a:t>
            </a:r>
            <a:r>
              <a:rPr lang="ru-RU" sz="8000" dirty="0">
                <a:solidFill>
                  <a:srgbClr val="24DBC5"/>
                </a:solidFill>
                <a:latin typeface="Prompt Bold"/>
              </a:rPr>
              <a:t>РФ</a:t>
            </a:r>
            <a:endParaRPr lang="en-US" sz="80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44086" y="8746490"/>
            <a:ext cx="817642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Основные параметры и приоритеты</a:t>
            </a:r>
            <a:endParaRPr lang="en-US" sz="32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1009650" y="5521057"/>
            <a:ext cx="0" cy="3737243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644086" y="3706760"/>
            <a:ext cx="4680510" cy="3718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999"/>
              </a:lnSpc>
              <a:spcBef>
                <a:spcPct val="0"/>
              </a:spcBef>
            </a:pPr>
            <a:r>
              <a:rPr lang="en-US" sz="24166" spc="-1014" dirty="0">
                <a:solidFill>
                  <a:srgbClr val="E8EEF2"/>
                </a:solidFill>
                <a:latin typeface="Prompt Light"/>
              </a:rPr>
              <a:t>0</a:t>
            </a:r>
            <a:r>
              <a:rPr lang="ru-RU" sz="24166" spc="-1014" dirty="0">
                <a:solidFill>
                  <a:srgbClr val="E8EEF2"/>
                </a:solidFill>
                <a:latin typeface="Prompt Light"/>
              </a:rPr>
              <a:t>2</a:t>
            </a:r>
            <a:endParaRPr lang="en-US" sz="24166" spc="-1014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217C12C-8595-47ED-B65B-6D057FE76704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10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53631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D67F93D-6E43-4658-A101-089208E8A48C}"/>
              </a:ext>
            </a:extLst>
          </p:cNvPr>
          <p:cNvSpPr txBox="1"/>
          <p:nvPr/>
        </p:nvSpPr>
        <p:spPr>
          <a:xfrm>
            <a:off x="2191737" y="7787640"/>
            <a:ext cx="3538878" cy="51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ru-RU" sz="4800" b="1" dirty="0">
                <a:solidFill>
                  <a:srgbClr val="E8EEF2"/>
                </a:solidFill>
                <a:latin typeface="Prompt Light"/>
              </a:rPr>
              <a:t>ДОХОДЫ</a:t>
            </a:r>
            <a:endParaRPr lang="en-US" sz="4800" b="1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45133-0C72-4C75-818A-DFCEE5D51E45}"/>
              </a:ext>
            </a:extLst>
          </p:cNvPr>
          <p:cNvSpPr txBox="1"/>
          <p:nvPr/>
        </p:nvSpPr>
        <p:spPr>
          <a:xfrm>
            <a:off x="7011727" y="7787640"/>
            <a:ext cx="4887675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ru-RU" sz="4400" b="1" dirty="0">
                <a:solidFill>
                  <a:srgbClr val="E8EEF2"/>
                </a:solidFill>
                <a:latin typeface="Prompt Light"/>
              </a:rPr>
              <a:t>РОСТ ДОХОДОВ</a:t>
            </a:r>
            <a:endParaRPr lang="en-US" sz="4400" b="1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B1E20-C5F6-46C7-BE8A-E1471F9A645F}"/>
              </a:ext>
            </a:extLst>
          </p:cNvPr>
          <p:cNvSpPr txBox="1"/>
          <p:nvPr/>
        </p:nvSpPr>
        <p:spPr>
          <a:xfrm>
            <a:off x="13180514" y="7764689"/>
            <a:ext cx="3538878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Prompt Light"/>
              </a:rPr>
              <a:t>РАСХОДЫ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latin typeface="Prompt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68F2AC-8DD6-4B2A-BA3D-3B9A7455DC92}"/>
              </a:ext>
            </a:extLst>
          </p:cNvPr>
          <p:cNvSpPr txBox="1"/>
          <p:nvPr/>
        </p:nvSpPr>
        <p:spPr>
          <a:xfrm>
            <a:off x="2171684" y="1028700"/>
            <a:ext cx="1394463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ru-RU" sz="8000" dirty="0">
                <a:solidFill>
                  <a:srgbClr val="24DBC5"/>
                </a:solidFill>
                <a:latin typeface="Prompt Bold"/>
              </a:rPr>
              <a:t>БЮДЖЕТ 2024</a:t>
            </a:r>
            <a:endParaRPr lang="en-US" sz="80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569B2-D49D-4833-AB2D-FAF87F91B991}"/>
              </a:ext>
            </a:extLst>
          </p:cNvPr>
          <p:cNvSpPr txBox="1"/>
          <p:nvPr/>
        </p:nvSpPr>
        <p:spPr>
          <a:xfrm>
            <a:off x="2982803" y="2403895"/>
            <a:ext cx="12322393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ru-RU" sz="3500" dirty="0">
                <a:solidFill>
                  <a:srgbClr val="E8EEF2"/>
                </a:solidFill>
                <a:latin typeface="Prompt Light"/>
              </a:rPr>
              <a:t>Подписан Президентом 27 ноября 2023 г. </a:t>
            </a:r>
            <a:endParaRPr lang="en-US" sz="35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id="{98D2F893-691F-42AA-A90D-A8335D2A650F}"/>
              </a:ext>
            </a:extLst>
          </p:cNvPr>
          <p:cNvSpPr/>
          <p:nvPr/>
        </p:nvSpPr>
        <p:spPr>
          <a:xfrm flipV="1">
            <a:off x="6223552" y="4619445"/>
            <a:ext cx="0" cy="2425932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5931E7CC-E323-4357-9D34-67F08D072559}"/>
              </a:ext>
            </a:extLst>
          </p:cNvPr>
          <p:cNvSpPr/>
          <p:nvPr/>
        </p:nvSpPr>
        <p:spPr>
          <a:xfrm flipV="1">
            <a:off x="12262253" y="4619445"/>
            <a:ext cx="0" cy="2425932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296C1B-BF8C-45A8-AFE4-506C460E72E0}"/>
              </a:ext>
            </a:extLst>
          </p:cNvPr>
          <p:cNvSpPr txBox="1"/>
          <p:nvPr/>
        </p:nvSpPr>
        <p:spPr>
          <a:xfrm>
            <a:off x="2109015" y="4991100"/>
            <a:ext cx="386833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ru-RU" sz="8000" dirty="0">
                <a:solidFill>
                  <a:srgbClr val="E8EEF2"/>
                </a:solidFill>
                <a:latin typeface="Prompt Bold"/>
              </a:rPr>
              <a:t>35,1</a:t>
            </a:r>
            <a:endParaRPr lang="en-US" sz="3600" dirty="0">
              <a:solidFill>
                <a:srgbClr val="E8EEF2"/>
              </a:solidFill>
              <a:latin typeface="Prompt 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3B251-E319-4E5D-A358-BF15F7C24B38}"/>
              </a:ext>
            </a:extLst>
          </p:cNvPr>
          <p:cNvSpPr txBox="1"/>
          <p:nvPr/>
        </p:nvSpPr>
        <p:spPr>
          <a:xfrm>
            <a:off x="13883552" y="4897586"/>
            <a:ext cx="225040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ru-RU" sz="8000" dirty="0">
                <a:solidFill>
                  <a:schemeClr val="accent2">
                    <a:lumMod val="60000"/>
                    <a:lumOff val="40000"/>
                  </a:schemeClr>
                </a:solidFill>
                <a:latin typeface="Prompt Bold"/>
              </a:rPr>
              <a:t>36,6</a:t>
            </a:r>
            <a:endParaRPr lang="en-US" sz="8000" dirty="0">
              <a:solidFill>
                <a:schemeClr val="accent2">
                  <a:lumMod val="60000"/>
                  <a:lumOff val="40000"/>
                </a:schemeClr>
              </a:solidFill>
              <a:latin typeface="Prompt 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8BA6E1-4761-4314-85C9-F52B81E49745}"/>
              </a:ext>
            </a:extLst>
          </p:cNvPr>
          <p:cNvSpPr txBox="1"/>
          <p:nvPr/>
        </p:nvSpPr>
        <p:spPr>
          <a:xfrm>
            <a:off x="7711914" y="4991100"/>
            <a:ext cx="306197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ru-RU" sz="8000" dirty="0">
                <a:solidFill>
                  <a:srgbClr val="E8EEF2"/>
                </a:solidFill>
                <a:latin typeface="Prompt Bold"/>
              </a:rPr>
              <a:t>22</a:t>
            </a:r>
            <a:r>
              <a:rPr lang="en-US" sz="8000" dirty="0">
                <a:solidFill>
                  <a:srgbClr val="E8EEF2"/>
                </a:solidFill>
                <a:latin typeface="Prompt Bold"/>
              </a:rPr>
              <a:t>%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0F72C40E-C982-4DD8-8E83-797A2C7D625C}"/>
              </a:ext>
            </a:extLst>
          </p:cNvPr>
          <p:cNvSpPr txBox="1"/>
          <p:nvPr/>
        </p:nvSpPr>
        <p:spPr>
          <a:xfrm>
            <a:off x="2273744" y="6447383"/>
            <a:ext cx="3538878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ru-RU" sz="2400" dirty="0">
                <a:solidFill>
                  <a:srgbClr val="E8EEF2"/>
                </a:solidFill>
                <a:latin typeface="Prompt Light"/>
              </a:rPr>
              <a:t>ТРЛН РУБ.</a:t>
            </a:r>
            <a:endParaRPr lang="en-US" sz="24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0AAD7571-4E0D-42A7-A8FB-AF10C224E4F0}"/>
              </a:ext>
            </a:extLst>
          </p:cNvPr>
          <p:cNvSpPr txBox="1"/>
          <p:nvPr/>
        </p:nvSpPr>
        <p:spPr>
          <a:xfrm>
            <a:off x="13180514" y="6354912"/>
            <a:ext cx="3538878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Prompt Light"/>
              </a:rPr>
              <a:t>ТРЛН РУБ.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Prompt Light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51A552E2-0B0D-4D61-A1F7-F7CCD6B96648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11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73300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68F2AC-8DD6-4B2A-BA3D-3B9A7455DC92}"/>
              </a:ext>
            </a:extLst>
          </p:cNvPr>
          <p:cNvSpPr txBox="1"/>
          <p:nvPr/>
        </p:nvSpPr>
        <p:spPr>
          <a:xfrm>
            <a:off x="2171684" y="1028700"/>
            <a:ext cx="13944632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ru-RU" sz="8000" dirty="0">
                <a:solidFill>
                  <a:srgbClr val="24DBC5"/>
                </a:solidFill>
                <a:latin typeface="Prompt Bold"/>
              </a:rPr>
              <a:t>БЮДЖЕТ 2024</a:t>
            </a:r>
            <a:endParaRPr lang="en-US" sz="80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20" name="Freeform 4">
            <a:extLst>
              <a:ext uri="{FF2B5EF4-FFF2-40B4-BE49-F238E27FC236}">
                <a16:creationId xmlns:a16="http://schemas.microsoft.com/office/drawing/2014/main" id="{2FBC2C45-9264-41BB-8395-061982435B8B}"/>
              </a:ext>
            </a:extLst>
          </p:cNvPr>
          <p:cNvSpPr/>
          <p:nvPr/>
        </p:nvSpPr>
        <p:spPr>
          <a:xfrm rot="5400000">
            <a:off x="12959105" y="1197319"/>
            <a:ext cx="6314420" cy="4148383"/>
          </a:xfrm>
          <a:custGeom>
            <a:avLst/>
            <a:gdLst/>
            <a:ahLst/>
            <a:cxnLst/>
            <a:rect l="l" t="t" r="r" b="b"/>
            <a:pathLst>
              <a:path w="7495082" h="5143500">
                <a:moveTo>
                  <a:pt x="0" y="0"/>
                </a:moveTo>
                <a:lnTo>
                  <a:pt x="7495082" y="0"/>
                </a:lnTo>
                <a:lnTo>
                  <a:pt x="749508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D42756-59DF-42CA-86B6-9E7895A2B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09800"/>
            <a:ext cx="14150489" cy="7540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CDAF93EC-8944-4142-8326-9DFBC5E59773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12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1425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269192"/>
            <a:ext cx="7286778" cy="1989108"/>
            <a:chOff x="0" y="0"/>
            <a:chExt cx="1919151" cy="5238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9151" cy="523880"/>
            </a:xfrm>
            <a:custGeom>
              <a:avLst/>
              <a:gdLst/>
              <a:ahLst/>
              <a:cxnLst/>
              <a:rect l="l" t="t" r="r" b="b"/>
              <a:pathLst>
                <a:path w="1919151" h="523880">
                  <a:moveTo>
                    <a:pt x="0" y="0"/>
                  </a:moveTo>
                  <a:lnTo>
                    <a:pt x="1919151" y="0"/>
                  </a:lnTo>
                  <a:lnTo>
                    <a:pt x="1919151" y="523880"/>
                  </a:lnTo>
                  <a:lnTo>
                    <a:pt x="0" y="523880"/>
                  </a:lnTo>
                  <a:close/>
                </a:path>
              </a:pathLst>
            </a:custGeom>
            <a:solidFill>
              <a:srgbClr val="0A0910">
                <a:alpha val="4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919151" cy="561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42201" y="719003"/>
            <a:ext cx="1320359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ru-RU" sz="8000" dirty="0">
                <a:solidFill>
                  <a:srgbClr val="E8EEF2"/>
                </a:solidFill>
                <a:latin typeface="Prompt Bold"/>
              </a:rPr>
              <a:t>ПРИОРИТЕТЫ</a:t>
            </a:r>
          </a:p>
          <a:p>
            <a:pPr algn="ctr">
              <a:lnSpc>
                <a:spcPts val="9600"/>
              </a:lnSpc>
            </a:pPr>
            <a:r>
              <a:rPr lang="ru-RU" sz="8000" dirty="0">
                <a:solidFill>
                  <a:srgbClr val="E8EEF2"/>
                </a:solidFill>
                <a:latin typeface="Prompt Bold"/>
              </a:rPr>
              <a:t>БЮДЖЕТНОЙ ПОЛИТИКИ</a:t>
            </a:r>
            <a:endParaRPr lang="en-US" sz="8000" dirty="0">
              <a:solidFill>
                <a:srgbClr val="E8EEF2"/>
              </a:solidFill>
              <a:latin typeface="Prompt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4148946"/>
            <a:ext cx="7286778" cy="1989108"/>
            <a:chOff x="0" y="0"/>
            <a:chExt cx="1919151" cy="523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9151" cy="523880"/>
            </a:xfrm>
            <a:custGeom>
              <a:avLst/>
              <a:gdLst/>
              <a:ahLst/>
              <a:cxnLst/>
              <a:rect l="l" t="t" r="r" b="b"/>
              <a:pathLst>
                <a:path w="1919151" h="523880">
                  <a:moveTo>
                    <a:pt x="0" y="0"/>
                  </a:moveTo>
                  <a:lnTo>
                    <a:pt x="1919151" y="0"/>
                  </a:lnTo>
                  <a:lnTo>
                    <a:pt x="1919151" y="523880"/>
                  </a:lnTo>
                  <a:lnTo>
                    <a:pt x="0" y="523880"/>
                  </a:lnTo>
                  <a:close/>
                </a:path>
              </a:pathLst>
            </a:custGeom>
            <a:solidFill>
              <a:srgbClr val="0A0910">
                <a:alpha val="4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19151" cy="561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08216" y="7335786"/>
            <a:ext cx="7286778" cy="1989108"/>
            <a:chOff x="0" y="0"/>
            <a:chExt cx="1919151" cy="5238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9151" cy="523880"/>
            </a:xfrm>
            <a:custGeom>
              <a:avLst/>
              <a:gdLst/>
              <a:ahLst/>
              <a:cxnLst/>
              <a:rect l="l" t="t" r="r" b="b"/>
              <a:pathLst>
                <a:path w="1919151" h="523880">
                  <a:moveTo>
                    <a:pt x="0" y="0"/>
                  </a:moveTo>
                  <a:lnTo>
                    <a:pt x="1919151" y="0"/>
                  </a:lnTo>
                  <a:lnTo>
                    <a:pt x="1919151" y="523880"/>
                  </a:lnTo>
                  <a:lnTo>
                    <a:pt x="0" y="523880"/>
                  </a:lnTo>
                  <a:close/>
                </a:path>
              </a:pathLst>
            </a:custGeom>
            <a:solidFill>
              <a:srgbClr val="0A0910">
                <a:alpha val="4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919151" cy="561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48741" y="4148946"/>
            <a:ext cx="7286778" cy="1989108"/>
            <a:chOff x="0" y="0"/>
            <a:chExt cx="1919151" cy="5238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9151" cy="523880"/>
            </a:xfrm>
            <a:custGeom>
              <a:avLst/>
              <a:gdLst/>
              <a:ahLst/>
              <a:cxnLst/>
              <a:rect l="l" t="t" r="r" b="b"/>
              <a:pathLst>
                <a:path w="1919151" h="523880">
                  <a:moveTo>
                    <a:pt x="0" y="0"/>
                  </a:moveTo>
                  <a:lnTo>
                    <a:pt x="1919151" y="0"/>
                  </a:lnTo>
                  <a:lnTo>
                    <a:pt x="1919151" y="523880"/>
                  </a:lnTo>
                  <a:lnTo>
                    <a:pt x="0" y="523880"/>
                  </a:lnTo>
                  <a:close/>
                </a:path>
              </a:pathLst>
            </a:custGeom>
            <a:solidFill>
              <a:srgbClr val="0A0910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919151" cy="561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637825" y="5140335"/>
            <a:ext cx="5509591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0"/>
              </a:lnSpc>
            </a:pPr>
            <a:r>
              <a:rPr lang="ru-RU" sz="2300" dirty="0">
                <a:solidFill>
                  <a:srgbClr val="E8EEF2"/>
                </a:solidFill>
                <a:latin typeface="Prompt Light"/>
              </a:rPr>
              <a:t>Главная задача – обеспечить победу</a:t>
            </a:r>
            <a:endParaRPr lang="en-US" sz="23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613786" y="4480226"/>
            <a:ext cx="5463698" cy="52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9"/>
              </a:lnSpc>
            </a:pPr>
            <a:r>
              <a:rPr lang="ru-RU" sz="3199" dirty="0">
                <a:solidFill>
                  <a:srgbClr val="E8EEF2"/>
                </a:solidFill>
                <a:latin typeface="Prompt Light"/>
              </a:rPr>
              <a:t>НАЦИОНАЛЬНАЯ ОБОРОНА</a:t>
            </a:r>
            <a:endParaRPr lang="en-US" sz="3199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7200" y="4503736"/>
            <a:ext cx="1159455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spc="-336" dirty="0">
                <a:solidFill>
                  <a:srgbClr val="24DBC5"/>
                </a:solidFill>
                <a:latin typeface="Prompt Light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3943" y="7654146"/>
            <a:ext cx="1427014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spc="-336" dirty="0">
                <a:solidFill>
                  <a:srgbClr val="24DBC5"/>
                </a:solidFill>
                <a:latin typeface="Prompt Light"/>
              </a:rPr>
              <a:t>02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628686" y="4530735"/>
            <a:ext cx="145377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spc="-336" dirty="0">
                <a:solidFill>
                  <a:srgbClr val="24DBC5"/>
                </a:solidFill>
                <a:latin typeface="Prompt Light"/>
              </a:rPr>
              <a:t>03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76351" y="7512989"/>
            <a:ext cx="145377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spc="-336" dirty="0">
                <a:solidFill>
                  <a:srgbClr val="24DBC5"/>
                </a:solidFill>
                <a:latin typeface="Prompt Light"/>
              </a:rPr>
              <a:t>04</a:t>
            </a:r>
          </a:p>
        </p:txBody>
      </p:sp>
      <p:sp>
        <p:nvSpPr>
          <p:cNvPr id="23" name="AutoShape 23"/>
          <p:cNvSpPr/>
          <p:nvPr/>
        </p:nvSpPr>
        <p:spPr>
          <a:xfrm flipV="1">
            <a:off x="2286000" y="4719622"/>
            <a:ext cx="0" cy="847755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flipV="1">
            <a:off x="2340957" y="7839868"/>
            <a:ext cx="0" cy="847755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flipV="1">
            <a:off x="11131520" y="4743759"/>
            <a:ext cx="0" cy="847755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flipV="1">
            <a:off x="11130121" y="7768479"/>
            <a:ext cx="0" cy="847755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2702871" y="8239208"/>
            <a:ext cx="5963338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0"/>
              </a:lnSpc>
            </a:pPr>
            <a:r>
              <a:rPr lang="ru-RU" sz="2300" dirty="0">
                <a:solidFill>
                  <a:srgbClr val="E8EEF2"/>
                </a:solidFill>
                <a:latin typeface="Prompt Light"/>
              </a:rPr>
              <a:t>Ни одно не останется без финансирования</a:t>
            </a:r>
            <a:endParaRPr lang="en-US" sz="23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678295" y="7576334"/>
            <a:ext cx="6892584" cy="52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9"/>
              </a:lnSpc>
            </a:pPr>
            <a:r>
              <a:rPr lang="ru-RU" sz="3199" dirty="0">
                <a:solidFill>
                  <a:srgbClr val="E8EEF2"/>
                </a:solidFill>
                <a:latin typeface="Prompt Light"/>
              </a:rPr>
              <a:t>СОЦИАЛЬНЫЕ ОБЯЗАТЕЛЬСТВА</a:t>
            </a:r>
            <a:endParaRPr lang="en-US" sz="3199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429668" y="5107650"/>
            <a:ext cx="6053727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0"/>
              </a:lnSpc>
            </a:pPr>
            <a:r>
              <a:rPr lang="ru-RU" sz="2300" dirty="0">
                <a:solidFill>
                  <a:srgbClr val="E8EEF2"/>
                </a:solidFill>
                <a:latin typeface="Prompt Light"/>
              </a:rPr>
              <a:t>Создание новой промышленности страны</a:t>
            </a:r>
            <a:endParaRPr lang="en-US" sz="23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1377324" y="4456088"/>
            <a:ext cx="6158414" cy="52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9"/>
              </a:lnSpc>
            </a:pPr>
            <a:r>
              <a:rPr lang="ru-RU" sz="3199" dirty="0">
                <a:solidFill>
                  <a:srgbClr val="E8EEF2"/>
                </a:solidFill>
                <a:latin typeface="Prompt Light"/>
              </a:rPr>
              <a:t>ТЕХНОЛОГИЧЕСКОЕ РАЗВИТИЕ</a:t>
            </a:r>
            <a:endParaRPr lang="en-US" sz="3199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392466" y="8069496"/>
            <a:ext cx="5968519" cy="3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0"/>
              </a:lnSpc>
            </a:pPr>
            <a:r>
              <a:rPr lang="ru-RU" sz="2300" dirty="0">
                <a:solidFill>
                  <a:srgbClr val="E8EEF2"/>
                </a:solidFill>
                <a:latin typeface="Prompt Light"/>
              </a:rPr>
              <a:t>Задачи через федеральные министерства</a:t>
            </a:r>
            <a:endParaRPr lang="en-US" sz="23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87568" y="7362045"/>
            <a:ext cx="6467019" cy="52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59"/>
              </a:lnSpc>
            </a:pPr>
            <a:r>
              <a:rPr lang="ru-RU" sz="3199" dirty="0">
                <a:solidFill>
                  <a:srgbClr val="E8EEF2"/>
                </a:solidFill>
                <a:latin typeface="Prompt Light"/>
              </a:rPr>
              <a:t>ИНТЕГРАЦИЯ НОВЫХ РЕГИОНОВ</a:t>
            </a:r>
            <a:endParaRPr lang="en-US" sz="3199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3B9505D0-DAF9-457D-992D-470911C87DC5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13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31553" y="5915652"/>
            <a:ext cx="5360352" cy="3086100"/>
            <a:chOff x="0" y="0"/>
            <a:chExt cx="141178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1780" cy="812800"/>
            </a:xfrm>
            <a:custGeom>
              <a:avLst/>
              <a:gdLst/>
              <a:ahLst/>
              <a:cxnLst/>
              <a:rect l="l" t="t" r="r" b="b"/>
              <a:pathLst>
                <a:path w="1411780" h="812800">
                  <a:moveTo>
                    <a:pt x="0" y="0"/>
                  </a:moveTo>
                  <a:lnTo>
                    <a:pt x="1411780" y="0"/>
                  </a:lnTo>
                  <a:lnTo>
                    <a:pt x="14117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DBC5">
                <a:alpha val="2980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1178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807982" y="5993937"/>
            <a:ext cx="5360352" cy="3086100"/>
            <a:chOff x="0" y="0"/>
            <a:chExt cx="141178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1780" cy="812800"/>
            </a:xfrm>
            <a:custGeom>
              <a:avLst/>
              <a:gdLst/>
              <a:ahLst/>
              <a:cxnLst/>
              <a:rect l="l" t="t" r="r" b="b"/>
              <a:pathLst>
                <a:path w="1411780" h="812800">
                  <a:moveTo>
                    <a:pt x="0" y="0"/>
                  </a:moveTo>
                  <a:lnTo>
                    <a:pt x="1411780" y="0"/>
                  </a:lnTo>
                  <a:lnTo>
                    <a:pt x="14117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DBC5">
                <a:alpha val="2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1178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 rot="1684544">
            <a:off x="11555486" y="5340882"/>
            <a:ext cx="458412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3200" u="none" dirty="0">
                <a:solidFill>
                  <a:srgbClr val="E8EEF2"/>
                </a:solidFill>
                <a:latin typeface="Prompt Light"/>
              </a:rPr>
              <a:t>Банк России</a:t>
            </a:r>
            <a:endParaRPr lang="en-US" sz="32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19666" y="6723613"/>
            <a:ext cx="4584125" cy="1677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220"/>
              </a:lnSpc>
              <a:spcBef>
                <a:spcPct val="0"/>
              </a:spcBef>
            </a:pPr>
            <a:r>
              <a:rPr lang="ru-RU" sz="3600" b="1" cap="all" dirty="0">
                <a:solidFill>
                  <a:srgbClr val="E8EEF2"/>
                </a:solidFill>
                <a:latin typeface="Prompt Light"/>
              </a:rPr>
              <a:t>Прогноз социально-экономического развития</a:t>
            </a:r>
            <a:endParaRPr lang="en-US" sz="3600" b="1" u="none" cap="all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251110" y="6748403"/>
            <a:ext cx="4584125" cy="1677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220"/>
              </a:lnSpc>
              <a:spcBef>
                <a:spcPct val="0"/>
              </a:spcBef>
            </a:pPr>
            <a:r>
              <a:rPr lang="ru-RU" sz="3600" b="1" cap="all" dirty="0">
                <a:solidFill>
                  <a:srgbClr val="E8EEF2"/>
                </a:solidFill>
                <a:latin typeface="Prompt Light"/>
              </a:rPr>
              <a:t>Единая </a:t>
            </a:r>
          </a:p>
          <a:p>
            <a:pPr lvl="0" algn="ctr">
              <a:lnSpc>
                <a:spcPts val="3220"/>
              </a:lnSpc>
              <a:spcBef>
                <a:spcPct val="0"/>
              </a:spcBef>
            </a:pPr>
            <a:r>
              <a:rPr lang="ru-RU" sz="3600" b="1" cap="all" dirty="0">
                <a:solidFill>
                  <a:srgbClr val="E8EEF2"/>
                </a:solidFill>
                <a:latin typeface="Prompt Light"/>
              </a:rPr>
              <a:t>денежно-кредитная политика </a:t>
            </a:r>
            <a:endParaRPr lang="en-US" sz="3600" b="1" u="none" cap="all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2289147" y="-273521"/>
            <a:ext cx="7495082" cy="5143500"/>
          </a:xfrm>
          <a:custGeom>
            <a:avLst/>
            <a:gdLst/>
            <a:ahLst/>
            <a:cxnLst/>
            <a:rect l="l" t="t" r="r" b="b"/>
            <a:pathLst>
              <a:path w="7495082" h="5143500">
                <a:moveTo>
                  <a:pt x="0" y="0"/>
                </a:moveTo>
                <a:lnTo>
                  <a:pt x="7495082" y="0"/>
                </a:lnTo>
                <a:lnTo>
                  <a:pt x="749508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42E358-DDA3-4521-87CE-3AB5AD6B43D7}"/>
              </a:ext>
            </a:extLst>
          </p:cNvPr>
          <p:cNvSpPr txBox="1"/>
          <p:nvPr/>
        </p:nvSpPr>
        <p:spPr>
          <a:xfrm>
            <a:off x="2000242" y="429269"/>
            <a:ext cx="14287516" cy="1177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ru-RU" sz="6600" dirty="0">
                <a:solidFill>
                  <a:srgbClr val="24DBC5"/>
                </a:solidFill>
                <a:latin typeface="Prompt Bold"/>
              </a:rPr>
              <a:t>ДВА ВАЖНЕЙШИХ ДОКУМЕНТА</a:t>
            </a:r>
            <a:endParaRPr lang="en-US" sz="6600" dirty="0">
              <a:solidFill>
                <a:srgbClr val="24DBC5"/>
              </a:solidFill>
              <a:latin typeface="Prompt Bold"/>
            </a:endParaRPr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03D0E542-B749-4144-B74F-8AC4FB5F6974}"/>
              </a:ext>
            </a:extLst>
          </p:cNvPr>
          <p:cNvGrpSpPr/>
          <p:nvPr/>
        </p:nvGrpSpPr>
        <p:grpSpPr>
          <a:xfrm>
            <a:off x="6353309" y="1729195"/>
            <a:ext cx="7202398" cy="3230761"/>
            <a:chOff x="-485148" y="-38100"/>
            <a:chExt cx="1896928" cy="850900"/>
          </a:xfrm>
        </p:grpSpPr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270982BF-47CA-46A0-B257-2C0A37BD31D2}"/>
                </a:ext>
              </a:extLst>
            </p:cNvPr>
            <p:cNvSpPr/>
            <p:nvPr/>
          </p:nvSpPr>
          <p:spPr>
            <a:xfrm>
              <a:off x="-485148" y="-20066"/>
              <a:ext cx="1411780" cy="812800"/>
            </a:xfrm>
            <a:custGeom>
              <a:avLst/>
              <a:gdLst/>
              <a:ahLst/>
              <a:cxnLst/>
              <a:rect l="l" t="t" r="r" b="b"/>
              <a:pathLst>
                <a:path w="1411780" h="812800">
                  <a:moveTo>
                    <a:pt x="0" y="0"/>
                  </a:moveTo>
                  <a:lnTo>
                    <a:pt x="1411780" y="0"/>
                  </a:lnTo>
                  <a:lnTo>
                    <a:pt x="14117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DBC5">
                <a:alpha val="29804"/>
              </a:srgbClr>
            </a:solidFill>
          </p:spPr>
        </p:sp>
        <p:sp>
          <p:nvSpPr>
            <p:cNvPr id="35" name="TextBox 13">
              <a:extLst>
                <a:ext uri="{FF2B5EF4-FFF2-40B4-BE49-F238E27FC236}">
                  <a16:creationId xmlns:a16="http://schemas.microsoft.com/office/drawing/2014/main" id="{4ECE5ADC-1D6F-4554-A328-5A74DE5C989F}"/>
                </a:ext>
              </a:extLst>
            </p:cNvPr>
            <p:cNvSpPr txBox="1"/>
            <p:nvPr/>
          </p:nvSpPr>
          <p:spPr>
            <a:xfrm>
              <a:off x="0" y="-38100"/>
              <a:ext cx="141178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B16B4000-7605-467E-B882-79B647466251}"/>
              </a:ext>
            </a:extLst>
          </p:cNvPr>
          <p:cNvCxnSpPr>
            <a:cxnSpLocks/>
          </p:cNvCxnSpPr>
          <p:nvPr/>
        </p:nvCxnSpPr>
        <p:spPr>
          <a:xfrm flipH="1" flipV="1">
            <a:off x="11122119" y="4545174"/>
            <a:ext cx="2585826" cy="141383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F1B32E9-8E6C-4016-8077-FC32F6974F4F}"/>
              </a:ext>
            </a:extLst>
          </p:cNvPr>
          <p:cNvCxnSpPr>
            <a:cxnSpLocks/>
          </p:cNvCxnSpPr>
          <p:nvPr/>
        </p:nvCxnSpPr>
        <p:spPr>
          <a:xfrm flipV="1">
            <a:off x="4345186" y="4660260"/>
            <a:ext cx="2637447" cy="11405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4"/>
          <p:cNvSpPr txBox="1"/>
          <p:nvPr/>
        </p:nvSpPr>
        <p:spPr>
          <a:xfrm rot="20157352">
            <a:off x="3520825" y="4507556"/>
            <a:ext cx="458412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3200" u="none" dirty="0">
                <a:solidFill>
                  <a:srgbClr val="E8EEF2"/>
                </a:solidFill>
                <a:latin typeface="Prompt Light"/>
              </a:rPr>
              <a:t>Минэкономразв</a:t>
            </a:r>
            <a:r>
              <a:rPr lang="ru-RU" sz="3200" dirty="0">
                <a:solidFill>
                  <a:srgbClr val="E8EEF2"/>
                </a:solidFill>
                <a:latin typeface="Prompt Light"/>
              </a:rPr>
              <a:t>ития</a:t>
            </a:r>
            <a:endParaRPr lang="en-US" sz="32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83569" y="2554592"/>
            <a:ext cx="7724023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ru-RU" sz="4800" dirty="0">
                <a:solidFill>
                  <a:srgbClr val="E8EEF2"/>
                </a:solidFill>
                <a:latin typeface="Prompt Bold"/>
              </a:rPr>
              <a:t>БЮДЖЕТ </a:t>
            </a:r>
          </a:p>
          <a:p>
            <a:pPr marL="0" lvl="0" indent="0" algn="ctr">
              <a:spcBef>
                <a:spcPct val="0"/>
              </a:spcBef>
            </a:pPr>
            <a:r>
              <a:rPr lang="ru-RU" sz="4800" dirty="0">
                <a:solidFill>
                  <a:srgbClr val="E8EEF2"/>
                </a:solidFill>
                <a:latin typeface="Prompt Bold"/>
              </a:rPr>
              <a:t>2024</a:t>
            </a:r>
            <a:endParaRPr lang="en-US" sz="4800" dirty="0">
              <a:solidFill>
                <a:srgbClr val="E8EEF2"/>
              </a:solidFill>
              <a:latin typeface="Prompt Bold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7AB1332B-BF5D-495C-8C2C-022DE0B592FE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14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409428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644085" y="6826597"/>
            <a:ext cx="17405915" cy="1177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ru-RU" sz="6600" dirty="0">
                <a:solidFill>
                  <a:srgbClr val="24DBC5"/>
                </a:solidFill>
                <a:latin typeface="Prompt Bold"/>
              </a:rPr>
              <a:t>Социально-экономический прогноз</a:t>
            </a:r>
            <a:endParaRPr lang="en-US" sz="66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44085" y="8222615"/>
            <a:ext cx="9785913" cy="1065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Министерство экономического развития Российской Федерации</a:t>
            </a:r>
            <a:endParaRPr lang="en-US" sz="32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1009650" y="5521057"/>
            <a:ext cx="0" cy="3737243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644086" y="3706760"/>
            <a:ext cx="4478337" cy="3682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999"/>
              </a:lnSpc>
              <a:spcBef>
                <a:spcPct val="0"/>
              </a:spcBef>
            </a:pPr>
            <a:r>
              <a:rPr lang="en-US" sz="24166" spc="-1014" dirty="0">
                <a:solidFill>
                  <a:srgbClr val="E8EEF2"/>
                </a:solidFill>
                <a:latin typeface="Prompt Light"/>
              </a:rPr>
              <a:t>03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72E3F031-F31F-47AA-BEA3-C2CDE50BA482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15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648850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650779"/>
            <a:ext cx="7724023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ru-RU" sz="8000" dirty="0">
                <a:solidFill>
                  <a:srgbClr val="E8EEF2"/>
                </a:solidFill>
                <a:latin typeface="Prompt Bold"/>
              </a:rPr>
              <a:t>ДВА СЦЕНАРИЯ</a:t>
            </a:r>
            <a:endParaRPr lang="en-US" sz="8000" dirty="0">
              <a:solidFill>
                <a:srgbClr val="E8EEF2"/>
              </a:solidFill>
              <a:latin typeface="Prompt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028700" y="6172200"/>
            <a:ext cx="5360352" cy="3086100"/>
            <a:chOff x="0" y="0"/>
            <a:chExt cx="141178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1780" cy="812800"/>
            </a:xfrm>
            <a:custGeom>
              <a:avLst/>
              <a:gdLst/>
              <a:ahLst/>
              <a:cxnLst/>
              <a:rect l="l" t="t" r="r" b="b"/>
              <a:pathLst>
                <a:path w="1411780" h="812800">
                  <a:moveTo>
                    <a:pt x="0" y="0"/>
                  </a:moveTo>
                  <a:lnTo>
                    <a:pt x="1411780" y="0"/>
                  </a:lnTo>
                  <a:lnTo>
                    <a:pt x="14117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DBC5">
                <a:alpha val="2980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1178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66062" y="6172200"/>
            <a:ext cx="5360352" cy="3086100"/>
            <a:chOff x="0" y="0"/>
            <a:chExt cx="141178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1780" cy="812800"/>
            </a:xfrm>
            <a:custGeom>
              <a:avLst/>
              <a:gdLst/>
              <a:ahLst/>
              <a:cxnLst/>
              <a:rect l="l" t="t" r="r" b="b"/>
              <a:pathLst>
                <a:path w="1411780" h="812800">
                  <a:moveTo>
                    <a:pt x="0" y="0"/>
                  </a:moveTo>
                  <a:lnTo>
                    <a:pt x="1411780" y="0"/>
                  </a:lnTo>
                  <a:lnTo>
                    <a:pt x="14117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DBC5">
                <a:alpha val="6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1178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16814" y="6743700"/>
            <a:ext cx="458412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3200" u="none" dirty="0">
                <a:solidFill>
                  <a:srgbClr val="E8EEF2"/>
                </a:solidFill>
                <a:latin typeface="Prompt Light"/>
              </a:rPr>
              <a:t>БАЗОВЫЙ</a:t>
            </a:r>
            <a:endParaRPr lang="en-US" sz="32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54176" y="6743700"/>
            <a:ext cx="458412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3200" u="none" dirty="0">
                <a:solidFill>
                  <a:srgbClr val="E8EEF2"/>
                </a:solidFill>
                <a:latin typeface="Prompt Light"/>
              </a:rPr>
              <a:t>КОНСЕРВАТИВНЫЙ</a:t>
            </a:r>
            <a:endParaRPr lang="en-US" sz="32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16814" y="8027332"/>
            <a:ext cx="4584125" cy="80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20"/>
              </a:lnSpc>
              <a:spcBef>
                <a:spcPct val="0"/>
              </a:spcBef>
            </a:pPr>
            <a:r>
              <a:rPr lang="ru-RU" sz="2300" u="none" dirty="0">
                <a:solidFill>
                  <a:srgbClr val="E8EEF2"/>
                </a:solidFill>
                <a:latin typeface="Prompt Light"/>
              </a:rPr>
              <a:t>Показатели экономики вернутся к докризисным уровням</a:t>
            </a:r>
            <a:endParaRPr lang="en-US" sz="23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54176" y="8027332"/>
            <a:ext cx="4584125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20"/>
              </a:lnSpc>
              <a:spcBef>
                <a:spcPct val="0"/>
              </a:spcBef>
            </a:pPr>
            <a:r>
              <a:rPr lang="ru-RU" sz="2300" u="none" dirty="0">
                <a:solidFill>
                  <a:srgbClr val="E8EEF2"/>
                </a:solidFill>
                <a:latin typeface="Prompt Light"/>
              </a:rPr>
              <a:t>Замедление роста экономики</a:t>
            </a:r>
            <a:endParaRPr lang="en-US" sz="23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2289147" y="-273521"/>
            <a:ext cx="7495082" cy="5143500"/>
          </a:xfrm>
          <a:custGeom>
            <a:avLst/>
            <a:gdLst/>
            <a:ahLst/>
            <a:cxnLst/>
            <a:rect l="l" t="t" r="r" b="b"/>
            <a:pathLst>
              <a:path w="7495082" h="5143500">
                <a:moveTo>
                  <a:pt x="0" y="0"/>
                </a:moveTo>
                <a:lnTo>
                  <a:pt x="7495082" y="0"/>
                </a:lnTo>
                <a:lnTo>
                  <a:pt x="749508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144000" y="-273521"/>
            <a:ext cx="7495082" cy="5143500"/>
          </a:xfrm>
          <a:custGeom>
            <a:avLst/>
            <a:gdLst/>
            <a:ahLst/>
            <a:cxnLst/>
            <a:rect l="l" t="t" r="r" b="b"/>
            <a:pathLst>
              <a:path w="7495082" h="5143500">
                <a:moveTo>
                  <a:pt x="0" y="0"/>
                </a:moveTo>
                <a:lnTo>
                  <a:pt x="7495082" y="0"/>
                </a:lnTo>
                <a:lnTo>
                  <a:pt x="749508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E85D8B2A-9C09-4170-9051-15E370F21058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16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778690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9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>
                <a:alpha val="49804"/>
              </a:srgbClr>
            </a:solidFill>
          </p:spPr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A61AD5-9886-4720-9485-37AF1FA53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03" y="2400300"/>
            <a:ext cx="1484159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F87928-04F7-45F0-AC78-C9E400D04FD2}"/>
              </a:ext>
            </a:extLst>
          </p:cNvPr>
          <p:cNvSpPr txBox="1"/>
          <p:nvPr/>
        </p:nvSpPr>
        <p:spPr>
          <a:xfrm>
            <a:off x="2171684" y="1028700"/>
            <a:ext cx="14287516" cy="1177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ru-RU" sz="6600" dirty="0">
                <a:solidFill>
                  <a:srgbClr val="24DBC5"/>
                </a:solidFill>
                <a:latin typeface="Prompt Bold"/>
              </a:rPr>
              <a:t>КЛЮЧЕВЫЕ ПАРАМЕТРЫ ПРОГНОЗА</a:t>
            </a:r>
            <a:endParaRPr lang="en-US" sz="66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8932579-A9FC-474E-BC8F-6EBD625AE221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17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05066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644085" y="6826597"/>
            <a:ext cx="15634262" cy="1177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ru-RU" sz="6600" dirty="0">
                <a:solidFill>
                  <a:srgbClr val="24DBC5"/>
                </a:solidFill>
                <a:latin typeface="Prompt Bold"/>
              </a:rPr>
              <a:t>Единая денежно-кредитная политика</a:t>
            </a:r>
            <a:endParaRPr lang="en-US" sz="66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44085" y="8222615"/>
            <a:ext cx="8795312" cy="52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u="none" dirty="0">
                <a:solidFill>
                  <a:srgbClr val="E8EEF2"/>
                </a:solidFill>
                <a:latin typeface="Prompt Light"/>
              </a:rPr>
              <a:t>Центральный Банк Российской Федерации</a:t>
            </a:r>
            <a:endParaRPr lang="en-US" sz="32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1009650" y="5521057"/>
            <a:ext cx="0" cy="3737243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644086" y="3706760"/>
            <a:ext cx="4478337" cy="371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999"/>
              </a:lnSpc>
              <a:spcBef>
                <a:spcPct val="0"/>
              </a:spcBef>
            </a:pPr>
            <a:r>
              <a:rPr lang="en-US" sz="24166" spc="-1014" dirty="0">
                <a:solidFill>
                  <a:srgbClr val="E8EEF2"/>
                </a:solidFill>
                <a:latin typeface="Prompt Light"/>
              </a:rPr>
              <a:t>0</a:t>
            </a:r>
            <a:r>
              <a:rPr lang="ru-RU" sz="24166" spc="-1014" dirty="0">
                <a:solidFill>
                  <a:srgbClr val="E8EEF2"/>
                </a:solidFill>
                <a:latin typeface="Prompt Light"/>
              </a:rPr>
              <a:t>4</a:t>
            </a:r>
            <a:endParaRPr lang="en-US" sz="24166" spc="-1014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90232F1-2918-454A-82E5-2C35EE35ADEB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18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280209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3650779"/>
            <a:ext cx="9029700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ru-RU" sz="7200" b="1" dirty="0">
                <a:solidFill>
                  <a:srgbClr val="24DBC5"/>
                </a:solidFill>
              </a:rPr>
              <a:t>ТРИ СЦЕНАРИЯ ЦБ</a:t>
            </a:r>
            <a:endParaRPr lang="en-US" sz="7200" b="1" dirty="0">
              <a:solidFill>
                <a:srgbClr val="24DBC5"/>
              </a:solidFill>
              <a:latin typeface="Prompt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610511" y="6172200"/>
            <a:ext cx="5360352" cy="3086100"/>
            <a:chOff x="0" y="0"/>
            <a:chExt cx="1411780" cy="812800"/>
          </a:xfrm>
          <a:solidFill>
            <a:srgbClr val="92D05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411780" cy="812800"/>
            </a:xfrm>
            <a:custGeom>
              <a:avLst/>
              <a:gdLst/>
              <a:ahLst/>
              <a:cxnLst/>
              <a:rect l="l" t="t" r="r" b="b"/>
              <a:pathLst>
                <a:path w="1411780" h="812800">
                  <a:moveTo>
                    <a:pt x="0" y="0"/>
                  </a:moveTo>
                  <a:lnTo>
                    <a:pt x="1411780" y="0"/>
                  </a:lnTo>
                  <a:lnTo>
                    <a:pt x="141178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41178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16456" y="6027540"/>
            <a:ext cx="5447506" cy="3251138"/>
            <a:chOff x="0" y="0"/>
            <a:chExt cx="141178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1780" cy="812800"/>
            </a:xfrm>
            <a:custGeom>
              <a:avLst/>
              <a:gdLst/>
              <a:ahLst/>
              <a:cxnLst/>
              <a:rect l="l" t="t" r="r" b="b"/>
              <a:pathLst>
                <a:path w="1411780" h="812800">
                  <a:moveTo>
                    <a:pt x="0" y="0"/>
                  </a:moveTo>
                  <a:lnTo>
                    <a:pt x="1411780" y="0"/>
                  </a:lnTo>
                  <a:lnTo>
                    <a:pt x="141178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24DBC5">
                <a:alpha val="6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1178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03424" y="6172200"/>
            <a:ext cx="5360352" cy="3086100"/>
            <a:chOff x="0" y="0"/>
            <a:chExt cx="1411780" cy="812800"/>
          </a:xfrm>
          <a:solidFill>
            <a:srgbClr val="C00000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1780" cy="812800"/>
            </a:xfrm>
            <a:custGeom>
              <a:avLst/>
              <a:gdLst/>
              <a:ahLst/>
              <a:cxnLst/>
              <a:rect l="l" t="t" r="r" b="b"/>
              <a:pathLst>
                <a:path w="1411780" h="812800">
                  <a:moveTo>
                    <a:pt x="0" y="0"/>
                  </a:moveTo>
                  <a:lnTo>
                    <a:pt x="1411780" y="0"/>
                  </a:lnTo>
                  <a:lnTo>
                    <a:pt x="1411780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11780" cy="8509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16814" y="6867826"/>
            <a:ext cx="458412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Prompt Light"/>
              </a:rPr>
              <a:t>БАЗОВЫЙ</a:t>
            </a:r>
            <a:endParaRPr lang="en-US" sz="3200" b="1" u="none" dirty="0">
              <a:solidFill>
                <a:schemeClr val="bg1"/>
              </a:solidFill>
              <a:latin typeface="Prompt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54176" y="6743700"/>
            <a:ext cx="4584125" cy="9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Prompt Light"/>
              </a:rPr>
              <a:t>УСИЛЕНИЕ ФРАГМЕНТАЦИИ</a:t>
            </a:r>
            <a:endParaRPr lang="en-US" sz="3200" b="1" u="none" dirty="0">
              <a:solidFill>
                <a:schemeClr val="bg1"/>
              </a:solidFill>
              <a:latin typeface="Prompt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693164" y="6743700"/>
            <a:ext cx="4584125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Prompt Light"/>
              </a:rPr>
              <a:t>РИСКОВЫЙ</a:t>
            </a:r>
            <a:endParaRPr lang="en-US" sz="3200" b="1" u="none" dirty="0">
              <a:solidFill>
                <a:schemeClr val="bg1"/>
              </a:solidFill>
              <a:latin typeface="Prompt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16814" y="8027332"/>
            <a:ext cx="4584125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20"/>
              </a:lnSpc>
              <a:spcBef>
                <a:spcPct val="0"/>
              </a:spcBef>
            </a:pPr>
            <a:r>
              <a:rPr lang="ru-RU" sz="2300" dirty="0">
                <a:solidFill>
                  <a:srgbClr val="E8EEF2"/>
                </a:solidFill>
                <a:latin typeface="Prompt Light"/>
              </a:rPr>
              <a:t>Неизменный профиль шоков</a:t>
            </a:r>
            <a:r>
              <a:rPr lang="en-US" sz="2300" u="none" dirty="0">
                <a:solidFill>
                  <a:srgbClr val="E8EEF2"/>
                </a:solidFill>
                <a:latin typeface="Prompt Light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54176" y="8027332"/>
            <a:ext cx="4584125" cy="80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20"/>
              </a:lnSpc>
              <a:spcBef>
                <a:spcPct val="0"/>
              </a:spcBef>
            </a:pPr>
            <a:r>
              <a:rPr lang="ru-RU" sz="2300" u="none" dirty="0">
                <a:solidFill>
                  <a:srgbClr val="E8EEF2"/>
                </a:solidFill>
                <a:latin typeface="Prompt Light"/>
              </a:rPr>
              <a:t>Усиление санкций и </a:t>
            </a:r>
          </a:p>
          <a:p>
            <a:pPr marL="0" lvl="0" indent="0">
              <a:lnSpc>
                <a:spcPts val="3220"/>
              </a:lnSpc>
              <a:spcBef>
                <a:spcPct val="0"/>
              </a:spcBef>
            </a:pPr>
            <a:r>
              <a:rPr lang="ru-RU" sz="2300" u="none" dirty="0">
                <a:solidFill>
                  <a:srgbClr val="E8EEF2"/>
                </a:solidFill>
                <a:latin typeface="Prompt Light"/>
              </a:rPr>
              <a:t>процессов </a:t>
            </a:r>
            <a:r>
              <a:rPr lang="ru-RU" sz="2300" u="none" dirty="0" err="1">
                <a:solidFill>
                  <a:srgbClr val="E8EEF2"/>
                </a:solidFill>
                <a:latin typeface="Prompt Light"/>
              </a:rPr>
              <a:t>деглобализации</a:t>
            </a:r>
            <a:endParaRPr lang="en-US" sz="23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675175" y="8027332"/>
            <a:ext cx="4584125" cy="396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220"/>
              </a:lnSpc>
              <a:spcBef>
                <a:spcPct val="0"/>
              </a:spcBef>
            </a:pPr>
            <a:r>
              <a:rPr lang="ru-RU" sz="2300" u="none" dirty="0">
                <a:solidFill>
                  <a:srgbClr val="E8EEF2"/>
                </a:solidFill>
                <a:latin typeface="Prompt Light"/>
              </a:rPr>
              <a:t>Рецессия в развитых экономиках</a:t>
            </a:r>
            <a:endParaRPr lang="en-US" sz="23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2289147" y="-273521"/>
            <a:ext cx="7495082" cy="5143500"/>
          </a:xfrm>
          <a:custGeom>
            <a:avLst/>
            <a:gdLst/>
            <a:ahLst/>
            <a:cxnLst/>
            <a:rect l="l" t="t" r="r" b="b"/>
            <a:pathLst>
              <a:path w="7495082" h="5143500">
                <a:moveTo>
                  <a:pt x="0" y="0"/>
                </a:moveTo>
                <a:lnTo>
                  <a:pt x="7495082" y="0"/>
                </a:lnTo>
                <a:lnTo>
                  <a:pt x="749508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144000" y="-273521"/>
            <a:ext cx="7495082" cy="5143500"/>
          </a:xfrm>
          <a:custGeom>
            <a:avLst/>
            <a:gdLst/>
            <a:ahLst/>
            <a:cxnLst/>
            <a:rect l="l" t="t" r="r" b="b"/>
            <a:pathLst>
              <a:path w="7495082" h="5143500">
                <a:moveTo>
                  <a:pt x="0" y="0"/>
                </a:moveTo>
                <a:lnTo>
                  <a:pt x="7495082" y="0"/>
                </a:lnTo>
                <a:lnTo>
                  <a:pt x="749508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14B926F0-C62C-4007-8DB1-61D092093E8B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19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81966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584290" y="1038860"/>
            <a:ext cx="7778663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ru-RU" sz="4400" dirty="0">
                <a:solidFill>
                  <a:srgbClr val="24DBC5"/>
                </a:solidFill>
                <a:latin typeface="Prompt Bold"/>
              </a:rPr>
              <a:t>СЕНИН</a:t>
            </a:r>
            <a:endParaRPr lang="ru-RU" sz="4400" dirty="0">
              <a:solidFill>
                <a:srgbClr val="E8EEF2"/>
              </a:solidFill>
              <a:latin typeface="Prompt Bold"/>
            </a:endParaRPr>
          </a:p>
          <a:p>
            <a:r>
              <a:rPr lang="ru-RU" sz="4400" dirty="0">
                <a:solidFill>
                  <a:srgbClr val="E8EEF2"/>
                </a:solidFill>
                <a:latin typeface="Prompt Bold"/>
              </a:rPr>
              <a:t>ВЛАДИМИР БОРИСОВИЧ</a:t>
            </a:r>
            <a:endParaRPr lang="en-US" sz="4400" dirty="0">
              <a:solidFill>
                <a:srgbClr val="E8EEF2"/>
              </a:solidFill>
              <a:latin typeface="Prompt Bold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1FDA8C-6087-4641-8AE7-CC38C443C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52" y="896187"/>
            <a:ext cx="5588000" cy="838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4B5A762A-CFE0-4D7F-B152-E1282609BBD7}"/>
              </a:ext>
            </a:extLst>
          </p:cNvPr>
          <p:cNvSpPr txBox="1"/>
          <p:nvPr/>
        </p:nvSpPr>
        <p:spPr>
          <a:xfrm>
            <a:off x="7694302" y="2628900"/>
            <a:ext cx="10265048" cy="5296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ru-RU" sz="3500" dirty="0" err="1">
                <a:solidFill>
                  <a:srgbClr val="E8EEF2"/>
                </a:solidFill>
                <a:latin typeface="Prompt Light"/>
              </a:rPr>
              <a:t>к.ю.н</a:t>
            </a:r>
            <a:r>
              <a:rPr lang="ru-RU" sz="3500" dirty="0">
                <a:solidFill>
                  <a:srgbClr val="E8EEF2"/>
                </a:solidFill>
                <a:latin typeface="Prompt Light"/>
              </a:rPr>
              <a:t>., профессор кафедры теории и практики взаимодействия бизнеса и власти, </a:t>
            </a:r>
          </a:p>
          <a:p>
            <a:pPr marL="457200" indent="-457200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E8EEF2"/>
                </a:solidFill>
                <a:latin typeface="Prompt Light"/>
              </a:rPr>
              <a:t>Депутат Государственной Думы Федерального Собрания Российской Федерации, </a:t>
            </a:r>
          </a:p>
          <a:p>
            <a:pPr marL="457200" indent="-457200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E8EEF2"/>
                </a:solidFill>
                <a:latin typeface="Prompt Light"/>
              </a:rPr>
              <a:t>Председатель подкомитета по устойчивому развитию Комитета Государственной Думы </a:t>
            </a:r>
            <a:br>
              <a:rPr lang="ru-RU" sz="3500" dirty="0">
                <a:solidFill>
                  <a:srgbClr val="E8EEF2"/>
                </a:solidFill>
                <a:latin typeface="Prompt Light"/>
              </a:rPr>
            </a:br>
            <a:r>
              <a:rPr lang="ru-RU" sz="3500" dirty="0">
                <a:solidFill>
                  <a:srgbClr val="E8EEF2"/>
                </a:solidFill>
                <a:latin typeface="Prompt Light"/>
              </a:rPr>
              <a:t>по финансовому рынку, </a:t>
            </a:r>
          </a:p>
          <a:p>
            <a:pPr marL="457200" indent="-457200">
              <a:lnSpc>
                <a:spcPts val="4550"/>
              </a:lnSpc>
              <a:buFont typeface="Arial" panose="020B0604020202020204" pitchFamily="34" charset="0"/>
              <a:buChar char="•"/>
            </a:pPr>
            <a:r>
              <a:rPr lang="ru-RU" sz="3500" dirty="0">
                <a:solidFill>
                  <a:srgbClr val="E8EEF2"/>
                </a:solidFill>
                <a:latin typeface="Prompt Light"/>
              </a:rPr>
              <a:t>Действительный государственный советник Российской Федерации </a:t>
            </a:r>
            <a:r>
              <a:rPr lang="en-US" sz="3500" dirty="0">
                <a:solidFill>
                  <a:srgbClr val="E8EEF2"/>
                </a:solidFill>
                <a:latin typeface="Prompt Light"/>
              </a:rPr>
              <a:t>III</a:t>
            </a:r>
            <a:r>
              <a:rPr lang="ru-RU" sz="3500" dirty="0">
                <a:solidFill>
                  <a:srgbClr val="E8EEF2"/>
                </a:solidFill>
                <a:latin typeface="Prompt Light"/>
              </a:rPr>
              <a:t> класса.</a:t>
            </a:r>
            <a:endParaRPr lang="en-US" sz="35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8FB58BD2-B1D4-4E91-978E-7E6FCFECF297}"/>
              </a:ext>
            </a:extLst>
          </p:cNvPr>
          <p:cNvSpPr txBox="1"/>
          <p:nvPr/>
        </p:nvSpPr>
        <p:spPr>
          <a:xfrm>
            <a:off x="17449800" y="9486900"/>
            <a:ext cx="380999" cy="52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</a:rPr>
              <a:t>2</a:t>
            </a:r>
            <a:endParaRPr lang="en-US" sz="3200" dirty="0">
              <a:solidFill>
                <a:srgbClr val="E8EEF2"/>
              </a:solidFill>
              <a:latin typeface="Prompt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9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>
                <a:alpha val="49804"/>
              </a:srgbClr>
            </a:solidFill>
          </p:spPr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48E3E5-9B20-4B20-A430-3F7B9382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33" y="2400300"/>
            <a:ext cx="17290933" cy="6424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5321E-CE08-4720-A317-5452A2A28D72}"/>
              </a:ext>
            </a:extLst>
          </p:cNvPr>
          <p:cNvSpPr txBox="1"/>
          <p:nvPr/>
        </p:nvSpPr>
        <p:spPr>
          <a:xfrm>
            <a:off x="2171684" y="1028700"/>
            <a:ext cx="14287516" cy="1177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ru-RU" sz="6600" dirty="0">
                <a:solidFill>
                  <a:srgbClr val="24DBC5"/>
                </a:solidFill>
                <a:latin typeface="Prompt Bold"/>
              </a:rPr>
              <a:t>КЛЮЧЕВАЯ СТАВКА И ИНФЛЯЦИЯ</a:t>
            </a:r>
            <a:endParaRPr lang="en-US" sz="66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6AF9D0D-D8A9-4978-8D40-160C374B9CED}"/>
              </a:ext>
            </a:extLst>
          </p:cNvPr>
          <p:cNvSpPr txBox="1"/>
          <p:nvPr/>
        </p:nvSpPr>
        <p:spPr>
          <a:xfrm>
            <a:off x="3276600" y="9292423"/>
            <a:ext cx="13182600" cy="52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16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E8EEF2"/>
                </a:solidFill>
                <a:latin typeface="Prompt Light"/>
              </a:rPr>
              <a:t>Ключевая цель ДКП - поддержание инфляции вблизи 4%.</a:t>
            </a:r>
            <a:endParaRPr lang="en-US" sz="3200" b="1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A4C2FC5-6AAB-49B9-925C-35F2E33DB6AA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20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2419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4383BA-45BC-4B03-82F5-2D25C5804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162300"/>
            <a:ext cx="14627739" cy="5400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CC9C07-D1BB-42A5-A1B7-9A216309B7B2}"/>
              </a:ext>
            </a:extLst>
          </p:cNvPr>
          <p:cNvSpPr txBox="1"/>
          <p:nvPr/>
        </p:nvSpPr>
        <p:spPr>
          <a:xfrm>
            <a:off x="2171684" y="1028700"/>
            <a:ext cx="14287516" cy="1177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ru-RU" sz="6600" dirty="0">
                <a:solidFill>
                  <a:srgbClr val="24DBC5"/>
                </a:solidFill>
                <a:latin typeface="Prompt Bold"/>
              </a:rPr>
              <a:t>БАЗОВЫЙ СЦЕНАРИЙ ЦБ</a:t>
            </a:r>
            <a:endParaRPr lang="en-US" sz="66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EABAD93-73B6-48E0-93CA-3A792B9B6E19}"/>
              </a:ext>
            </a:extLst>
          </p:cNvPr>
          <p:cNvSpPr txBox="1"/>
          <p:nvPr/>
        </p:nvSpPr>
        <p:spPr>
          <a:xfrm>
            <a:off x="7391400" y="2529348"/>
            <a:ext cx="1143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b="1" u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Prompt Light"/>
              </a:rPr>
              <a:t>2023</a:t>
            </a:r>
            <a:endParaRPr lang="en-US" sz="3200" b="1" u="none" dirty="0">
              <a:solidFill>
                <a:schemeClr val="accent5">
                  <a:lumMod val="60000"/>
                  <a:lumOff val="40000"/>
                </a:schemeClr>
              </a:solidFill>
              <a:latin typeface="Prompt Light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47F9FDB-8FB2-428F-8397-7F66801EAB3E}"/>
              </a:ext>
            </a:extLst>
          </p:cNvPr>
          <p:cNvSpPr txBox="1"/>
          <p:nvPr/>
        </p:nvSpPr>
        <p:spPr>
          <a:xfrm>
            <a:off x="9799322" y="2559336"/>
            <a:ext cx="1143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b="1" u="none" dirty="0">
                <a:solidFill>
                  <a:srgbClr val="E8EEF2"/>
                </a:solidFill>
                <a:latin typeface="Prompt Light"/>
              </a:rPr>
              <a:t>2024</a:t>
            </a:r>
            <a:endParaRPr lang="en-US" sz="3200" b="1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31FEA13A-5B06-493D-9205-1155E5BED36E}"/>
              </a:ext>
            </a:extLst>
          </p:cNvPr>
          <p:cNvSpPr txBox="1"/>
          <p:nvPr/>
        </p:nvSpPr>
        <p:spPr>
          <a:xfrm>
            <a:off x="12283440" y="2576519"/>
            <a:ext cx="1143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b="1" u="none" dirty="0">
                <a:solidFill>
                  <a:srgbClr val="E8EEF2"/>
                </a:solidFill>
                <a:latin typeface="Prompt Light"/>
              </a:rPr>
              <a:t>2025</a:t>
            </a:r>
            <a:endParaRPr lang="en-US" sz="3200" b="1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9D3847CC-4C8E-46A4-82B7-A4B1545724DD}"/>
              </a:ext>
            </a:extLst>
          </p:cNvPr>
          <p:cNvSpPr txBox="1"/>
          <p:nvPr/>
        </p:nvSpPr>
        <p:spPr>
          <a:xfrm>
            <a:off x="14767558" y="2591513"/>
            <a:ext cx="11430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b="1" u="none" dirty="0">
                <a:solidFill>
                  <a:srgbClr val="E8EEF2"/>
                </a:solidFill>
                <a:latin typeface="Prompt Light"/>
              </a:rPr>
              <a:t>2026</a:t>
            </a:r>
            <a:endParaRPr lang="en-US" sz="3200" b="1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B009302-A1CC-4AE7-8995-D3BD04D53555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21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475081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644085" y="6826597"/>
            <a:ext cx="117671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ru-RU" sz="8000" dirty="0">
                <a:solidFill>
                  <a:srgbClr val="24DBC5"/>
                </a:solidFill>
                <a:latin typeface="Prompt Bold"/>
              </a:rPr>
              <a:t>ВЫВОДЫ</a:t>
            </a:r>
            <a:endParaRPr lang="en-US" sz="80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44085" y="8222615"/>
            <a:ext cx="8947712" cy="52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Противоречия и предложения экспертов</a:t>
            </a:r>
            <a:endParaRPr lang="en-US" sz="32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1009650" y="5521057"/>
            <a:ext cx="0" cy="3737243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644086" y="3706760"/>
            <a:ext cx="4478337" cy="3718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999"/>
              </a:lnSpc>
              <a:spcBef>
                <a:spcPct val="0"/>
              </a:spcBef>
            </a:pPr>
            <a:r>
              <a:rPr lang="en-US" sz="24166" spc="-1014" dirty="0">
                <a:solidFill>
                  <a:srgbClr val="E8EEF2"/>
                </a:solidFill>
                <a:latin typeface="Prompt Light"/>
              </a:rPr>
              <a:t>0</a:t>
            </a:r>
            <a:r>
              <a:rPr lang="ru-RU" sz="24166" spc="-1014" dirty="0">
                <a:solidFill>
                  <a:srgbClr val="E8EEF2"/>
                </a:solidFill>
                <a:latin typeface="Prompt Light"/>
              </a:rPr>
              <a:t>5</a:t>
            </a:r>
            <a:endParaRPr lang="en-US" sz="24166" spc="-1014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50336F9-9795-4C31-A970-10A3C21B3D39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22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804962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965157" y="713756"/>
            <a:ext cx="1251284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599"/>
              </a:lnSpc>
            </a:pPr>
            <a:r>
              <a:rPr lang="ru-RU" sz="7999" dirty="0">
                <a:solidFill>
                  <a:srgbClr val="24DBC5"/>
                </a:solidFill>
                <a:latin typeface="Prompt Bold"/>
              </a:rPr>
              <a:t>РАЗЛИЧИЯ </a:t>
            </a:r>
            <a:r>
              <a:rPr lang="ru-RU" sz="7999" dirty="0">
                <a:solidFill>
                  <a:schemeClr val="bg1"/>
                </a:solidFill>
                <a:latin typeface="Prompt Bold"/>
              </a:rPr>
              <a:t>ПРОГНОЗОВ</a:t>
            </a:r>
            <a:endParaRPr lang="en-US" sz="7999" dirty="0">
              <a:solidFill>
                <a:schemeClr val="bg1"/>
              </a:solidFill>
              <a:latin typeface="Prompt 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24000" y="4035504"/>
            <a:ext cx="171450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Prompt Light"/>
              </a:rPr>
              <a:t>Прогноз </a:t>
            </a:r>
            <a:r>
              <a:rPr lang="ru-RU" sz="3600" b="1" dirty="0">
                <a:solidFill>
                  <a:schemeClr val="bg1"/>
                </a:solidFill>
                <a:latin typeface="Prompt Light"/>
              </a:rPr>
              <a:t>Банка России </a:t>
            </a:r>
            <a:r>
              <a:rPr lang="ru-RU" sz="3600" dirty="0">
                <a:solidFill>
                  <a:schemeClr val="bg1"/>
                </a:solidFill>
                <a:latin typeface="Prompt Light"/>
              </a:rPr>
              <a:t>более </a:t>
            </a:r>
            <a:r>
              <a:rPr lang="ru-RU" sz="3600" b="1" dirty="0">
                <a:solidFill>
                  <a:schemeClr val="bg1"/>
                </a:solidFill>
                <a:latin typeface="Prompt Light"/>
              </a:rPr>
              <a:t>пессимистичен</a:t>
            </a:r>
            <a:r>
              <a:rPr lang="ru-RU" sz="3600" dirty="0">
                <a:solidFill>
                  <a:schemeClr val="bg1"/>
                </a:solidFill>
                <a:latin typeface="Prompt Light"/>
              </a:rPr>
              <a:t>. </a:t>
            </a:r>
          </a:p>
          <a:p>
            <a:endParaRPr lang="ru-RU" sz="3600" dirty="0">
              <a:solidFill>
                <a:schemeClr val="bg1"/>
              </a:solidFill>
              <a:latin typeface="Prompt Light"/>
            </a:endParaRPr>
          </a:p>
          <a:p>
            <a:r>
              <a:rPr lang="ru-RU" sz="3600" dirty="0">
                <a:solidFill>
                  <a:schemeClr val="bg1"/>
                </a:solidFill>
                <a:latin typeface="Prompt Light"/>
              </a:rPr>
              <a:t>Предполагает более жесткую денежно-кредитную политику </a:t>
            </a:r>
          </a:p>
          <a:p>
            <a:r>
              <a:rPr lang="ru-RU" sz="3600" dirty="0">
                <a:solidFill>
                  <a:schemeClr val="bg1"/>
                </a:solidFill>
                <a:latin typeface="Prompt Light"/>
              </a:rPr>
              <a:t>для более раннего возвращения инфляции к цели.</a:t>
            </a:r>
            <a:endParaRPr lang="en-US" sz="3600" dirty="0">
              <a:solidFill>
                <a:schemeClr val="bg1"/>
              </a:solidFill>
              <a:latin typeface="Prompt Light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57903235-A5EF-456A-A5E3-5BAA1E5C3A42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23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09860"/>
            <a:chOff x="0" y="0"/>
            <a:chExt cx="31732957" cy="1765535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31732957" cy="17655358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54398" y="2550497"/>
            <a:ext cx="811530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u-RU" sz="8000" dirty="0">
                <a:solidFill>
                  <a:srgbClr val="24DBC5"/>
                </a:solidFill>
                <a:latin typeface="Prompt Bold"/>
              </a:rPr>
              <a:t>ПРОТИВОРЕЧИЙ</a:t>
            </a:r>
            <a:endParaRPr lang="en-US" sz="80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54398" y="4686300"/>
            <a:ext cx="13525500" cy="2173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ru-RU" sz="4000" dirty="0">
                <a:solidFill>
                  <a:srgbClr val="E8EEF2"/>
                </a:solidFill>
                <a:latin typeface="Prompt Light"/>
              </a:rPr>
              <a:t>Ведомства имеют </a:t>
            </a:r>
            <a:r>
              <a:rPr lang="ru-RU" sz="4000" b="1" dirty="0">
                <a:solidFill>
                  <a:srgbClr val="E8EEF2"/>
                </a:solidFill>
                <a:latin typeface="Prompt Light"/>
              </a:rPr>
              <a:t>разные функции</a:t>
            </a:r>
            <a:r>
              <a:rPr lang="ru-RU" sz="4000" dirty="0">
                <a:solidFill>
                  <a:srgbClr val="E8EEF2"/>
                </a:solidFill>
                <a:latin typeface="Prompt Light"/>
              </a:rPr>
              <a:t>. </a:t>
            </a:r>
          </a:p>
          <a:p>
            <a:pPr>
              <a:lnSpc>
                <a:spcPts val="4160"/>
              </a:lnSpc>
            </a:pPr>
            <a:endParaRPr lang="ru-RU" sz="4000" dirty="0">
              <a:solidFill>
                <a:srgbClr val="E8EEF2"/>
              </a:solidFill>
              <a:latin typeface="Prompt Light"/>
            </a:endParaRPr>
          </a:p>
          <a:p>
            <a:pPr>
              <a:lnSpc>
                <a:spcPts val="4160"/>
              </a:lnSpc>
            </a:pPr>
            <a:r>
              <a:rPr lang="ru-RU" sz="4000" dirty="0">
                <a:solidFill>
                  <a:srgbClr val="E8EEF2"/>
                </a:solidFill>
                <a:latin typeface="Prompt Light"/>
              </a:rPr>
              <a:t>Банк России отвечает за финансовую стабильность, </a:t>
            </a:r>
          </a:p>
          <a:p>
            <a:pPr>
              <a:lnSpc>
                <a:spcPts val="4160"/>
              </a:lnSpc>
            </a:pPr>
            <a:r>
              <a:rPr lang="ru-RU" sz="4000" dirty="0">
                <a:solidFill>
                  <a:srgbClr val="E8EEF2"/>
                </a:solidFill>
                <a:latin typeface="Prompt Light"/>
              </a:rPr>
              <a:t>Сфера ответственности </a:t>
            </a:r>
            <a:r>
              <a:rPr lang="ru-RU" sz="4000" dirty="0" err="1">
                <a:solidFill>
                  <a:srgbClr val="E8EEF2"/>
                </a:solidFill>
                <a:latin typeface="Prompt Light"/>
              </a:rPr>
              <a:t>Минэка</a:t>
            </a:r>
            <a:r>
              <a:rPr lang="ru-RU" sz="4000" dirty="0">
                <a:solidFill>
                  <a:srgbClr val="E8EEF2"/>
                </a:solidFill>
                <a:latin typeface="Prompt Light"/>
              </a:rPr>
              <a:t> – экономический рост. </a:t>
            </a:r>
            <a:endParaRPr lang="en-US" sz="40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54398" y="1395871"/>
            <a:ext cx="811530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u-RU" sz="8000" dirty="0">
                <a:solidFill>
                  <a:srgbClr val="E8EEF2"/>
                </a:solidFill>
                <a:latin typeface="Prompt Light"/>
              </a:rPr>
              <a:t>ПРИЧИНА</a:t>
            </a:r>
            <a:endParaRPr lang="en-US" sz="80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42A3568-3F7C-4307-AE82-EFDE8CF9FA7F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24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815436" y="2699873"/>
            <a:ext cx="6684213" cy="6684213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DBC5">
                <a:alpha val="4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399173" y="332816"/>
            <a:ext cx="7489654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ru-RU" sz="8000" dirty="0">
                <a:solidFill>
                  <a:srgbClr val="E8EEF2"/>
                </a:solidFill>
                <a:latin typeface="Prompt Bold"/>
              </a:rPr>
              <a:t>ПРЕДЛОЖЕНИЯ ЭКСПЕРТОВ</a:t>
            </a:r>
            <a:endParaRPr lang="en-US" sz="8000" dirty="0">
              <a:solidFill>
                <a:srgbClr val="E8EEF2"/>
              </a:solidFill>
              <a:latin typeface="Prompt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864683" y="2699872"/>
            <a:ext cx="6684213" cy="668421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DBC5">
                <a:alpha val="8000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842371" y="5096316"/>
            <a:ext cx="4992285" cy="1509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ru-RU" sz="4400" b="1" dirty="0">
                <a:solidFill>
                  <a:srgbClr val="E8EEF2"/>
                </a:solidFill>
                <a:latin typeface="Prompt Bold"/>
              </a:rPr>
              <a:t>Расширить полномочия</a:t>
            </a:r>
          </a:p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ru-RU" sz="4400" b="1" dirty="0">
                <a:solidFill>
                  <a:srgbClr val="E8EEF2"/>
                </a:solidFill>
                <a:latin typeface="Prompt Bold"/>
              </a:rPr>
              <a:t>ЦБ</a:t>
            </a:r>
            <a:endParaRPr lang="en-US" sz="4400" b="1" dirty="0">
              <a:solidFill>
                <a:srgbClr val="E8EEF2"/>
              </a:solidFill>
              <a:latin typeface="Promp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988618" y="7011678"/>
            <a:ext cx="4584125" cy="85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ru-RU" sz="2399" u="none" dirty="0">
                <a:solidFill>
                  <a:srgbClr val="E8EEF2"/>
                </a:solidFill>
                <a:latin typeface="Prompt Light"/>
              </a:rPr>
              <a:t>Наделение правом законодательной инициативы</a:t>
            </a:r>
            <a:endParaRPr lang="en-US" sz="2399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971396" y="5194827"/>
            <a:ext cx="4584125" cy="1509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bg1"/>
                </a:solidFill>
                <a:latin typeface="Prompt Bold"/>
              </a:rPr>
              <a:t>Расширить цели деятельности ЦБ </a:t>
            </a:r>
            <a:endParaRPr lang="en-US" sz="4400" b="1" dirty="0">
              <a:solidFill>
                <a:schemeClr val="bg1"/>
              </a:solidFill>
              <a:latin typeface="Promp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825409" y="7039562"/>
            <a:ext cx="4584125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ru-RU" sz="2399" dirty="0">
                <a:solidFill>
                  <a:srgbClr val="E8EEF2"/>
                </a:solidFill>
                <a:latin typeface="Prompt Light"/>
              </a:rPr>
              <a:t>Стимулирование роста ВВП</a:t>
            </a:r>
            <a:endParaRPr lang="en-US" sz="2399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5E249E7B-1BA8-4392-8FE0-0E0DBCA9A472}"/>
              </a:ext>
            </a:extLst>
          </p:cNvPr>
          <p:cNvSpPr txBox="1"/>
          <p:nvPr/>
        </p:nvSpPr>
        <p:spPr>
          <a:xfrm>
            <a:off x="17449800" y="9486900"/>
            <a:ext cx="457200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25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9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33600" y="4000500"/>
            <a:ext cx="13187327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b="1" dirty="0">
                <a:solidFill>
                  <a:srgbClr val="24DBC5"/>
                </a:solidFill>
                <a:latin typeface="Prompt Bold"/>
              </a:rPr>
              <a:t>БЛАГОДАРЮ</a:t>
            </a:r>
            <a:r>
              <a:rPr lang="en-US" sz="6600" b="1" dirty="0">
                <a:solidFill>
                  <a:srgbClr val="E8EEF2"/>
                </a:solidFill>
                <a:latin typeface="Prompt Bold"/>
              </a:rPr>
              <a:t> </a:t>
            </a:r>
            <a:endParaRPr lang="ru-RU" sz="6600" b="1" dirty="0">
              <a:solidFill>
                <a:srgbClr val="E8EEF2"/>
              </a:solidFill>
              <a:latin typeface="Prompt Bold"/>
            </a:endParaRPr>
          </a:p>
          <a:p>
            <a:pPr algn="ctr"/>
            <a:r>
              <a:rPr lang="ru-RU" sz="6600" b="1" dirty="0">
                <a:solidFill>
                  <a:srgbClr val="E8EEF2"/>
                </a:solidFill>
                <a:latin typeface="Prompt Bold"/>
              </a:rPr>
              <a:t>ЗА ВНИМАНИЕ!</a:t>
            </a:r>
            <a:endParaRPr lang="en-US" sz="6600" b="1" dirty="0">
              <a:solidFill>
                <a:srgbClr val="E8EEF2"/>
              </a:solidFill>
              <a:latin typeface="Prompt Bold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73FEEBD-8FBB-4C91-A17B-9F77DA634352}"/>
              </a:ext>
            </a:extLst>
          </p:cNvPr>
          <p:cNvSpPr txBox="1"/>
          <p:nvPr/>
        </p:nvSpPr>
        <p:spPr>
          <a:xfrm>
            <a:off x="8915400" y="876300"/>
            <a:ext cx="8686800" cy="2173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«Никогда не сдавайся. </a:t>
            </a:r>
          </a:p>
          <a:p>
            <a:pPr algn="ctr">
              <a:lnSpc>
                <a:spcPts val="416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Сегодня тяжело, завтра будет хуже, </a:t>
            </a:r>
          </a:p>
          <a:p>
            <a:pPr algn="ctr">
              <a:lnSpc>
                <a:spcPts val="416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а послезавтра будет солнечно».</a:t>
            </a:r>
          </a:p>
          <a:p>
            <a:pPr algn="r">
              <a:lnSpc>
                <a:spcPts val="416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Джек </a:t>
            </a:r>
            <a:r>
              <a:rPr lang="ru-RU" sz="3200" dirty="0" err="1">
                <a:solidFill>
                  <a:srgbClr val="E8EEF2"/>
                </a:solidFill>
                <a:latin typeface="Prompt Light"/>
              </a:rPr>
              <a:t>Ма</a:t>
            </a:r>
            <a:endParaRPr lang="ru-RU" sz="3200" dirty="0">
              <a:solidFill>
                <a:srgbClr val="E8EEF2"/>
              </a:solidFill>
              <a:latin typeface="Prompt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644085" y="7260590"/>
            <a:ext cx="142817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ru-RU" sz="8000" dirty="0">
                <a:solidFill>
                  <a:srgbClr val="24DBC5"/>
                </a:solidFill>
                <a:latin typeface="Prompt Bold"/>
              </a:rPr>
              <a:t>«ТЕМПЕРАТУРА ЗДОРОВЬЯ»</a:t>
            </a:r>
            <a:endParaRPr lang="en-US" sz="80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1009650" y="5521057"/>
            <a:ext cx="0" cy="3737243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632054" y="3787703"/>
            <a:ext cx="6585509" cy="3718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999"/>
              </a:lnSpc>
              <a:spcBef>
                <a:spcPct val="0"/>
              </a:spcBef>
            </a:pPr>
            <a:r>
              <a:rPr lang="ru-RU" sz="24166" spc="-1014" dirty="0">
                <a:solidFill>
                  <a:srgbClr val="E8EEF2"/>
                </a:solidFill>
                <a:latin typeface="Prompt Light"/>
              </a:rPr>
              <a:t>36,6</a:t>
            </a:r>
            <a:endParaRPr lang="en-US" sz="24166" spc="-1014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60A0985-7B89-452C-A91C-10AAD857F620}"/>
              </a:ext>
            </a:extLst>
          </p:cNvPr>
          <p:cNvSpPr txBox="1"/>
          <p:nvPr/>
        </p:nvSpPr>
        <p:spPr>
          <a:xfrm>
            <a:off x="1644085" y="8746490"/>
            <a:ext cx="8338113" cy="527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Символичная цифра для бюджета РФ</a:t>
            </a:r>
            <a:endParaRPr lang="en-US" sz="32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1BF019A-B3A2-4111-A780-F9AAD081AD99}"/>
              </a:ext>
            </a:extLst>
          </p:cNvPr>
          <p:cNvSpPr txBox="1"/>
          <p:nvPr/>
        </p:nvSpPr>
        <p:spPr>
          <a:xfrm>
            <a:off x="17449800" y="9486900"/>
            <a:ext cx="380999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3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20058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644086" y="7260590"/>
            <a:ext cx="1133795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ru-RU" sz="8000" dirty="0">
                <a:solidFill>
                  <a:srgbClr val="24DBC5"/>
                </a:solidFill>
                <a:latin typeface="Prompt Bold"/>
              </a:rPr>
              <a:t>КРАТКАЯ ТЕОРИЯ</a:t>
            </a:r>
            <a:endParaRPr lang="en-US" sz="80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44086" y="8746490"/>
            <a:ext cx="817642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Основные термины и понятия бюджета</a:t>
            </a:r>
            <a:endParaRPr lang="en-US" sz="32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6" name="AutoShape 6"/>
          <p:cNvSpPr/>
          <p:nvPr/>
        </p:nvSpPr>
        <p:spPr>
          <a:xfrm flipV="1">
            <a:off x="1009650" y="5521057"/>
            <a:ext cx="0" cy="3737243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644086" y="3706760"/>
            <a:ext cx="3364115" cy="3682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999"/>
              </a:lnSpc>
              <a:spcBef>
                <a:spcPct val="0"/>
              </a:spcBef>
            </a:pPr>
            <a:r>
              <a:rPr lang="en-US" sz="24166" spc="-1014">
                <a:solidFill>
                  <a:srgbClr val="E8EEF2"/>
                </a:solidFill>
                <a:latin typeface="Prompt Light"/>
              </a:rPr>
              <a:t>01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DB41A9B-3C3A-446B-BD6D-8D9A99DBF1DF}"/>
              </a:ext>
            </a:extLst>
          </p:cNvPr>
          <p:cNvSpPr txBox="1"/>
          <p:nvPr/>
        </p:nvSpPr>
        <p:spPr>
          <a:xfrm>
            <a:off x="17449800" y="9486900"/>
            <a:ext cx="380999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4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9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016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147417" y="710775"/>
            <a:ext cx="1223012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ru-RU" sz="8000" dirty="0">
                <a:solidFill>
                  <a:srgbClr val="24DBC5"/>
                </a:solidFill>
                <a:latin typeface="Prompt Bold"/>
              </a:rPr>
              <a:t>ИСТОРИЧЕСКАЯ СПРАВКА</a:t>
            </a:r>
            <a:endParaRPr lang="en-US" sz="80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3344" y="4670733"/>
            <a:ext cx="4814684" cy="2482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8286" lvl="1" algn="just">
              <a:lnSpc>
                <a:spcPts val="322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Англия </a:t>
            </a:r>
            <a:r>
              <a:rPr lang="en-US" sz="3200" dirty="0">
                <a:solidFill>
                  <a:srgbClr val="E8EEF2"/>
                </a:solidFill>
                <a:latin typeface="Prompt Light"/>
              </a:rPr>
              <a:t>XIV-XV </a:t>
            </a:r>
            <a:r>
              <a:rPr lang="ru-RU" sz="3200" dirty="0">
                <a:solidFill>
                  <a:srgbClr val="E8EEF2"/>
                </a:solidFill>
                <a:latin typeface="Prompt Light"/>
              </a:rPr>
              <a:t>вв.</a:t>
            </a:r>
          </a:p>
          <a:p>
            <a:pPr marL="248286" lvl="1" algn="just">
              <a:lnSpc>
                <a:spcPts val="3220"/>
              </a:lnSpc>
            </a:pPr>
            <a:endParaRPr lang="ru-RU" sz="3200" dirty="0">
              <a:solidFill>
                <a:srgbClr val="E8EEF2"/>
              </a:solidFill>
              <a:latin typeface="Prompt Light"/>
            </a:endParaRPr>
          </a:p>
          <a:p>
            <a:pPr marL="248286" lvl="1" algn="just">
              <a:lnSpc>
                <a:spcPts val="322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Бюджет (</a:t>
            </a:r>
            <a:r>
              <a:rPr lang="ru-RU" sz="3200" dirty="0" err="1">
                <a:solidFill>
                  <a:srgbClr val="E8EEF2"/>
                </a:solidFill>
                <a:latin typeface="Prompt Light"/>
              </a:rPr>
              <a:t>Bydjet</a:t>
            </a:r>
            <a:r>
              <a:rPr lang="ru-RU" sz="3200" dirty="0">
                <a:solidFill>
                  <a:srgbClr val="E8EEF2"/>
                </a:solidFill>
                <a:latin typeface="Prompt Light"/>
              </a:rPr>
              <a:t>) в переводе с английского означало мешок.</a:t>
            </a:r>
          </a:p>
          <a:p>
            <a:pPr marL="248286" lvl="1" algn="just">
              <a:lnSpc>
                <a:spcPts val="3220"/>
              </a:lnSpc>
            </a:pPr>
            <a:endParaRPr lang="ru-RU" sz="32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6819" y="3676986"/>
            <a:ext cx="5141301" cy="54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ru-RU" sz="3600" dirty="0">
                <a:solidFill>
                  <a:srgbClr val="E8EEF2"/>
                </a:solidFill>
                <a:latin typeface="Prompt Bold"/>
              </a:rPr>
              <a:t>ПРОИСХОЖДЕНИЕ</a:t>
            </a:r>
            <a:endParaRPr lang="en-US" sz="3600" dirty="0">
              <a:solidFill>
                <a:srgbClr val="E8EEF2"/>
              </a:solidFill>
              <a:latin typeface="Promp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92339" y="4593704"/>
            <a:ext cx="5141301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8286" lvl="1">
              <a:lnSpc>
                <a:spcPts val="322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31 июля 1998 года.</a:t>
            </a:r>
            <a:endParaRPr lang="en-US" sz="3200" dirty="0">
              <a:solidFill>
                <a:srgbClr val="E8EEF2"/>
              </a:solidFill>
              <a:latin typeface="Prompt Light"/>
            </a:endParaRPr>
          </a:p>
          <a:p>
            <a:pPr marL="248286" lvl="1">
              <a:lnSpc>
                <a:spcPts val="3220"/>
              </a:lnSpc>
            </a:pPr>
            <a:endParaRPr lang="ru-RU" sz="3200" dirty="0">
              <a:solidFill>
                <a:srgbClr val="E8EEF2"/>
              </a:solidFill>
              <a:latin typeface="Prompt Light"/>
            </a:endParaRPr>
          </a:p>
          <a:p>
            <a:pPr marL="248286" lvl="1">
              <a:lnSpc>
                <a:spcPts val="322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Принят Бюджетный кодекс - основной законодательный акт, который регулирует бюджетную систему РФ.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46699" y="3676986"/>
            <a:ext cx="514130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ru-RU" sz="3600" dirty="0">
                <a:solidFill>
                  <a:srgbClr val="E8EEF2"/>
                </a:solidFill>
                <a:latin typeface="Prompt Bold"/>
              </a:rPr>
              <a:t>ВАЖНАЯ ДАТА</a:t>
            </a:r>
            <a:endParaRPr lang="en-US" sz="3600" dirty="0">
              <a:solidFill>
                <a:srgbClr val="E8EEF2"/>
              </a:solidFill>
              <a:latin typeface="Promp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62918" y="4593704"/>
            <a:ext cx="5164448" cy="20723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8286" lvl="1" algn="just">
              <a:lnSpc>
                <a:spcPts val="322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Государственный бюджет - это финансовый план государства с указанием источников доходов и расходов.</a:t>
            </a:r>
            <a:endParaRPr lang="en-US" sz="32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345505" y="3676986"/>
            <a:ext cx="4509532" cy="542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160"/>
              </a:lnSpc>
              <a:spcBef>
                <a:spcPct val="0"/>
              </a:spcBef>
            </a:pPr>
            <a:r>
              <a:rPr lang="ru-RU" sz="3600" dirty="0">
                <a:solidFill>
                  <a:srgbClr val="E8EEF2"/>
                </a:solidFill>
                <a:latin typeface="Prompt Bold"/>
              </a:rPr>
              <a:t>ОПРЕДЕЛЕНИЕ</a:t>
            </a:r>
            <a:endParaRPr lang="en-US" sz="3600" dirty="0">
              <a:solidFill>
                <a:srgbClr val="E8EEF2"/>
              </a:solidFill>
              <a:latin typeface="Promp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47417" y="1929975"/>
            <a:ext cx="10663473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endParaRPr lang="en-US" sz="80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085230" y="-1699431"/>
            <a:ext cx="7495082" cy="5143500"/>
          </a:xfrm>
          <a:custGeom>
            <a:avLst/>
            <a:gdLst/>
            <a:ahLst/>
            <a:cxnLst/>
            <a:rect l="l" t="t" r="r" b="b"/>
            <a:pathLst>
              <a:path w="7495082" h="5143500">
                <a:moveTo>
                  <a:pt x="0" y="0"/>
                </a:moveTo>
                <a:lnTo>
                  <a:pt x="7495082" y="0"/>
                </a:lnTo>
                <a:lnTo>
                  <a:pt x="749508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023A97B1-E412-4F3D-8FB0-6A8EED129557}"/>
              </a:ext>
            </a:extLst>
          </p:cNvPr>
          <p:cNvSpPr/>
          <p:nvPr/>
        </p:nvSpPr>
        <p:spPr>
          <a:xfrm flipV="1">
            <a:off x="6172200" y="3676986"/>
            <a:ext cx="0" cy="3737243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4D48C8C2-63F1-4C0F-9299-641AD0EE23EB}"/>
              </a:ext>
            </a:extLst>
          </p:cNvPr>
          <p:cNvSpPr/>
          <p:nvPr/>
        </p:nvSpPr>
        <p:spPr>
          <a:xfrm flipV="1">
            <a:off x="12496800" y="3676986"/>
            <a:ext cx="0" cy="3737243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0315F6FE-26AD-4AB7-8B00-89BFC3750987}"/>
              </a:ext>
            </a:extLst>
          </p:cNvPr>
          <p:cNvSpPr txBox="1"/>
          <p:nvPr/>
        </p:nvSpPr>
        <p:spPr>
          <a:xfrm>
            <a:off x="17449800" y="9486900"/>
            <a:ext cx="380999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5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2875411" y="-155859"/>
            <a:ext cx="6314420" cy="4148383"/>
          </a:xfrm>
          <a:custGeom>
            <a:avLst/>
            <a:gdLst/>
            <a:ahLst/>
            <a:cxnLst/>
            <a:rect l="l" t="t" r="r" b="b"/>
            <a:pathLst>
              <a:path w="7495082" h="5143500">
                <a:moveTo>
                  <a:pt x="0" y="0"/>
                </a:moveTo>
                <a:lnTo>
                  <a:pt x="7495082" y="0"/>
                </a:lnTo>
                <a:lnTo>
                  <a:pt x="749508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0" y="5822199"/>
            <a:ext cx="18288000" cy="4464801"/>
            <a:chOff x="0" y="0"/>
            <a:chExt cx="24384000" cy="5953068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6096000" cy="5953068"/>
            </a:xfrm>
            <a:prstGeom prst="rect">
              <a:avLst/>
            </a:prstGeom>
            <a:solidFill>
              <a:srgbClr val="0A0910">
                <a:alpha val="60000"/>
              </a:srgb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6096000" y="0"/>
              <a:ext cx="6096000" cy="5953068"/>
            </a:xfrm>
            <a:prstGeom prst="rect">
              <a:avLst/>
            </a:prstGeom>
            <a:solidFill>
              <a:srgbClr val="0A0910">
                <a:alpha val="60000"/>
              </a:srgb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12192000" y="0"/>
              <a:ext cx="6096000" cy="5953068"/>
            </a:xfrm>
            <a:prstGeom prst="rect">
              <a:avLst/>
            </a:prstGeom>
            <a:solidFill>
              <a:srgbClr val="0A0910">
                <a:alpha val="60000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18288000" y="0"/>
              <a:ext cx="6096000" cy="5953068"/>
            </a:xfrm>
            <a:prstGeom prst="rect">
              <a:avLst/>
            </a:prstGeom>
            <a:solidFill>
              <a:srgbClr val="0A0910">
                <a:alpha val="60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9084339" y="3176685"/>
            <a:ext cx="4539394" cy="4464801"/>
            <a:chOff x="0" y="0"/>
            <a:chExt cx="1195561" cy="11759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95561" cy="1175915"/>
            </a:xfrm>
            <a:custGeom>
              <a:avLst/>
              <a:gdLst/>
              <a:ahLst/>
              <a:cxnLst/>
              <a:rect l="l" t="t" r="r" b="b"/>
              <a:pathLst>
                <a:path w="1195561" h="1175915">
                  <a:moveTo>
                    <a:pt x="0" y="0"/>
                  </a:moveTo>
                  <a:lnTo>
                    <a:pt x="1195561" y="0"/>
                  </a:lnTo>
                  <a:lnTo>
                    <a:pt x="1195561" y="1175915"/>
                  </a:lnTo>
                  <a:lnTo>
                    <a:pt x="0" y="1175915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195561" cy="12140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48833" y="3507549"/>
            <a:ext cx="4539394" cy="4464801"/>
            <a:chOff x="0" y="0"/>
            <a:chExt cx="1195561" cy="117591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95561" cy="1175915"/>
            </a:xfrm>
            <a:custGeom>
              <a:avLst/>
              <a:gdLst/>
              <a:ahLst/>
              <a:cxnLst/>
              <a:rect l="l" t="t" r="r" b="b"/>
              <a:pathLst>
                <a:path w="1195561" h="1175915">
                  <a:moveTo>
                    <a:pt x="0" y="0"/>
                  </a:moveTo>
                  <a:lnTo>
                    <a:pt x="1195561" y="0"/>
                  </a:lnTo>
                  <a:lnTo>
                    <a:pt x="1195561" y="1175915"/>
                  </a:lnTo>
                  <a:lnTo>
                    <a:pt x="0" y="1175915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195561" cy="12140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25965" y="3482833"/>
            <a:ext cx="4539394" cy="4464801"/>
            <a:chOff x="0" y="0"/>
            <a:chExt cx="1195561" cy="117591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95561" cy="1175915"/>
            </a:xfrm>
            <a:custGeom>
              <a:avLst/>
              <a:gdLst/>
              <a:ahLst/>
              <a:cxnLst/>
              <a:rect l="l" t="t" r="r" b="b"/>
              <a:pathLst>
                <a:path w="1195561" h="1175915">
                  <a:moveTo>
                    <a:pt x="0" y="0"/>
                  </a:moveTo>
                  <a:lnTo>
                    <a:pt x="1195561" y="0"/>
                  </a:lnTo>
                  <a:lnTo>
                    <a:pt x="1195561" y="1175915"/>
                  </a:lnTo>
                  <a:lnTo>
                    <a:pt x="0" y="1175915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195561" cy="12140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638972" y="6971726"/>
            <a:ext cx="3870752" cy="9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84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E8EEF2"/>
                </a:solidFill>
                <a:latin typeface="Prompt"/>
              </a:rPr>
              <a:t>ЦИКЛИЧЕСКИЕ</a:t>
            </a:r>
          </a:p>
          <a:p>
            <a:pPr lvl="0" algn="ctr">
              <a:lnSpc>
                <a:spcPts val="384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E8EEF2"/>
                </a:solidFill>
                <a:latin typeface="Prompt"/>
              </a:rPr>
              <a:t>СПАДЫ</a:t>
            </a:r>
            <a:endParaRPr lang="en-US" sz="3200" b="1" dirty="0">
              <a:solidFill>
                <a:srgbClr val="E8EEF2"/>
              </a:solidFill>
              <a:latin typeface="Prompt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3775661" y="5822199"/>
            <a:ext cx="4539394" cy="4464801"/>
            <a:chOff x="0" y="0"/>
            <a:chExt cx="1195561" cy="117591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95561" cy="1175915"/>
            </a:xfrm>
            <a:custGeom>
              <a:avLst/>
              <a:gdLst/>
              <a:ahLst/>
              <a:cxnLst/>
              <a:rect l="l" t="t" r="r" b="b"/>
              <a:pathLst>
                <a:path w="1195561" h="1175915">
                  <a:moveTo>
                    <a:pt x="0" y="0"/>
                  </a:moveTo>
                  <a:lnTo>
                    <a:pt x="1195561" y="0"/>
                  </a:lnTo>
                  <a:lnTo>
                    <a:pt x="1195561" y="1175915"/>
                  </a:lnTo>
                  <a:lnTo>
                    <a:pt x="0" y="1175915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195561" cy="12140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724562" y="6971726"/>
            <a:ext cx="4508929" cy="975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E8EEF2"/>
                </a:solidFill>
                <a:latin typeface="Prompt Bold"/>
              </a:rPr>
              <a:t>ВЫСОКИЕ ВОЕННЫЕ РАСХОДЫ</a:t>
            </a:r>
            <a:endParaRPr lang="en-US" sz="3200" b="1" dirty="0">
              <a:solidFill>
                <a:srgbClr val="E8EEF2"/>
              </a:solidFill>
              <a:latin typeface="Prompt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9798602" y="6996442"/>
            <a:ext cx="4344835" cy="975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E8EEF2"/>
                </a:solidFill>
                <a:latin typeface="Prompt Bold"/>
              </a:rPr>
              <a:t>ДЕМОГРАФИЧЕСКИЙ БУМ</a:t>
            </a:r>
            <a:endParaRPr lang="en-US" sz="3200" b="1" dirty="0">
              <a:solidFill>
                <a:srgbClr val="E8EEF2"/>
              </a:solidFill>
              <a:latin typeface="Prompt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4031622" y="6995342"/>
            <a:ext cx="3870752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E8EEF2"/>
                </a:solidFill>
                <a:latin typeface="Prompt Bold"/>
              </a:rPr>
              <a:t>КОРРУПЦИЯ</a:t>
            </a:r>
            <a:endParaRPr lang="en-US" sz="3200" b="1" dirty="0">
              <a:solidFill>
                <a:srgbClr val="E8EEF2"/>
              </a:solidFill>
              <a:latin typeface="Prompt Bold"/>
            </a:endParaRP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8AF3F496-64ED-48E3-9108-F167C688CEA7}"/>
              </a:ext>
            </a:extLst>
          </p:cNvPr>
          <p:cNvSpPr txBox="1"/>
          <p:nvPr/>
        </p:nvSpPr>
        <p:spPr>
          <a:xfrm>
            <a:off x="1147416" y="710775"/>
            <a:ext cx="1340678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ru-RU" sz="8000" dirty="0">
                <a:solidFill>
                  <a:srgbClr val="24DBC5"/>
                </a:solidFill>
                <a:latin typeface="Prompt Bold"/>
              </a:rPr>
              <a:t>ГОСУДАРСТВЕННЫЙ ДОЛГ</a:t>
            </a:r>
            <a:endParaRPr lang="en-US" sz="80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B7E2070A-FED8-4A3C-BC9F-83BD5D7CC032}"/>
              </a:ext>
            </a:extLst>
          </p:cNvPr>
          <p:cNvSpPr txBox="1"/>
          <p:nvPr/>
        </p:nvSpPr>
        <p:spPr>
          <a:xfrm>
            <a:off x="987269" y="2701160"/>
            <a:ext cx="11433329" cy="3713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8286" lvl="1" algn="just">
              <a:lnSpc>
                <a:spcPts val="322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Это долговые обязательства государства и его субъектов перед кредиторами. </a:t>
            </a:r>
          </a:p>
          <a:p>
            <a:pPr marL="248286" lvl="1" algn="just">
              <a:lnSpc>
                <a:spcPts val="3220"/>
              </a:lnSpc>
            </a:pPr>
            <a:endParaRPr lang="ru-RU" sz="3200" dirty="0">
              <a:solidFill>
                <a:srgbClr val="E8EEF2"/>
              </a:solidFill>
              <a:latin typeface="Prompt Light"/>
            </a:endParaRPr>
          </a:p>
          <a:p>
            <a:pPr marL="248286" lvl="1" algn="just">
              <a:lnSpc>
                <a:spcPts val="3220"/>
              </a:lnSpc>
            </a:pPr>
            <a:endParaRPr lang="ru-RU" sz="3200" dirty="0">
              <a:solidFill>
                <a:srgbClr val="E8EEF2"/>
              </a:solidFill>
              <a:latin typeface="Prompt Light"/>
            </a:endParaRPr>
          </a:p>
          <a:p>
            <a:pPr marL="248286" lvl="1" algn="just">
              <a:lnSpc>
                <a:spcPts val="322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 </a:t>
            </a:r>
          </a:p>
          <a:p>
            <a:pPr marL="248286" lvl="1" algn="just">
              <a:lnSpc>
                <a:spcPts val="3220"/>
              </a:lnSpc>
            </a:pPr>
            <a:endParaRPr lang="ru-RU" sz="3200" dirty="0">
              <a:solidFill>
                <a:srgbClr val="E8EEF2"/>
              </a:solidFill>
              <a:latin typeface="Prompt Light"/>
            </a:endParaRPr>
          </a:p>
          <a:p>
            <a:pPr marL="248286" lvl="1" algn="just">
              <a:lnSpc>
                <a:spcPts val="3220"/>
              </a:lnSpc>
            </a:pPr>
            <a:endParaRPr lang="ru-RU" sz="3200" dirty="0">
              <a:solidFill>
                <a:srgbClr val="E8EEF2"/>
              </a:solidFill>
              <a:latin typeface="Prompt Light"/>
            </a:endParaRPr>
          </a:p>
          <a:p>
            <a:pPr marL="248286" lvl="1" algn="just">
              <a:lnSpc>
                <a:spcPts val="3220"/>
              </a:lnSpc>
            </a:pPr>
            <a:endParaRPr lang="ru-RU" sz="3200" dirty="0">
              <a:solidFill>
                <a:srgbClr val="E8EEF2"/>
              </a:solidFill>
              <a:latin typeface="Prompt Light"/>
            </a:endParaRPr>
          </a:p>
          <a:p>
            <a:pPr marL="248286" lvl="1" algn="just">
              <a:lnSpc>
                <a:spcPts val="322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Причины роста долга могут быть различными.</a:t>
            </a:r>
            <a:endParaRPr lang="en-US" sz="32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id="{E6FF7E90-A773-40A7-9EA8-BDDA9CF42AC6}"/>
              </a:ext>
            </a:extLst>
          </p:cNvPr>
          <p:cNvSpPr/>
          <p:nvPr/>
        </p:nvSpPr>
        <p:spPr>
          <a:xfrm>
            <a:off x="11971019" y="1046898"/>
            <a:ext cx="6314420" cy="4148383"/>
          </a:xfrm>
          <a:custGeom>
            <a:avLst/>
            <a:gdLst/>
            <a:ahLst/>
            <a:cxnLst/>
            <a:rect l="l" t="t" r="r" b="b"/>
            <a:pathLst>
              <a:path w="7495082" h="5143500">
                <a:moveTo>
                  <a:pt x="0" y="0"/>
                </a:moveTo>
                <a:lnTo>
                  <a:pt x="7495082" y="0"/>
                </a:lnTo>
                <a:lnTo>
                  <a:pt x="749508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0" name="AutoShape 23">
            <a:extLst>
              <a:ext uri="{FF2B5EF4-FFF2-40B4-BE49-F238E27FC236}">
                <a16:creationId xmlns:a16="http://schemas.microsoft.com/office/drawing/2014/main" id="{C65BDA1F-85A4-4408-A430-837ACBB07B25}"/>
              </a:ext>
            </a:extLst>
          </p:cNvPr>
          <p:cNvSpPr/>
          <p:nvPr/>
        </p:nvSpPr>
        <p:spPr>
          <a:xfrm flipV="1">
            <a:off x="4536779" y="6853413"/>
            <a:ext cx="0" cy="847755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23">
            <a:extLst>
              <a:ext uri="{FF2B5EF4-FFF2-40B4-BE49-F238E27FC236}">
                <a16:creationId xmlns:a16="http://schemas.microsoft.com/office/drawing/2014/main" id="{C5E6A15A-713F-4979-905A-2C6BB8D9D19A}"/>
              </a:ext>
            </a:extLst>
          </p:cNvPr>
          <p:cNvSpPr/>
          <p:nvPr/>
        </p:nvSpPr>
        <p:spPr>
          <a:xfrm flipV="1">
            <a:off x="9372600" y="6853413"/>
            <a:ext cx="0" cy="847755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23">
            <a:extLst>
              <a:ext uri="{FF2B5EF4-FFF2-40B4-BE49-F238E27FC236}">
                <a16:creationId xmlns:a16="http://schemas.microsoft.com/office/drawing/2014/main" id="{004C2FF4-AA24-4891-AFFE-611BE5D9F659}"/>
              </a:ext>
            </a:extLst>
          </p:cNvPr>
          <p:cNvSpPr/>
          <p:nvPr/>
        </p:nvSpPr>
        <p:spPr>
          <a:xfrm flipV="1">
            <a:off x="14235679" y="6814351"/>
            <a:ext cx="0" cy="847755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67B65C-C93C-4895-8050-8A4918AB1230}"/>
              </a:ext>
            </a:extLst>
          </p:cNvPr>
          <p:cNvSpPr txBox="1"/>
          <p:nvPr/>
        </p:nvSpPr>
        <p:spPr>
          <a:xfrm>
            <a:off x="5557143" y="4037666"/>
            <a:ext cx="9368371" cy="841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8286" lvl="1" algn="just">
              <a:lnSpc>
                <a:spcPts val="322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В зависимости от статуса кредитора: </a:t>
            </a:r>
          </a:p>
          <a:p>
            <a:pPr marL="248286" lvl="1" algn="just">
              <a:lnSpc>
                <a:spcPts val="322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ВНУТРЕННИЙ и ВНЕШНИЙ.</a:t>
            </a: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E0123EEC-B13E-4BE2-9403-6E1AB7149A8C}"/>
              </a:ext>
            </a:extLst>
          </p:cNvPr>
          <p:cNvSpPr txBox="1"/>
          <p:nvPr/>
        </p:nvSpPr>
        <p:spPr>
          <a:xfrm>
            <a:off x="17449800" y="9486900"/>
            <a:ext cx="380999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6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9" name="TextBox 4">
            <a:extLst>
              <a:ext uri="{FF2B5EF4-FFF2-40B4-BE49-F238E27FC236}">
                <a16:creationId xmlns:a16="http://schemas.microsoft.com/office/drawing/2014/main" id="{44B3E237-A556-48D8-9AFA-C0879D8BBB0C}"/>
              </a:ext>
            </a:extLst>
          </p:cNvPr>
          <p:cNvSpPr txBox="1"/>
          <p:nvPr/>
        </p:nvSpPr>
        <p:spPr>
          <a:xfrm>
            <a:off x="1147417" y="710775"/>
            <a:ext cx="1223012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ru-RU" sz="8000" dirty="0">
                <a:solidFill>
                  <a:srgbClr val="24DBC5"/>
                </a:solidFill>
                <a:latin typeface="Prompt Bold"/>
              </a:rPr>
              <a:t>ВНЕШНИЙ ДОЛГ РФ</a:t>
            </a:r>
            <a:endParaRPr lang="en-US" sz="8000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E6CB0C7-B390-475B-959C-910E2E1729F0}"/>
              </a:ext>
            </a:extLst>
          </p:cNvPr>
          <p:cNvSpPr txBox="1"/>
          <p:nvPr/>
        </p:nvSpPr>
        <p:spPr>
          <a:xfrm>
            <a:off x="16306800" y="6362700"/>
            <a:ext cx="817642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en-US" sz="3200" u="none" dirty="0">
                <a:solidFill>
                  <a:srgbClr val="E8EEF2"/>
                </a:solidFill>
                <a:latin typeface="Prompt Light"/>
              </a:rPr>
              <a:t>$ </a:t>
            </a:r>
            <a:r>
              <a:rPr lang="ru-RU" sz="3200" dirty="0">
                <a:solidFill>
                  <a:srgbClr val="E8EEF2"/>
                </a:solidFill>
                <a:latin typeface="Prompt Light"/>
              </a:rPr>
              <a:t>млрд</a:t>
            </a:r>
            <a:endParaRPr lang="en-US" sz="3200" u="none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D1B47B1D-E539-4912-88E9-3DE83752820C}"/>
              </a:ext>
            </a:extLst>
          </p:cNvPr>
          <p:cNvSpPr/>
          <p:nvPr/>
        </p:nvSpPr>
        <p:spPr>
          <a:xfrm>
            <a:off x="10775661" y="326455"/>
            <a:ext cx="7495082" cy="5143500"/>
          </a:xfrm>
          <a:custGeom>
            <a:avLst/>
            <a:gdLst/>
            <a:ahLst/>
            <a:cxnLst/>
            <a:rect l="l" t="t" r="r" b="b"/>
            <a:pathLst>
              <a:path w="7495082" h="5143500">
                <a:moveTo>
                  <a:pt x="0" y="0"/>
                </a:moveTo>
                <a:lnTo>
                  <a:pt x="7495082" y="0"/>
                </a:lnTo>
                <a:lnTo>
                  <a:pt x="749508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0D4A63-F9A7-423A-8B32-30F2F4AB6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32" y="2247900"/>
            <a:ext cx="17165335" cy="6934200"/>
          </a:xfrm>
          <a:prstGeom prst="rect">
            <a:avLst/>
          </a:prstGeom>
        </p:spPr>
      </p:pic>
      <p:sp>
        <p:nvSpPr>
          <p:cNvPr id="12" name="TextBox 31">
            <a:extLst>
              <a:ext uri="{FF2B5EF4-FFF2-40B4-BE49-F238E27FC236}">
                <a16:creationId xmlns:a16="http://schemas.microsoft.com/office/drawing/2014/main" id="{D90C5764-F1B7-4484-9F8E-26FBB73DCFFA}"/>
              </a:ext>
            </a:extLst>
          </p:cNvPr>
          <p:cNvSpPr txBox="1"/>
          <p:nvPr/>
        </p:nvSpPr>
        <p:spPr>
          <a:xfrm>
            <a:off x="14340403" y="2502866"/>
            <a:ext cx="4508929" cy="488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8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E8EEF2"/>
                </a:solidFill>
                <a:latin typeface="Prompt Bold"/>
              </a:rPr>
              <a:t>$ </a:t>
            </a:r>
            <a:r>
              <a:rPr lang="ru-RU" sz="3200" b="1" dirty="0">
                <a:solidFill>
                  <a:srgbClr val="E8EEF2"/>
                </a:solidFill>
                <a:latin typeface="Prompt Bold"/>
              </a:rPr>
              <a:t>МЛРД </a:t>
            </a:r>
            <a:endParaRPr lang="en-US" sz="3200" b="1" dirty="0">
              <a:solidFill>
                <a:srgbClr val="E8EEF2"/>
              </a:solidFill>
              <a:latin typeface="Prompt Bold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741BCB5-23B7-4A02-BF3C-DDEACD7B9530}"/>
              </a:ext>
            </a:extLst>
          </p:cNvPr>
          <p:cNvSpPr txBox="1"/>
          <p:nvPr/>
        </p:nvSpPr>
        <p:spPr>
          <a:xfrm>
            <a:off x="17449800" y="9486900"/>
            <a:ext cx="380999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7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429113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7BE6AD-ADE5-42B2-9782-E5A3B7BBDA13}"/>
              </a:ext>
            </a:extLst>
          </p:cNvPr>
          <p:cNvSpPr txBox="1"/>
          <p:nvPr/>
        </p:nvSpPr>
        <p:spPr>
          <a:xfrm>
            <a:off x="457200" y="4152900"/>
            <a:ext cx="173736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8286" lvl="1" algn="ctr"/>
            <a:r>
              <a:rPr lang="ru-RU" sz="4400" dirty="0">
                <a:solidFill>
                  <a:srgbClr val="E8EEF2"/>
                </a:solidFill>
                <a:latin typeface="Prompt Light"/>
              </a:rPr>
              <a:t>«Если вы пытаетесь создать компанию, это как печь торт. </a:t>
            </a:r>
          </a:p>
          <a:p>
            <a:pPr marL="248286" lvl="1" algn="ctr"/>
            <a:r>
              <a:rPr lang="ru-RU" sz="4400" dirty="0">
                <a:solidFill>
                  <a:srgbClr val="E8EEF2"/>
                </a:solidFill>
                <a:latin typeface="Prompt Light"/>
              </a:rPr>
              <a:t>У вас должны быть все ингредиенты в правильной пропорции». </a:t>
            </a:r>
          </a:p>
          <a:p>
            <a:pPr marL="248286" lvl="1" algn="just"/>
            <a:r>
              <a:rPr lang="ru-RU" sz="4400" dirty="0">
                <a:solidFill>
                  <a:srgbClr val="E8EEF2"/>
                </a:solidFill>
                <a:latin typeface="Prompt Light"/>
              </a:rPr>
              <a:t>                                                              </a:t>
            </a:r>
          </a:p>
          <a:p>
            <a:pPr marL="248286" lvl="1" algn="just"/>
            <a:r>
              <a:rPr lang="ru-RU" sz="4400" dirty="0">
                <a:solidFill>
                  <a:srgbClr val="E8EEF2"/>
                </a:solidFill>
                <a:latin typeface="Prompt Light"/>
              </a:rPr>
              <a:t>                                                                 Илон </a:t>
            </a:r>
            <a:r>
              <a:rPr lang="ru-RU" sz="4400" dirty="0" err="1">
                <a:solidFill>
                  <a:srgbClr val="E8EEF2"/>
                </a:solidFill>
                <a:latin typeface="Prompt Light"/>
              </a:rPr>
              <a:t>Маск</a:t>
            </a:r>
            <a:endParaRPr lang="en-US" sz="44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CBEE3-A430-4D36-8CC0-D5BE18280156}"/>
              </a:ext>
            </a:extLst>
          </p:cNvPr>
          <p:cNvSpPr txBox="1"/>
          <p:nvPr/>
        </p:nvSpPr>
        <p:spPr>
          <a:xfrm>
            <a:off x="17449800" y="9486900"/>
            <a:ext cx="380999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8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13631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9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8548"/>
            <a:ext cx="18288000" cy="10287000"/>
            <a:chOff x="0" y="0"/>
            <a:chExt cx="24384000" cy="13716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solidFill>
              <a:srgbClr val="0A091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888391" y="4140653"/>
            <a:ext cx="5206035" cy="2999897"/>
            <a:chOff x="0" y="0"/>
            <a:chExt cx="6941380" cy="3999863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6941380" cy="3999863"/>
            </a:xfrm>
            <a:prstGeom prst="rect">
              <a:avLst/>
            </a:prstGeom>
            <a:solidFill>
              <a:srgbClr val="0A091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107256" y="6677502"/>
            <a:ext cx="5206035" cy="2999897"/>
            <a:chOff x="0" y="0"/>
            <a:chExt cx="6941380" cy="3999863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6941380" cy="3999863"/>
            </a:xfrm>
            <a:prstGeom prst="rect">
              <a:avLst/>
            </a:prstGeom>
            <a:solidFill>
              <a:srgbClr val="0A091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506714" y="8809452"/>
            <a:ext cx="5349756" cy="519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24DBC5"/>
                </a:solidFill>
              </a:rPr>
              <a:t>РАЗРАБОТКА ПРОЕКТА</a:t>
            </a:r>
            <a:endParaRPr lang="en-US" sz="4000" b="1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243773" y="527698"/>
            <a:ext cx="693742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</a:pPr>
            <a:r>
              <a:rPr lang="ru-RU" sz="6000" spc="-336" dirty="0">
                <a:solidFill>
                  <a:srgbClr val="E8EEF2"/>
                </a:solidFill>
                <a:latin typeface="Prompt Light"/>
              </a:rPr>
              <a:t>Механизм принятия</a:t>
            </a:r>
            <a:endParaRPr lang="en-US" sz="6000" spc="-336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906609" y="327805"/>
            <a:ext cx="5848460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ru-RU" sz="8000" spc="-336" dirty="0">
                <a:solidFill>
                  <a:srgbClr val="24DBC5"/>
                </a:solidFill>
                <a:latin typeface="Prompt Bold"/>
              </a:rPr>
              <a:t>БЮДЖЕТА</a:t>
            </a:r>
            <a:endParaRPr lang="en-US" sz="8000" spc="-336" dirty="0">
              <a:solidFill>
                <a:srgbClr val="24DBC5"/>
              </a:solidFill>
              <a:latin typeface="Promp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27798" y="8450730"/>
            <a:ext cx="1996608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600"/>
              </a:lnSpc>
              <a:spcBef>
                <a:spcPct val="0"/>
              </a:spcBef>
            </a:pPr>
            <a:r>
              <a:rPr lang="en-US" sz="8000" spc="-336" dirty="0">
                <a:solidFill>
                  <a:srgbClr val="E8EEF2"/>
                </a:solidFill>
                <a:latin typeface="Prompt Light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08410" y="7330911"/>
            <a:ext cx="1996608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600"/>
              </a:lnSpc>
              <a:spcBef>
                <a:spcPct val="0"/>
              </a:spcBef>
            </a:pPr>
            <a:r>
              <a:rPr lang="en-US" sz="8000" spc="-336" dirty="0">
                <a:solidFill>
                  <a:srgbClr val="E8EEF2"/>
                </a:solidFill>
                <a:latin typeface="Prompt Light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40842" y="6211092"/>
            <a:ext cx="1996608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600"/>
              </a:lnSpc>
              <a:spcBef>
                <a:spcPct val="0"/>
              </a:spcBef>
            </a:pPr>
            <a:r>
              <a:rPr lang="en-US" sz="8000" spc="-336" dirty="0">
                <a:solidFill>
                  <a:srgbClr val="E8EEF2"/>
                </a:solidFill>
                <a:latin typeface="Prompt Light"/>
              </a:rPr>
              <a:t>03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3070543" y="8357339"/>
            <a:ext cx="1668507" cy="6028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Freeform 25"/>
          <p:cNvSpPr/>
          <p:nvPr/>
        </p:nvSpPr>
        <p:spPr>
          <a:xfrm>
            <a:off x="11575515" y="58548"/>
            <a:ext cx="7495082" cy="5143500"/>
          </a:xfrm>
          <a:custGeom>
            <a:avLst/>
            <a:gdLst/>
            <a:ahLst/>
            <a:cxnLst/>
            <a:rect l="l" t="t" r="r" b="b"/>
            <a:pathLst>
              <a:path w="7495082" h="5143500">
                <a:moveTo>
                  <a:pt x="0" y="0"/>
                </a:moveTo>
                <a:lnTo>
                  <a:pt x="7495082" y="0"/>
                </a:lnTo>
                <a:lnTo>
                  <a:pt x="749508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97F77C9A-F9D3-40EA-B76C-CE21F2B51422}"/>
              </a:ext>
            </a:extLst>
          </p:cNvPr>
          <p:cNvSpPr txBox="1"/>
          <p:nvPr/>
        </p:nvSpPr>
        <p:spPr>
          <a:xfrm>
            <a:off x="5151195" y="7695975"/>
            <a:ext cx="5206035" cy="500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24DBC5"/>
                </a:solidFill>
              </a:rPr>
              <a:t>ВНЕСЕНИЕ В ГОСДУМУ</a:t>
            </a:r>
            <a:endParaRPr lang="en-US" sz="4000" b="1" dirty="0">
              <a:solidFill>
                <a:srgbClr val="24DBC5"/>
              </a:solidFill>
            </a:endParaRPr>
          </a:p>
        </p:txBody>
      </p:sp>
      <p:sp>
        <p:nvSpPr>
          <p:cNvPr id="27" name="AutoShape 21">
            <a:extLst>
              <a:ext uri="{FF2B5EF4-FFF2-40B4-BE49-F238E27FC236}">
                <a16:creationId xmlns:a16="http://schemas.microsoft.com/office/drawing/2014/main" id="{04C3788E-D361-4844-92EB-2149516976B1}"/>
              </a:ext>
            </a:extLst>
          </p:cNvPr>
          <p:cNvSpPr/>
          <p:nvPr/>
        </p:nvSpPr>
        <p:spPr>
          <a:xfrm flipV="1">
            <a:off x="996535" y="9477867"/>
            <a:ext cx="2083958" cy="3014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BB9CF66F-4ABD-42C6-8DE2-7C217E8CC64E}"/>
              </a:ext>
            </a:extLst>
          </p:cNvPr>
          <p:cNvSpPr txBox="1"/>
          <p:nvPr/>
        </p:nvSpPr>
        <p:spPr>
          <a:xfrm>
            <a:off x="6727444" y="6604122"/>
            <a:ext cx="5206035" cy="500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24DBC5"/>
                </a:solidFill>
              </a:rPr>
              <a:t>ПРИНЯТИЕ ГОСДУМОЙ</a:t>
            </a:r>
            <a:endParaRPr lang="en-US" sz="4000" b="1" dirty="0">
              <a:solidFill>
                <a:srgbClr val="24DBC5"/>
              </a:solidFill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20CD22AC-A744-4169-84AC-3859638610F2}"/>
              </a:ext>
            </a:extLst>
          </p:cNvPr>
          <p:cNvSpPr txBox="1"/>
          <p:nvPr/>
        </p:nvSpPr>
        <p:spPr>
          <a:xfrm>
            <a:off x="5981884" y="5106993"/>
            <a:ext cx="1996608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600"/>
              </a:lnSpc>
              <a:spcBef>
                <a:spcPct val="0"/>
              </a:spcBef>
            </a:pPr>
            <a:r>
              <a:rPr lang="ru-RU" sz="8000" spc="-336" dirty="0">
                <a:solidFill>
                  <a:srgbClr val="E8EEF2"/>
                </a:solidFill>
                <a:latin typeface="Prompt Light"/>
              </a:rPr>
              <a:t>04</a:t>
            </a:r>
            <a:endParaRPr lang="en-US" sz="8000" spc="-336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4E6AE25A-FC06-482D-A31F-8A1CE120B158}"/>
              </a:ext>
            </a:extLst>
          </p:cNvPr>
          <p:cNvSpPr txBox="1"/>
          <p:nvPr/>
        </p:nvSpPr>
        <p:spPr>
          <a:xfrm>
            <a:off x="8447351" y="5502437"/>
            <a:ext cx="8020252" cy="500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24DBC5"/>
                </a:solidFill>
              </a:rPr>
              <a:t>ОДОБРЕНИЕ СОВЕТОМ ФЕДЕРАЦИИ</a:t>
            </a:r>
            <a:endParaRPr lang="en-US" sz="4000" b="1" dirty="0">
              <a:solidFill>
                <a:srgbClr val="24DBC5"/>
              </a:solidFill>
            </a:endParaRPr>
          </a:p>
        </p:txBody>
      </p:sp>
      <p:sp>
        <p:nvSpPr>
          <p:cNvPr id="34" name="TextBox 20">
            <a:extLst>
              <a:ext uri="{FF2B5EF4-FFF2-40B4-BE49-F238E27FC236}">
                <a16:creationId xmlns:a16="http://schemas.microsoft.com/office/drawing/2014/main" id="{7DF095A9-B37B-4DBA-B997-137F1E2678A8}"/>
              </a:ext>
            </a:extLst>
          </p:cNvPr>
          <p:cNvSpPr txBox="1"/>
          <p:nvPr/>
        </p:nvSpPr>
        <p:spPr>
          <a:xfrm>
            <a:off x="7509191" y="4058642"/>
            <a:ext cx="1996608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600"/>
              </a:lnSpc>
              <a:spcBef>
                <a:spcPct val="0"/>
              </a:spcBef>
            </a:pPr>
            <a:r>
              <a:rPr lang="ru-RU" sz="8000" spc="-336" dirty="0">
                <a:solidFill>
                  <a:srgbClr val="E8EEF2"/>
                </a:solidFill>
                <a:latin typeface="Prompt Light"/>
              </a:rPr>
              <a:t>05</a:t>
            </a:r>
            <a:endParaRPr lang="en-US" sz="8000" spc="-336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id="{F560E12D-11D2-4F96-9F6D-B2412DE0A9DE}"/>
              </a:ext>
            </a:extLst>
          </p:cNvPr>
          <p:cNvSpPr txBox="1"/>
          <p:nvPr/>
        </p:nvSpPr>
        <p:spPr>
          <a:xfrm>
            <a:off x="9925032" y="4472499"/>
            <a:ext cx="8020252" cy="500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24DBC5"/>
                </a:solidFill>
              </a:rPr>
              <a:t>ПОДПИСАНИЕ ПРЕЗИДЕНТОМ</a:t>
            </a:r>
            <a:endParaRPr lang="en-US" sz="4000" b="1" dirty="0">
              <a:solidFill>
                <a:srgbClr val="24DBC5"/>
              </a:solidFill>
            </a:endParaRP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E5452514-2900-46D0-B2BF-7E28EC546A3F}"/>
              </a:ext>
            </a:extLst>
          </p:cNvPr>
          <p:cNvSpPr txBox="1"/>
          <p:nvPr/>
        </p:nvSpPr>
        <p:spPr>
          <a:xfrm>
            <a:off x="8916293" y="2921453"/>
            <a:ext cx="1996608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600"/>
              </a:lnSpc>
              <a:spcBef>
                <a:spcPct val="0"/>
              </a:spcBef>
            </a:pPr>
            <a:r>
              <a:rPr lang="ru-RU" sz="8000" spc="-336" dirty="0">
                <a:solidFill>
                  <a:srgbClr val="E8EEF2"/>
                </a:solidFill>
                <a:latin typeface="Prompt Light"/>
              </a:rPr>
              <a:t>06</a:t>
            </a:r>
            <a:endParaRPr lang="en-US" sz="8000" spc="-336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E62F343B-FA6A-4A21-A4D8-5FF6CE9381B2}"/>
              </a:ext>
            </a:extLst>
          </p:cNvPr>
          <p:cNvSpPr txBox="1"/>
          <p:nvPr/>
        </p:nvSpPr>
        <p:spPr>
          <a:xfrm>
            <a:off x="11423576" y="3392929"/>
            <a:ext cx="8020252" cy="500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24DBC5"/>
                </a:solidFill>
              </a:rPr>
              <a:t>ОПУБЛИКОВАНИЕ</a:t>
            </a:r>
            <a:endParaRPr lang="en-US" sz="4000" b="1" dirty="0">
              <a:solidFill>
                <a:srgbClr val="24DBC5"/>
              </a:solidFill>
            </a:endParaRP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27AB06DB-46C2-4F78-9FBB-D634BC12A98E}"/>
              </a:ext>
            </a:extLst>
          </p:cNvPr>
          <p:cNvSpPr txBox="1"/>
          <p:nvPr/>
        </p:nvSpPr>
        <p:spPr>
          <a:xfrm>
            <a:off x="9775220" y="1884507"/>
            <a:ext cx="2702875" cy="1219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9600"/>
              </a:lnSpc>
              <a:spcBef>
                <a:spcPct val="0"/>
              </a:spcBef>
            </a:pPr>
            <a:r>
              <a:rPr lang="ru-RU" sz="8000" spc="-336" dirty="0">
                <a:solidFill>
                  <a:srgbClr val="E8EEF2"/>
                </a:solidFill>
                <a:latin typeface="Prompt Light"/>
              </a:rPr>
              <a:t>07</a:t>
            </a:r>
            <a:endParaRPr lang="en-US" sz="8000" spc="-336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E7D63C41-8A7E-4D29-8FCD-45EF81A1C24B}"/>
              </a:ext>
            </a:extLst>
          </p:cNvPr>
          <p:cNvSpPr txBox="1"/>
          <p:nvPr/>
        </p:nvSpPr>
        <p:spPr>
          <a:xfrm>
            <a:off x="12970621" y="2313360"/>
            <a:ext cx="8020252" cy="500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840"/>
              </a:lnSpc>
              <a:spcBef>
                <a:spcPct val="0"/>
              </a:spcBef>
            </a:pPr>
            <a:r>
              <a:rPr lang="ru-RU" sz="4000" b="1" dirty="0">
                <a:solidFill>
                  <a:srgbClr val="24DBC5"/>
                </a:solidFill>
              </a:rPr>
              <a:t>ИСПОЛНЕНИЕ</a:t>
            </a:r>
            <a:endParaRPr lang="en-US" sz="4000" b="1" dirty="0">
              <a:solidFill>
                <a:srgbClr val="24DBC5"/>
              </a:solidFill>
            </a:endParaRPr>
          </a:p>
        </p:txBody>
      </p:sp>
      <p:sp>
        <p:nvSpPr>
          <p:cNvPr id="42" name="AutoShape 12">
            <a:extLst>
              <a:ext uri="{FF2B5EF4-FFF2-40B4-BE49-F238E27FC236}">
                <a16:creationId xmlns:a16="http://schemas.microsoft.com/office/drawing/2014/main" id="{64F1F25F-0453-44AB-A43D-B6E1289C9B7E}"/>
              </a:ext>
            </a:extLst>
          </p:cNvPr>
          <p:cNvSpPr/>
          <p:nvPr/>
        </p:nvSpPr>
        <p:spPr>
          <a:xfrm flipH="1" flipV="1">
            <a:off x="3080307" y="8360353"/>
            <a:ext cx="0" cy="1117514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12">
            <a:extLst>
              <a:ext uri="{FF2B5EF4-FFF2-40B4-BE49-F238E27FC236}">
                <a16:creationId xmlns:a16="http://schemas.microsoft.com/office/drawing/2014/main" id="{7E08D158-9A53-463F-A778-0C81BF8622A9}"/>
              </a:ext>
            </a:extLst>
          </p:cNvPr>
          <p:cNvSpPr/>
          <p:nvPr/>
        </p:nvSpPr>
        <p:spPr>
          <a:xfrm flipH="1" flipV="1">
            <a:off x="4754991" y="7287087"/>
            <a:ext cx="0" cy="1117514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12">
            <a:extLst>
              <a:ext uri="{FF2B5EF4-FFF2-40B4-BE49-F238E27FC236}">
                <a16:creationId xmlns:a16="http://schemas.microsoft.com/office/drawing/2014/main" id="{6B4C20C9-DE9D-4F7D-B9BA-6D842BAA4A54}"/>
              </a:ext>
            </a:extLst>
          </p:cNvPr>
          <p:cNvSpPr/>
          <p:nvPr/>
        </p:nvSpPr>
        <p:spPr>
          <a:xfrm flipH="1" flipV="1">
            <a:off x="6498419" y="6213397"/>
            <a:ext cx="0" cy="1117514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21">
            <a:extLst>
              <a:ext uri="{FF2B5EF4-FFF2-40B4-BE49-F238E27FC236}">
                <a16:creationId xmlns:a16="http://schemas.microsoft.com/office/drawing/2014/main" id="{2C59853A-FD61-4A44-8BFF-B423F1839976}"/>
              </a:ext>
            </a:extLst>
          </p:cNvPr>
          <p:cNvSpPr/>
          <p:nvPr/>
        </p:nvSpPr>
        <p:spPr>
          <a:xfrm flipV="1">
            <a:off x="4754991" y="7318038"/>
            <a:ext cx="1707592" cy="0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21">
            <a:extLst>
              <a:ext uri="{FF2B5EF4-FFF2-40B4-BE49-F238E27FC236}">
                <a16:creationId xmlns:a16="http://schemas.microsoft.com/office/drawing/2014/main" id="{789D6C78-53BF-4B95-81DE-276CCF4AB766}"/>
              </a:ext>
            </a:extLst>
          </p:cNvPr>
          <p:cNvSpPr/>
          <p:nvPr/>
        </p:nvSpPr>
        <p:spPr>
          <a:xfrm flipV="1">
            <a:off x="6498419" y="6211092"/>
            <a:ext cx="1707592" cy="0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7" name="AutoShape 12">
            <a:extLst>
              <a:ext uri="{FF2B5EF4-FFF2-40B4-BE49-F238E27FC236}">
                <a16:creationId xmlns:a16="http://schemas.microsoft.com/office/drawing/2014/main" id="{7E61E271-F999-408B-B11B-AFD1C76E0656}"/>
              </a:ext>
            </a:extLst>
          </p:cNvPr>
          <p:cNvSpPr/>
          <p:nvPr/>
        </p:nvSpPr>
        <p:spPr>
          <a:xfrm flipH="1" flipV="1">
            <a:off x="8212921" y="5117333"/>
            <a:ext cx="0" cy="1117514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21">
            <a:extLst>
              <a:ext uri="{FF2B5EF4-FFF2-40B4-BE49-F238E27FC236}">
                <a16:creationId xmlns:a16="http://schemas.microsoft.com/office/drawing/2014/main" id="{61A21229-A1E0-4FBB-BF9A-87313F9E2950}"/>
              </a:ext>
            </a:extLst>
          </p:cNvPr>
          <p:cNvSpPr/>
          <p:nvPr/>
        </p:nvSpPr>
        <p:spPr>
          <a:xfrm>
            <a:off x="8206011" y="5123361"/>
            <a:ext cx="1513523" cy="26834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AutoShape 12">
            <a:extLst>
              <a:ext uri="{FF2B5EF4-FFF2-40B4-BE49-F238E27FC236}">
                <a16:creationId xmlns:a16="http://schemas.microsoft.com/office/drawing/2014/main" id="{A6139562-2B4D-46EF-8D5E-AAF2DB1592FC}"/>
              </a:ext>
            </a:extLst>
          </p:cNvPr>
          <p:cNvSpPr/>
          <p:nvPr/>
        </p:nvSpPr>
        <p:spPr>
          <a:xfrm flipH="1" flipV="1">
            <a:off x="9712089" y="4072814"/>
            <a:ext cx="0" cy="1117514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AutoShape 21">
            <a:extLst>
              <a:ext uri="{FF2B5EF4-FFF2-40B4-BE49-F238E27FC236}">
                <a16:creationId xmlns:a16="http://schemas.microsoft.com/office/drawing/2014/main" id="{660C7D4B-2ED4-480E-BF40-0273305B35DF}"/>
              </a:ext>
            </a:extLst>
          </p:cNvPr>
          <p:cNvSpPr/>
          <p:nvPr/>
        </p:nvSpPr>
        <p:spPr>
          <a:xfrm>
            <a:off x="9673239" y="4056593"/>
            <a:ext cx="1513523" cy="26834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1" name="AutoShape 12">
            <a:extLst>
              <a:ext uri="{FF2B5EF4-FFF2-40B4-BE49-F238E27FC236}">
                <a16:creationId xmlns:a16="http://schemas.microsoft.com/office/drawing/2014/main" id="{B5A8A771-6C8D-497B-B187-E50AA8EEE77B}"/>
              </a:ext>
            </a:extLst>
          </p:cNvPr>
          <p:cNvSpPr/>
          <p:nvPr/>
        </p:nvSpPr>
        <p:spPr>
          <a:xfrm flipH="1" flipV="1">
            <a:off x="11161578" y="2963201"/>
            <a:ext cx="0" cy="1117514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AutoShape 21">
            <a:extLst>
              <a:ext uri="{FF2B5EF4-FFF2-40B4-BE49-F238E27FC236}">
                <a16:creationId xmlns:a16="http://schemas.microsoft.com/office/drawing/2014/main" id="{1C806C89-98E7-45FA-847E-48D239235C1B}"/>
              </a:ext>
            </a:extLst>
          </p:cNvPr>
          <p:cNvSpPr/>
          <p:nvPr/>
        </p:nvSpPr>
        <p:spPr>
          <a:xfrm>
            <a:off x="11161578" y="2951706"/>
            <a:ext cx="1513523" cy="26834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AutoShape 12">
            <a:extLst>
              <a:ext uri="{FF2B5EF4-FFF2-40B4-BE49-F238E27FC236}">
                <a16:creationId xmlns:a16="http://schemas.microsoft.com/office/drawing/2014/main" id="{C1FCC796-91D1-4E19-9EE3-85F543092B9D}"/>
              </a:ext>
            </a:extLst>
          </p:cNvPr>
          <p:cNvSpPr/>
          <p:nvPr/>
        </p:nvSpPr>
        <p:spPr>
          <a:xfrm flipH="1" flipV="1">
            <a:off x="12675100" y="1884507"/>
            <a:ext cx="0" cy="1117514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" name="AutoShape 21">
            <a:extLst>
              <a:ext uri="{FF2B5EF4-FFF2-40B4-BE49-F238E27FC236}">
                <a16:creationId xmlns:a16="http://schemas.microsoft.com/office/drawing/2014/main" id="{836F065A-1225-4B55-8A17-47C88E895E54}"/>
              </a:ext>
            </a:extLst>
          </p:cNvPr>
          <p:cNvSpPr/>
          <p:nvPr/>
        </p:nvSpPr>
        <p:spPr>
          <a:xfrm>
            <a:off x="12675100" y="1898971"/>
            <a:ext cx="4493159" cy="47148"/>
          </a:xfrm>
          <a:prstGeom prst="line">
            <a:avLst/>
          </a:prstGeom>
          <a:ln w="38100" cap="flat">
            <a:solidFill>
              <a:srgbClr val="E8EEF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C2601BD5-4D9D-4B32-A0E6-00E7E711EE88}"/>
              </a:ext>
            </a:extLst>
          </p:cNvPr>
          <p:cNvSpPr txBox="1"/>
          <p:nvPr/>
        </p:nvSpPr>
        <p:spPr>
          <a:xfrm>
            <a:off x="948166" y="3196422"/>
            <a:ext cx="5801888" cy="1604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</a:pPr>
            <a:r>
              <a:rPr lang="ru-RU" sz="3200" dirty="0">
                <a:solidFill>
                  <a:srgbClr val="E8EEF2"/>
                </a:solidFill>
                <a:latin typeface="Prompt Light"/>
              </a:rPr>
              <a:t>Порядок формирования и исполнения регламентируется БК РФ.</a:t>
            </a:r>
            <a:endParaRPr lang="en-US" sz="3200" dirty="0">
              <a:solidFill>
                <a:srgbClr val="E8EEF2"/>
              </a:solidFill>
              <a:latin typeface="Prompt Light"/>
            </a:endParaRPr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27B0F85B-BD18-4054-BBF0-8A974F87C1AB}"/>
              </a:ext>
            </a:extLst>
          </p:cNvPr>
          <p:cNvSpPr txBox="1"/>
          <p:nvPr/>
        </p:nvSpPr>
        <p:spPr>
          <a:xfrm>
            <a:off x="17449800" y="9486900"/>
            <a:ext cx="380999" cy="5123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160"/>
              </a:lnSpc>
              <a:spcBef>
                <a:spcPct val="0"/>
              </a:spcBef>
            </a:pPr>
            <a:r>
              <a:rPr lang="ru-RU" sz="3200" dirty="0">
                <a:solidFill>
                  <a:srgbClr val="E8EEF2"/>
                </a:solidFill>
                <a:latin typeface="Calibri (Основной текст)"/>
              </a:rPr>
              <a:t>9</a:t>
            </a:r>
            <a:endParaRPr lang="en-US" sz="3200" dirty="0">
              <a:solidFill>
                <a:srgbClr val="E8EEF2"/>
              </a:solidFill>
              <a:latin typeface="Calibri (Основной текст)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510</Words>
  <Application>Microsoft Office PowerPoint</Application>
  <PresentationFormat>Произвольный</PresentationFormat>
  <Paragraphs>182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Prompt Light</vt:lpstr>
      <vt:lpstr>Prompt Bold</vt:lpstr>
      <vt:lpstr>Calibri</vt:lpstr>
      <vt:lpstr>Calibri (Основной текст)</vt:lpstr>
      <vt:lpstr>Arial</vt:lpstr>
      <vt:lpstr>Prompt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U_M1HE5</dc:creator>
  <cp:lastModifiedBy>Хамидуллин Тимур Рамилевич</cp:lastModifiedBy>
  <cp:revision>154</cp:revision>
  <dcterms:created xsi:type="dcterms:W3CDTF">2006-08-16T00:00:00Z</dcterms:created>
  <dcterms:modified xsi:type="dcterms:W3CDTF">2024-01-24T09:32:53Z</dcterms:modified>
  <dc:identifier>DAFzHGmwBcA</dc:identifier>
</cp:coreProperties>
</file>