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57" r:id="rId2"/>
    <p:sldId id="258" r:id="rId3"/>
    <p:sldId id="259" r:id="rId4"/>
    <p:sldId id="260" r:id="rId5"/>
    <p:sldId id="261" r:id="rId6"/>
    <p:sldId id="323" r:id="rId7"/>
    <p:sldId id="262" r:id="rId8"/>
    <p:sldId id="324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320" r:id="rId19"/>
    <p:sldId id="321" r:id="rId20"/>
    <p:sldId id="322" r:id="rId21"/>
    <p:sldId id="272" r:id="rId22"/>
    <p:sldId id="274" r:id="rId23"/>
    <p:sldId id="275" r:id="rId24"/>
    <p:sldId id="276" r:id="rId25"/>
    <p:sldId id="284" r:id="rId26"/>
    <p:sldId id="279" r:id="rId27"/>
    <p:sldId id="303" r:id="rId28"/>
    <p:sldId id="277" r:id="rId29"/>
    <p:sldId id="278" r:id="rId30"/>
    <p:sldId id="280" r:id="rId31"/>
    <p:sldId id="281" r:id="rId32"/>
    <p:sldId id="282" r:id="rId33"/>
    <p:sldId id="283" r:id="rId34"/>
    <p:sldId id="285" r:id="rId35"/>
    <p:sldId id="305" r:id="rId36"/>
    <p:sldId id="289" r:id="rId37"/>
    <p:sldId id="310" r:id="rId38"/>
    <p:sldId id="290" r:id="rId39"/>
    <p:sldId id="308" r:id="rId40"/>
    <p:sldId id="311" r:id="rId41"/>
    <p:sldId id="307" r:id="rId42"/>
    <p:sldId id="306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318" r:id="rId52"/>
    <p:sldId id="304" r:id="rId53"/>
    <p:sldId id="312" r:id="rId54"/>
    <p:sldId id="313" r:id="rId55"/>
    <p:sldId id="314" r:id="rId56"/>
    <p:sldId id="315" r:id="rId57"/>
    <p:sldId id="316" r:id="rId58"/>
    <p:sldId id="317" r:id="rId59"/>
    <p:sldId id="319" r:id="rId60"/>
    <p:sldId id="299" r:id="rId61"/>
    <p:sldId id="300" r:id="rId62"/>
    <p:sldId id="301" r:id="rId63"/>
    <p:sldId id="302" r:id="rId6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810" y="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9.56922712299767E-2"/>
          <c:y val="0.20807244323884133"/>
          <c:w val="0.83109235354122524"/>
          <c:h val="0.6583263242662849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Легальные</c:v>
                </c:pt>
              </c:strCache>
            </c:strRef>
          </c:tx>
          <c:dLbls>
            <c:numFmt formatCode="#,##0" sourceLinked="0"/>
            <c:spPr>
              <a:noFill/>
              <a:ln>
                <a:noFill/>
              </a:ln>
              <a:effectLst/>
            </c:sp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69.599999999999994</c:v>
                </c:pt>
                <c:pt idx="1">
                  <c:v>75.7</c:v>
                </c:pt>
                <c:pt idx="2">
                  <c:v>79.2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CA5-422D-8E7F-0DC1A3DA036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Нелегальные</c:v>
                </c:pt>
              </c:strCache>
            </c:strRef>
          </c:tx>
          <c:dLbls>
            <c:numFmt formatCode="#,##0" sourceLinked="0"/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30.4</c:v>
                </c:pt>
                <c:pt idx="1">
                  <c:v>24.3</c:v>
                </c:pt>
                <c:pt idx="2">
                  <c:v>20.8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CA5-422D-8E7F-0DC1A3DA0366}"/>
            </c:ext>
          </c:extLst>
        </c:ser>
        <c:dLbls>
          <c:showVal val="1"/>
        </c:dLbls>
        <c:gapWidth val="75"/>
        <c:overlap val="100"/>
        <c:axId val="116218880"/>
        <c:axId val="116224768"/>
      </c:barChart>
      <c:catAx>
        <c:axId val="116218880"/>
        <c:scaling>
          <c:orientation val="maxMin"/>
        </c:scaling>
        <c:axPos val="l"/>
        <c:numFmt formatCode="General" sourceLinked="0"/>
        <c:majorTickMark val="none"/>
        <c:tickLblPos val="nextTo"/>
        <c:crossAx val="116224768"/>
        <c:crosses val="autoZero"/>
        <c:auto val="1"/>
        <c:lblAlgn val="ctr"/>
        <c:lblOffset val="100"/>
      </c:catAx>
      <c:valAx>
        <c:axId val="116224768"/>
        <c:scaling>
          <c:orientation val="minMax"/>
        </c:scaling>
        <c:delete val="1"/>
        <c:axPos val="t"/>
        <c:numFmt formatCode="0%" sourceLinked="1"/>
        <c:tickLblPos val="none"/>
        <c:crossAx val="11621888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7766834972352081"/>
          <c:y val="5.7444185099586514E-2"/>
          <c:w val="0.62026009714008823"/>
          <c:h val="0.12481720010781608"/>
        </c:manualLayout>
      </c:layout>
    </c:legend>
    <c:plotVisOnly val="1"/>
    <c:dispBlanksAs val="gap"/>
  </c:chart>
  <c:spPr>
    <a:gradFill rotWithShape="1">
      <a:gsLst>
        <a:gs pos="0">
          <a:schemeClr val="accent6">
            <a:tint val="50000"/>
            <a:satMod val="300000"/>
          </a:schemeClr>
        </a:gs>
        <a:gs pos="35000">
          <a:schemeClr val="accent6">
            <a:tint val="37000"/>
            <a:satMod val="300000"/>
          </a:schemeClr>
        </a:gs>
        <a:gs pos="100000">
          <a:schemeClr val="accent6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6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49606961751140338"/>
          <c:y val="9.7648190475339541E-2"/>
          <c:w val="0.48589234598102432"/>
          <c:h val="0.90173671762414664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dLbls>
            <c:numFmt formatCode="#,##0" sourceLinked="0"/>
            <c:spPr>
              <a:noFill/>
              <a:ln>
                <a:noFill/>
              </a:ln>
              <a:effectLst/>
            </c:sp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Личные контакты с представителями власти</c:v>
                </c:pt>
                <c:pt idx="1">
                  <c:v>Через бизнес-ассоциации и отраслевые объединения</c:v>
                </c:pt>
                <c:pt idx="2">
                  <c:v>Публичное и коллективное взаимодействие: конференции, круглые столы и тп.</c:v>
                </c:pt>
                <c:pt idx="3">
                  <c:v>Участие в выборных органах власти</c:v>
                </c:pt>
                <c:pt idx="4">
                  <c:v>Работа в составе постоянно действующих консультативных совещательных органов</c:v>
                </c:pt>
                <c:pt idx="5">
                  <c:v>Участие в оценке регулирующего воздействия проектов нормативных правовых актов</c:v>
                </c:pt>
                <c:pt idx="6">
                  <c:v>Работа компании в региональных трехсторонних комиссиях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64.7</c:v>
                </c:pt>
                <c:pt idx="1">
                  <c:v>52</c:v>
                </c:pt>
                <c:pt idx="2">
                  <c:v>51</c:v>
                </c:pt>
                <c:pt idx="3">
                  <c:v>26</c:v>
                </c:pt>
                <c:pt idx="4">
                  <c:v>23.5</c:v>
                </c:pt>
                <c:pt idx="5">
                  <c:v>8.8000000000000007</c:v>
                </c:pt>
                <c:pt idx="6">
                  <c:v>8.3000000000000007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F16-4513-9365-0B27A22F8BC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dLbls>
            <c:numFmt formatCode="#,##0" sourceLinked="0"/>
            <c:spPr>
              <a:noFill/>
              <a:ln>
                <a:noFill/>
              </a:ln>
              <a:effectLst/>
            </c:sp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Личные контакты с представителями власти</c:v>
                </c:pt>
                <c:pt idx="1">
                  <c:v>Через бизнес-ассоциации и отраслевые объединения</c:v>
                </c:pt>
                <c:pt idx="2">
                  <c:v>Публичное и коллективное взаимодействие: конференции, круглые столы и тп.</c:v>
                </c:pt>
                <c:pt idx="3">
                  <c:v>Участие в выборных органах власти</c:v>
                </c:pt>
                <c:pt idx="4">
                  <c:v>Работа в составе постоянно действующих консультативных совещательных органов</c:v>
                </c:pt>
                <c:pt idx="5">
                  <c:v>Участие в оценке регулирующего воздействия проектов нормативных правовых актов</c:v>
                </c:pt>
                <c:pt idx="6">
                  <c:v>Работа компании в региональных трехсторонних комиссиях</c:v>
                </c:pt>
              </c:strCache>
            </c:strRef>
          </c:cat>
          <c:val>
            <c:numRef>
              <c:f>Лист1!$C$2:$C$8</c:f>
              <c:numCache>
                <c:formatCode>0</c:formatCode>
                <c:ptCount val="7"/>
                <c:pt idx="0">
                  <c:v>59.6</c:v>
                </c:pt>
                <c:pt idx="1">
                  <c:v>42.5</c:v>
                </c:pt>
                <c:pt idx="2">
                  <c:v>50.7</c:v>
                </c:pt>
                <c:pt idx="3">
                  <c:v>28.1</c:v>
                </c:pt>
                <c:pt idx="4">
                  <c:v>30.1</c:v>
                </c:pt>
                <c:pt idx="5">
                  <c:v>9.6</c:v>
                </c:pt>
                <c:pt idx="6">
                  <c:v>6.8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F16-4513-9365-0B27A22F8BC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dLbls>
            <c:showVal val="1"/>
          </c:dLbls>
          <c:cat>
            <c:strRef>
              <c:f>Лист1!$A$2:$A$8</c:f>
              <c:strCache>
                <c:ptCount val="7"/>
                <c:pt idx="0">
                  <c:v>Личные контакты с представителями власти</c:v>
                </c:pt>
                <c:pt idx="1">
                  <c:v>Через бизнес-ассоциации и отраслевые объединения</c:v>
                </c:pt>
                <c:pt idx="2">
                  <c:v>Публичное и коллективное взаимодействие: конференции, круглые столы и тп.</c:v>
                </c:pt>
                <c:pt idx="3">
                  <c:v>Участие в выборных органах власти</c:v>
                </c:pt>
                <c:pt idx="4">
                  <c:v>Работа в составе постоянно действующих консультативных совещательных органов</c:v>
                </c:pt>
                <c:pt idx="5">
                  <c:v>Участие в оценке регулирующего воздействия проектов нормативных правовых актов</c:v>
                </c:pt>
                <c:pt idx="6">
                  <c:v>Работа компании в региональных трехсторонних комиссиях</c:v>
                </c:pt>
              </c:strCache>
            </c:strRef>
          </c:cat>
          <c:val>
            <c:numRef>
              <c:f>Лист1!$D$2:$D$8</c:f>
              <c:numCache>
                <c:formatCode>0</c:formatCode>
                <c:ptCount val="7"/>
                <c:pt idx="0">
                  <c:v>68.3</c:v>
                </c:pt>
                <c:pt idx="1">
                  <c:v>51.9</c:v>
                </c:pt>
                <c:pt idx="2">
                  <c:v>42.5</c:v>
                </c:pt>
                <c:pt idx="3">
                  <c:v>23.1</c:v>
                </c:pt>
                <c:pt idx="4">
                  <c:v>24.3</c:v>
                </c:pt>
                <c:pt idx="5">
                  <c:v>13.4</c:v>
                </c:pt>
                <c:pt idx="6">
                  <c:v>12.3</c:v>
                </c:pt>
              </c:numCache>
            </c:numRef>
          </c:val>
        </c:ser>
        <c:dLbls>
          <c:showVal val="1"/>
        </c:dLbls>
        <c:gapWidth val="75"/>
        <c:axId val="163597312"/>
        <c:axId val="163611392"/>
      </c:barChart>
      <c:catAx>
        <c:axId val="163597312"/>
        <c:scaling>
          <c:orientation val="maxMin"/>
        </c:scaling>
        <c:axPos val="l"/>
        <c:numFmt formatCode="General" sourceLinked="0"/>
        <c:maj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63611392"/>
        <c:crosses val="autoZero"/>
        <c:auto val="1"/>
        <c:lblAlgn val="ctr"/>
        <c:lblOffset val="100"/>
      </c:catAx>
      <c:valAx>
        <c:axId val="163611392"/>
        <c:scaling>
          <c:orientation val="minMax"/>
        </c:scaling>
        <c:delete val="1"/>
        <c:axPos val="t"/>
        <c:numFmt formatCode="General" sourceLinked="1"/>
        <c:tickLblPos val="none"/>
        <c:crossAx val="163597312"/>
        <c:crosses val="autoZero"/>
        <c:crossBetween val="between"/>
      </c:valAx>
      <c:spPr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44965232460221927"/>
          <c:y val="0"/>
          <c:w val="0.22219193754626937"/>
          <c:h val="5.368860142482202E-2"/>
        </c:manualLayout>
      </c:layout>
    </c:legend>
    <c:plotVisOnly val="1"/>
    <c:dispBlanksAs val="gap"/>
  </c:chart>
  <c:spPr>
    <a:ln>
      <a:solidFill>
        <a:sysClr val="window" lastClr="FFFFFF">
          <a:lumMod val="75000"/>
        </a:sysClr>
      </a:solidFill>
    </a:ln>
  </c:spPr>
  <c:txPr>
    <a:bodyPr/>
    <a:lstStyle/>
    <a:p>
      <a:pPr>
        <a:defRPr>
          <a:latin typeface="Garamond" panose="02020404030301010803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49958248596409777"/>
          <c:y val="9.2446520429987994E-2"/>
          <c:w val="0.48152735047191925"/>
          <c:h val="0.87714652551548578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dLbls>
            <c:numFmt formatCode="#,##0" sourceLinked="0"/>
            <c:spPr>
              <a:noFill/>
              <a:ln>
                <a:noFill/>
              </a:ln>
              <a:effectLst/>
            </c:sp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Правоохранительные органы</c:v>
                </c:pt>
                <c:pt idx="1">
                  <c:v>Органы местного самоуправления</c:v>
                </c:pt>
                <c:pt idx="2">
                  <c:v>Федеральные органы исполнительной власти</c:v>
                </c:pt>
                <c:pt idx="3">
                  <c:v>Региональные органы власти</c:v>
                </c:pt>
                <c:pt idx="4">
                  <c:v>Судебная система</c:v>
                </c:pt>
                <c:pt idx="5">
                  <c:v>Представители территориальных органов федеральных ведомств</c:v>
                </c:pt>
                <c:pt idx="6">
                  <c:v>Федеральные органы законодательной власти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45.9</c:v>
                </c:pt>
                <c:pt idx="1">
                  <c:v>28.7</c:v>
                </c:pt>
                <c:pt idx="2">
                  <c:v>23</c:v>
                </c:pt>
                <c:pt idx="3">
                  <c:v>19.7</c:v>
                </c:pt>
                <c:pt idx="4">
                  <c:v>15.6</c:v>
                </c:pt>
                <c:pt idx="5">
                  <c:v>12.3</c:v>
                </c:pt>
                <c:pt idx="6">
                  <c:v>8.2000000000000011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3A3-4953-B7F5-CFA3CE66EE6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dLbls>
            <c:numFmt formatCode="#,##0" sourceLinked="0"/>
            <c:spPr>
              <a:noFill/>
              <a:ln>
                <a:noFill/>
              </a:ln>
              <a:effectLst/>
            </c:sp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Правоохранительные органы</c:v>
                </c:pt>
                <c:pt idx="1">
                  <c:v>Органы местного самоуправления</c:v>
                </c:pt>
                <c:pt idx="2">
                  <c:v>Федеральные органы исполнительной власти</c:v>
                </c:pt>
                <c:pt idx="3">
                  <c:v>Региональные органы власти</c:v>
                </c:pt>
                <c:pt idx="4">
                  <c:v>Судебная система</c:v>
                </c:pt>
                <c:pt idx="5">
                  <c:v>Представители территориальных органов федеральных ведомств</c:v>
                </c:pt>
                <c:pt idx="6">
                  <c:v>Федеральные органы законодательной власти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48.9</c:v>
                </c:pt>
                <c:pt idx="1">
                  <c:v>30.4</c:v>
                </c:pt>
                <c:pt idx="2">
                  <c:v>26.1</c:v>
                </c:pt>
                <c:pt idx="3">
                  <c:v>13</c:v>
                </c:pt>
                <c:pt idx="4">
                  <c:v>21.7</c:v>
                </c:pt>
                <c:pt idx="5">
                  <c:v>13</c:v>
                </c:pt>
                <c:pt idx="6">
                  <c:v>10.9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3A3-4953-B7F5-CFA3CE66EE6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dLbls>
            <c:numFmt formatCode="#,##0" sourceLinked="0"/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Правоохранительные органы</c:v>
                </c:pt>
                <c:pt idx="1">
                  <c:v>Органы местного самоуправления</c:v>
                </c:pt>
                <c:pt idx="2">
                  <c:v>Федеральные органы исполнительной власти</c:v>
                </c:pt>
                <c:pt idx="3">
                  <c:v>Региональные органы власти</c:v>
                </c:pt>
                <c:pt idx="4">
                  <c:v>Судебная система</c:v>
                </c:pt>
                <c:pt idx="5">
                  <c:v>Представители территориальных органов федеральных ведомств</c:v>
                </c:pt>
                <c:pt idx="6">
                  <c:v>Федеральные органы законодательной власти</c:v>
                </c:pt>
              </c:strCache>
            </c:strRef>
          </c:cat>
          <c:val>
            <c:numRef>
              <c:f>Лист1!$D$2:$D$8</c:f>
              <c:numCache>
                <c:formatCode>0.00</c:formatCode>
                <c:ptCount val="7"/>
                <c:pt idx="0">
                  <c:v>54.6</c:v>
                </c:pt>
                <c:pt idx="1">
                  <c:v>32.5</c:v>
                </c:pt>
                <c:pt idx="2" formatCode="General">
                  <c:v>21.1</c:v>
                </c:pt>
                <c:pt idx="3" formatCode="General">
                  <c:v>21.6</c:v>
                </c:pt>
                <c:pt idx="4" formatCode="General">
                  <c:v>28.4</c:v>
                </c:pt>
                <c:pt idx="5" formatCode="General">
                  <c:v>14.4</c:v>
                </c:pt>
                <c:pt idx="6" formatCode="General">
                  <c:v>10.3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3A3-4953-B7F5-CFA3CE66EE63}"/>
            </c:ext>
          </c:extLst>
        </c:ser>
        <c:dLbls>
          <c:showVal val="1"/>
        </c:dLbls>
        <c:gapWidth val="75"/>
        <c:axId val="164944896"/>
        <c:axId val="163513088"/>
      </c:barChart>
      <c:catAx>
        <c:axId val="164944896"/>
        <c:scaling>
          <c:orientation val="maxMin"/>
        </c:scaling>
        <c:axPos val="l"/>
        <c:numFmt formatCode="General" sourceLinked="0"/>
        <c:maj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63513088"/>
        <c:crosses val="autoZero"/>
        <c:auto val="1"/>
        <c:lblAlgn val="ctr"/>
        <c:lblOffset val="100"/>
      </c:catAx>
      <c:valAx>
        <c:axId val="163513088"/>
        <c:scaling>
          <c:orientation val="minMax"/>
        </c:scaling>
        <c:delete val="1"/>
        <c:axPos val="t"/>
        <c:numFmt formatCode="General" sourceLinked="1"/>
        <c:tickLblPos val="none"/>
        <c:crossAx val="164944896"/>
        <c:crosses val="autoZero"/>
        <c:crossBetween val="between"/>
      </c:valAx>
      <c:spPr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57079409651730706"/>
          <c:y val="2.3193095762374882E-2"/>
          <c:w val="0.21264995249826998"/>
          <c:h val="4.9673627753052813E-2"/>
        </c:manualLayout>
      </c:layout>
    </c:legend>
    <c:plotVisOnly val="1"/>
    <c:dispBlanksAs val="gap"/>
  </c:chart>
  <c:spPr>
    <a:ln>
      <a:solidFill>
        <a:sysClr val="window" lastClr="FFFFFF">
          <a:lumMod val="75000"/>
        </a:sysClr>
      </a:solidFill>
    </a:ln>
  </c:spPr>
  <c:txPr>
    <a:bodyPr/>
    <a:lstStyle/>
    <a:p>
      <a:pPr>
        <a:defRPr>
          <a:latin typeface="Garamond" panose="02020404030301010803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43032650234682246"/>
          <c:y val="9.6017232872576033E-2"/>
          <c:w val="0.56967355941502362"/>
          <c:h val="0.90398278843421442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dLbls>
            <c:numFmt formatCode="#,##0" sourceLinked="0"/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Как к младшему партнёру</c:v>
                </c:pt>
                <c:pt idx="1">
                  <c:v>Как к локомотиву развития экономики и общества</c:v>
                </c:pt>
                <c:pt idx="2">
                  <c:v>Как к "кошельку"</c:v>
                </c:pt>
                <c:pt idx="3">
                  <c:v>Как к равноправному партнеру</c:v>
                </c:pt>
                <c:pt idx="4">
                  <c:v>Как к контрагенту, чьё мнение можно игнорировать</c:v>
                </c:pt>
                <c:pt idx="5">
                  <c:v>Как к объекту постоянной поддержки и защиты</c:v>
                </c:pt>
                <c:pt idx="6">
                  <c:v>Как к питательной среде для коррупции</c:v>
                </c:pt>
                <c:pt idx="7">
                  <c:v>Как к конкуренту в борьбе за влияние в обществе</c:v>
                </c:pt>
                <c:pt idx="8">
                  <c:v>Как к конкуренту в экономической сфере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34.5</c:v>
                </c:pt>
                <c:pt idx="1">
                  <c:v>29.1</c:v>
                </c:pt>
                <c:pt idx="2">
                  <c:v>26.7</c:v>
                </c:pt>
                <c:pt idx="3">
                  <c:v>26.2</c:v>
                </c:pt>
                <c:pt idx="4">
                  <c:v>14.1</c:v>
                </c:pt>
                <c:pt idx="5">
                  <c:v>5.8</c:v>
                </c:pt>
                <c:pt idx="6">
                  <c:v>5.3</c:v>
                </c:pt>
                <c:pt idx="7">
                  <c:v>4.4000000000000004</c:v>
                </c:pt>
                <c:pt idx="8">
                  <c:v>1.9000000000000001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B20-42C9-86CF-6B43E68E1F5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dLbls>
            <c:numFmt formatCode="#,##0" sourceLinked="0"/>
            <c:spPr>
              <a:noFill/>
              <a:ln>
                <a:noFill/>
              </a:ln>
              <a:effectLst/>
            </c:sp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Как к младшему партнёру</c:v>
                </c:pt>
                <c:pt idx="1">
                  <c:v>Как к локомотиву развития экономики и общества</c:v>
                </c:pt>
                <c:pt idx="2">
                  <c:v>Как к "кошельку"</c:v>
                </c:pt>
                <c:pt idx="3">
                  <c:v>Как к равноправному партнеру</c:v>
                </c:pt>
                <c:pt idx="4">
                  <c:v>Как к контрагенту, чьё мнение можно игнорировать</c:v>
                </c:pt>
                <c:pt idx="5">
                  <c:v>Как к объекту постоянной поддержки и защиты</c:v>
                </c:pt>
                <c:pt idx="6">
                  <c:v>Как к питательной среде для коррупции</c:v>
                </c:pt>
                <c:pt idx="7">
                  <c:v>Как к конкуренту в борьбе за влияние в обществе</c:v>
                </c:pt>
                <c:pt idx="8">
                  <c:v>Как к конкуренту в экономической сфере</c:v>
                </c:pt>
              </c:strCache>
            </c:strRef>
          </c:cat>
          <c:val>
            <c:numRef>
              <c:f>Лист1!$C$2:$C$10</c:f>
              <c:numCache>
                <c:formatCode>0</c:formatCode>
                <c:ptCount val="9"/>
                <c:pt idx="0">
                  <c:v>23.3</c:v>
                </c:pt>
                <c:pt idx="1">
                  <c:v>27.4</c:v>
                </c:pt>
                <c:pt idx="2">
                  <c:v>41.1</c:v>
                </c:pt>
                <c:pt idx="3">
                  <c:v>19.899999999999999</c:v>
                </c:pt>
                <c:pt idx="5">
                  <c:v>4.8</c:v>
                </c:pt>
                <c:pt idx="6">
                  <c:v>7.5</c:v>
                </c:pt>
                <c:pt idx="7">
                  <c:v>4.8</c:v>
                </c:pt>
                <c:pt idx="8">
                  <c:v>2.1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B20-42C9-86CF-6B43E68E1F5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Как к младшему партнёру</c:v>
                </c:pt>
                <c:pt idx="1">
                  <c:v>Как к локомотиву развития экономики и общества</c:v>
                </c:pt>
                <c:pt idx="2">
                  <c:v>Как к "кошельку"</c:v>
                </c:pt>
                <c:pt idx="3">
                  <c:v>Как к равноправному партнеру</c:v>
                </c:pt>
                <c:pt idx="4">
                  <c:v>Как к контрагенту, чьё мнение можно игнорировать</c:v>
                </c:pt>
                <c:pt idx="5">
                  <c:v>Как к объекту постоянной поддержки и защиты</c:v>
                </c:pt>
                <c:pt idx="6">
                  <c:v>Как к питательной среде для коррупции</c:v>
                </c:pt>
                <c:pt idx="7">
                  <c:v>Как к конкуренту в борьбе за влияние в обществе</c:v>
                </c:pt>
                <c:pt idx="8">
                  <c:v>Как к конкуренту в экономической сфере</c:v>
                </c:pt>
              </c:strCache>
            </c:strRef>
          </c:cat>
          <c:val>
            <c:numRef>
              <c:f>Лист1!$D$2:$D$10</c:f>
              <c:numCache>
                <c:formatCode>0</c:formatCode>
                <c:ptCount val="9"/>
                <c:pt idx="0">
                  <c:v>25.6</c:v>
                </c:pt>
                <c:pt idx="1">
                  <c:v>20</c:v>
                </c:pt>
                <c:pt idx="2">
                  <c:v>48.1</c:v>
                </c:pt>
                <c:pt idx="3">
                  <c:v>15.6</c:v>
                </c:pt>
                <c:pt idx="5">
                  <c:v>5.9</c:v>
                </c:pt>
                <c:pt idx="6">
                  <c:v>13.7</c:v>
                </c:pt>
                <c:pt idx="7">
                  <c:v>7.8</c:v>
                </c:pt>
                <c:pt idx="8">
                  <c:v>4.8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B20-42C9-86CF-6B43E68E1F56}"/>
            </c:ext>
          </c:extLst>
        </c:ser>
        <c:dLbls>
          <c:showVal val="1"/>
        </c:dLbls>
        <c:gapWidth val="75"/>
        <c:axId val="165151872"/>
        <c:axId val="165153408"/>
      </c:barChart>
      <c:catAx>
        <c:axId val="165151872"/>
        <c:scaling>
          <c:orientation val="maxMin"/>
        </c:scaling>
        <c:axPos val="l"/>
        <c:numFmt formatCode="General" sourceLinked="0"/>
        <c:maj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65153408"/>
        <c:crosses val="autoZero"/>
        <c:auto val="1"/>
        <c:lblAlgn val="ctr"/>
        <c:lblOffset val="100"/>
      </c:catAx>
      <c:valAx>
        <c:axId val="165153408"/>
        <c:scaling>
          <c:orientation val="minMax"/>
        </c:scaling>
        <c:delete val="1"/>
        <c:axPos val="t"/>
        <c:numFmt formatCode="General" sourceLinked="1"/>
        <c:tickLblPos val="none"/>
        <c:crossAx val="165151872"/>
        <c:crosses val="autoZero"/>
        <c:crossBetween val="between"/>
      </c:valAx>
      <c:spPr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42110338709186973"/>
          <c:y val="5.5411031991241646E-4"/>
          <c:w val="0.21993618183514071"/>
          <c:h val="4.4559026455546775E-2"/>
        </c:manualLayout>
      </c:layout>
    </c:legend>
    <c:plotVisOnly val="1"/>
    <c:dispBlanksAs val="gap"/>
  </c:chart>
  <c:spPr>
    <a:ln>
      <a:solidFill>
        <a:sysClr val="window" lastClr="FFFFFF">
          <a:lumMod val="65000"/>
        </a:sysClr>
      </a:solidFill>
    </a:ln>
  </c:spPr>
  <c:txPr>
    <a:bodyPr/>
    <a:lstStyle/>
    <a:p>
      <a:pPr>
        <a:defRPr>
          <a:latin typeface="Garamond" panose="02020404030301010803" pitchFamily="18" charset="0"/>
        </a:defRPr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F44AD1-BDA0-4B47-BE13-B2DD7167CE2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A57070-8659-4EA0-9A2C-D9FB470BEBC9}">
      <dgm:prSet phldrT="[Текст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/>
            <a:t>Компании</a:t>
          </a:r>
          <a:endParaRPr lang="ru-RU" b="1" dirty="0"/>
        </a:p>
      </dgm:t>
    </dgm:pt>
    <dgm:pt modelId="{B48802C6-4EE7-4777-8137-91BE21398C3D}" type="parTrans" cxnId="{DA2285EF-84F9-4F6E-A624-FBF86AD7BAE8}">
      <dgm:prSet/>
      <dgm:spPr/>
      <dgm:t>
        <a:bodyPr/>
        <a:lstStyle/>
        <a:p>
          <a:endParaRPr lang="ru-RU"/>
        </a:p>
      </dgm:t>
    </dgm:pt>
    <dgm:pt modelId="{D5FF2D2A-E8A8-4BC6-B630-6C48ED386675}" type="sibTrans" cxnId="{DA2285EF-84F9-4F6E-A624-FBF86AD7BAE8}">
      <dgm:prSet/>
      <dgm:spPr/>
      <dgm:t>
        <a:bodyPr/>
        <a:lstStyle/>
        <a:p>
          <a:endParaRPr lang="ru-RU"/>
        </a:p>
      </dgm:t>
    </dgm:pt>
    <dgm:pt modelId="{A4801252-E100-4481-ABD9-8D0B41276F75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dirty="0" smtClean="0"/>
            <a:t>Компании выстраивают свои собственные системы взаимоотношений с госорганами – федеральными и территориальными - по всем направлениям деятельности</a:t>
          </a:r>
          <a:endParaRPr lang="ru-RU" sz="1200" dirty="0"/>
        </a:p>
      </dgm:t>
    </dgm:pt>
    <dgm:pt modelId="{8E490A8E-CF13-473B-A40B-0D935ABC6BD8}" type="parTrans" cxnId="{9BE0971D-4794-433D-8FF5-F9DA4CC99FD3}">
      <dgm:prSet/>
      <dgm:spPr/>
      <dgm:t>
        <a:bodyPr/>
        <a:lstStyle/>
        <a:p>
          <a:endParaRPr lang="ru-RU"/>
        </a:p>
      </dgm:t>
    </dgm:pt>
    <dgm:pt modelId="{A14E3107-382F-4ACF-A7A9-2E505AE3F666}" type="sibTrans" cxnId="{9BE0971D-4794-433D-8FF5-F9DA4CC99FD3}">
      <dgm:prSet/>
      <dgm:spPr/>
      <dgm:t>
        <a:bodyPr/>
        <a:lstStyle/>
        <a:p>
          <a:endParaRPr lang="ru-RU"/>
        </a:p>
      </dgm:t>
    </dgm:pt>
    <dgm:pt modelId="{276DB416-A016-4C04-9C13-113A16E8B333}">
      <dgm:prSet phldrT="[Текст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/>
            <a:t>Компании и государство</a:t>
          </a:r>
          <a:endParaRPr lang="ru-RU" b="1" dirty="0"/>
        </a:p>
      </dgm:t>
    </dgm:pt>
    <dgm:pt modelId="{7D2EE578-80D7-4221-AA1E-B4C78A5BCF97}" type="parTrans" cxnId="{28C61BA8-65D1-43B8-91DA-5C4B07C98CF9}">
      <dgm:prSet/>
      <dgm:spPr/>
      <dgm:t>
        <a:bodyPr/>
        <a:lstStyle/>
        <a:p>
          <a:endParaRPr lang="ru-RU"/>
        </a:p>
      </dgm:t>
    </dgm:pt>
    <dgm:pt modelId="{4DFA7537-0EB2-420A-88FD-13AEF3CC1664}" type="sibTrans" cxnId="{28C61BA8-65D1-43B8-91DA-5C4B07C98CF9}">
      <dgm:prSet/>
      <dgm:spPr/>
      <dgm:t>
        <a:bodyPr/>
        <a:lstStyle/>
        <a:p>
          <a:endParaRPr lang="ru-RU"/>
        </a:p>
      </dgm:t>
    </dgm:pt>
    <dgm:pt modelId="{DA50927D-6569-4596-BCE4-BCB624455CA6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/>
            <a:t>Компании и государство вступают в коммерческие отношения  или объединяют усилия и ресурсы для реализации проектов</a:t>
          </a:r>
          <a:endParaRPr lang="ru-RU" sz="1400" dirty="0"/>
        </a:p>
      </dgm:t>
    </dgm:pt>
    <dgm:pt modelId="{4E14A76E-F30E-4D63-8C49-171B7A520D3A}" type="parTrans" cxnId="{1BDD4666-FEFA-485A-BFDB-E1B2A7C74195}">
      <dgm:prSet/>
      <dgm:spPr/>
      <dgm:t>
        <a:bodyPr/>
        <a:lstStyle/>
        <a:p>
          <a:endParaRPr lang="ru-RU"/>
        </a:p>
      </dgm:t>
    </dgm:pt>
    <dgm:pt modelId="{4D83D3B0-25F6-448B-A08A-653E85014F43}" type="sibTrans" cxnId="{1BDD4666-FEFA-485A-BFDB-E1B2A7C74195}">
      <dgm:prSet/>
      <dgm:spPr/>
      <dgm:t>
        <a:bodyPr/>
        <a:lstStyle/>
        <a:p>
          <a:endParaRPr lang="ru-RU"/>
        </a:p>
      </dgm:t>
    </dgm:pt>
    <dgm:pt modelId="{179B3BAF-EC6C-4BFA-A593-617D47604C78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/>
            <a:t>Государство</a:t>
          </a:r>
          <a:endParaRPr lang="ru-RU" b="1" dirty="0"/>
        </a:p>
      </dgm:t>
    </dgm:pt>
    <dgm:pt modelId="{1B5FBED5-95A7-4423-8EF4-67F7E359AE2F}" type="parTrans" cxnId="{192DEAE2-2D77-4154-B655-9D842E08DA96}">
      <dgm:prSet/>
      <dgm:spPr/>
      <dgm:t>
        <a:bodyPr/>
        <a:lstStyle/>
        <a:p>
          <a:endParaRPr lang="ru-RU"/>
        </a:p>
      </dgm:t>
    </dgm:pt>
    <dgm:pt modelId="{520507E8-241A-4B72-9F20-D1AF80C0FC8A}" type="sibTrans" cxnId="{192DEAE2-2D77-4154-B655-9D842E08DA96}">
      <dgm:prSet/>
      <dgm:spPr/>
      <dgm:t>
        <a:bodyPr/>
        <a:lstStyle/>
        <a:p>
          <a:endParaRPr lang="ru-RU"/>
        </a:p>
      </dgm:t>
    </dgm:pt>
    <dgm:pt modelId="{CD925729-9649-4531-8FCD-CBDF47B5ADCF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/>
            <a:t>Госорганы в лице своих представителей, инспекторов, непосредственно или с помощью цифровых сервисов работают с компаниями</a:t>
          </a:r>
          <a:endParaRPr lang="ru-RU" sz="1400" dirty="0"/>
        </a:p>
      </dgm:t>
    </dgm:pt>
    <dgm:pt modelId="{3A482A2C-DF16-453A-AAEB-B2A805019901}" type="parTrans" cxnId="{30837F85-6164-415C-861F-2BCF20768A9A}">
      <dgm:prSet/>
      <dgm:spPr/>
      <dgm:t>
        <a:bodyPr/>
        <a:lstStyle/>
        <a:p>
          <a:endParaRPr lang="ru-RU"/>
        </a:p>
      </dgm:t>
    </dgm:pt>
    <dgm:pt modelId="{318A9BE5-8F8A-4A8E-8656-280A96E91024}" type="sibTrans" cxnId="{30837F85-6164-415C-861F-2BCF20768A9A}">
      <dgm:prSet/>
      <dgm:spPr/>
      <dgm:t>
        <a:bodyPr/>
        <a:lstStyle/>
        <a:p>
          <a:endParaRPr lang="ru-RU"/>
        </a:p>
      </dgm:t>
    </dgm:pt>
    <dgm:pt modelId="{764683CF-E4D8-4F46-A90F-D94F148599D2}" type="pres">
      <dgm:prSet presAssocID="{95F44AD1-BDA0-4B47-BE13-B2DD7167CE2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D97158-BC83-4392-AD64-5B6DF369FA5A}" type="pres">
      <dgm:prSet presAssocID="{40A57070-8659-4EA0-9A2C-D9FB470BEBC9}" presName="composite" presStyleCnt="0"/>
      <dgm:spPr/>
    </dgm:pt>
    <dgm:pt modelId="{AE9E7088-5D2D-4297-844F-10698474366D}" type="pres">
      <dgm:prSet presAssocID="{40A57070-8659-4EA0-9A2C-D9FB470BEBC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188AD1-0620-42B8-B89B-530C51A01DB0}" type="pres">
      <dgm:prSet presAssocID="{40A57070-8659-4EA0-9A2C-D9FB470BEBC9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873931-2A9B-4712-A6B2-C8559725BAC0}" type="pres">
      <dgm:prSet presAssocID="{D5FF2D2A-E8A8-4BC6-B630-6C48ED386675}" presName="sp" presStyleCnt="0"/>
      <dgm:spPr/>
    </dgm:pt>
    <dgm:pt modelId="{B89E6869-AFE6-4AE8-AF5A-7D3964CC43D8}" type="pres">
      <dgm:prSet presAssocID="{179B3BAF-EC6C-4BFA-A593-617D47604C78}" presName="composite" presStyleCnt="0"/>
      <dgm:spPr/>
    </dgm:pt>
    <dgm:pt modelId="{46F0508D-A53F-4FA3-A621-7AAB2EB1B0E7}" type="pres">
      <dgm:prSet presAssocID="{179B3BAF-EC6C-4BFA-A593-617D47604C78}" presName="parentText" presStyleLbl="alignNode1" presStyleIdx="1" presStyleCnt="3" custLinFactNeighborX="-2827" custLinFactNeighborY="8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CFB639-87B3-4AB9-ADDB-0581287800E0}" type="pres">
      <dgm:prSet presAssocID="{179B3BAF-EC6C-4BFA-A593-617D47604C78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241BC4-95C1-4CB8-A967-457783066734}" type="pres">
      <dgm:prSet presAssocID="{520507E8-241A-4B72-9F20-D1AF80C0FC8A}" presName="sp" presStyleCnt="0"/>
      <dgm:spPr/>
    </dgm:pt>
    <dgm:pt modelId="{9FFE5F65-8CCE-4FB0-87ED-20F0D02CFC38}" type="pres">
      <dgm:prSet presAssocID="{276DB416-A016-4C04-9C13-113A16E8B333}" presName="composite" presStyleCnt="0"/>
      <dgm:spPr/>
    </dgm:pt>
    <dgm:pt modelId="{4E926AF4-7FA1-4C59-85EB-3EA9D868D9A8}" type="pres">
      <dgm:prSet presAssocID="{276DB416-A016-4C04-9C13-113A16E8B33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AC9FCB-BD9B-48BF-89EB-5BBF5E1F7510}" type="pres">
      <dgm:prSet presAssocID="{276DB416-A016-4C04-9C13-113A16E8B333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2DEAE2-2D77-4154-B655-9D842E08DA96}" srcId="{95F44AD1-BDA0-4B47-BE13-B2DD7167CE2A}" destId="{179B3BAF-EC6C-4BFA-A593-617D47604C78}" srcOrd="1" destOrd="0" parTransId="{1B5FBED5-95A7-4423-8EF4-67F7E359AE2F}" sibTransId="{520507E8-241A-4B72-9F20-D1AF80C0FC8A}"/>
    <dgm:cxn modelId="{24CDF603-21B0-4DC3-969E-15B751B24F0A}" type="presOf" srcId="{95F44AD1-BDA0-4B47-BE13-B2DD7167CE2A}" destId="{764683CF-E4D8-4F46-A90F-D94F148599D2}" srcOrd="0" destOrd="0" presId="urn:microsoft.com/office/officeart/2005/8/layout/chevron2"/>
    <dgm:cxn modelId="{1BDD4666-FEFA-485A-BFDB-E1B2A7C74195}" srcId="{276DB416-A016-4C04-9C13-113A16E8B333}" destId="{DA50927D-6569-4596-BCE4-BCB624455CA6}" srcOrd="0" destOrd="0" parTransId="{4E14A76E-F30E-4D63-8C49-171B7A520D3A}" sibTransId="{4D83D3B0-25F6-448B-A08A-653E85014F43}"/>
    <dgm:cxn modelId="{28C61BA8-65D1-43B8-91DA-5C4B07C98CF9}" srcId="{95F44AD1-BDA0-4B47-BE13-B2DD7167CE2A}" destId="{276DB416-A016-4C04-9C13-113A16E8B333}" srcOrd="2" destOrd="0" parTransId="{7D2EE578-80D7-4221-AA1E-B4C78A5BCF97}" sibTransId="{4DFA7537-0EB2-420A-88FD-13AEF3CC1664}"/>
    <dgm:cxn modelId="{6A613657-932C-4E87-B03A-C06BBD6E3372}" type="presOf" srcId="{CD925729-9649-4531-8FCD-CBDF47B5ADCF}" destId="{80CFB639-87B3-4AB9-ADDB-0581287800E0}" srcOrd="0" destOrd="0" presId="urn:microsoft.com/office/officeart/2005/8/layout/chevron2"/>
    <dgm:cxn modelId="{DA2285EF-84F9-4F6E-A624-FBF86AD7BAE8}" srcId="{95F44AD1-BDA0-4B47-BE13-B2DD7167CE2A}" destId="{40A57070-8659-4EA0-9A2C-D9FB470BEBC9}" srcOrd="0" destOrd="0" parTransId="{B48802C6-4EE7-4777-8137-91BE21398C3D}" sibTransId="{D5FF2D2A-E8A8-4BC6-B630-6C48ED386675}"/>
    <dgm:cxn modelId="{2A727C42-0B3C-42A4-A051-B59FD4BA2364}" type="presOf" srcId="{A4801252-E100-4481-ABD9-8D0B41276F75}" destId="{6D188AD1-0620-42B8-B89B-530C51A01DB0}" srcOrd="0" destOrd="0" presId="urn:microsoft.com/office/officeart/2005/8/layout/chevron2"/>
    <dgm:cxn modelId="{9BE0971D-4794-433D-8FF5-F9DA4CC99FD3}" srcId="{40A57070-8659-4EA0-9A2C-D9FB470BEBC9}" destId="{A4801252-E100-4481-ABD9-8D0B41276F75}" srcOrd="0" destOrd="0" parTransId="{8E490A8E-CF13-473B-A40B-0D935ABC6BD8}" sibTransId="{A14E3107-382F-4ACF-A7A9-2E505AE3F666}"/>
    <dgm:cxn modelId="{21149DB9-C61D-4721-B02F-1F22D916EAB4}" type="presOf" srcId="{40A57070-8659-4EA0-9A2C-D9FB470BEBC9}" destId="{AE9E7088-5D2D-4297-844F-10698474366D}" srcOrd="0" destOrd="0" presId="urn:microsoft.com/office/officeart/2005/8/layout/chevron2"/>
    <dgm:cxn modelId="{30837F85-6164-415C-861F-2BCF20768A9A}" srcId="{179B3BAF-EC6C-4BFA-A593-617D47604C78}" destId="{CD925729-9649-4531-8FCD-CBDF47B5ADCF}" srcOrd="0" destOrd="0" parTransId="{3A482A2C-DF16-453A-AAEB-B2A805019901}" sibTransId="{318A9BE5-8F8A-4A8E-8656-280A96E91024}"/>
    <dgm:cxn modelId="{3998CC4A-3F79-4912-A3A4-ACC79A1AB712}" type="presOf" srcId="{276DB416-A016-4C04-9C13-113A16E8B333}" destId="{4E926AF4-7FA1-4C59-85EB-3EA9D868D9A8}" srcOrd="0" destOrd="0" presId="urn:microsoft.com/office/officeart/2005/8/layout/chevron2"/>
    <dgm:cxn modelId="{5AEF2B07-329D-4395-BF0C-7A3A8CB68A8D}" type="presOf" srcId="{DA50927D-6569-4596-BCE4-BCB624455CA6}" destId="{15AC9FCB-BD9B-48BF-89EB-5BBF5E1F7510}" srcOrd="0" destOrd="0" presId="urn:microsoft.com/office/officeart/2005/8/layout/chevron2"/>
    <dgm:cxn modelId="{1D9A6C6F-4288-4286-9186-397BE9570606}" type="presOf" srcId="{179B3BAF-EC6C-4BFA-A593-617D47604C78}" destId="{46F0508D-A53F-4FA3-A621-7AAB2EB1B0E7}" srcOrd="0" destOrd="0" presId="urn:microsoft.com/office/officeart/2005/8/layout/chevron2"/>
    <dgm:cxn modelId="{99C9EEB6-B65E-4A94-BE70-D386039DC8AF}" type="presParOf" srcId="{764683CF-E4D8-4F46-A90F-D94F148599D2}" destId="{66D97158-BC83-4392-AD64-5B6DF369FA5A}" srcOrd="0" destOrd="0" presId="urn:microsoft.com/office/officeart/2005/8/layout/chevron2"/>
    <dgm:cxn modelId="{43B61EDB-1C7C-4D8B-81EE-C85E16B73426}" type="presParOf" srcId="{66D97158-BC83-4392-AD64-5B6DF369FA5A}" destId="{AE9E7088-5D2D-4297-844F-10698474366D}" srcOrd="0" destOrd="0" presId="urn:microsoft.com/office/officeart/2005/8/layout/chevron2"/>
    <dgm:cxn modelId="{A8CF3561-1FBA-40E1-9D87-4C2A57E62860}" type="presParOf" srcId="{66D97158-BC83-4392-AD64-5B6DF369FA5A}" destId="{6D188AD1-0620-42B8-B89B-530C51A01DB0}" srcOrd="1" destOrd="0" presId="urn:microsoft.com/office/officeart/2005/8/layout/chevron2"/>
    <dgm:cxn modelId="{AF37A820-5105-4382-8A70-6A4E5613C9ED}" type="presParOf" srcId="{764683CF-E4D8-4F46-A90F-D94F148599D2}" destId="{42873931-2A9B-4712-A6B2-C8559725BAC0}" srcOrd="1" destOrd="0" presId="urn:microsoft.com/office/officeart/2005/8/layout/chevron2"/>
    <dgm:cxn modelId="{A89B749D-8780-421B-8FBF-00BAA554D882}" type="presParOf" srcId="{764683CF-E4D8-4F46-A90F-D94F148599D2}" destId="{B89E6869-AFE6-4AE8-AF5A-7D3964CC43D8}" srcOrd="2" destOrd="0" presId="urn:microsoft.com/office/officeart/2005/8/layout/chevron2"/>
    <dgm:cxn modelId="{0BE94497-F1EB-4BAD-9A87-F9FEA1403181}" type="presParOf" srcId="{B89E6869-AFE6-4AE8-AF5A-7D3964CC43D8}" destId="{46F0508D-A53F-4FA3-A621-7AAB2EB1B0E7}" srcOrd="0" destOrd="0" presId="urn:microsoft.com/office/officeart/2005/8/layout/chevron2"/>
    <dgm:cxn modelId="{85521529-244A-4570-BCAA-C8919920B4E6}" type="presParOf" srcId="{B89E6869-AFE6-4AE8-AF5A-7D3964CC43D8}" destId="{80CFB639-87B3-4AB9-ADDB-0581287800E0}" srcOrd="1" destOrd="0" presId="urn:microsoft.com/office/officeart/2005/8/layout/chevron2"/>
    <dgm:cxn modelId="{7E872BEF-DB5A-4112-9BE3-1D9B8057FE1E}" type="presParOf" srcId="{764683CF-E4D8-4F46-A90F-D94F148599D2}" destId="{1C241BC4-95C1-4CB8-A967-457783066734}" srcOrd="3" destOrd="0" presId="urn:microsoft.com/office/officeart/2005/8/layout/chevron2"/>
    <dgm:cxn modelId="{2F71C9CB-CB9D-4FC6-AA4E-A31476CACF47}" type="presParOf" srcId="{764683CF-E4D8-4F46-A90F-D94F148599D2}" destId="{9FFE5F65-8CCE-4FB0-87ED-20F0D02CFC38}" srcOrd="4" destOrd="0" presId="urn:microsoft.com/office/officeart/2005/8/layout/chevron2"/>
    <dgm:cxn modelId="{BE210611-A666-439B-8D73-C61F7299FA30}" type="presParOf" srcId="{9FFE5F65-8CCE-4FB0-87ED-20F0D02CFC38}" destId="{4E926AF4-7FA1-4C59-85EB-3EA9D868D9A8}" srcOrd="0" destOrd="0" presId="urn:microsoft.com/office/officeart/2005/8/layout/chevron2"/>
    <dgm:cxn modelId="{25C1A796-8089-451C-8C82-69A8799D342B}" type="presParOf" srcId="{9FFE5F65-8CCE-4FB0-87ED-20F0D02CFC38}" destId="{15AC9FCB-BD9B-48BF-89EB-5BBF5E1F7510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F8DE19-29BC-43B2-8B4F-8452BAD9622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3BE319-2EA5-46CC-BA11-895A8B971CF8}">
      <dgm:prSet phldrT="[Текст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1" dirty="0" smtClean="0"/>
            <a:t>Компании</a:t>
          </a:r>
          <a:endParaRPr lang="ru-RU" sz="1400" b="1" dirty="0"/>
        </a:p>
      </dgm:t>
    </dgm:pt>
    <dgm:pt modelId="{84730DD4-51FB-41CC-AF77-1937B3FA13F8}" type="parTrans" cxnId="{63A5C65B-B0F6-46E8-AC2A-DF77A17B7E14}">
      <dgm:prSet/>
      <dgm:spPr/>
      <dgm:t>
        <a:bodyPr/>
        <a:lstStyle/>
        <a:p>
          <a:endParaRPr lang="ru-RU"/>
        </a:p>
      </dgm:t>
    </dgm:pt>
    <dgm:pt modelId="{B5E00FF4-D94D-4AC0-9530-635EF8A9AE27}" type="sibTrans" cxnId="{63A5C65B-B0F6-46E8-AC2A-DF77A17B7E14}">
      <dgm:prSet/>
      <dgm:spPr/>
      <dgm:t>
        <a:bodyPr/>
        <a:lstStyle/>
        <a:p>
          <a:endParaRPr lang="ru-RU"/>
        </a:p>
      </dgm:t>
    </dgm:pt>
    <dgm:pt modelId="{8AC42C3C-2852-48EF-8EBA-DE13601E395D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Компании  вступают в деловые союзы, работают с ними по формулировке общих интересов и использования результатов работы  деловых союзов</a:t>
          </a:r>
          <a:endParaRPr lang="ru-RU" dirty="0"/>
        </a:p>
      </dgm:t>
    </dgm:pt>
    <dgm:pt modelId="{DF3D429A-65F2-44BF-91D4-D411A3A1E4E2}" type="parTrans" cxnId="{79AACDD6-80CC-4D89-B4A7-B0F06388B7EF}">
      <dgm:prSet/>
      <dgm:spPr/>
      <dgm:t>
        <a:bodyPr/>
        <a:lstStyle/>
        <a:p>
          <a:endParaRPr lang="ru-RU"/>
        </a:p>
      </dgm:t>
    </dgm:pt>
    <dgm:pt modelId="{11030B98-BE84-462A-90C0-2FA1B22CD718}" type="sibTrans" cxnId="{79AACDD6-80CC-4D89-B4A7-B0F06388B7EF}">
      <dgm:prSet/>
      <dgm:spPr/>
      <dgm:t>
        <a:bodyPr/>
        <a:lstStyle/>
        <a:p>
          <a:endParaRPr lang="ru-RU"/>
        </a:p>
      </dgm:t>
    </dgm:pt>
    <dgm:pt modelId="{2EE2AE88-AF02-41A9-A894-DC8F24A2F8EF}">
      <dgm:prSet phldrT="[Текст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/>
            <a:t>Деловые союзы</a:t>
          </a:r>
          <a:endParaRPr lang="ru-RU" b="1" dirty="0"/>
        </a:p>
      </dgm:t>
    </dgm:pt>
    <dgm:pt modelId="{1E5DC39B-945D-4135-9AAB-562BFE9175BF}" type="parTrans" cxnId="{A3C642DE-D585-4B5F-8CE2-31237D62611D}">
      <dgm:prSet/>
      <dgm:spPr/>
      <dgm:t>
        <a:bodyPr/>
        <a:lstStyle/>
        <a:p>
          <a:endParaRPr lang="ru-RU"/>
        </a:p>
      </dgm:t>
    </dgm:pt>
    <dgm:pt modelId="{C4205B21-D923-46E9-99EB-BF0A96744E8C}" type="sibTrans" cxnId="{A3C642DE-D585-4B5F-8CE2-31237D62611D}">
      <dgm:prSet/>
      <dgm:spPr/>
      <dgm:t>
        <a:bodyPr/>
        <a:lstStyle/>
        <a:p>
          <a:endParaRPr lang="ru-RU"/>
        </a:p>
      </dgm:t>
    </dgm:pt>
    <dgm:pt modelId="{2D39FD00-1C62-4CEB-A391-380950E9529E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/>
            <a:t>Деловые союзы аккумулируют и обобщают интересы бизнеса и работают по этой повестке с государством</a:t>
          </a:r>
          <a:endParaRPr lang="ru-RU" sz="1400" dirty="0"/>
        </a:p>
      </dgm:t>
    </dgm:pt>
    <dgm:pt modelId="{1DDEBD80-E60D-4742-AE02-ABB7687AAAB5}" type="parTrans" cxnId="{FD8FBC41-FACD-4A9E-9E6D-11FDFD356FF9}">
      <dgm:prSet/>
      <dgm:spPr/>
      <dgm:t>
        <a:bodyPr/>
        <a:lstStyle/>
        <a:p>
          <a:endParaRPr lang="ru-RU"/>
        </a:p>
      </dgm:t>
    </dgm:pt>
    <dgm:pt modelId="{79A63553-8D14-4A34-A1F3-D7538E860EFA}" type="sibTrans" cxnId="{FD8FBC41-FACD-4A9E-9E6D-11FDFD356FF9}">
      <dgm:prSet/>
      <dgm:spPr/>
      <dgm:t>
        <a:bodyPr/>
        <a:lstStyle/>
        <a:p>
          <a:endParaRPr lang="ru-RU"/>
        </a:p>
      </dgm:t>
    </dgm:pt>
    <dgm:pt modelId="{7F326E9D-1A77-4D07-BF25-E030F5BE65F2}">
      <dgm:prSet phldrT="[Текст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/>
            <a:t>Госорганы</a:t>
          </a:r>
          <a:endParaRPr lang="ru-RU" b="1" dirty="0"/>
        </a:p>
      </dgm:t>
    </dgm:pt>
    <dgm:pt modelId="{F445A692-B10A-4BD9-BB66-2C96B6BCE7A0}" type="parTrans" cxnId="{EB8A7C1A-F9C8-4E3C-977A-3211AD56203C}">
      <dgm:prSet/>
      <dgm:spPr/>
      <dgm:t>
        <a:bodyPr/>
        <a:lstStyle/>
        <a:p>
          <a:endParaRPr lang="ru-RU"/>
        </a:p>
      </dgm:t>
    </dgm:pt>
    <dgm:pt modelId="{A884F868-0344-421B-BD32-96200F0D277B}" type="sibTrans" cxnId="{EB8A7C1A-F9C8-4E3C-977A-3211AD56203C}">
      <dgm:prSet/>
      <dgm:spPr/>
      <dgm:t>
        <a:bodyPr/>
        <a:lstStyle/>
        <a:p>
          <a:endParaRPr lang="ru-RU"/>
        </a:p>
      </dgm:t>
    </dgm:pt>
    <dgm:pt modelId="{0B9F0CB9-A118-4527-9FD9-3F98D5EAE384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/>
            <a:t>Госорганы в лице своих представителей, экспертов непосредственно или с помощью цифровых сервисов работают с деловыми союзами</a:t>
          </a:r>
          <a:endParaRPr lang="ru-RU" sz="1400" dirty="0"/>
        </a:p>
      </dgm:t>
    </dgm:pt>
    <dgm:pt modelId="{E1ADEC5C-68CC-4465-992C-D0C3173F8FA1}" type="parTrans" cxnId="{1DA31460-07D8-4707-BCB8-A74331F2F4D8}">
      <dgm:prSet/>
      <dgm:spPr/>
      <dgm:t>
        <a:bodyPr/>
        <a:lstStyle/>
        <a:p>
          <a:endParaRPr lang="ru-RU"/>
        </a:p>
      </dgm:t>
    </dgm:pt>
    <dgm:pt modelId="{3E1B26FA-3DEE-43E3-8F90-D52C53FE720D}" type="sibTrans" cxnId="{1DA31460-07D8-4707-BCB8-A74331F2F4D8}">
      <dgm:prSet/>
      <dgm:spPr/>
      <dgm:t>
        <a:bodyPr/>
        <a:lstStyle/>
        <a:p>
          <a:endParaRPr lang="ru-RU"/>
        </a:p>
      </dgm:t>
    </dgm:pt>
    <dgm:pt modelId="{7EAF5526-619E-45CC-95F2-C7146A79D2C3}" type="pres">
      <dgm:prSet presAssocID="{67F8DE19-29BC-43B2-8B4F-8452BAD9622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82D7B9-1BDC-4B12-8D6D-073A39F4482F}" type="pres">
      <dgm:prSet presAssocID="{303BE319-2EA5-46CC-BA11-895A8B971CF8}" presName="composite" presStyleCnt="0"/>
      <dgm:spPr/>
    </dgm:pt>
    <dgm:pt modelId="{449BE4DE-425D-4932-B326-4653E080B75E}" type="pres">
      <dgm:prSet presAssocID="{303BE319-2EA5-46CC-BA11-895A8B971CF8}" presName="parentText" presStyleLbl="alignNode1" presStyleIdx="0" presStyleCnt="3" custLinFactNeighborX="-157" custLinFactNeighborY="265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4CAD8-3131-4EA9-89D8-9DBB0E374FFC}" type="pres">
      <dgm:prSet presAssocID="{303BE319-2EA5-46CC-BA11-895A8B971CF8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4AD30A-FD77-4476-9BC5-32EB0AB6CE48}" type="pres">
      <dgm:prSet presAssocID="{B5E00FF4-D94D-4AC0-9530-635EF8A9AE27}" presName="sp" presStyleCnt="0"/>
      <dgm:spPr/>
    </dgm:pt>
    <dgm:pt modelId="{52D906B7-D11A-4304-A585-0663BC9B12C9}" type="pres">
      <dgm:prSet presAssocID="{2EE2AE88-AF02-41A9-A894-DC8F24A2F8EF}" presName="composite" presStyleCnt="0"/>
      <dgm:spPr/>
    </dgm:pt>
    <dgm:pt modelId="{52477A31-C818-41BC-8567-4F31BF438BC1}" type="pres">
      <dgm:prSet presAssocID="{2EE2AE88-AF02-41A9-A894-DC8F24A2F8E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1C28AF-8B6D-4755-A604-6EFDBC62B5A1}" type="pres">
      <dgm:prSet presAssocID="{2EE2AE88-AF02-41A9-A894-DC8F24A2F8E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4149D3-8E90-4633-A894-F86166AC8F91}" type="pres">
      <dgm:prSet presAssocID="{C4205B21-D923-46E9-99EB-BF0A96744E8C}" presName="sp" presStyleCnt="0"/>
      <dgm:spPr/>
    </dgm:pt>
    <dgm:pt modelId="{7889E8BC-1363-45A0-9D50-A311EAFB8DCC}" type="pres">
      <dgm:prSet presAssocID="{7F326E9D-1A77-4D07-BF25-E030F5BE65F2}" presName="composite" presStyleCnt="0"/>
      <dgm:spPr/>
    </dgm:pt>
    <dgm:pt modelId="{594B6B4B-F000-486D-914F-1B203A0BEC34}" type="pres">
      <dgm:prSet presAssocID="{7F326E9D-1A77-4D07-BF25-E030F5BE65F2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236CD4-CF7A-48AE-87CF-80C4DD757D61}" type="pres">
      <dgm:prSet presAssocID="{7F326E9D-1A77-4D07-BF25-E030F5BE65F2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C642DE-D585-4B5F-8CE2-31237D62611D}" srcId="{67F8DE19-29BC-43B2-8B4F-8452BAD96226}" destId="{2EE2AE88-AF02-41A9-A894-DC8F24A2F8EF}" srcOrd="1" destOrd="0" parTransId="{1E5DC39B-945D-4135-9AAB-562BFE9175BF}" sibTransId="{C4205B21-D923-46E9-99EB-BF0A96744E8C}"/>
    <dgm:cxn modelId="{940234F8-CBD7-4FE1-8108-56C780D9C02F}" type="presOf" srcId="{67F8DE19-29BC-43B2-8B4F-8452BAD96226}" destId="{7EAF5526-619E-45CC-95F2-C7146A79D2C3}" srcOrd="0" destOrd="0" presId="urn:microsoft.com/office/officeart/2005/8/layout/chevron2"/>
    <dgm:cxn modelId="{EB8A7C1A-F9C8-4E3C-977A-3211AD56203C}" srcId="{67F8DE19-29BC-43B2-8B4F-8452BAD96226}" destId="{7F326E9D-1A77-4D07-BF25-E030F5BE65F2}" srcOrd="2" destOrd="0" parTransId="{F445A692-B10A-4BD9-BB66-2C96B6BCE7A0}" sibTransId="{A884F868-0344-421B-BD32-96200F0D277B}"/>
    <dgm:cxn modelId="{FD8FBC41-FACD-4A9E-9E6D-11FDFD356FF9}" srcId="{2EE2AE88-AF02-41A9-A894-DC8F24A2F8EF}" destId="{2D39FD00-1C62-4CEB-A391-380950E9529E}" srcOrd="0" destOrd="0" parTransId="{1DDEBD80-E60D-4742-AE02-ABB7687AAAB5}" sibTransId="{79A63553-8D14-4A34-A1F3-D7538E860EFA}"/>
    <dgm:cxn modelId="{C4102DEC-DF04-42AC-AA59-4033ABACDA3E}" type="presOf" srcId="{7F326E9D-1A77-4D07-BF25-E030F5BE65F2}" destId="{594B6B4B-F000-486D-914F-1B203A0BEC34}" srcOrd="0" destOrd="0" presId="urn:microsoft.com/office/officeart/2005/8/layout/chevron2"/>
    <dgm:cxn modelId="{7B4058C6-6D69-428D-9FCA-DB2744FE6989}" type="presOf" srcId="{0B9F0CB9-A118-4527-9FD9-3F98D5EAE384}" destId="{BA236CD4-CF7A-48AE-87CF-80C4DD757D61}" srcOrd="0" destOrd="0" presId="urn:microsoft.com/office/officeart/2005/8/layout/chevron2"/>
    <dgm:cxn modelId="{AC741B6C-2DE2-4C98-B23C-D9FA32553BBF}" type="presOf" srcId="{2EE2AE88-AF02-41A9-A894-DC8F24A2F8EF}" destId="{52477A31-C818-41BC-8567-4F31BF438BC1}" srcOrd="0" destOrd="0" presId="urn:microsoft.com/office/officeart/2005/8/layout/chevron2"/>
    <dgm:cxn modelId="{63A5C65B-B0F6-46E8-AC2A-DF77A17B7E14}" srcId="{67F8DE19-29BC-43B2-8B4F-8452BAD96226}" destId="{303BE319-2EA5-46CC-BA11-895A8B971CF8}" srcOrd="0" destOrd="0" parTransId="{84730DD4-51FB-41CC-AF77-1937B3FA13F8}" sibTransId="{B5E00FF4-D94D-4AC0-9530-635EF8A9AE27}"/>
    <dgm:cxn modelId="{79AACDD6-80CC-4D89-B4A7-B0F06388B7EF}" srcId="{303BE319-2EA5-46CC-BA11-895A8B971CF8}" destId="{8AC42C3C-2852-48EF-8EBA-DE13601E395D}" srcOrd="0" destOrd="0" parTransId="{DF3D429A-65F2-44BF-91D4-D411A3A1E4E2}" sibTransId="{11030B98-BE84-462A-90C0-2FA1B22CD718}"/>
    <dgm:cxn modelId="{1DA31460-07D8-4707-BCB8-A74331F2F4D8}" srcId="{7F326E9D-1A77-4D07-BF25-E030F5BE65F2}" destId="{0B9F0CB9-A118-4527-9FD9-3F98D5EAE384}" srcOrd="0" destOrd="0" parTransId="{E1ADEC5C-68CC-4465-992C-D0C3173F8FA1}" sibTransId="{3E1B26FA-3DEE-43E3-8F90-D52C53FE720D}"/>
    <dgm:cxn modelId="{157F6FB5-20DF-4614-8D01-9B796AE440AB}" type="presOf" srcId="{8AC42C3C-2852-48EF-8EBA-DE13601E395D}" destId="{B4C4CAD8-3131-4EA9-89D8-9DBB0E374FFC}" srcOrd="0" destOrd="0" presId="urn:microsoft.com/office/officeart/2005/8/layout/chevron2"/>
    <dgm:cxn modelId="{749D3813-30E6-4565-93ED-698771B1E48B}" type="presOf" srcId="{2D39FD00-1C62-4CEB-A391-380950E9529E}" destId="{881C28AF-8B6D-4755-A604-6EFDBC62B5A1}" srcOrd="0" destOrd="0" presId="urn:microsoft.com/office/officeart/2005/8/layout/chevron2"/>
    <dgm:cxn modelId="{EF5771C4-B087-46E5-84AB-1DB2C39AE237}" type="presOf" srcId="{303BE319-2EA5-46CC-BA11-895A8B971CF8}" destId="{449BE4DE-425D-4932-B326-4653E080B75E}" srcOrd="0" destOrd="0" presId="urn:microsoft.com/office/officeart/2005/8/layout/chevron2"/>
    <dgm:cxn modelId="{30E4B5CB-8D1D-480F-AFAF-3717EC2ACEB0}" type="presParOf" srcId="{7EAF5526-619E-45CC-95F2-C7146A79D2C3}" destId="{5582D7B9-1BDC-4B12-8D6D-073A39F4482F}" srcOrd="0" destOrd="0" presId="urn:microsoft.com/office/officeart/2005/8/layout/chevron2"/>
    <dgm:cxn modelId="{AFFAD516-89EB-4432-B94D-4CEC933096D3}" type="presParOf" srcId="{5582D7B9-1BDC-4B12-8D6D-073A39F4482F}" destId="{449BE4DE-425D-4932-B326-4653E080B75E}" srcOrd="0" destOrd="0" presId="urn:microsoft.com/office/officeart/2005/8/layout/chevron2"/>
    <dgm:cxn modelId="{D3DCEBF8-548F-4596-B2DB-889A2B1BBF10}" type="presParOf" srcId="{5582D7B9-1BDC-4B12-8D6D-073A39F4482F}" destId="{B4C4CAD8-3131-4EA9-89D8-9DBB0E374FFC}" srcOrd="1" destOrd="0" presId="urn:microsoft.com/office/officeart/2005/8/layout/chevron2"/>
    <dgm:cxn modelId="{3CEF7611-3B25-459B-8F2B-C2149C89E225}" type="presParOf" srcId="{7EAF5526-619E-45CC-95F2-C7146A79D2C3}" destId="{874AD30A-FD77-4476-9BC5-32EB0AB6CE48}" srcOrd="1" destOrd="0" presId="urn:microsoft.com/office/officeart/2005/8/layout/chevron2"/>
    <dgm:cxn modelId="{9DCDAAE7-43BE-47D8-893A-820722F00E2D}" type="presParOf" srcId="{7EAF5526-619E-45CC-95F2-C7146A79D2C3}" destId="{52D906B7-D11A-4304-A585-0663BC9B12C9}" srcOrd="2" destOrd="0" presId="urn:microsoft.com/office/officeart/2005/8/layout/chevron2"/>
    <dgm:cxn modelId="{785D0721-73B0-4553-BD79-418DAD0DE644}" type="presParOf" srcId="{52D906B7-D11A-4304-A585-0663BC9B12C9}" destId="{52477A31-C818-41BC-8567-4F31BF438BC1}" srcOrd="0" destOrd="0" presId="urn:microsoft.com/office/officeart/2005/8/layout/chevron2"/>
    <dgm:cxn modelId="{68BAF396-B2A2-4731-9ED8-EE0F1471BA05}" type="presParOf" srcId="{52D906B7-D11A-4304-A585-0663BC9B12C9}" destId="{881C28AF-8B6D-4755-A604-6EFDBC62B5A1}" srcOrd="1" destOrd="0" presId="urn:microsoft.com/office/officeart/2005/8/layout/chevron2"/>
    <dgm:cxn modelId="{378F865D-CB8A-4D0F-9BC3-642E433A7FD6}" type="presParOf" srcId="{7EAF5526-619E-45CC-95F2-C7146A79D2C3}" destId="{DB4149D3-8E90-4633-A894-F86166AC8F91}" srcOrd="3" destOrd="0" presId="urn:microsoft.com/office/officeart/2005/8/layout/chevron2"/>
    <dgm:cxn modelId="{C991EB8E-1DEB-47BA-93E1-565B2AD6E1CE}" type="presParOf" srcId="{7EAF5526-619E-45CC-95F2-C7146A79D2C3}" destId="{7889E8BC-1363-45A0-9D50-A311EAFB8DCC}" srcOrd="4" destOrd="0" presId="urn:microsoft.com/office/officeart/2005/8/layout/chevron2"/>
    <dgm:cxn modelId="{981B6AC4-59C9-422B-AE0B-EF078243C070}" type="presParOf" srcId="{7889E8BC-1363-45A0-9D50-A311EAFB8DCC}" destId="{594B6B4B-F000-486D-914F-1B203A0BEC34}" srcOrd="0" destOrd="0" presId="urn:microsoft.com/office/officeart/2005/8/layout/chevron2"/>
    <dgm:cxn modelId="{A611A34C-F84E-43F7-87DF-73F9C5418DAC}" type="presParOf" srcId="{7889E8BC-1363-45A0-9D50-A311EAFB8DCC}" destId="{BA236CD4-CF7A-48AE-87CF-80C4DD757D61}" srcOrd="1" destOrd="0" presId="urn:microsoft.com/office/officeart/2005/8/layout/chevron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F4D994-27B9-4497-B264-B4FC1587F625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791D17-DFAD-4893-852A-7FF73178B327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/>
            <a:t>Крупный</a:t>
          </a:r>
        </a:p>
        <a:p>
          <a:r>
            <a:rPr lang="ru-RU" sz="1800" dirty="0" smtClean="0"/>
            <a:t>Больше 2 млрд.рублей в год</a:t>
          </a:r>
        </a:p>
        <a:p>
          <a:r>
            <a:rPr lang="ru-RU" sz="1800" dirty="0" smtClean="0"/>
            <a:t>Больше 250 работников</a:t>
          </a:r>
          <a:endParaRPr lang="ru-RU" sz="1800" dirty="0"/>
        </a:p>
      </dgm:t>
    </dgm:pt>
    <dgm:pt modelId="{1FCFA90F-312B-45B7-AD82-E64F7B5636E3}" type="parTrans" cxnId="{1D2E6AAD-71DF-4EC9-9567-5F11B0D78BDC}">
      <dgm:prSet/>
      <dgm:spPr/>
      <dgm:t>
        <a:bodyPr/>
        <a:lstStyle/>
        <a:p>
          <a:endParaRPr lang="ru-RU"/>
        </a:p>
      </dgm:t>
    </dgm:pt>
    <dgm:pt modelId="{D235B7BB-594F-4100-9C53-455F5F16A698}" type="sibTrans" cxnId="{1D2E6AAD-71DF-4EC9-9567-5F11B0D78BDC}">
      <dgm:prSet/>
      <dgm:spPr/>
      <dgm:t>
        <a:bodyPr/>
        <a:lstStyle/>
        <a:p>
          <a:endParaRPr lang="ru-RU"/>
        </a:p>
      </dgm:t>
    </dgm:pt>
    <dgm:pt modelId="{1DD5D1CB-A880-4919-86F4-1336E5D908CA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/>
            <a:t>Средний</a:t>
          </a:r>
        </a:p>
        <a:p>
          <a:r>
            <a:rPr lang="ru-RU" sz="1800" dirty="0" smtClean="0"/>
            <a:t>От 800 млн.до 2 млрд. рублей в год</a:t>
          </a:r>
        </a:p>
        <a:p>
          <a:r>
            <a:rPr lang="ru-RU" sz="1800" dirty="0" smtClean="0"/>
            <a:t>От 101 до 250 работников</a:t>
          </a:r>
          <a:endParaRPr lang="ru-RU" sz="1800" dirty="0"/>
        </a:p>
      </dgm:t>
    </dgm:pt>
    <dgm:pt modelId="{27C1CFB0-7F18-41E2-85D6-9CCEEC3B0B8E}" type="parTrans" cxnId="{1F6017AB-755D-4B45-92BF-0DE582E4873D}">
      <dgm:prSet/>
      <dgm:spPr/>
      <dgm:t>
        <a:bodyPr/>
        <a:lstStyle/>
        <a:p>
          <a:endParaRPr lang="ru-RU"/>
        </a:p>
      </dgm:t>
    </dgm:pt>
    <dgm:pt modelId="{6DEDCCED-1462-4918-88D0-92EE72A71BDD}" type="sibTrans" cxnId="{1F6017AB-755D-4B45-92BF-0DE582E4873D}">
      <dgm:prSet/>
      <dgm:spPr/>
      <dgm:t>
        <a:bodyPr/>
        <a:lstStyle/>
        <a:p>
          <a:endParaRPr lang="ru-RU"/>
        </a:p>
      </dgm:t>
    </dgm:pt>
    <dgm:pt modelId="{CE55446B-4D11-4CF5-A407-76F1A9B6F116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2400" b="1" dirty="0" smtClean="0"/>
        </a:p>
        <a:p>
          <a:r>
            <a:rPr lang="ru-RU" sz="2400" b="1" dirty="0" smtClean="0"/>
            <a:t>Малый</a:t>
          </a:r>
        </a:p>
        <a:p>
          <a:r>
            <a:rPr lang="ru-RU" sz="1800" dirty="0" smtClean="0"/>
            <a:t>От 120 млн.до 800 млн. рублей в год</a:t>
          </a:r>
        </a:p>
        <a:p>
          <a:r>
            <a:rPr lang="ru-RU" sz="1800" dirty="0" smtClean="0"/>
            <a:t>От 16 до 100 работников</a:t>
          </a:r>
        </a:p>
        <a:p>
          <a:endParaRPr lang="ru-RU" sz="1400" dirty="0"/>
        </a:p>
      </dgm:t>
    </dgm:pt>
    <dgm:pt modelId="{42B45978-FAD6-42C9-A524-0308B58B5D35}" type="parTrans" cxnId="{74B96606-9246-4799-AF3C-DF5783BE9A01}">
      <dgm:prSet/>
      <dgm:spPr/>
      <dgm:t>
        <a:bodyPr/>
        <a:lstStyle/>
        <a:p>
          <a:endParaRPr lang="ru-RU"/>
        </a:p>
      </dgm:t>
    </dgm:pt>
    <dgm:pt modelId="{4DA6CA1C-4BC5-4678-94A6-BA56CC90DB24}" type="sibTrans" cxnId="{74B96606-9246-4799-AF3C-DF5783BE9A01}">
      <dgm:prSet/>
      <dgm:spPr/>
      <dgm:t>
        <a:bodyPr/>
        <a:lstStyle/>
        <a:p>
          <a:endParaRPr lang="ru-RU"/>
        </a:p>
      </dgm:t>
    </dgm:pt>
    <dgm:pt modelId="{FABF3CD8-D987-4710-A6F7-B6122D23B805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/>
            <a:t>Микро</a:t>
          </a:r>
        </a:p>
        <a:p>
          <a:r>
            <a:rPr lang="ru-RU" sz="2000" dirty="0" smtClean="0"/>
            <a:t>До 120 млн.рублей в год</a:t>
          </a:r>
        </a:p>
        <a:p>
          <a:r>
            <a:rPr lang="ru-RU" sz="2000" dirty="0" smtClean="0"/>
            <a:t>До 15 работников</a:t>
          </a:r>
          <a:endParaRPr lang="ru-RU" sz="2000" dirty="0"/>
        </a:p>
      </dgm:t>
    </dgm:pt>
    <dgm:pt modelId="{CF81ED41-3FE3-437E-B061-8C8AF73605F1}" type="parTrans" cxnId="{41B01042-3A2A-4715-9665-FBD498DFC14B}">
      <dgm:prSet/>
      <dgm:spPr/>
      <dgm:t>
        <a:bodyPr/>
        <a:lstStyle/>
        <a:p>
          <a:endParaRPr lang="ru-RU"/>
        </a:p>
      </dgm:t>
    </dgm:pt>
    <dgm:pt modelId="{75975F4D-34B2-4348-B3A9-ACDC08D1A5E9}" type="sibTrans" cxnId="{41B01042-3A2A-4715-9665-FBD498DFC14B}">
      <dgm:prSet/>
      <dgm:spPr/>
      <dgm:t>
        <a:bodyPr/>
        <a:lstStyle/>
        <a:p>
          <a:endParaRPr lang="ru-RU"/>
        </a:p>
      </dgm:t>
    </dgm:pt>
    <dgm:pt modelId="{F9169FCE-398A-4563-97A4-DEC72DC3BDEB}" type="pres">
      <dgm:prSet presAssocID="{70F4D994-27B9-4497-B264-B4FC1587F625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1306B8-F21E-41A3-9446-8CC35089DE44}" type="pres">
      <dgm:prSet presAssocID="{70F4D994-27B9-4497-B264-B4FC1587F625}" presName="diamond" presStyleLbl="bgShp" presStyleIdx="0" presStyleCnt="1"/>
      <dgm:spPr/>
    </dgm:pt>
    <dgm:pt modelId="{EFD14649-C989-4C27-B129-B6711210DBBB}" type="pres">
      <dgm:prSet presAssocID="{70F4D994-27B9-4497-B264-B4FC1587F625}" presName="quad1" presStyleLbl="node1" presStyleIdx="0" presStyleCnt="4" custLinFactNeighborX="-1381" custLinFactNeighborY="-57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6DD318-7FA3-4DB2-B6EC-7E522DCD6DED}" type="pres">
      <dgm:prSet presAssocID="{70F4D994-27B9-4497-B264-B4FC1587F625}" presName="quad2" presStyleLbl="node1" presStyleIdx="1" presStyleCnt="4" custLinFactNeighborX="201" custLinFactNeighborY="-57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67F558-3FEE-4D4F-96A6-79F40771122A}" type="pres">
      <dgm:prSet presAssocID="{70F4D994-27B9-4497-B264-B4FC1587F625}" presName="quad3" presStyleLbl="node1" presStyleIdx="2" presStyleCnt="4" custScaleX="108094" custScaleY="118549" custLinFactNeighborX="-1381" custLinFactNeighborY="-1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30BB00-92CF-404D-9025-1A8D92D0FBA2}" type="pres">
      <dgm:prSet presAssocID="{70F4D994-27B9-4497-B264-B4FC1587F625}" presName="quad4" presStyleLbl="node1" presStyleIdx="3" presStyleCnt="4" custScaleX="94266" custScaleY="116190" custLinFactNeighborX="8295" custLinFactNeighborY="-1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344EAF-135E-4A2E-BC92-FE525E7BBAD3}" type="presOf" srcId="{1DD5D1CB-A880-4919-86F4-1336E5D908CA}" destId="{D36DD318-7FA3-4DB2-B6EC-7E522DCD6DED}" srcOrd="0" destOrd="0" presId="urn:microsoft.com/office/officeart/2005/8/layout/matrix3"/>
    <dgm:cxn modelId="{41B01042-3A2A-4715-9665-FBD498DFC14B}" srcId="{70F4D994-27B9-4497-B264-B4FC1587F625}" destId="{FABF3CD8-D987-4710-A6F7-B6122D23B805}" srcOrd="3" destOrd="0" parTransId="{CF81ED41-3FE3-437E-B061-8C8AF73605F1}" sibTransId="{75975F4D-34B2-4348-B3A9-ACDC08D1A5E9}"/>
    <dgm:cxn modelId="{74B96606-9246-4799-AF3C-DF5783BE9A01}" srcId="{70F4D994-27B9-4497-B264-B4FC1587F625}" destId="{CE55446B-4D11-4CF5-A407-76F1A9B6F116}" srcOrd="2" destOrd="0" parTransId="{42B45978-FAD6-42C9-A524-0308B58B5D35}" sibTransId="{4DA6CA1C-4BC5-4678-94A6-BA56CC90DB24}"/>
    <dgm:cxn modelId="{2D76CC55-2CEE-4CBF-BD4B-F0BFD1A10A40}" type="presOf" srcId="{CE55446B-4D11-4CF5-A407-76F1A9B6F116}" destId="{3567F558-3FEE-4D4F-96A6-79F40771122A}" srcOrd="0" destOrd="0" presId="urn:microsoft.com/office/officeart/2005/8/layout/matrix3"/>
    <dgm:cxn modelId="{529E3EEA-6735-4103-B193-9488A9A16105}" type="presOf" srcId="{FABF3CD8-D987-4710-A6F7-B6122D23B805}" destId="{9030BB00-92CF-404D-9025-1A8D92D0FBA2}" srcOrd="0" destOrd="0" presId="urn:microsoft.com/office/officeart/2005/8/layout/matrix3"/>
    <dgm:cxn modelId="{1F6017AB-755D-4B45-92BF-0DE582E4873D}" srcId="{70F4D994-27B9-4497-B264-B4FC1587F625}" destId="{1DD5D1CB-A880-4919-86F4-1336E5D908CA}" srcOrd="1" destOrd="0" parTransId="{27C1CFB0-7F18-41E2-85D6-9CCEEC3B0B8E}" sibTransId="{6DEDCCED-1462-4918-88D0-92EE72A71BDD}"/>
    <dgm:cxn modelId="{1D2E6AAD-71DF-4EC9-9567-5F11B0D78BDC}" srcId="{70F4D994-27B9-4497-B264-B4FC1587F625}" destId="{76791D17-DFAD-4893-852A-7FF73178B327}" srcOrd="0" destOrd="0" parTransId="{1FCFA90F-312B-45B7-AD82-E64F7B5636E3}" sibTransId="{D235B7BB-594F-4100-9C53-455F5F16A698}"/>
    <dgm:cxn modelId="{042D544B-0A1F-4B77-860F-FB6443DAE6D1}" type="presOf" srcId="{76791D17-DFAD-4893-852A-7FF73178B327}" destId="{EFD14649-C989-4C27-B129-B6711210DBBB}" srcOrd="0" destOrd="0" presId="urn:microsoft.com/office/officeart/2005/8/layout/matrix3"/>
    <dgm:cxn modelId="{99E79399-D66F-4A1E-B5D1-C55021C96001}" type="presOf" srcId="{70F4D994-27B9-4497-B264-B4FC1587F625}" destId="{F9169FCE-398A-4563-97A4-DEC72DC3BDEB}" srcOrd="0" destOrd="0" presId="urn:microsoft.com/office/officeart/2005/8/layout/matrix3"/>
    <dgm:cxn modelId="{C382F71E-A5FF-4078-9978-57E04F7DBBE8}" type="presParOf" srcId="{F9169FCE-398A-4563-97A4-DEC72DC3BDEB}" destId="{F11306B8-F21E-41A3-9446-8CC35089DE44}" srcOrd="0" destOrd="0" presId="urn:microsoft.com/office/officeart/2005/8/layout/matrix3"/>
    <dgm:cxn modelId="{49284505-A5BB-4434-B8CD-C79B51D499B5}" type="presParOf" srcId="{F9169FCE-398A-4563-97A4-DEC72DC3BDEB}" destId="{EFD14649-C989-4C27-B129-B6711210DBBB}" srcOrd="1" destOrd="0" presId="urn:microsoft.com/office/officeart/2005/8/layout/matrix3"/>
    <dgm:cxn modelId="{75C090C3-7F4B-4053-94EB-1947DCC0A959}" type="presParOf" srcId="{F9169FCE-398A-4563-97A4-DEC72DC3BDEB}" destId="{D36DD318-7FA3-4DB2-B6EC-7E522DCD6DED}" srcOrd="2" destOrd="0" presId="urn:microsoft.com/office/officeart/2005/8/layout/matrix3"/>
    <dgm:cxn modelId="{1A0146AF-DA12-46E0-8379-4CFCEEE743DB}" type="presParOf" srcId="{F9169FCE-398A-4563-97A4-DEC72DC3BDEB}" destId="{3567F558-3FEE-4D4F-96A6-79F40771122A}" srcOrd="3" destOrd="0" presId="urn:microsoft.com/office/officeart/2005/8/layout/matrix3"/>
    <dgm:cxn modelId="{FB6D3EDC-53D4-4545-AAE7-05B1FBB78D8E}" type="presParOf" srcId="{F9169FCE-398A-4563-97A4-DEC72DC3BDEB}" destId="{9030BB00-92CF-404D-9025-1A8D92D0FBA2}" srcOrd="4" destOrd="0" presId="urn:microsoft.com/office/officeart/2005/8/layout/matrix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FA7369-1947-43B5-A3D6-1BCAD09EA94D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46E7F-89E5-446C-8105-210CA5B0C5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94D8E-580F-4B89-BD31-062DD82BC4AD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923E-9640-4A21-A567-BFE501F1B7A0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46B2-7112-45B8-A853-27A2863DBC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923E-9640-4A21-A567-BFE501F1B7A0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46B2-7112-45B8-A853-27A2863DBC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923E-9640-4A21-A567-BFE501F1B7A0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46B2-7112-45B8-A853-27A2863DBC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923E-9640-4A21-A567-BFE501F1B7A0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46B2-7112-45B8-A853-27A2863DBC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923E-9640-4A21-A567-BFE501F1B7A0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46B2-7112-45B8-A853-27A2863DBC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923E-9640-4A21-A567-BFE501F1B7A0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46B2-7112-45B8-A853-27A2863DBC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923E-9640-4A21-A567-BFE501F1B7A0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46B2-7112-45B8-A853-27A2863DBC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923E-9640-4A21-A567-BFE501F1B7A0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46B2-7112-45B8-A853-27A2863DBC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923E-9640-4A21-A567-BFE501F1B7A0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46B2-7112-45B8-A853-27A2863DBC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923E-9640-4A21-A567-BFE501F1B7A0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46B2-7112-45B8-A853-27A2863DBC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923E-9640-4A21-A567-BFE501F1B7A0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46B2-7112-45B8-A853-27A2863DBC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B923E-9640-4A21-A567-BFE501F1B7A0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D46B2-7112-45B8-A853-27A2863DBC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br.ru/" TargetMode="External"/><Relationship Id="rId2" Type="http://schemas.openxmlformats.org/officeDocument/2006/relationships/hyperlink" Target="http://un.org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government.ru/" TargetMode="External"/><Relationship Id="rId7" Type="http://schemas.openxmlformats.org/officeDocument/2006/relationships/hyperlink" Target="http://moex.com/" TargetMode="External"/><Relationship Id="rId2" Type="http://schemas.openxmlformats.org/officeDocument/2006/relationships/hyperlink" Target="http://cbr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eb.ru/" TargetMode="External"/><Relationship Id="rId5" Type="http://schemas.openxmlformats.org/officeDocument/2006/relationships/hyperlink" Target="http://rst.gov.ru/" TargetMode="External"/><Relationship Id="rId4" Type="http://schemas.openxmlformats.org/officeDocument/2006/relationships/hyperlink" Target="http://carbonreg.ru/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sber.ru/" TargetMode="External"/><Relationship Id="rId7" Type="http://schemas.openxmlformats.org/officeDocument/2006/relationships/hyperlink" Target="https://climate-change.moscow/article/rossiya-i-uglerodnyy-rynok" TargetMode="External"/><Relationship Id="rId2" Type="http://schemas.openxmlformats.org/officeDocument/2006/relationships/hyperlink" Target="http://www.rspp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n.org/" TargetMode="External"/><Relationship Id="rId5" Type="http://schemas.openxmlformats.org/officeDocument/2006/relationships/hyperlink" Target="http://infragreen.ru/" TargetMode="External"/><Relationship Id="rId4" Type="http://schemas.openxmlformats.org/officeDocument/2006/relationships/hyperlink" Target="http://esg-a.ru/" TargetMode="Externa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rspp.ru/activity/social/nacionalnye-celi-razvitiya-Rossii/" TargetMode="External"/><Relationship Id="rId2" Type="http://schemas.openxmlformats.org/officeDocument/2006/relationships/hyperlink" Target="https://rspp.ru/activity/social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spp.ru/activity/social/registr/" TargetMode="Externa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rspp.ru/activity/social/indexes/" TargetMode="External"/><Relationship Id="rId2" Type="http://schemas.openxmlformats.org/officeDocument/2006/relationships/hyperlink" Target="https://rspp.ru/activity/social/library-practic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spp.ru/simplepage/against-corruption/" TargetMode="External"/><Relationship Id="rId5" Type="http://schemas.openxmlformats.org/officeDocument/2006/relationships/hyperlink" Target="https://rspp.ru/" TargetMode="External"/><Relationship Id="rId4" Type="http://schemas.openxmlformats.org/officeDocument/2006/relationships/hyperlink" Target="https://rspp.ru/committee/komitet-po-klimaticheskoy-politike-i-uglerodnomu-regulirovaniyu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785794"/>
            <a:ext cx="7786742" cy="3000396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smtClean="0"/>
              <a:t>Взаимодействие государства </a:t>
            </a:r>
            <a:r>
              <a:rPr lang="ru-RU" b="1" dirty="0"/>
              <a:t>и бизнеса в развитии </a:t>
            </a:r>
            <a:r>
              <a:rPr lang="en-US" b="1" dirty="0"/>
              <a:t>ESG</a:t>
            </a:r>
            <a:r>
              <a:rPr lang="ru-RU" b="1" dirty="0"/>
              <a:t>-повестки: </a:t>
            </a:r>
            <a:r>
              <a:rPr lang="ru-RU" b="1" dirty="0" smtClean="0"/>
              <a:t>сложные вопросы </a:t>
            </a:r>
            <a:r>
              <a:rPr lang="ru-RU" b="1" dirty="0"/>
              <a:t>и практика </a:t>
            </a:r>
            <a:r>
              <a:rPr lang="ru-RU" b="1" dirty="0" smtClean="0"/>
              <a:t>решения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3929066"/>
            <a:ext cx="6429420" cy="189547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ru-RU" b="1" i="1" dirty="0" smtClean="0"/>
              <a:t>Богатова Евгения </a:t>
            </a:r>
            <a:r>
              <a:rPr lang="ru-RU" b="1" i="1" dirty="0" err="1" smtClean="0"/>
              <a:t>Роменовна</a:t>
            </a:r>
            <a:r>
              <a:rPr lang="ru-RU" b="1" i="1" dirty="0" smtClean="0"/>
              <a:t>, </a:t>
            </a:r>
            <a:r>
              <a:rPr lang="ru-RU" b="1" i="1" dirty="0" err="1" smtClean="0"/>
              <a:t>к.э.н</a:t>
            </a:r>
            <a:r>
              <a:rPr lang="ru-RU" b="1" i="1" dirty="0" smtClean="0"/>
              <a:t>., </a:t>
            </a:r>
            <a:r>
              <a:rPr lang="ru-RU" b="1" i="1" smtClean="0"/>
              <a:t>генеральный директор </a:t>
            </a:r>
            <a:r>
              <a:rPr lang="ru-RU" b="1" i="1" dirty="0" smtClean="0"/>
              <a:t>компании «Русское Золото </a:t>
            </a:r>
            <a:r>
              <a:rPr lang="ru-RU" b="1" i="1" dirty="0" err="1" smtClean="0"/>
              <a:t>Инвест</a:t>
            </a:r>
            <a:r>
              <a:rPr lang="ru-RU" b="1" i="1" dirty="0" smtClean="0"/>
              <a:t>»,  председатель Контрольно-ревизионной комиссии Российского Союза промышленников  и предпринимателей, академик Международной академии менеджмента, член Попечительского Совета </a:t>
            </a:r>
            <a:r>
              <a:rPr lang="en-US" b="1" i="1" dirty="0" smtClean="0"/>
              <a:t>ESG </a:t>
            </a:r>
            <a:r>
              <a:rPr lang="ru-RU" b="1" i="1" dirty="0" smtClean="0"/>
              <a:t>бизнес-клуба </a:t>
            </a:r>
            <a:r>
              <a:rPr lang="ru-RU" b="1" i="1" dirty="0" err="1" smtClean="0"/>
              <a:t>РАНХиГС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Корпоративная социальная ответственность (КСО) </a:t>
            </a:r>
            <a:r>
              <a:rPr lang="en-US" b="1" dirty="0" err="1" smtClean="0"/>
              <a:t>vs</a:t>
            </a:r>
            <a:r>
              <a:rPr lang="en-US" b="1" dirty="0" smtClean="0"/>
              <a:t> ESG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Корпоративная социальная ответственность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b="1" dirty="0" smtClean="0"/>
              <a:t>Корпоративная социальная ответственность</a:t>
            </a:r>
            <a:r>
              <a:rPr lang="ru-RU" dirty="0" smtClean="0"/>
              <a:t> – концепция деятельности и сама деятельность бизнеса, в соответствии с которыми организации в своей работе учитывают интересы общества (заинтересованных сторон), возлагая на себя ответственность за влияние на общество в целом и заинтересованные стороны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ESG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600" b="1" dirty="0" smtClean="0"/>
              <a:t>ESG</a:t>
            </a:r>
            <a:r>
              <a:rPr lang="ru-RU" sz="1600" dirty="0" smtClean="0"/>
              <a:t> как удачный термин, конкретизирующий концепцию  ответственности бизнеса </a:t>
            </a:r>
            <a:endParaRPr lang="en-US" sz="1600" dirty="0" smtClean="0"/>
          </a:p>
          <a:p>
            <a:r>
              <a:rPr lang="ru-RU" sz="1600" b="1" dirty="0" smtClean="0"/>
              <a:t>ESG </a:t>
            </a:r>
            <a:r>
              <a:rPr lang="ru-RU" sz="1600" dirty="0" smtClean="0"/>
              <a:t>— факторы, риски и возможности, связанные с окружающей средой (в том числе экологические, и связанные с изменением климата), обществом (социальные) и корпоративным управлением.</a:t>
            </a:r>
          </a:p>
          <a:p>
            <a:r>
              <a:rPr lang="ru-RU" sz="1600" b="1" dirty="0" smtClean="0"/>
              <a:t>ESG </a:t>
            </a:r>
            <a:r>
              <a:rPr lang="ru-RU" sz="1600" dirty="0" smtClean="0"/>
              <a:t>как термин, обозначающий систему метрик для оценки достижений показателей в соответствующих областях</a:t>
            </a:r>
            <a:r>
              <a:rPr lang="en-US" sz="1600" dirty="0" smtClean="0"/>
              <a:t> (</a:t>
            </a:r>
            <a:r>
              <a:rPr lang="ru-RU" sz="1600" dirty="0" smtClean="0"/>
              <a:t>экология, социальная сфера, управление)</a:t>
            </a:r>
          </a:p>
          <a:p>
            <a:pPr>
              <a:buNone/>
            </a:pPr>
            <a:endParaRPr lang="ru-RU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Ответственное ведение бизнеса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В 2023-24 гг.  очень четко прослеживается тенденция меньшего употребления термина </a:t>
            </a:r>
            <a:r>
              <a:rPr lang="en-US" b="1" dirty="0" smtClean="0"/>
              <a:t>ESG</a:t>
            </a:r>
            <a:r>
              <a:rPr lang="ru-RU" dirty="0" smtClean="0"/>
              <a:t>, учащение и все большее распространение термина </a:t>
            </a:r>
            <a:r>
              <a:rPr lang="ru-RU" b="1" dirty="0" smtClean="0"/>
              <a:t>ответственного ведения бизнеса (ОВБ).</a:t>
            </a:r>
          </a:p>
          <a:p>
            <a:r>
              <a:rPr lang="ru-RU" b="1" dirty="0" smtClean="0"/>
              <a:t>Ответственное ведение бизнеса </a:t>
            </a:r>
            <a:r>
              <a:rPr lang="ru-RU" dirty="0" smtClean="0"/>
              <a:t>– общепринятый в мировой практике термин, отражающий все основные аспекты ведения бизнеса в интересах устойчивого развития. 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Ответственное ведение бизнеса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    Стандарты ответственного ведения бизнеса (ОВБ)</a:t>
            </a:r>
            <a:r>
              <a:rPr lang="ru-RU" dirty="0" smtClean="0"/>
              <a:t> - это набор норм и рекомендаций международных организаций и </a:t>
            </a:r>
            <a:r>
              <a:rPr lang="ru-RU" dirty="0" err="1" smtClean="0"/>
              <a:t>бизнес-объединений</a:t>
            </a:r>
            <a:r>
              <a:rPr lang="ru-RU" dirty="0" smtClean="0"/>
              <a:t>, направленных на соблюдение законодательных норм в таких областях, как справедливая конкуренция, соблюдение условий труда, уплата налогов, борьба с коррупцией, защита прав человека и окружающей среды. Эти стандарты описывают ответственное отношение компании ко всем, на кого влияет ее деятельность - партнерам, поставщикам, клиентам, сотрудникам.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Ответственное ведение бизнеса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В 2020 году Министерство экономического развития РФ подготовило  брошюру с российской адаптацией выпущенных Организацией экономического сотрудничества и развития Рекомендаций по комплексной экспертизе ответственного ведения бизнеса: </a:t>
            </a:r>
            <a:r>
              <a:rPr lang="ru-RU" b="1" dirty="0" smtClean="0"/>
              <a:t>«Международные стандарты ответственного ведения бизнеса ОЭСР. Рекомендации для российских компаний».</a:t>
            </a:r>
            <a:endParaRPr lang="ru-RU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Ответственное ведение бизнеса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В перечне поручений Президента РФ от 29 апреля 2023 г. №ПР-872 ответственное ведение бизнеса определяется как такая деловая практика, которая включает:</a:t>
            </a:r>
          </a:p>
          <a:p>
            <a:r>
              <a:rPr lang="ru-RU" b="1" i="1" dirty="0" smtClean="0"/>
              <a:t>Стабильное стратегическое развитие</a:t>
            </a:r>
          </a:p>
          <a:p>
            <a:r>
              <a:rPr lang="ru-RU" b="1" i="1" dirty="0" smtClean="0"/>
              <a:t>Забота о сотрудниках и членах их семей</a:t>
            </a:r>
          </a:p>
          <a:p>
            <a:r>
              <a:rPr lang="ru-RU" b="1" i="1" dirty="0" smtClean="0"/>
              <a:t>Поддержка социальных программ</a:t>
            </a:r>
          </a:p>
          <a:p>
            <a:r>
              <a:rPr lang="ru-RU" b="1" i="1" dirty="0" smtClean="0"/>
              <a:t>Реализация проектов, связанных с охраной окружающей среды</a:t>
            </a:r>
          </a:p>
          <a:p>
            <a:r>
              <a:rPr lang="ru-RU" b="1" i="1" dirty="0" smtClean="0"/>
              <a:t>Укрепление страны</a:t>
            </a:r>
            <a:endParaRPr lang="ru-RU" b="1" i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Термины и понятия устойчивого развития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Материалы ООН – </a:t>
            </a:r>
            <a:r>
              <a:rPr lang="en-US" dirty="0" smtClean="0">
                <a:hlinkClick r:id="rId2"/>
              </a:rPr>
              <a:t>http://un.org</a:t>
            </a:r>
            <a:endParaRPr lang="en-US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Глоссарий терминов в области финансирования устойчивого развития и климатического регулирования ЦБ РФ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(</a:t>
            </a:r>
            <a:r>
              <a:rPr lang="en-US" dirty="0" smtClean="0">
                <a:hlinkClick r:id="rId3"/>
              </a:rPr>
              <a:t>http://cbr.ru</a:t>
            </a:r>
            <a:r>
              <a:rPr lang="en-US" dirty="0" smtClean="0"/>
              <a:t> ,</a:t>
            </a:r>
            <a:r>
              <a:rPr lang="ru-RU" dirty="0" smtClean="0"/>
              <a:t>последнее обновление – в мае 2023 г.)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Этапы развития </a:t>
            </a:r>
            <a:r>
              <a:rPr lang="en-US" b="1" dirty="0" smtClean="0"/>
              <a:t>ESG-</a:t>
            </a:r>
            <a:r>
              <a:rPr lang="ru-RU" b="1" dirty="0" smtClean="0"/>
              <a:t>повестки в России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en-US" b="1" dirty="0" smtClean="0"/>
              <a:t>1-</a:t>
            </a:r>
            <a:r>
              <a:rPr lang="ru-RU" b="1" dirty="0" err="1" smtClean="0"/>
              <a:t>ый</a:t>
            </a:r>
            <a:r>
              <a:rPr lang="ru-RU" b="1" dirty="0" smtClean="0"/>
              <a:t> этап (до конца 2019 года) </a:t>
            </a:r>
            <a:r>
              <a:rPr lang="ru-RU" dirty="0" smtClean="0"/>
              <a:t>– частичное вовлечение в общемировую повестку, прежде всего крупнейших публичных компаний под влиянием требований и интересов международных инвесторов и международных (прежде всего европейских) рынков</a:t>
            </a:r>
          </a:p>
          <a:p>
            <a:r>
              <a:rPr lang="ru-RU" b="1" dirty="0" smtClean="0"/>
              <a:t>2-ой этап (2020-2021 гг.) </a:t>
            </a:r>
            <a:r>
              <a:rPr lang="ru-RU" dirty="0" smtClean="0"/>
              <a:t>– период активного развития </a:t>
            </a:r>
            <a:r>
              <a:rPr lang="en-US" dirty="0" smtClean="0"/>
              <a:t>ESG-</a:t>
            </a:r>
            <a:r>
              <a:rPr lang="ru-RU" dirty="0" smtClean="0"/>
              <a:t>повестки после ратификации Россией Парижских соглашений по климату, под влиянием социальных вызовов в период пандемии и рисков со стороны международных инвесторов и рынков</a:t>
            </a:r>
          </a:p>
          <a:p>
            <a:r>
              <a:rPr lang="ru-RU" b="1" dirty="0" smtClean="0"/>
              <a:t>3-ий этап (2022-2023 гг.) </a:t>
            </a:r>
            <a:r>
              <a:rPr lang="ru-RU" dirty="0" smtClean="0"/>
              <a:t>– определенное замедление и существенные изменения </a:t>
            </a:r>
            <a:r>
              <a:rPr lang="ru-RU" dirty="0" smtClean="0"/>
              <a:t>в приоритетах развития </a:t>
            </a:r>
            <a:r>
              <a:rPr lang="en-US" dirty="0" smtClean="0"/>
              <a:t>ESG-</a:t>
            </a:r>
            <a:r>
              <a:rPr lang="ru-RU" dirty="0" smtClean="0"/>
              <a:t>повестки в новых условиях после февраля 2022 года, прежде всего с учетом национальных целей и вызовов и внутри страны, и в международной сфере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b="1" dirty="0" smtClean="0"/>
              <a:t>История формирования </a:t>
            </a:r>
            <a:r>
              <a:rPr lang="en-US" sz="3600" b="1" dirty="0" smtClean="0"/>
              <a:t>ESG-</a:t>
            </a:r>
            <a:r>
              <a:rPr lang="ru-RU" sz="3600" b="1" dirty="0" smtClean="0"/>
              <a:t>повестки в РФ : 2-ой и 3-ий этап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428736"/>
            <a:ext cx="7858180" cy="542926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 smtClean="0"/>
              <a:t>Формирование институциональной основы внедрения повестки </a:t>
            </a:r>
            <a:r>
              <a:rPr lang="en-US" sz="2800" dirty="0" smtClean="0"/>
              <a:t>ESG</a:t>
            </a:r>
            <a:r>
              <a:rPr lang="ru-RU" sz="2800" dirty="0" smtClean="0"/>
              <a:t> </a:t>
            </a:r>
            <a:endParaRPr lang="ru-RU" sz="2800" dirty="0"/>
          </a:p>
          <a:p>
            <a:r>
              <a:rPr lang="ru-RU" sz="2800" dirty="0" smtClean="0"/>
              <a:t>Развитие и укрепление инфраструктуры </a:t>
            </a:r>
            <a:r>
              <a:rPr lang="en-US" sz="2800" dirty="0" smtClean="0"/>
              <a:t>ESG</a:t>
            </a:r>
            <a:endParaRPr lang="ru-RU" sz="2800" dirty="0" smtClean="0"/>
          </a:p>
          <a:p>
            <a:r>
              <a:rPr lang="ru-RU" sz="2800" dirty="0" smtClean="0"/>
              <a:t>Внедрение инструментов </a:t>
            </a:r>
            <a:r>
              <a:rPr lang="en-US" sz="2800" dirty="0" smtClean="0"/>
              <a:t>ESG</a:t>
            </a:r>
            <a:r>
              <a:rPr lang="ru-RU" sz="2800" dirty="0" smtClean="0"/>
              <a:t> и разработка новых</a:t>
            </a:r>
          </a:p>
          <a:p>
            <a:r>
              <a:rPr lang="ru-RU" sz="2800" dirty="0" smtClean="0"/>
              <a:t>Развитие обязательных требований, рекомендаций и методологических разработок в области устойчивого развития, ответственной деловой практики и  </a:t>
            </a:r>
            <a:r>
              <a:rPr lang="en-US" sz="2800" dirty="0" smtClean="0"/>
              <a:t>ESG</a:t>
            </a:r>
            <a:r>
              <a:rPr lang="ru-RU" sz="2800" dirty="0" smtClean="0"/>
              <a:t> со стороны государства, добровольных инициатив бизнеса и профессиональных сообществ</a:t>
            </a:r>
            <a:endParaRPr lang="ru-RU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Институциональная основа развития </a:t>
            </a:r>
            <a:r>
              <a:rPr lang="en-US" b="1" dirty="0" smtClean="0"/>
              <a:t>ESG-</a:t>
            </a:r>
            <a:r>
              <a:rPr lang="ru-RU" b="1" dirty="0" smtClean="0"/>
              <a:t>повестки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sz="2400" dirty="0" smtClean="0"/>
              <a:t>Распоряжением Правительства России от 18 ноября 2020 г. №3024 было определено, что </a:t>
            </a:r>
            <a:r>
              <a:rPr lang="ru-RU" sz="2400" b="1" dirty="0" smtClean="0"/>
              <a:t>Министерство экономического развития РФ </a:t>
            </a:r>
            <a:r>
              <a:rPr lang="ru-RU" sz="2400" dirty="0" smtClean="0"/>
              <a:t>осуществляет </a:t>
            </a:r>
            <a:r>
              <a:rPr lang="ru-RU" sz="2400" b="1" dirty="0" smtClean="0"/>
              <a:t>координирующую роль</a:t>
            </a:r>
            <a:r>
              <a:rPr lang="ru-RU" sz="2400" dirty="0" smtClean="0"/>
              <a:t>, а государственная корпорация развития ВЭБ.РФ выполняет роль </a:t>
            </a:r>
            <a:r>
              <a:rPr lang="ru-RU" sz="2400" b="1" dirty="0" smtClean="0"/>
              <a:t>методологического</a:t>
            </a:r>
            <a:r>
              <a:rPr lang="ru-RU" sz="2400" dirty="0" smtClean="0"/>
              <a:t> </a:t>
            </a:r>
            <a:r>
              <a:rPr lang="ru-RU" sz="2400" b="1" dirty="0" smtClean="0"/>
              <a:t>центра</a:t>
            </a:r>
            <a:r>
              <a:rPr lang="ru-RU" sz="2400" dirty="0" smtClean="0"/>
              <a:t> в области установления целей и развития инвестиционной деятельности в сфере устойчивого развития</a:t>
            </a:r>
          </a:p>
          <a:p>
            <a:r>
              <a:rPr lang="ru-RU" sz="2400" b="1" dirty="0" smtClean="0"/>
              <a:t>Центральный Банк РФ </a:t>
            </a:r>
            <a:r>
              <a:rPr lang="ru-RU" sz="2400" dirty="0" smtClean="0"/>
              <a:t>как </a:t>
            </a:r>
            <a:r>
              <a:rPr lang="ru-RU" sz="2400" dirty="0" err="1" smtClean="0"/>
              <a:t>мегарегулятор</a:t>
            </a:r>
            <a:r>
              <a:rPr lang="ru-RU" sz="2400" dirty="0" smtClean="0"/>
              <a:t> финансовых рынков играет роль </a:t>
            </a:r>
            <a:r>
              <a:rPr lang="ru-RU" sz="2400" b="1" dirty="0" smtClean="0"/>
              <a:t>организатора условий для финансирования устойчивого развития</a:t>
            </a:r>
            <a:r>
              <a:rPr lang="ru-RU" sz="2400" dirty="0" smtClean="0"/>
              <a:t>: создание правил игры, разработка финансовых инструментов, контроль и регулирование поведения участников рынка</a:t>
            </a:r>
          </a:p>
          <a:p>
            <a:r>
              <a:rPr lang="ru-RU" sz="2400" b="1" dirty="0" smtClean="0"/>
              <a:t>Министерства и ведомства РФ, государственные органы субъектов федерации и муниципальные органы</a:t>
            </a:r>
            <a:r>
              <a:rPr lang="ru-RU" sz="2400" dirty="0" smtClean="0"/>
              <a:t> в рамках своей компетенции и полномочий </a:t>
            </a:r>
            <a:r>
              <a:rPr lang="ru-RU" sz="2400" b="1" dirty="0" smtClean="0"/>
              <a:t>формулируют обязательные требования и рекомендации </a:t>
            </a:r>
            <a:r>
              <a:rPr lang="ru-RU" sz="2400" dirty="0" smtClean="0"/>
              <a:t>по ведению хозяйственной и социальной деятельности в соответствии с принципами </a:t>
            </a:r>
            <a:r>
              <a:rPr lang="en-US" sz="2400" dirty="0" smtClean="0"/>
              <a:t>ESG</a:t>
            </a:r>
            <a:endParaRPr lang="ru-RU" sz="2400" dirty="0" smtClean="0"/>
          </a:p>
          <a:p>
            <a:r>
              <a:rPr lang="ru-RU" sz="2400" b="1" dirty="0" err="1" smtClean="0"/>
              <a:t>Бизнес-сообщества</a:t>
            </a:r>
            <a:r>
              <a:rPr lang="ru-RU" sz="2400" b="1" dirty="0" smtClean="0"/>
              <a:t> и профессиональные сообщества</a:t>
            </a:r>
            <a:r>
              <a:rPr lang="en-US" sz="2400" b="1" dirty="0" smtClean="0"/>
              <a:t> </a:t>
            </a:r>
            <a:r>
              <a:rPr lang="ru-RU" sz="2400" dirty="0" smtClean="0"/>
              <a:t>выделили деятельность в области  </a:t>
            </a:r>
            <a:r>
              <a:rPr lang="en-US" sz="2400" dirty="0" smtClean="0"/>
              <a:t>ESG </a:t>
            </a:r>
            <a:r>
              <a:rPr lang="ru-RU" sz="2400" dirty="0" smtClean="0"/>
              <a:t>в отдельное направление</a:t>
            </a:r>
          </a:p>
          <a:p>
            <a:pPr>
              <a:buNone/>
            </a:pPr>
            <a:r>
              <a:rPr lang="ru-RU" sz="2400" dirty="0" smtClean="0"/>
              <a:t> </a:t>
            </a:r>
          </a:p>
          <a:p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Инструменты развития </a:t>
            </a:r>
            <a:r>
              <a:rPr lang="en-US" b="1" dirty="0" smtClean="0"/>
              <a:t>ESG-</a:t>
            </a:r>
            <a:r>
              <a:rPr lang="ru-RU" b="1" dirty="0" smtClean="0"/>
              <a:t>повестки </a:t>
            </a:r>
            <a:r>
              <a:rPr lang="en-US" b="1" dirty="0" smtClean="0"/>
              <a:t>: </a:t>
            </a:r>
            <a:r>
              <a:rPr lang="ru-RU" b="1" dirty="0" smtClean="0"/>
              <a:t>приоритетные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186766" cy="482919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dirty="0"/>
              <a:t>Т</a:t>
            </a:r>
            <a:r>
              <a:rPr lang="ru-RU" sz="1800" dirty="0" smtClean="0"/>
              <a:t>аксономия зеленых, адаптационных и социальных  проектов,</a:t>
            </a:r>
          </a:p>
          <a:p>
            <a:r>
              <a:rPr lang="ru-RU" sz="1800" dirty="0" smtClean="0"/>
              <a:t>Верификация зеленых, адаптационных, социальных  проектов</a:t>
            </a:r>
            <a:endParaRPr lang="en-US" sz="1800" dirty="0" smtClean="0"/>
          </a:p>
          <a:p>
            <a:r>
              <a:rPr lang="ru-RU" sz="1800" dirty="0" smtClean="0"/>
              <a:t>Верификация и </a:t>
            </a:r>
            <a:r>
              <a:rPr lang="ru-RU" sz="1800" dirty="0" err="1" smtClean="0"/>
              <a:t>валидация</a:t>
            </a:r>
            <a:r>
              <a:rPr lang="ru-RU" sz="1800" dirty="0" smtClean="0"/>
              <a:t> климатических проектов</a:t>
            </a:r>
          </a:p>
          <a:p>
            <a:r>
              <a:rPr lang="ru-RU" sz="1800" dirty="0" smtClean="0"/>
              <a:t>Выпуск и обращение финансовых инструментов устойчивого развития</a:t>
            </a:r>
          </a:p>
          <a:p>
            <a:r>
              <a:rPr lang="ru-RU" sz="1800" dirty="0"/>
              <a:t>К</a:t>
            </a:r>
            <a:r>
              <a:rPr lang="ru-RU" sz="1800" dirty="0" smtClean="0"/>
              <a:t>орпоративные политики в области </a:t>
            </a:r>
            <a:r>
              <a:rPr lang="en-US" sz="1800" dirty="0" smtClean="0"/>
              <a:t>E, S,G</a:t>
            </a:r>
            <a:r>
              <a:rPr lang="ru-RU" sz="1800" dirty="0" smtClean="0"/>
              <a:t>, стандарты и рекомендованные нормы в области ответственного ведения бизнеса. ответственного </a:t>
            </a:r>
            <a:r>
              <a:rPr lang="ru-RU" sz="1800" dirty="0" err="1" smtClean="0"/>
              <a:t>банкинга</a:t>
            </a:r>
            <a:r>
              <a:rPr lang="ru-RU" sz="1800" dirty="0" smtClean="0"/>
              <a:t>, </a:t>
            </a:r>
            <a:r>
              <a:rPr lang="ru-RU" sz="1800" dirty="0" err="1" smtClean="0"/>
              <a:t>ответственного</a:t>
            </a:r>
            <a:r>
              <a:rPr lang="ru-RU" sz="1800" dirty="0" smtClean="0"/>
              <a:t> инвестирования</a:t>
            </a:r>
          </a:p>
          <a:p>
            <a:r>
              <a:rPr lang="ru-RU" sz="1800" dirty="0" smtClean="0"/>
              <a:t>«Зеленый» стандарт в строительстве</a:t>
            </a:r>
          </a:p>
          <a:p>
            <a:r>
              <a:rPr lang="ru-RU" sz="1800" dirty="0" smtClean="0"/>
              <a:t>Рейтинги, </a:t>
            </a:r>
            <a:r>
              <a:rPr lang="ru-RU" sz="1800" dirty="0" err="1" smtClean="0"/>
              <a:t>рэнкинги</a:t>
            </a:r>
            <a:r>
              <a:rPr lang="ru-RU" sz="1800" dirty="0" smtClean="0"/>
              <a:t>  и индексы по различным факторам и субъектам </a:t>
            </a:r>
            <a:r>
              <a:rPr lang="en-US" sz="1800" dirty="0" smtClean="0"/>
              <a:t>ESG</a:t>
            </a:r>
            <a:endParaRPr lang="ru-RU" sz="1800" dirty="0" smtClean="0"/>
          </a:p>
          <a:p>
            <a:r>
              <a:rPr lang="ru-RU" sz="1800" dirty="0" smtClean="0"/>
              <a:t> Нефинансовая  отчетность,</a:t>
            </a:r>
          </a:p>
          <a:p>
            <a:r>
              <a:rPr lang="ru-RU" sz="1800" dirty="0" smtClean="0"/>
              <a:t>Механизмы заверения нефинансовой отчетности</a:t>
            </a:r>
          </a:p>
          <a:p>
            <a:r>
              <a:rPr lang="ru-RU" sz="1800" dirty="0" smtClean="0"/>
              <a:t>Работа над метриками устойчивого развития и внедрением элементов обязательности </a:t>
            </a:r>
          </a:p>
          <a:p>
            <a:r>
              <a:rPr lang="ru-RU" sz="1800" dirty="0" smtClean="0"/>
              <a:t>Наилучшие доступные технологии </a:t>
            </a:r>
          </a:p>
          <a:p>
            <a:r>
              <a:rPr lang="ru-RU" sz="1800" dirty="0" smtClean="0"/>
              <a:t>Углеродные единицы – выпуск и обращение</a:t>
            </a:r>
          </a:p>
          <a:p>
            <a:pPr>
              <a:buNone/>
            </a:pPr>
            <a:r>
              <a:rPr lang="ru-RU" sz="1800" dirty="0" smtClean="0"/>
              <a:t>  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Основные вопросы лекции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dirty="0" smtClean="0"/>
              <a:t>Понятия устойчивого развития, КСО, </a:t>
            </a:r>
            <a:r>
              <a:rPr lang="en-US" dirty="0" smtClean="0"/>
              <a:t>ESG</a:t>
            </a:r>
            <a:r>
              <a:rPr lang="ru-RU" dirty="0" smtClean="0"/>
              <a:t>, ответственного ведения бизнеса</a:t>
            </a:r>
            <a:endParaRPr lang="en-US" dirty="0" smtClean="0"/>
          </a:p>
          <a:p>
            <a:r>
              <a:rPr lang="ru-RU" dirty="0" smtClean="0"/>
              <a:t>Основные этапы развития </a:t>
            </a:r>
            <a:r>
              <a:rPr lang="en-US" dirty="0" smtClean="0"/>
              <a:t>ESG-</a:t>
            </a:r>
            <a:r>
              <a:rPr lang="ru-RU" dirty="0" smtClean="0"/>
              <a:t>повестки в России</a:t>
            </a:r>
          </a:p>
          <a:p>
            <a:r>
              <a:rPr lang="ru-RU" dirty="0" smtClean="0"/>
              <a:t>Взаимодействие бизнеса и государства в развитии </a:t>
            </a:r>
            <a:r>
              <a:rPr lang="en-US" dirty="0" smtClean="0"/>
              <a:t>ESG-</a:t>
            </a:r>
            <a:r>
              <a:rPr lang="ru-RU" dirty="0" smtClean="0"/>
              <a:t>повестки: логика, виды, формы, практика</a:t>
            </a:r>
          </a:p>
          <a:p>
            <a:r>
              <a:rPr lang="ru-RU" dirty="0" smtClean="0"/>
              <a:t>Сложные вопросы взаимодействия бизнеса и государства в </a:t>
            </a:r>
            <a:r>
              <a:rPr lang="en-US" dirty="0" smtClean="0"/>
              <a:t>ESG-</a:t>
            </a:r>
            <a:r>
              <a:rPr lang="ru-RU" dirty="0" smtClean="0"/>
              <a:t>повестке</a:t>
            </a:r>
          </a:p>
          <a:p>
            <a:r>
              <a:rPr lang="ru-RU" dirty="0" smtClean="0"/>
              <a:t>Вызовы и возможности для малых и средних предприятий в </a:t>
            </a:r>
            <a:r>
              <a:rPr lang="en-US" dirty="0" smtClean="0"/>
              <a:t>ESG-</a:t>
            </a:r>
            <a:r>
              <a:rPr lang="ru-RU" dirty="0" smtClean="0"/>
              <a:t>повестке</a:t>
            </a:r>
          </a:p>
          <a:p>
            <a:r>
              <a:rPr lang="ru-RU" dirty="0" smtClean="0"/>
              <a:t>Ключи к успеху компании в </a:t>
            </a:r>
            <a:r>
              <a:rPr lang="en-US" dirty="0" smtClean="0"/>
              <a:t>ESG-</a:t>
            </a:r>
            <a:r>
              <a:rPr lang="ru-RU" dirty="0" smtClean="0"/>
              <a:t>повестке</a:t>
            </a:r>
          </a:p>
          <a:p>
            <a:r>
              <a:rPr lang="ru-RU" dirty="0" smtClean="0"/>
              <a:t>Полезные источники информации </a:t>
            </a:r>
          </a:p>
          <a:p>
            <a:endParaRPr lang="ru-RU" dirty="0" smtClean="0"/>
          </a:p>
          <a:p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Инфраструктура развития </a:t>
            </a:r>
            <a:r>
              <a:rPr lang="en-US" b="1" dirty="0" smtClean="0"/>
              <a:t>ESG-</a:t>
            </a:r>
            <a:r>
              <a:rPr lang="ru-RU" b="1" dirty="0" smtClean="0"/>
              <a:t>повестки: основные элементы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dirty="0" smtClean="0"/>
              <a:t>Верификаторы, аудиторы, советы по общественному заверению</a:t>
            </a:r>
          </a:p>
          <a:p>
            <a:r>
              <a:rPr lang="ru-RU" dirty="0" smtClean="0"/>
              <a:t>Экспертные советы по УР и </a:t>
            </a:r>
            <a:r>
              <a:rPr lang="en-US" dirty="0" smtClean="0"/>
              <a:t>ESG</a:t>
            </a:r>
            <a:r>
              <a:rPr lang="ru-RU" dirty="0" smtClean="0"/>
              <a:t>, комитеты и комиссии (при федеральных и местных органах власти, при основных институтах, формирующих повестку, в составе </a:t>
            </a:r>
            <a:r>
              <a:rPr lang="ru-RU" dirty="0" err="1" smtClean="0"/>
              <a:t>бизнес-объединений</a:t>
            </a:r>
            <a:r>
              <a:rPr lang="ru-RU" dirty="0" smtClean="0"/>
              <a:t> и союзов)</a:t>
            </a:r>
          </a:p>
          <a:p>
            <a:r>
              <a:rPr lang="ru-RU" dirty="0" smtClean="0"/>
              <a:t>Рейтинговые  и аналитические агентства</a:t>
            </a:r>
          </a:p>
          <a:p>
            <a:r>
              <a:rPr lang="ru-RU" dirty="0" smtClean="0"/>
              <a:t>Биржи</a:t>
            </a:r>
          </a:p>
          <a:p>
            <a:r>
              <a:rPr lang="ru-RU" dirty="0" smtClean="0"/>
              <a:t>Карбоновые полигоны</a:t>
            </a:r>
          </a:p>
          <a:p>
            <a:r>
              <a:rPr lang="ru-RU" dirty="0" smtClean="0"/>
              <a:t>Реестры  выбросов парниковых газов, климатических проектов, углеродных единиц</a:t>
            </a:r>
          </a:p>
          <a:p>
            <a:r>
              <a:rPr lang="ru-RU" dirty="0" smtClean="0"/>
              <a:t>Благотворительные фонды и некоммерческие организации</a:t>
            </a:r>
          </a:p>
          <a:p>
            <a:r>
              <a:rPr lang="ru-RU" dirty="0" smtClean="0"/>
              <a:t>Форумы и конференции</a:t>
            </a:r>
          </a:p>
          <a:p>
            <a:r>
              <a:rPr lang="ru-RU" dirty="0" smtClean="0"/>
              <a:t>Образовательные программы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Вывод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2400" dirty="0" smtClean="0"/>
              <a:t>      К настоящему времени в России сформирована основа институтов, инструментов и инфраструктуры, позволяющая </a:t>
            </a:r>
            <a:r>
              <a:rPr lang="en-US" sz="2400" dirty="0" smtClean="0"/>
              <a:t>ESG-</a:t>
            </a:r>
            <a:r>
              <a:rPr lang="ru-RU" sz="2400" dirty="0" smtClean="0"/>
              <a:t>повестке (</a:t>
            </a:r>
            <a:r>
              <a:rPr lang="ru-RU" sz="2400" dirty="0" err="1" smtClean="0"/>
              <a:t>повестке</a:t>
            </a:r>
            <a:r>
              <a:rPr lang="ru-RU" sz="2400" dirty="0" smtClean="0"/>
              <a:t> устойчивого развития, ответственной деловой практике) развиваться под влиянием двух драйверов: обязательных требований государства и добровольных инициатив и рекомендаций бизнеса, государственных органов всех уровней, людей (разных слоев общественности)</a:t>
            </a:r>
          </a:p>
          <a:p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Партнерство в целях устойчивого развития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- </a:t>
            </a:r>
            <a:r>
              <a:rPr lang="ru-RU" b="1" dirty="0" smtClean="0"/>
              <a:t>17-ая Цель устойчивого развития ООН </a:t>
            </a:r>
            <a:r>
              <a:rPr lang="ru-RU" dirty="0" smtClean="0"/>
              <a:t>прямо указывает на необходимость партнерства между государством, частным сектором и гражданским обществом для достижения результатов в области устойчивого развития компаний, территорий, государств и планеты.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- Сотрудничество, партнерство всегда предполагает оценку целей, возможностей сторон, согласование усилий 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225536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b="1" dirty="0" smtClean="0"/>
              <a:t>Потенциал государства и бизнеса для взаимодействия в процессе развития повестки </a:t>
            </a:r>
            <a:r>
              <a:rPr lang="en-US" sz="2800" b="1" dirty="0" smtClean="0"/>
              <a:t>ESG</a:t>
            </a:r>
            <a:endParaRPr lang="ru-RU" sz="2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500174"/>
            <a:ext cx="4040188" cy="639762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Что есть у государства?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dirty="0" smtClean="0"/>
              <a:t>Выбранные приоритеты – национальные цели, </a:t>
            </a:r>
            <a:r>
              <a:rPr lang="ru-RU" dirty="0" err="1" smtClean="0"/>
              <a:t>национальные,федеральные</a:t>
            </a:r>
            <a:r>
              <a:rPr lang="ru-RU" dirty="0" smtClean="0"/>
              <a:t> и региональные проекты и программы</a:t>
            </a:r>
          </a:p>
          <a:p>
            <a:r>
              <a:rPr lang="ru-RU" dirty="0" smtClean="0"/>
              <a:t>Регулирующие нормы и правила и рекомендательные документы</a:t>
            </a:r>
          </a:p>
          <a:p>
            <a:r>
              <a:rPr lang="ru-RU" dirty="0" smtClean="0"/>
              <a:t>Списки приоритетных технологий (наилучших доступных, технологий </a:t>
            </a:r>
            <a:r>
              <a:rPr lang="ru-RU" dirty="0" err="1" smtClean="0"/>
              <a:t>импортзамещения</a:t>
            </a:r>
            <a:r>
              <a:rPr lang="ru-RU" dirty="0" smtClean="0"/>
              <a:t>, </a:t>
            </a:r>
            <a:r>
              <a:rPr lang="ru-RU" dirty="0" err="1" smtClean="0"/>
              <a:t>технологий</a:t>
            </a:r>
            <a:r>
              <a:rPr lang="ru-RU" dirty="0" smtClean="0"/>
              <a:t> для поддержки научно-технических разработок)</a:t>
            </a:r>
          </a:p>
          <a:p>
            <a:r>
              <a:rPr lang="ru-RU" dirty="0" smtClean="0"/>
              <a:t>Федеральные и региональные средства и имущество для поддержки, стимулирования проектов и участия в них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Что есть у бизнеса?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ru-RU" dirty="0" smtClean="0"/>
              <a:t>Стратегии и политики развития своих компаний с учетом экономических результатов, возможностей и идейных убеждений </a:t>
            </a:r>
          </a:p>
          <a:p>
            <a:r>
              <a:rPr lang="ru-RU" dirty="0" smtClean="0"/>
              <a:t>Понимание наиболее выгодных направлений производственных и социальных инвестиций</a:t>
            </a:r>
          </a:p>
          <a:p>
            <a:r>
              <a:rPr lang="ru-RU" dirty="0" smtClean="0"/>
              <a:t>Собственные средства для вложений в проекты возможности для привлечения к ним заемных средств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«Линии» взаимодействия бизнеса и государства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Прямое взаимодействие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4040188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ru-RU" dirty="0" smtClean="0"/>
              <a:t>Взаимодействие через деловые союзы</a:t>
            </a:r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4"/>
          </p:nvPr>
        </p:nvGraphicFramePr>
        <p:xfrm>
          <a:off x="4645025" y="2174875"/>
          <a:ext cx="4041775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200" b="1" dirty="0" smtClean="0"/>
              <a:t>Какие пути взаимодействия бизнеса и государства эффективнее? (Опрос РСПП 2023)</a:t>
            </a:r>
            <a:endParaRPr lang="ru-RU" sz="32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143932" cy="1357322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b="1" dirty="0" smtClean="0"/>
              <a:t>Важность различных форм легального взаимодействия бизнеса и власти: по результатам опроса РСПП</a:t>
            </a:r>
            <a:endParaRPr lang="ru-RU" sz="32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b="1" dirty="0" smtClean="0"/>
              <a:t>Наиболее коррумпированные государственные органы (опрос РСПП)</a:t>
            </a:r>
            <a:endParaRPr lang="ru-RU" sz="36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86808" cy="1285884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b="1" dirty="0" smtClean="0"/>
              <a:t>Формы взаимодействия бизнеса и государственных органов в формировании и реализации  повестки устойчивого развития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 smtClean="0"/>
              <a:t>Экспертные советы и рабочие группы по устойчивому развитию при основных государственных органах, влияющих на формирование и регулирование  вопросов устойчивого развития </a:t>
            </a:r>
          </a:p>
          <a:p>
            <a:r>
              <a:rPr lang="ru-RU" sz="2400" dirty="0" smtClean="0"/>
              <a:t>Взаимодействие объединений бизнеса с государственными органами по формированию нормативной и рекомендательной базы и осуществлению контроля за выполнением основных требований и рекомендаций</a:t>
            </a:r>
          </a:p>
          <a:p>
            <a:r>
              <a:rPr lang="ru-RU" sz="2400" dirty="0" smtClean="0"/>
              <a:t>Консультирование бизнеса со стороны госорганов по реализации основных направлений и требований в сфере </a:t>
            </a:r>
            <a:r>
              <a:rPr lang="en-US" sz="2400" dirty="0" smtClean="0"/>
              <a:t>ESG – </a:t>
            </a:r>
            <a:r>
              <a:rPr lang="ru-RU" sz="2400" dirty="0" smtClean="0"/>
              <a:t>повестки</a:t>
            </a:r>
            <a:endParaRPr lang="ru-RU"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368412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b="1" dirty="0" smtClean="0"/>
              <a:t>Формы взаимодействия бизнеса и государственных органов в формировании и развитии  </a:t>
            </a:r>
            <a:r>
              <a:rPr lang="en-US" sz="3200" b="1" dirty="0" smtClean="0"/>
              <a:t>ESG-</a:t>
            </a:r>
            <a:r>
              <a:rPr lang="ru-RU" sz="3200" b="1" dirty="0" smtClean="0"/>
              <a:t>повестки (продолжение)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dirty="0" smtClean="0"/>
              <a:t>Участие бизнеса в социальной жизни местных сообществ</a:t>
            </a:r>
          </a:p>
          <a:p>
            <a:r>
              <a:rPr lang="ru-RU" dirty="0" smtClean="0"/>
              <a:t>Участие бизнеса в проектах, инициированных государством</a:t>
            </a:r>
          </a:p>
          <a:p>
            <a:r>
              <a:rPr lang="ru-RU" dirty="0" smtClean="0"/>
              <a:t>Поддержка и стимулирование государством инвестиционных проектов бизнеса в рамках климатической, экологической, социальной повестки</a:t>
            </a:r>
          </a:p>
          <a:p>
            <a:r>
              <a:rPr lang="ru-RU" dirty="0" smtClean="0"/>
              <a:t>Использование различных форм взаимодействия в инвестиционной деятельности – ГЧП (государственно-частное партнерство), СЗПК (соглашения о защите и поощрении капиталовложений), СПИК (специальный инвестиционный контракт, КППК (корпоративные программы повышения конкурентоспособности)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Понятия и их соотношение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dirty="0" smtClean="0"/>
              <a:t>Устойчивое развитие (УР) </a:t>
            </a:r>
          </a:p>
          <a:p>
            <a:r>
              <a:rPr lang="ru-RU" dirty="0" smtClean="0"/>
              <a:t>Корпоративная социальная ответственность (КСО)</a:t>
            </a:r>
          </a:p>
          <a:p>
            <a:r>
              <a:rPr lang="ru-RU" dirty="0" smtClean="0"/>
              <a:t>Ответственное ведение бизнеса (ОВБ), ответственные инвестирование и </a:t>
            </a:r>
            <a:r>
              <a:rPr lang="ru-RU" dirty="0" err="1" smtClean="0"/>
              <a:t>банкинг</a:t>
            </a:r>
            <a:endParaRPr lang="ru-RU" dirty="0" smtClean="0"/>
          </a:p>
          <a:p>
            <a:r>
              <a:rPr lang="en-US" dirty="0" smtClean="0"/>
              <a:t>ESG – </a:t>
            </a:r>
            <a:r>
              <a:rPr lang="ru-RU" dirty="0" smtClean="0"/>
              <a:t>экологическая, социальная ответственность бизнеса и качество управления</a:t>
            </a:r>
          </a:p>
          <a:p>
            <a:r>
              <a:rPr lang="en-US" dirty="0" smtClean="0"/>
              <a:t>ESG+   - ESG </a:t>
            </a:r>
            <a:r>
              <a:rPr lang="ru-RU" dirty="0" smtClean="0"/>
              <a:t>плюс климатическая повестка</a:t>
            </a:r>
          </a:p>
          <a:p>
            <a:r>
              <a:rPr lang="ru-RU" dirty="0" smtClean="0"/>
              <a:t>Метрики устойчивого развития и </a:t>
            </a:r>
            <a:r>
              <a:rPr lang="en-US" dirty="0" smtClean="0"/>
              <a:t>ESG</a:t>
            </a:r>
            <a:endParaRPr lang="ru-RU" dirty="0" smtClean="0"/>
          </a:p>
          <a:p>
            <a:r>
              <a:rPr lang="en-US" dirty="0" smtClean="0"/>
              <a:t>ESG-</a:t>
            </a:r>
            <a:r>
              <a:rPr lang="ru-RU" dirty="0" smtClean="0"/>
              <a:t>финансы</a:t>
            </a:r>
          </a:p>
          <a:p>
            <a:r>
              <a:rPr lang="en-US" dirty="0" smtClean="0"/>
              <a:t>ESG-</a:t>
            </a:r>
            <a:r>
              <a:rPr lang="ru-RU" dirty="0" smtClean="0"/>
              <a:t>трансформация бизнеса, регионов, стран, планеты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Основные деловые союзы в повестке </a:t>
            </a:r>
            <a:r>
              <a:rPr lang="en-US" b="1" dirty="0" smtClean="0"/>
              <a:t>ESG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en-US" dirty="0" smtClean="0"/>
              <a:t>ESG-</a:t>
            </a:r>
            <a:r>
              <a:rPr lang="ru-RU" dirty="0" smtClean="0"/>
              <a:t>альянс</a:t>
            </a:r>
            <a:endParaRPr lang="en-US" dirty="0" smtClean="0"/>
          </a:p>
          <a:p>
            <a:r>
              <a:rPr lang="ru-RU" dirty="0" smtClean="0"/>
              <a:t>Российский Союз промышленников и предпринимателей (РСПП)</a:t>
            </a:r>
          </a:p>
          <a:p>
            <a:r>
              <a:rPr lang="ru-RU" dirty="0" smtClean="0"/>
              <a:t>Ассоциация банков России</a:t>
            </a:r>
          </a:p>
          <a:p>
            <a:r>
              <a:rPr lang="ru-RU" dirty="0" smtClean="0"/>
              <a:t>Деловая Россия</a:t>
            </a:r>
          </a:p>
          <a:p>
            <a:r>
              <a:rPr lang="ru-RU" dirty="0" smtClean="0"/>
              <a:t>Опора России</a:t>
            </a:r>
          </a:p>
          <a:p>
            <a:r>
              <a:rPr lang="ru-RU" dirty="0" smtClean="0"/>
              <a:t>Торгово-промышленная палата России и региональные торгово-промышленные палаты (ТПП)</a:t>
            </a:r>
          </a:p>
          <a:p>
            <a:r>
              <a:rPr lang="ru-RU" dirty="0" smtClean="0"/>
              <a:t>Отраслевые и региональные союзы и объединения </a:t>
            </a: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939784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ESG-</a:t>
            </a:r>
            <a:r>
              <a:rPr lang="ru-RU" b="1" dirty="0" smtClean="0"/>
              <a:t>альянс и его задачи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215370" cy="54292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 smtClean="0"/>
              <a:t>Диалог с госорганами, разработка и продвижение  нормативной базы, новых законов, стимулирующих предприятия к экологической и социальной ответственности и качественному корпоративному управлению</a:t>
            </a:r>
          </a:p>
          <a:p>
            <a:r>
              <a:rPr lang="ru-RU" sz="2400" dirty="0" smtClean="0"/>
              <a:t>Содействие формированию единой системы оценки и отчетности компаний</a:t>
            </a:r>
          </a:p>
          <a:p>
            <a:r>
              <a:rPr lang="ru-RU" sz="2400" dirty="0" smtClean="0"/>
              <a:t>Создание и реализация программ для достижения ЦУР, в том числе и инвестиционных</a:t>
            </a:r>
          </a:p>
          <a:p>
            <a:r>
              <a:rPr lang="ru-RU" sz="2400" dirty="0" smtClean="0"/>
              <a:t>Открытый и доступный обмен опытом между различными отраслями и предприятиями, а также государством и обществом</a:t>
            </a:r>
          </a:p>
          <a:p>
            <a:r>
              <a:rPr lang="ru-RU" sz="2400" dirty="0" smtClean="0"/>
              <a:t>Продвижение национальных интересов России и российского бизнеса в сфере </a:t>
            </a:r>
            <a:r>
              <a:rPr lang="en-US" sz="2400" dirty="0" smtClean="0"/>
              <a:t>ESG</a:t>
            </a:r>
            <a:r>
              <a:rPr lang="ru-RU" sz="2400" dirty="0" smtClean="0"/>
              <a:t> за рубежом</a:t>
            </a:r>
            <a:endParaRPr lang="ru-RU" sz="2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b="1" dirty="0" smtClean="0"/>
              <a:t>Российский Союз промышленников и предпринимателей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200" dirty="0" smtClean="0"/>
              <a:t>Крупнейшее бизнес-объединение и Союз работодателей России</a:t>
            </a:r>
          </a:p>
          <a:p>
            <a:r>
              <a:rPr lang="ru-RU" sz="2200" dirty="0" smtClean="0"/>
              <a:t>В составе РСПП работают комитеты и комиссии по практически всем направлениям повестки взаимоотношений бизнеса и государства, в том числе Комитет по климатической политике  и углеродному регулированию, Комитет по корпоративной социальной ответственности и устойчивому развитию. </a:t>
            </a:r>
          </a:p>
          <a:p>
            <a:r>
              <a:rPr lang="ru-RU" sz="2200" dirty="0" smtClean="0"/>
              <a:t>РСПП является разработчиком и оператором важного практического инструментария в сфере устойчивого развития и </a:t>
            </a:r>
            <a:r>
              <a:rPr lang="en-US" sz="2200" dirty="0" smtClean="0"/>
              <a:t>ESG-</a:t>
            </a:r>
            <a:r>
              <a:rPr lang="ru-RU" sz="2200" dirty="0" smtClean="0"/>
              <a:t>повестки</a:t>
            </a:r>
          </a:p>
          <a:p>
            <a:r>
              <a:rPr lang="ru-RU" sz="2200" dirty="0" smtClean="0"/>
              <a:t>РСПП является одним из главных «цивилизованных лоббистов» во взаимоотношениях бизнеса и власти</a:t>
            </a:r>
            <a:endParaRPr lang="ru-RU" sz="22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Российский Союз промышленников и предпринимателей</a:t>
            </a:r>
            <a:endParaRPr lang="ru-RU" dirty="0"/>
          </a:p>
        </p:txBody>
      </p:sp>
      <p:pic>
        <p:nvPicPr>
          <p:cNvPr id="6" name="Содержимое 5" descr="2023_Shema KSO_v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1155" y="1600200"/>
            <a:ext cx="694169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400" b="1" dirty="0" smtClean="0"/>
              <a:t>ESG –</a:t>
            </a:r>
            <a:r>
              <a:rPr lang="ru-RU" sz="2400" b="1" dirty="0" smtClean="0"/>
              <a:t>повестка устояла, но дискуссии продолжаются, неясности сохраняются, в том числе и во взаимодействии бизнеса и государства 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215370" cy="521497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sz="8000" dirty="0" smtClean="0"/>
              <a:t>Можно  ли, декларируя приверженность  </a:t>
            </a:r>
            <a:r>
              <a:rPr lang="en-US" sz="8000" dirty="0" smtClean="0"/>
              <a:t>ESG-</a:t>
            </a:r>
            <a:r>
              <a:rPr lang="ru-RU" sz="8000" dirty="0" smtClean="0"/>
              <a:t>повестке, принципам ответственного ведения бизнеса, делать только то, что требует государство, или надо больше, на добровольной основе? Как выстроить приоритеты в </a:t>
            </a:r>
            <a:r>
              <a:rPr lang="en-US" sz="8000" dirty="0" smtClean="0"/>
              <a:t>ESG-</a:t>
            </a:r>
            <a:r>
              <a:rPr lang="ru-RU" sz="8000" dirty="0" smtClean="0"/>
              <a:t>стратегии и повестке в новых условиях?</a:t>
            </a:r>
          </a:p>
          <a:p>
            <a:r>
              <a:rPr lang="ru-RU" sz="8000" dirty="0" smtClean="0"/>
              <a:t>Как быстро и в каком контексте удастся уточнить оперативные планы реализации принятых государственных целей и стратегий?</a:t>
            </a:r>
          </a:p>
          <a:p>
            <a:r>
              <a:rPr lang="ru-RU" sz="8000" dirty="0" smtClean="0"/>
              <a:t>Как максимально эффективно объединить усилия государства и бизнеса на территориях присутствия компаний? </a:t>
            </a:r>
          </a:p>
          <a:p>
            <a:r>
              <a:rPr lang="ru-RU" sz="8000" dirty="0" smtClean="0"/>
              <a:t>Какие стимулы  для действий компаний в сфере </a:t>
            </a:r>
            <a:r>
              <a:rPr lang="en-US" sz="8000" dirty="0" smtClean="0"/>
              <a:t>ESG</a:t>
            </a:r>
            <a:r>
              <a:rPr lang="ru-RU" sz="8000" dirty="0" smtClean="0"/>
              <a:t> может создать государство?</a:t>
            </a:r>
          </a:p>
          <a:p>
            <a:r>
              <a:rPr lang="ru-RU" sz="8000" dirty="0" smtClean="0"/>
              <a:t>Нужно ли и если да, то как определять баланс между локализацией ESG-инструментов и использованием в корпоративной практике международных стандартов и руководств?</a:t>
            </a:r>
            <a:endParaRPr lang="en-US" sz="8000" dirty="0" smtClean="0"/>
          </a:p>
          <a:p>
            <a:r>
              <a:rPr lang="ru-RU" sz="8000" dirty="0" smtClean="0"/>
              <a:t>Как вовлечь в </a:t>
            </a:r>
            <a:r>
              <a:rPr lang="en-US" sz="8000" dirty="0" smtClean="0"/>
              <a:t>ESG-</a:t>
            </a:r>
            <a:r>
              <a:rPr lang="ru-RU" sz="8000" dirty="0" smtClean="0"/>
              <a:t>повестку большее количество сотрудников уже работающих в повестке компаний, большее количество компаний разных  отраслей, а также компании малого и среднего бизнеса?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b="1" dirty="0" smtClean="0"/>
              <a:t>Уточнение повестки взаимодействия бизнеса и государства на 2024 г. и далее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ru-RU" dirty="0" smtClean="0"/>
              <a:t>2024 год – </a:t>
            </a:r>
            <a:r>
              <a:rPr lang="ru-RU" dirty="0" err="1" smtClean="0"/>
              <a:t>год</a:t>
            </a:r>
            <a:r>
              <a:rPr lang="ru-RU" dirty="0" smtClean="0"/>
              <a:t> выборов Президента РФ. 17 марта – выборы, 7 мая – </a:t>
            </a:r>
            <a:r>
              <a:rPr lang="ru-RU" dirty="0" err="1" smtClean="0"/>
              <a:t>инагурация</a:t>
            </a:r>
            <a:r>
              <a:rPr lang="ru-RU" dirty="0" smtClean="0"/>
              <a:t>. Затем формирование нового правительства. Надежды на преемственность политики.</a:t>
            </a:r>
          </a:p>
          <a:p>
            <a:r>
              <a:rPr lang="ru-RU" dirty="0" smtClean="0"/>
              <a:t>6-16 февраля Недели российского бизнеса РСПП (НРБ) в формате стратегических сессий перед съездом РСПП. Съезд – в апреле 2024 г.</a:t>
            </a:r>
          </a:p>
          <a:p>
            <a:r>
              <a:rPr lang="ru-RU" dirty="0" smtClean="0"/>
              <a:t>Рассмотрение основных вопросов внутренней и международной повестки на Форумах НРБ – ключ к пониманию основных трендов и актуальных задач взаимодействия бизнеса и государства  </a:t>
            </a:r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b="1" dirty="0" smtClean="0"/>
              <a:t>Уточнение целей, стратегий, оперативных планов</a:t>
            </a:r>
            <a:r>
              <a:rPr lang="en-US" sz="2800" b="1" dirty="0" smtClean="0"/>
              <a:t>: </a:t>
            </a:r>
            <a:r>
              <a:rPr lang="ru-RU" sz="2800" b="1" dirty="0" smtClean="0"/>
              <a:t>основные вопросы климатической и экологической повестки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ru-RU" dirty="0" smtClean="0"/>
              <a:t>Завершение и согласование оперативного плана выполнения Стратегии </a:t>
            </a:r>
            <a:r>
              <a:rPr lang="ru-RU" dirty="0" err="1" smtClean="0"/>
              <a:t>низкоуглеродного</a:t>
            </a:r>
            <a:r>
              <a:rPr lang="ru-RU" dirty="0" smtClean="0"/>
              <a:t> развития РФ (представлен в конце 2023 года). Бизнес предлагает детально проработать представленный проект и перенести утверждение плана на вторую половину 2024 г.</a:t>
            </a:r>
          </a:p>
          <a:p>
            <a:r>
              <a:rPr lang="ru-RU" dirty="0" smtClean="0"/>
              <a:t>Развитие углеродного регулирования и климатических проектов, в том числе за счет расширения двустороннего и многостороннего международного сотрудничества ( используя председательство России в БРИКС, подготовку к СОР 29 в Баку и др.)  </a:t>
            </a:r>
          </a:p>
          <a:p>
            <a:r>
              <a:rPr lang="ru-RU" dirty="0" smtClean="0"/>
              <a:t>Организация эффективной работы по получению в 2024 году комплексных экологических разрешений компаниями , относящимися к 1-ой категории негативного воздействия на окружающую среду</a:t>
            </a:r>
          </a:p>
          <a:p>
            <a:r>
              <a:rPr lang="ru-RU" dirty="0" smtClean="0"/>
              <a:t>Расширение программ компаний по </a:t>
            </a:r>
            <a:r>
              <a:rPr lang="ru-RU" dirty="0" err="1" smtClean="0"/>
              <a:t>энергоэффективности</a:t>
            </a:r>
            <a:r>
              <a:rPr lang="ru-RU" dirty="0" smtClean="0"/>
              <a:t>, использованию вторичных ресурсов, уменьшению накопленного вреда и т.п.</a:t>
            </a:r>
          </a:p>
          <a:p>
            <a:r>
              <a:rPr lang="ru-RU" dirty="0" smtClean="0"/>
              <a:t>Решение вопросов </a:t>
            </a:r>
            <a:r>
              <a:rPr lang="ru-RU" dirty="0" err="1" smtClean="0"/>
              <a:t>имортзамещения</a:t>
            </a:r>
            <a:r>
              <a:rPr lang="ru-RU" dirty="0" smtClean="0"/>
              <a:t> и выстраивания новых </a:t>
            </a:r>
            <a:r>
              <a:rPr lang="ru-RU" dirty="0" err="1" smtClean="0"/>
              <a:t>логистических</a:t>
            </a:r>
            <a:r>
              <a:rPr lang="ru-RU" dirty="0" smtClean="0"/>
              <a:t> цепочек для поставок оборудования для климатических и экологических проектов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15370" cy="1143008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b="1" dirty="0" smtClean="0"/>
              <a:t>Уточнение целей, стратегий, планов</a:t>
            </a:r>
            <a:r>
              <a:rPr lang="en-US" sz="3200" b="1" dirty="0" smtClean="0"/>
              <a:t>: </a:t>
            </a:r>
            <a:r>
              <a:rPr lang="ru-RU" sz="3200" b="1" dirty="0" smtClean="0"/>
              <a:t>основные вопросы социальной повестки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285836"/>
            <a:ext cx="8186766" cy="557216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200" dirty="0" smtClean="0"/>
              <a:t>Расширение социальных программ компаний по обеспечению достойной оплаты  труда, профессиональной </a:t>
            </a:r>
            <a:r>
              <a:rPr lang="ru-RU" sz="2200" dirty="0" err="1" smtClean="0"/>
              <a:t>подготовки,охраны</a:t>
            </a:r>
            <a:r>
              <a:rPr lang="ru-RU" sz="2200" dirty="0" smtClean="0"/>
              <a:t> труда и здоровья работников, поддержки работников с семейными обязанностями</a:t>
            </a:r>
          </a:p>
          <a:p>
            <a:r>
              <a:rPr lang="ru-RU" sz="2200" dirty="0" smtClean="0"/>
              <a:t>Вовлечение большего количества компаний в обязательства поддержания практики ответственного ведения бизнеса ( в том числе государственных корпораций)</a:t>
            </a:r>
          </a:p>
          <a:p>
            <a:r>
              <a:rPr lang="ru-RU" sz="2200" dirty="0" smtClean="0"/>
              <a:t>Расширение практики взаимодействия бизнеса и региональных властей по развитию территорий присутствия</a:t>
            </a:r>
          </a:p>
          <a:p>
            <a:r>
              <a:rPr lang="ru-RU" sz="2200" dirty="0" smtClean="0"/>
              <a:t>Совершенствование нефинансовой отчетности компаний, разработка и развитие инструментов оценки вкладов компаний в развитие общества (пример- «Стандарт социального капитала бизнеса», разрабатываемый в рамках исполнения поручения Президента , премия «Лидеры ответственного бизнеса», учрежденная в рамках исполнения поручений Президента и т.п.)</a:t>
            </a:r>
            <a:endParaRPr lang="ru-RU" sz="22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b="1" dirty="0" smtClean="0"/>
              <a:t>Уточнение целей, стратегий, оперативных планов</a:t>
            </a:r>
            <a:r>
              <a:rPr lang="en-US" sz="3200" b="1" dirty="0" smtClean="0"/>
              <a:t>: </a:t>
            </a:r>
            <a:r>
              <a:rPr lang="ru-RU" sz="3200" b="1" dirty="0" smtClean="0"/>
              <a:t>общие вопросы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dirty="0" smtClean="0"/>
              <a:t>Содействие созданию новых цепочек поставок        (в том числе и «зеленых» поставок по 44-ФЗ и 223-ФЗ),укреплению сотрудничества и формированию партнерств для доступа к технологиям за счет развития взаимодействия между крупным бизнесом и МСП </a:t>
            </a:r>
          </a:p>
          <a:p>
            <a:r>
              <a:rPr lang="ru-RU" dirty="0" smtClean="0"/>
              <a:t>В связи с активной работой по </a:t>
            </a:r>
            <a:r>
              <a:rPr lang="ru-RU" dirty="0" err="1" smtClean="0"/>
              <a:t>импортзамещению</a:t>
            </a:r>
            <a:r>
              <a:rPr lang="ru-RU" dirty="0" smtClean="0"/>
              <a:t>, новыми каналами поставок оборудования очень важна активная работа по стандартизации и техническому регулированию</a:t>
            </a:r>
          </a:p>
          <a:p>
            <a:r>
              <a:rPr lang="ru-RU" dirty="0" smtClean="0"/>
              <a:t>Развитие новых инструментов финансирования проектов, создание стимулов для </a:t>
            </a:r>
            <a:r>
              <a:rPr lang="en-US" dirty="0" smtClean="0"/>
              <a:t>ESG-</a:t>
            </a:r>
            <a:r>
              <a:rPr lang="ru-RU" dirty="0" smtClean="0"/>
              <a:t>ориентации компаний и инвесторов</a:t>
            </a:r>
          </a:p>
          <a:p>
            <a:r>
              <a:rPr lang="ru-RU" dirty="0" smtClean="0"/>
              <a:t>Детализация методологии и инструментария оценки климатических рисков финансовыми организациями при оценке и финансировании проектов и компаний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Развитие партнерства – ключевая задача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/>
              <a:t>Общий вывод по всем вопросам актуальной повестки устойчивого развития</a:t>
            </a:r>
            <a:r>
              <a:rPr lang="ru-RU" dirty="0" smtClean="0"/>
              <a:t>: для проведения практической работы по всем направлениям устойчивого развития и ответственного ведения бизнеса требуется </a:t>
            </a:r>
            <a:r>
              <a:rPr lang="ru-RU" b="1" i="1" dirty="0" smtClean="0"/>
              <a:t>развитие и повышение эффективности различных партнерств </a:t>
            </a:r>
            <a:r>
              <a:rPr lang="ru-RU" dirty="0" smtClean="0"/>
              <a:t>– бизнеса различной величины и форм собственности, федеральных властей, региональных и муниципальных органов власти, сотрудников, профсоюзов, некоммерческих организаций, населения, научных и образовательных учреждений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Цели устойчивого развития (ЦУР)</a:t>
            </a:r>
            <a:endParaRPr lang="ru-RU" b="1" dirty="0"/>
          </a:p>
        </p:txBody>
      </p:sp>
      <p:pic>
        <p:nvPicPr>
          <p:cNvPr id="6" name="Содержимое 5" descr="550px-Sustainable_Development_Goals_ru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2000240"/>
            <a:ext cx="7858125" cy="3900488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939784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200" b="1" dirty="0" smtClean="0"/>
              <a:t>Выводы Счетной палаты  РФ по работе с ЦУР в регионах России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329642" cy="507209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 smtClean="0"/>
              <a:t>В конце 2023 г. Счетная палата РФ представила отчет «Анализ достижений субъектами РФ показателей целей устойчивого развития при реализации документов стратегического планирования в период с 2020 по истекший период 2022 г.» Выводы:</a:t>
            </a:r>
          </a:p>
          <a:p>
            <a:r>
              <a:rPr lang="ru-RU" sz="2000" dirty="0" smtClean="0"/>
              <a:t>При отсутствии регулятивных требований к организации взаимодействия региональных органов власти с заинтересованными сторонами непосредственно по вопросам реализации ЦУР данная деятельность в субъектах осуществляется в инициативном порядке с учетом специфики развития региона и степени заинтересованности высших должностных лиц.</a:t>
            </a:r>
          </a:p>
          <a:p>
            <a:r>
              <a:rPr lang="ru-RU" sz="2000" dirty="0" smtClean="0"/>
              <a:t>Со стороны представителей власти, бизнеса и экспертного сообщества в субъектах выявлена заинтересованность в повышении компетенций в области устойчивого развития, а также формирования и распространения реестра лучших практик реализации положений Повестки устойчивого развития, соотносящихся с национальными и региональными целями развития.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200" b="1" dirty="0" smtClean="0"/>
              <a:t>Лучшие практики взаимодействия бизнеса и государства в развитии </a:t>
            </a:r>
            <a:r>
              <a:rPr lang="en-US" sz="3200" b="1" dirty="0" smtClean="0"/>
              <a:t>ESG-</a:t>
            </a:r>
            <a:r>
              <a:rPr lang="ru-RU" sz="3200" b="1" dirty="0" smtClean="0"/>
              <a:t>повестки: как отслеживать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sz="2600" dirty="0" smtClean="0"/>
              <a:t>В </a:t>
            </a:r>
            <a:r>
              <a:rPr lang="en-US" sz="2600" dirty="0" smtClean="0"/>
              <a:t>ESG-</a:t>
            </a:r>
            <a:r>
              <a:rPr lang="ru-RU" sz="2600" dirty="0" smtClean="0"/>
              <a:t>повестке в России часть крупного бизнеса шла первой, федеральная власть быстро перехватила лидерство, поделив его с ведущими компаниями, регионы постепенно подтягиваются</a:t>
            </a:r>
          </a:p>
          <a:p>
            <a:r>
              <a:rPr lang="ru-RU" sz="2600" dirty="0" smtClean="0"/>
              <a:t>Конкретные практические процессы взаимодействия бизнеса и власти наглядно проявляются в регионах – именно здесь, локально, соединяются усилия всех: бизнеса, органов власти всех уровней, людей</a:t>
            </a:r>
          </a:p>
          <a:p>
            <a:r>
              <a:rPr lang="ru-RU" sz="2600" dirty="0" smtClean="0"/>
              <a:t>Примеры и описание лучших практик сотрудничества власти и бизнеса в разных регионов можно почерпнуть из нефинансовых отчетов компаний (хранятся в регистре), сборников РСПП, аналитических материалов платформы </a:t>
            </a:r>
            <a:r>
              <a:rPr lang="en-US" sz="2600" dirty="0" smtClean="0"/>
              <a:t>Infragreen.ru</a:t>
            </a:r>
            <a:r>
              <a:rPr lang="ru-RU" sz="2600" dirty="0" smtClean="0"/>
              <a:t>, материалов </a:t>
            </a:r>
            <a:r>
              <a:rPr lang="en-US" sz="2600" dirty="0" smtClean="0"/>
              <a:t>ESG-</a:t>
            </a:r>
            <a:r>
              <a:rPr lang="ru-RU" sz="2600" dirty="0" smtClean="0"/>
              <a:t>рейтингов и </a:t>
            </a:r>
            <a:r>
              <a:rPr lang="ru-RU" sz="2600" dirty="0" err="1" smtClean="0"/>
              <a:t>рэнкингов</a:t>
            </a:r>
            <a:r>
              <a:rPr lang="en-US" sz="2600" dirty="0" smtClean="0"/>
              <a:t> </a:t>
            </a:r>
            <a:r>
              <a:rPr lang="ru-RU" sz="2600" dirty="0" smtClean="0"/>
              <a:t>регионов основных рейтинговых и аналитических агентств (АКРА, </a:t>
            </a:r>
            <a:r>
              <a:rPr lang="en-US" sz="2600" dirty="0" smtClean="0"/>
              <a:t>RAEX</a:t>
            </a:r>
            <a:r>
              <a:rPr lang="ru-RU" sz="2600" dirty="0" smtClean="0"/>
              <a:t>, НКР, НРА</a:t>
            </a:r>
            <a:r>
              <a:rPr lang="en-US" sz="2600" dirty="0" smtClean="0"/>
              <a:t>,</a:t>
            </a:r>
            <a:r>
              <a:rPr lang="ru-RU" sz="2600" dirty="0" smtClean="0"/>
              <a:t>АК</a:t>
            </a:r>
            <a:r>
              <a:rPr lang="en-US" sz="2600" dirty="0" smtClean="0"/>
              <a:t>&amp;</a:t>
            </a:r>
            <a:r>
              <a:rPr lang="ru-RU" sz="2600" dirty="0" smtClean="0"/>
              <a:t>М и др.)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200" b="1" dirty="0" smtClean="0"/>
              <a:t>Как государство относится к бизнесу: результаты опроса крупных компаний и компаний МСП (РСПП)</a:t>
            </a:r>
            <a:endParaRPr lang="ru-RU" sz="3200" b="1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b="1" dirty="0" smtClean="0"/>
              <a:t>Нужна ли </a:t>
            </a:r>
            <a:r>
              <a:rPr lang="en-US" sz="3600" b="1" dirty="0" smtClean="0"/>
              <a:t>ESG-</a:t>
            </a:r>
            <a:r>
              <a:rPr lang="ru-RU" sz="3600" b="1" dirty="0" smtClean="0"/>
              <a:t>повестка малым и средним предпринимателям?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/>
              <a:t>Различные опросы, исследования показывают, что с одной стороны, осведомленность компаний и людей в вопросах и устойчивого развития потихоньку растет. Однако по-прежнему подавляющее большинство и компаний, и людей не знает, что это такое, а если слышали, то весьма туманно понимают суть. </a:t>
            </a:r>
          </a:p>
          <a:p>
            <a:r>
              <a:rPr lang="ru-RU" sz="2400" dirty="0" smtClean="0"/>
              <a:t>Большинство считает, что устойчивое развитие – это экономическое развитие бизнеса, в том числе и на основе внедрения новых технологий, а </a:t>
            </a:r>
            <a:r>
              <a:rPr lang="en-US" sz="2400" dirty="0" smtClean="0"/>
              <a:t>ESG- </a:t>
            </a:r>
            <a:r>
              <a:rPr lang="ru-RU" sz="2400" dirty="0" smtClean="0"/>
              <a:t>повестка – это повестка крупного бизнеса, федеральных государственных органов и территорий.</a:t>
            </a:r>
            <a:endParaRPr lang="ru-RU" sz="24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Бизнес в России: </a:t>
            </a:r>
            <a:r>
              <a:rPr lang="ru-RU" b="1" dirty="0" err="1" smtClean="0"/>
              <a:t>микро,малый,средний</a:t>
            </a:r>
            <a:r>
              <a:rPr lang="ru-RU" b="1" dirty="0" smtClean="0"/>
              <a:t>, крупный</a:t>
            </a:r>
            <a:endParaRPr lang="ru-RU" b="1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Структура МСП по категориям бизнеса (на 10.0</a:t>
            </a:r>
            <a:r>
              <a:rPr lang="en-US" b="1" dirty="0"/>
              <a:t>2</a:t>
            </a:r>
            <a:r>
              <a:rPr lang="ru-RU" b="1" dirty="0" smtClean="0"/>
              <a:t>.202</a:t>
            </a:r>
            <a:r>
              <a:rPr lang="en-US" b="1" dirty="0" smtClean="0"/>
              <a:t>4</a:t>
            </a:r>
            <a:r>
              <a:rPr lang="ru-RU" b="1" dirty="0" smtClean="0"/>
              <a:t>)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571611"/>
          <a:ext cx="7758138" cy="43677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6046"/>
                <a:gridCol w="2586046"/>
                <a:gridCol w="2586046"/>
              </a:tblGrid>
              <a:tr h="1208485">
                <a:tc>
                  <a:txBody>
                    <a:bodyPr/>
                    <a:lstStyle/>
                    <a:p>
                      <a:r>
                        <a:rPr lang="ru-RU" sz="2800" b="0" dirty="0" smtClean="0"/>
                        <a:t>Категория бизнеса</a:t>
                      </a:r>
                      <a:endParaRPr lang="ru-RU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0" dirty="0" smtClean="0"/>
                        <a:t>Количество</a:t>
                      </a:r>
                      <a:endParaRPr lang="ru-RU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aseline="0" dirty="0" smtClean="0"/>
                        <a:t>Количество занятых</a:t>
                      </a:r>
                    </a:p>
                  </a:txBody>
                  <a:tcPr/>
                </a:tc>
              </a:tr>
              <a:tr h="1053076">
                <a:tc>
                  <a:txBody>
                    <a:bodyPr/>
                    <a:lstStyle/>
                    <a:p>
                      <a:r>
                        <a:rPr lang="ru-RU" sz="2800" b="1" smtClean="0"/>
                        <a:t>Микропредприятия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6</a:t>
                      </a:r>
                      <a:r>
                        <a:rPr lang="en-US" sz="2800" b="1" baseline="0" dirty="0" smtClean="0"/>
                        <a:t> 157 958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7</a:t>
                      </a:r>
                      <a:r>
                        <a:rPr lang="ru-RU" sz="2800" b="1" baseline="0" dirty="0" smtClean="0"/>
                        <a:t> </a:t>
                      </a:r>
                      <a:r>
                        <a:rPr lang="en-US" sz="2800" b="1" baseline="0" dirty="0" smtClean="0"/>
                        <a:t>235324</a:t>
                      </a:r>
                      <a:endParaRPr lang="ru-RU" sz="2800" b="1" dirty="0"/>
                    </a:p>
                  </a:txBody>
                  <a:tcPr/>
                </a:tc>
              </a:tr>
              <a:tr h="1053076">
                <a:tc>
                  <a:txBody>
                    <a:bodyPr/>
                    <a:lstStyle/>
                    <a:p>
                      <a:r>
                        <a:rPr lang="ru-RU" sz="2800" b="1" smtClean="0"/>
                        <a:t>Малые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21</a:t>
                      </a:r>
                      <a:r>
                        <a:rPr lang="en-US" sz="2800" b="1" dirty="0" smtClean="0"/>
                        <a:t>4</a:t>
                      </a:r>
                      <a:r>
                        <a:rPr lang="en-US" sz="2800" b="1" baseline="0" dirty="0" smtClean="0"/>
                        <a:t> 142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5</a:t>
                      </a:r>
                      <a:r>
                        <a:rPr lang="ru-RU" sz="2800" b="1" baseline="0" dirty="0" smtClean="0"/>
                        <a:t> </a:t>
                      </a:r>
                      <a:r>
                        <a:rPr lang="en-US" sz="2800" b="1" baseline="0" dirty="0" smtClean="0"/>
                        <a:t>885923</a:t>
                      </a:r>
                      <a:endParaRPr lang="ru-RU" sz="2800" b="1" dirty="0"/>
                    </a:p>
                  </a:txBody>
                  <a:tcPr/>
                </a:tc>
              </a:tr>
              <a:tr h="1053076">
                <a:tc>
                  <a:txBody>
                    <a:bodyPr/>
                    <a:lstStyle/>
                    <a:p>
                      <a:r>
                        <a:rPr lang="ru-RU" sz="2800" b="1" smtClean="0"/>
                        <a:t>Средние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1</a:t>
                      </a:r>
                      <a:r>
                        <a:rPr lang="en-US" sz="2800" b="1" dirty="0" smtClean="0"/>
                        <a:t>8</a:t>
                      </a:r>
                      <a:r>
                        <a:rPr lang="en-US" sz="2800" b="1" baseline="0" dirty="0" smtClean="0"/>
                        <a:t> 734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1</a:t>
                      </a:r>
                      <a:r>
                        <a:rPr lang="ru-RU" sz="2800" b="1" baseline="0" dirty="0" smtClean="0"/>
                        <a:t> 9</a:t>
                      </a:r>
                      <a:r>
                        <a:rPr lang="en-US" sz="2800" b="1" baseline="0" dirty="0" smtClean="0"/>
                        <a:t>54 853</a:t>
                      </a:r>
                      <a:endParaRPr lang="ru-RU" sz="28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b="1" dirty="0" smtClean="0"/>
              <a:t>Наемный труд в МСП (сентябрь 2023 г.)</a:t>
            </a:r>
            <a:endParaRPr lang="ru-RU" sz="36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МСП без сотрудников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err="1" smtClean="0"/>
              <a:t>Самозанятые</a:t>
            </a:r>
            <a:r>
              <a:rPr lang="ru-RU" dirty="0" smtClean="0"/>
              <a:t> – </a:t>
            </a:r>
            <a:r>
              <a:rPr lang="ru-RU" b="1" dirty="0" smtClean="0"/>
              <a:t>около </a:t>
            </a:r>
            <a:r>
              <a:rPr lang="en-US" b="1" dirty="0" smtClean="0"/>
              <a:t>8</a:t>
            </a:r>
            <a:r>
              <a:rPr lang="ru-RU" b="1" dirty="0" smtClean="0"/>
              <a:t> млн.</a:t>
            </a:r>
            <a:r>
              <a:rPr lang="en-US" b="1" dirty="0" smtClean="0"/>
              <a:t> </a:t>
            </a:r>
            <a:r>
              <a:rPr lang="ru-RU" b="1" dirty="0" smtClean="0"/>
              <a:t>человек</a:t>
            </a:r>
          </a:p>
          <a:p>
            <a:r>
              <a:rPr lang="ru-RU" dirty="0" smtClean="0"/>
              <a:t>ИП без сотрудников – около </a:t>
            </a:r>
            <a:r>
              <a:rPr lang="ru-RU" b="1" dirty="0" smtClean="0"/>
              <a:t>3 млн.</a:t>
            </a:r>
            <a:endParaRPr lang="ru-RU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МСП с сотрудниками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ИП с сотрудниками – около </a:t>
            </a:r>
            <a:r>
              <a:rPr lang="ru-RU" b="1" dirty="0" smtClean="0"/>
              <a:t>0,7 млн.</a:t>
            </a:r>
          </a:p>
          <a:p>
            <a:r>
              <a:rPr lang="ru-RU" dirty="0" smtClean="0"/>
              <a:t>Юридические лица с сотрудниками – </a:t>
            </a:r>
            <a:r>
              <a:rPr lang="ru-RU" b="1" dirty="0" smtClean="0"/>
              <a:t>2,3 млн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 smtClean="0"/>
              <a:t>Важные тренды  МСП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sz="2000" dirty="0" smtClean="0"/>
              <a:t>Доля в ВВП и в числе занятых – около 20% (стабильно по годам, практически не растет). Основная доля МСП – в торговле и услугах.</a:t>
            </a:r>
          </a:p>
          <a:p>
            <a:r>
              <a:rPr lang="ru-RU" sz="2000" dirty="0" smtClean="0"/>
              <a:t>Наметился небольшой тренд роста субъектов МСП и переход их в следующую категорию. По итогам 2022 г. около 26 тыс. </a:t>
            </a:r>
            <a:r>
              <a:rPr lang="ru-RU" sz="2000" dirty="0" err="1" smtClean="0"/>
              <a:t>микропредприятий</a:t>
            </a:r>
            <a:r>
              <a:rPr lang="ru-RU" sz="2000" dirty="0" smtClean="0"/>
              <a:t> выросли до малого бизнеса, 1352 малых доросли до средних</a:t>
            </a:r>
          </a:p>
          <a:p>
            <a:r>
              <a:rPr lang="ru-RU" sz="2000" dirty="0" smtClean="0"/>
              <a:t>С 2020г. постоянно растут объемы помощи МСП со стороны государства  в рамках Национального проекта «Малое и среднее предпринимательство», сейчас прорабатывается вопрос поддержки до 2030 г.</a:t>
            </a:r>
          </a:p>
          <a:p>
            <a:r>
              <a:rPr lang="ru-RU" sz="2000" dirty="0" smtClean="0"/>
              <a:t>Постоянно растут объемы закупок у МСП в рамках 44-ФЗ и 223-ФЗ</a:t>
            </a:r>
          </a:p>
          <a:p>
            <a:r>
              <a:rPr lang="ru-RU" sz="2000" dirty="0" smtClean="0"/>
              <a:t>Усилено внимание со стороны крупных компаний к отношениям с МСП, созданы дополнительные стимулы для этого – увеличение обязательных квот МСП по </a:t>
            </a:r>
            <a:r>
              <a:rPr lang="ru-RU" sz="2000" dirty="0" err="1" smtClean="0"/>
              <a:t>госзакупкам</a:t>
            </a:r>
            <a:r>
              <a:rPr lang="ru-RU" sz="2000" dirty="0" smtClean="0"/>
              <a:t>, программы выращивания поставщиков и возможность заключения офсетных договоров, присоединение крупных компаний к Декларации взаимодействия крупного бизнеса с субъектами МСП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200" b="1" dirty="0" smtClean="0"/>
              <a:t>Предлагаемая классификация МСП в Концепции </a:t>
            </a:r>
            <a:r>
              <a:rPr lang="ru-RU" sz="3200" b="1" dirty="0" err="1" smtClean="0"/>
              <a:t>донастройки</a:t>
            </a:r>
            <a:r>
              <a:rPr lang="ru-RU" sz="3200" b="1" dirty="0" smtClean="0"/>
              <a:t> для стратегии поддержки МСП до 2030 г.  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sz="2400" b="1" dirty="0" smtClean="0"/>
              <a:t>Начинающие  -</a:t>
            </a:r>
            <a:r>
              <a:rPr lang="ru-RU" sz="2400" dirty="0" smtClean="0"/>
              <a:t> недавно (до двух лет назад) созданные фирмы, имеющие потенциал к росту (акселерации).</a:t>
            </a:r>
          </a:p>
          <a:p>
            <a:r>
              <a:rPr lang="ru-RU" sz="2400" b="1" dirty="0" smtClean="0"/>
              <a:t>Растущие</a:t>
            </a:r>
            <a:r>
              <a:rPr lang="ru-RU" sz="2400" dirty="0" smtClean="0"/>
              <a:t> - предприятия, которые приблизились к границе между микро- и малым бизнесом. </a:t>
            </a:r>
          </a:p>
          <a:p>
            <a:r>
              <a:rPr lang="ru-RU" sz="2400" b="1" dirty="0" smtClean="0"/>
              <a:t>Продуктивные</a:t>
            </a:r>
            <a:r>
              <a:rPr lang="ru-RU" sz="2400" dirty="0" smtClean="0"/>
              <a:t> -к этой категории могут относиться как индивидуальные предприниматели с наемными работниками, так и юридические лица (малые и средние предприятия), работающие более пяти лет в следующих отраслях: обрабатывающие производства, научная и профессиональная деятельность, IT, туризм.</a:t>
            </a:r>
          </a:p>
          <a:p>
            <a:r>
              <a:rPr lang="ru-RU" sz="2400" b="1" dirty="0" smtClean="0"/>
              <a:t>МСП+ </a:t>
            </a:r>
            <a:r>
              <a:rPr lang="ru-RU" sz="2400" dirty="0" smtClean="0"/>
              <a:t>- Это выросшие из форматов малого и среднего бизнеса предприятия, которые при превышении пороговых значений по критериям МСП теряют доступ к мерам поддержки. Вместе с тем им еще недоступны меры поддержки, предусмотренные для крупнейших предприятий.</a:t>
            </a:r>
            <a:endParaRPr lang="ru-RU" sz="24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200" b="1" dirty="0" smtClean="0"/>
              <a:t>Перспективы постепенного вовлечения МСП в повестку </a:t>
            </a:r>
            <a:r>
              <a:rPr lang="en-US" sz="3200" b="1" dirty="0" smtClean="0"/>
              <a:t>ESG</a:t>
            </a:r>
            <a:r>
              <a:rPr lang="ru-RU" sz="3200" b="1" dirty="0" smtClean="0"/>
              <a:t>: процесс, растянутый во времени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/>
              <a:t>Национальный </a:t>
            </a:r>
            <a:r>
              <a:rPr lang="en-US" b="1" dirty="0" smtClean="0"/>
              <a:t>ESG-</a:t>
            </a:r>
            <a:r>
              <a:rPr lang="ru-RU" b="1" dirty="0" smtClean="0"/>
              <a:t>альянс </a:t>
            </a:r>
            <a:r>
              <a:rPr lang="ru-RU" dirty="0" smtClean="0"/>
              <a:t>формулирует свою </a:t>
            </a:r>
            <a:r>
              <a:rPr lang="ru-RU" b="1" dirty="0" smtClean="0"/>
              <a:t>миссию</a:t>
            </a:r>
            <a:r>
              <a:rPr lang="ru-RU" dirty="0" smtClean="0"/>
              <a:t> таким образом:</a:t>
            </a:r>
          </a:p>
          <a:p>
            <a:pPr>
              <a:buNone/>
            </a:pPr>
            <a:r>
              <a:rPr lang="ru-RU" dirty="0" smtClean="0"/>
              <a:t>     «</a:t>
            </a:r>
            <a:r>
              <a:rPr lang="ru-RU" b="1" dirty="0" smtClean="0"/>
              <a:t>На период 2023-2024 годов </a:t>
            </a:r>
            <a:r>
              <a:rPr lang="ru-RU" dirty="0" smtClean="0"/>
              <a:t>- содействовать сохранению и развитию национальной повестки ESG в России в интересах лидеров российской ESG-трансформации за счет консолидации усилий крупного бизнеса и государства. 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/>
              <a:t>В горизонте 2030 года </a:t>
            </a:r>
            <a:r>
              <a:rPr lang="ru-RU" dirty="0" smtClean="0"/>
              <a:t>- содействовать кратному масштабированию этой повестки в России, интегрируя в нее не только крупные компании – лидеров ESG-трансформации, но и МСП, а также общество в целом»</a:t>
            </a:r>
          </a:p>
          <a:p>
            <a:pPr>
              <a:buNone/>
            </a:pPr>
            <a:r>
              <a:rPr lang="ru-RU" dirty="0" smtClean="0"/>
              <a:t>     А одна </a:t>
            </a:r>
            <a:r>
              <a:rPr lang="ru-RU" b="1" dirty="0" smtClean="0"/>
              <a:t>из целей </a:t>
            </a:r>
            <a:r>
              <a:rPr lang="ru-RU" dirty="0" smtClean="0"/>
              <a:t>формулируется таким образом:</a:t>
            </a:r>
          </a:p>
          <a:p>
            <a:pPr>
              <a:buNone/>
            </a:pPr>
            <a:r>
              <a:rPr lang="ru-RU" dirty="0" smtClean="0"/>
              <a:t>     «Быть методологом и драйвером (то есть создавать практические решения) для ESG-трансформации как можно большего числа крупных компаний, а также среднего и малого бизнеса, входящего в цепочки поставок корпораций»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Смысловые блоки ЦУР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ru-RU" b="1" dirty="0" smtClean="0"/>
              <a:t>Блок </a:t>
            </a:r>
            <a:r>
              <a:rPr lang="en-US" b="1" dirty="0" smtClean="0"/>
              <a:t>People (</a:t>
            </a:r>
            <a:r>
              <a:rPr lang="ru-RU" b="1" dirty="0" smtClean="0"/>
              <a:t>Люди) –</a:t>
            </a:r>
            <a:r>
              <a:rPr lang="ru-RU" i="1" dirty="0" smtClean="0"/>
              <a:t>ликвидация нищеты </a:t>
            </a:r>
            <a:r>
              <a:rPr lang="ru-RU" b="1" dirty="0" smtClean="0"/>
              <a:t>(1</a:t>
            </a:r>
            <a:r>
              <a:rPr lang="ru-RU" dirty="0" smtClean="0"/>
              <a:t>), </a:t>
            </a:r>
            <a:r>
              <a:rPr lang="ru-RU" i="1" dirty="0" smtClean="0"/>
              <a:t>ликвидация голода </a:t>
            </a:r>
            <a:r>
              <a:rPr lang="ru-RU" dirty="0" smtClean="0"/>
              <a:t>(</a:t>
            </a:r>
            <a:r>
              <a:rPr lang="ru-RU" b="1" dirty="0" smtClean="0"/>
              <a:t>2)</a:t>
            </a:r>
            <a:r>
              <a:rPr lang="ru-RU" dirty="0" smtClean="0"/>
              <a:t>,  </a:t>
            </a:r>
            <a:r>
              <a:rPr lang="ru-RU" i="1" dirty="0" smtClean="0"/>
              <a:t>хорошее здоровье </a:t>
            </a:r>
            <a:r>
              <a:rPr lang="ru-RU" dirty="0" smtClean="0"/>
              <a:t>и </a:t>
            </a:r>
            <a:r>
              <a:rPr lang="ru-RU" i="1" dirty="0" smtClean="0"/>
              <a:t>благополучие</a:t>
            </a:r>
            <a:r>
              <a:rPr lang="ru-RU" dirty="0" smtClean="0"/>
              <a:t> (</a:t>
            </a:r>
            <a:r>
              <a:rPr lang="ru-RU" b="1" dirty="0" smtClean="0"/>
              <a:t>3</a:t>
            </a:r>
            <a:r>
              <a:rPr lang="ru-RU" dirty="0" smtClean="0"/>
              <a:t>),  </a:t>
            </a:r>
            <a:r>
              <a:rPr lang="ru-RU" i="1" dirty="0" smtClean="0"/>
              <a:t>качественное образование </a:t>
            </a:r>
            <a:r>
              <a:rPr lang="ru-RU" dirty="0" smtClean="0"/>
              <a:t>(</a:t>
            </a:r>
            <a:r>
              <a:rPr lang="ru-RU" b="1" dirty="0" smtClean="0"/>
              <a:t>4</a:t>
            </a:r>
            <a:r>
              <a:rPr lang="ru-RU" dirty="0" smtClean="0"/>
              <a:t>), </a:t>
            </a:r>
            <a:r>
              <a:rPr lang="ru-RU" i="1" dirty="0" err="1" smtClean="0"/>
              <a:t>гендерное</a:t>
            </a:r>
            <a:r>
              <a:rPr lang="ru-RU" i="1" dirty="0" smtClean="0"/>
              <a:t> равенство </a:t>
            </a:r>
            <a:r>
              <a:rPr lang="ru-RU" dirty="0" smtClean="0"/>
              <a:t>(</a:t>
            </a:r>
            <a:r>
              <a:rPr lang="ru-RU" b="1" dirty="0" smtClean="0"/>
              <a:t>5)</a:t>
            </a:r>
            <a:r>
              <a:rPr lang="ru-RU" dirty="0" smtClean="0"/>
              <a:t>                      </a:t>
            </a:r>
          </a:p>
          <a:p>
            <a:r>
              <a:rPr lang="ru-RU" b="1" dirty="0" smtClean="0"/>
              <a:t>Блок </a:t>
            </a:r>
            <a:r>
              <a:rPr lang="en-US" b="1" dirty="0" smtClean="0"/>
              <a:t>Planet (</a:t>
            </a:r>
            <a:r>
              <a:rPr lang="ru-RU" b="1" dirty="0" smtClean="0"/>
              <a:t>Планета) – </a:t>
            </a:r>
            <a:r>
              <a:rPr lang="ru-RU" i="1" dirty="0" smtClean="0"/>
              <a:t>чистая вода и санитария (</a:t>
            </a:r>
            <a:r>
              <a:rPr lang="ru-RU" b="1" i="1" dirty="0" smtClean="0"/>
              <a:t>6)</a:t>
            </a:r>
            <a:r>
              <a:rPr lang="ru-RU" i="1" dirty="0" smtClean="0"/>
              <a:t>, </a:t>
            </a:r>
            <a:r>
              <a:rPr lang="ru-RU" i="1" dirty="0" err="1" smtClean="0"/>
              <a:t>недорогостоящая</a:t>
            </a:r>
            <a:r>
              <a:rPr lang="ru-RU" i="1" dirty="0" smtClean="0"/>
              <a:t> и чистая энергия (</a:t>
            </a:r>
            <a:r>
              <a:rPr lang="ru-RU" b="1" i="1" dirty="0" smtClean="0"/>
              <a:t>7</a:t>
            </a:r>
            <a:r>
              <a:rPr lang="ru-RU" i="1" dirty="0" smtClean="0"/>
              <a:t>), ответственное потребление и производство (</a:t>
            </a:r>
            <a:r>
              <a:rPr lang="ru-RU" b="1" i="1" dirty="0" smtClean="0"/>
              <a:t>12</a:t>
            </a:r>
            <a:r>
              <a:rPr lang="ru-RU" i="1" dirty="0" smtClean="0"/>
              <a:t>), борьба с изменениями климата (</a:t>
            </a:r>
            <a:r>
              <a:rPr lang="ru-RU" b="1" i="1" dirty="0" smtClean="0"/>
              <a:t>13</a:t>
            </a:r>
            <a:r>
              <a:rPr lang="ru-RU" i="1" dirty="0" smtClean="0"/>
              <a:t>), сохранение морских экосистем (</a:t>
            </a:r>
            <a:r>
              <a:rPr lang="ru-RU" b="1" i="1" dirty="0" smtClean="0"/>
              <a:t>14</a:t>
            </a:r>
            <a:r>
              <a:rPr lang="ru-RU" i="1" dirty="0" smtClean="0"/>
              <a:t>), сохранение экосистем суши (</a:t>
            </a:r>
            <a:r>
              <a:rPr lang="ru-RU" b="1" i="1" dirty="0" smtClean="0"/>
              <a:t>15)</a:t>
            </a:r>
            <a:endParaRPr lang="ru-RU" b="1" dirty="0" smtClean="0"/>
          </a:p>
          <a:p>
            <a:r>
              <a:rPr lang="ru-RU" b="1" dirty="0" smtClean="0"/>
              <a:t>Блок </a:t>
            </a:r>
            <a:r>
              <a:rPr lang="en-US" b="1" dirty="0" smtClean="0"/>
              <a:t>Prosperity  (</a:t>
            </a:r>
            <a:r>
              <a:rPr lang="ru-RU" b="1" dirty="0" smtClean="0"/>
              <a:t>Процветание и благополучие) – </a:t>
            </a:r>
            <a:r>
              <a:rPr lang="ru-RU" i="1" dirty="0" smtClean="0"/>
              <a:t>достойная работа и экономический рост (</a:t>
            </a:r>
            <a:r>
              <a:rPr lang="ru-RU" b="1" i="1" dirty="0" smtClean="0"/>
              <a:t>8)</a:t>
            </a:r>
            <a:r>
              <a:rPr lang="ru-RU" i="1" dirty="0" smtClean="0"/>
              <a:t>,  индустриализация, инновации, инфраструктура (</a:t>
            </a:r>
            <a:r>
              <a:rPr lang="ru-RU" b="1" i="1" dirty="0" smtClean="0"/>
              <a:t>9</a:t>
            </a:r>
            <a:r>
              <a:rPr lang="ru-RU" i="1" dirty="0" smtClean="0"/>
              <a:t>), уменьшение неравенства (</a:t>
            </a:r>
            <a:r>
              <a:rPr lang="ru-RU" b="1" i="1" dirty="0" smtClean="0"/>
              <a:t>10</a:t>
            </a:r>
            <a:r>
              <a:rPr lang="ru-RU" i="1" dirty="0" smtClean="0"/>
              <a:t>), устойчивые города и населенные пункты (</a:t>
            </a:r>
            <a:r>
              <a:rPr lang="ru-RU" b="1" i="1" dirty="0" smtClean="0"/>
              <a:t>11</a:t>
            </a:r>
            <a:r>
              <a:rPr lang="ru-RU" i="1" dirty="0" smtClean="0"/>
              <a:t>)                            </a:t>
            </a:r>
          </a:p>
          <a:p>
            <a:r>
              <a:rPr lang="ru-RU" b="1" dirty="0" smtClean="0"/>
              <a:t>Блок </a:t>
            </a:r>
            <a:r>
              <a:rPr lang="en-US" b="1" dirty="0" smtClean="0"/>
              <a:t>Peace and Partnership </a:t>
            </a:r>
            <a:r>
              <a:rPr lang="ru-RU" b="1" dirty="0" smtClean="0"/>
              <a:t>  </a:t>
            </a:r>
            <a:r>
              <a:rPr lang="en-US" b="1" dirty="0" smtClean="0"/>
              <a:t>(</a:t>
            </a:r>
            <a:r>
              <a:rPr lang="ru-RU" b="1" dirty="0" smtClean="0"/>
              <a:t>Партнерство ради мира) </a:t>
            </a:r>
            <a:r>
              <a:rPr lang="ru-RU" i="1" dirty="0" smtClean="0"/>
              <a:t>-   мир, правосудие и эффективные институты (</a:t>
            </a:r>
            <a:r>
              <a:rPr lang="ru-RU" b="1" i="1" dirty="0" smtClean="0"/>
              <a:t>16</a:t>
            </a:r>
            <a:r>
              <a:rPr lang="ru-RU" i="1" dirty="0" smtClean="0"/>
              <a:t>),  партнерство в интересах устойчивого развития (</a:t>
            </a:r>
            <a:r>
              <a:rPr lang="ru-RU" b="1" i="1" dirty="0" smtClean="0"/>
              <a:t>17</a:t>
            </a:r>
            <a:r>
              <a:rPr lang="ru-RU" i="1" dirty="0" smtClean="0"/>
              <a:t>)          </a:t>
            </a:r>
            <a:endParaRPr lang="en-US" i="1" dirty="0" smtClean="0"/>
          </a:p>
          <a:p>
            <a:pPr>
              <a:buNone/>
            </a:pPr>
            <a:r>
              <a:rPr lang="en-US" dirty="0" smtClean="0"/>
              <a:t>    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b="1" dirty="0" smtClean="0"/>
              <a:t>Основные драйверы вовлечения МСП в </a:t>
            </a:r>
            <a:r>
              <a:rPr lang="en-US" sz="3600" b="1" dirty="0" smtClean="0"/>
              <a:t>ESG-</a:t>
            </a:r>
            <a:r>
              <a:rPr lang="ru-RU" sz="3600" b="1" dirty="0" smtClean="0"/>
              <a:t>повестку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sz="2000" dirty="0" smtClean="0"/>
              <a:t>Вовлечение через исполнение основных требований со стороны государства, управление рисками, возникающими в этой сфере</a:t>
            </a:r>
          </a:p>
          <a:p>
            <a:r>
              <a:rPr lang="ru-RU" sz="2000" dirty="0" smtClean="0"/>
              <a:t>Вовлечение через цепочки поставок корпорациям и «зеленые» требования со стороны заказчиков в рамках </a:t>
            </a:r>
            <a:r>
              <a:rPr lang="ru-RU" sz="2000" dirty="0" err="1" smtClean="0"/>
              <a:t>госзакупок</a:t>
            </a:r>
            <a:endParaRPr lang="ru-RU" sz="2000" dirty="0" smtClean="0"/>
          </a:p>
          <a:p>
            <a:r>
              <a:rPr lang="ru-RU" sz="2000" dirty="0" smtClean="0"/>
              <a:t>Вовлечение через </a:t>
            </a:r>
            <a:r>
              <a:rPr lang="en-US" sz="2000" dirty="0" smtClean="0"/>
              <a:t>ESG-</a:t>
            </a:r>
            <a:r>
              <a:rPr lang="ru-RU" sz="2000" dirty="0" smtClean="0"/>
              <a:t>стимулы, включенные в программы поддержки МСП со стороны государства</a:t>
            </a:r>
          </a:p>
          <a:p>
            <a:r>
              <a:rPr lang="ru-RU" sz="2000" dirty="0" smtClean="0"/>
              <a:t>Вовлечение через </a:t>
            </a:r>
            <a:r>
              <a:rPr lang="en-US" sz="2000" dirty="0" smtClean="0"/>
              <a:t>ESG-</a:t>
            </a:r>
            <a:r>
              <a:rPr lang="ru-RU" sz="2000" dirty="0" smtClean="0"/>
              <a:t>стимулы, которые предлагают и в перспективе смогут предложить кредиторы и инвесторы</a:t>
            </a:r>
          </a:p>
          <a:p>
            <a:r>
              <a:rPr lang="ru-RU" sz="2000" dirty="0" smtClean="0"/>
              <a:t>Вовлечение через импульсы, идущие от потребителей</a:t>
            </a:r>
          </a:p>
          <a:p>
            <a:r>
              <a:rPr lang="ru-RU" sz="2000" dirty="0" smtClean="0"/>
              <a:t>Вовлечение через понимание новых ниш и возможностей, создаваемых процессами </a:t>
            </a:r>
            <a:r>
              <a:rPr lang="ru-RU" sz="2000" dirty="0" err="1" smtClean="0"/>
              <a:t>энергоперехода</a:t>
            </a:r>
            <a:r>
              <a:rPr lang="ru-RU" sz="2000" dirty="0" smtClean="0"/>
              <a:t>, </a:t>
            </a:r>
            <a:r>
              <a:rPr lang="ru-RU" sz="2000" dirty="0" err="1" smtClean="0"/>
              <a:t>импортзамещения</a:t>
            </a:r>
            <a:r>
              <a:rPr lang="ru-RU" sz="2000" dirty="0" smtClean="0"/>
              <a:t>, </a:t>
            </a:r>
          </a:p>
          <a:p>
            <a:r>
              <a:rPr lang="ru-RU" sz="2000" dirty="0" smtClean="0"/>
              <a:t>Вовлечение через изучение сотрудниками компаний принципов устойчивого развития</a:t>
            </a:r>
            <a:r>
              <a:rPr lang="en-US" sz="2000" dirty="0" smtClean="0"/>
              <a:t> </a:t>
            </a:r>
            <a:r>
              <a:rPr lang="ru-RU" sz="2000" dirty="0" smtClean="0"/>
              <a:t>и </a:t>
            </a:r>
            <a:r>
              <a:rPr lang="en-US" sz="2000" dirty="0" smtClean="0"/>
              <a:t>ESG </a:t>
            </a:r>
            <a:r>
              <a:rPr lang="ru-RU" sz="2000" dirty="0" smtClean="0"/>
              <a:t>в рамках образовательных программ</a:t>
            </a:r>
          </a:p>
          <a:p>
            <a:r>
              <a:rPr lang="ru-RU" sz="2000" dirty="0" smtClean="0"/>
              <a:t>Вовлечение через понимание владельцами и </a:t>
            </a:r>
            <a:r>
              <a:rPr lang="ru-RU" sz="2000" dirty="0" err="1" smtClean="0"/>
              <a:t>топ-менеджерами</a:t>
            </a:r>
            <a:r>
              <a:rPr lang="ru-RU" sz="2000" dirty="0" smtClean="0"/>
              <a:t>  глубинного содержания процессов </a:t>
            </a:r>
            <a:r>
              <a:rPr lang="en-US" sz="2000" dirty="0" smtClean="0"/>
              <a:t>ESG-</a:t>
            </a:r>
            <a:r>
              <a:rPr lang="ru-RU" sz="2000" dirty="0" smtClean="0"/>
              <a:t>ориентации своих бизнесов, их материальных и нематериальных выгод и затрат.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Исходные позиции для вопроса </a:t>
            </a:r>
            <a:br>
              <a:rPr lang="ru-RU" b="1" dirty="0" smtClean="0"/>
            </a:br>
            <a:r>
              <a:rPr lang="ru-RU" b="1" dirty="0" smtClean="0"/>
              <a:t>«что делать»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ru-RU" dirty="0" smtClean="0"/>
              <a:t>В России сформировались в основных элементах    институты, инструменты, инфраструктура </a:t>
            </a:r>
            <a:r>
              <a:rPr lang="en-US" dirty="0" smtClean="0"/>
              <a:t>ESG. </a:t>
            </a:r>
            <a:endParaRPr lang="ru-RU" dirty="0" smtClean="0"/>
          </a:p>
          <a:p>
            <a:r>
              <a:rPr lang="ru-RU" dirty="0" smtClean="0"/>
              <a:t>У страны, регионов, бизнеса много старых и новых вызовов и проблем.</a:t>
            </a:r>
          </a:p>
          <a:p>
            <a:r>
              <a:rPr lang="ru-RU" dirty="0" smtClean="0"/>
              <a:t>По всем основным вопросам социальной, экологической, климатической политики идут дискуссии на развитых и устоявшихся площадках взаимодействия бизнеса и власти</a:t>
            </a:r>
          </a:p>
          <a:p>
            <a:r>
              <a:rPr lang="ru-RU" dirty="0" smtClean="0"/>
              <a:t>Обязательности в вопросах </a:t>
            </a:r>
            <a:r>
              <a:rPr lang="en-US" dirty="0" smtClean="0"/>
              <a:t>ESG </a:t>
            </a:r>
            <a:r>
              <a:rPr lang="ru-RU" dirty="0" smtClean="0"/>
              <a:t>сверх базового законодательства пока не так много</a:t>
            </a:r>
          </a:p>
          <a:p>
            <a:r>
              <a:rPr lang="ru-RU" dirty="0" smtClean="0"/>
              <a:t>Что делать компаниям? </a:t>
            </a:r>
            <a:endParaRPr lang="ru-RU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Делать, только то, что требуют, или больше и сознательно?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b="1" dirty="0" smtClean="0"/>
              <a:t>Позиция 1.</a:t>
            </a:r>
            <a:r>
              <a:rPr lang="ru-RU" dirty="0" smtClean="0"/>
              <a:t> В ESG, с точки зрения регуляторов и наиболее развитых бизнесов, должны быть видны активность позиции, действия сверх обязательной нормы и за пределами регламентации. Частично такая позиция находит отражение в позиции ЦБ РФ относительно своих рекомендаций компаниям финансового и нефинансового сектора:»Соблюдай или объясняй причины несоблюдения».</a:t>
            </a:r>
          </a:p>
          <a:p>
            <a:r>
              <a:rPr lang="ru-RU" b="1" dirty="0" smtClean="0"/>
              <a:t>Позиция 2. </a:t>
            </a:r>
            <a:r>
              <a:rPr lang="ru-RU" dirty="0" smtClean="0"/>
              <a:t>Многие компании давно занимаются многими вопросами из повестки ESG, но  не знают, что это часть повестки ESG. От этого ESG не перестает быть ESG. Откуда компания заходит в ESG, не столь важно, главное – что она заходит, понимает, начинает ориентироваться. И даже если она делает это из-за абсолютно внешних стимулов, есть шанс, что постепенно она начнет делать это уже в силу внутренних убеждений.  Это важный шаг к </a:t>
            </a:r>
            <a:r>
              <a:rPr lang="ru-RU" b="1" dirty="0" smtClean="0"/>
              <a:t>ответственному ведению бизнеса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Драйверы </a:t>
            </a:r>
            <a:r>
              <a:rPr lang="en-US" b="1" dirty="0" smtClean="0"/>
              <a:t>ESG- </a:t>
            </a:r>
            <a:r>
              <a:rPr lang="ru-RU" b="1" dirty="0" smtClean="0"/>
              <a:t>трансформации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/>
              <a:t>Обязательные требования (</a:t>
            </a:r>
            <a:r>
              <a:rPr lang="ru-RU" b="1" dirty="0" err="1" smtClean="0"/>
              <a:t>комплаенс</a:t>
            </a:r>
            <a:r>
              <a:rPr lang="ru-RU" b="1" dirty="0" smtClean="0"/>
              <a:t>)</a:t>
            </a:r>
          </a:p>
          <a:p>
            <a:r>
              <a:rPr lang="ru-RU" dirty="0" smtClean="0"/>
              <a:t>Требования государства</a:t>
            </a:r>
          </a:p>
          <a:p>
            <a:r>
              <a:rPr lang="ru-RU" dirty="0" smtClean="0"/>
              <a:t>Требования банков при предоставлении кредитов</a:t>
            </a:r>
          </a:p>
          <a:p>
            <a:r>
              <a:rPr lang="ru-RU" dirty="0" smtClean="0"/>
              <a:t>Требования инвесторов (разница для публичных и непубличных компаний)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/>
              <a:t>     Добровольное осознание пользы для бизнеса различных мер </a:t>
            </a:r>
            <a:r>
              <a:rPr lang="en-US" b="1" dirty="0" smtClean="0"/>
              <a:t>ESG</a:t>
            </a:r>
          </a:p>
          <a:p>
            <a:r>
              <a:rPr lang="en-US" dirty="0" smtClean="0"/>
              <a:t>ESG </a:t>
            </a:r>
            <a:r>
              <a:rPr lang="ru-RU" dirty="0" smtClean="0"/>
              <a:t>против </a:t>
            </a:r>
            <a:r>
              <a:rPr lang="en-US" dirty="0" smtClean="0"/>
              <a:t>EBITDA – </a:t>
            </a:r>
            <a:r>
              <a:rPr lang="ru-RU" dirty="0" smtClean="0"/>
              <a:t>это миф или реальность?</a:t>
            </a:r>
          </a:p>
          <a:p>
            <a:r>
              <a:rPr lang="ru-RU" dirty="0" smtClean="0"/>
              <a:t>В чем польза </a:t>
            </a:r>
            <a:r>
              <a:rPr lang="en-US" dirty="0" smtClean="0"/>
              <a:t>ESG –</a:t>
            </a:r>
            <a:r>
              <a:rPr lang="ru-RU" dirty="0" smtClean="0"/>
              <a:t>повестки для бизнеса?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>EBITDA </a:t>
            </a:r>
            <a:r>
              <a:rPr lang="ru-RU" b="1" dirty="0" smtClean="0"/>
              <a:t>и </a:t>
            </a:r>
            <a:r>
              <a:rPr lang="en-US" b="1" dirty="0" smtClean="0"/>
              <a:t>ESG: </a:t>
            </a:r>
            <a:r>
              <a:rPr lang="ru-RU" b="1" dirty="0" smtClean="0"/>
              <a:t>противники или союзники?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b="1" dirty="0" smtClean="0"/>
              <a:t>EBITDA</a:t>
            </a:r>
            <a:r>
              <a:rPr lang="en-US" dirty="0" smtClean="0"/>
              <a:t> – </a:t>
            </a:r>
            <a:r>
              <a:rPr lang="ru-RU" dirty="0" smtClean="0"/>
              <a:t>доход до выплаты процентов по долговым обязательствам, налога на прибыль, амортизации.</a:t>
            </a:r>
          </a:p>
          <a:p>
            <a:r>
              <a:rPr lang="en-US" b="1" dirty="0" smtClean="0"/>
              <a:t>EBITDA</a:t>
            </a:r>
            <a:r>
              <a:rPr lang="en-US" dirty="0" smtClean="0"/>
              <a:t> –</a:t>
            </a:r>
            <a:r>
              <a:rPr lang="ru-RU" dirty="0" smtClean="0"/>
              <a:t> то,</a:t>
            </a:r>
            <a:r>
              <a:rPr lang="en-US" dirty="0" smtClean="0"/>
              <a:t> </a:t>
            </a:r>
            <a:r>
              <a:rPr lang="ru-RU" dirty="0" smtClean="0"/>
              <a:t>чем располагает компания для выплаты по долговым обязательствам, развития бизнеса, выплаты дивидендов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     </a:t>
            </a:r>
            <a:r>
              <a:rPr lang="en-US" b="1" dirty="0" smtClean="0"/>
              <a:t>ESG </a:t>
            </a:r>
            <a:r>
              <a:rPr lang="ru-RU" dirty="0" smtClean="0"/>
              <a:t>– повестка бизнеса требует затрат, не только текущих, но и из </a:t>
            </a:r>
            <a:r>
              <a:rPr lang="en-US" b="1" dirty="0" smtClean="0"/>
              <a:t>EBITDA</a:t>
            </a:r>
          </a:p>
          <a:p>
            <a:pPr>
              <a:buNone/>
            </a:pPr>
            <a:r>
              <a:rPr lang="ru-RU" b="1" dirty="0" smtClean="0"/>
              <a:t>     Но</a:t>
            </a:r>
            <a:r>
              <a:rPr lang="ru-RU" dirty="0" smtClean="0"/>
              <a:t>: бизнес все лучше осознает, что </a:t>
            </a:r>
            <a:r>
              <a:rPr lang="en-US" dirty="0" smtClean="0"/>
              <a:t>ESG-</a:t>
            </a:r>
            <a:r>
              <a:rPr lang="ru-RU" dirty="0" smtClean="0"/>
              <a:t>подход к целям бизнеса и системе управления помогает развить более устойчивую бизнес-модель</a:t>
            </a:r>
          </a:p>
          <a:p>
            <a:pPr>
              <a:buNone/>
            </a:pPr>
            <a:r>
              <a:rPr lang="en-US" dirty="0" smtClean="0"/>
              <a:t>  </a:t>
            </a:r>
            <a:endParaRPr lang="ru-RU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514350" indent="-514350"/>
            <a:r>
              <a:rPr lang="ru-RU" b="1" dirty="0" smtClean="0"/>
              <a:t>Осознание бизнесом пользы от внедрения </a:t>
            </a:r>
            <a:r>
              <a:rPr lang="en-US" b="1" dirty="0" smtClean="0"/>
              <a:t>ESG </a:t>
            </a:r>
            <a:r>
              <a:rPr lang="ru-RU" b="1" dirty="0" smtClean="0"/>
              <a:t>подходов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                            В чем польза?</a:t>
            </a:r>
          </a:p>
          <a:p>
            <a:pPr>
              <a:buNone/>
            </a:pPr>
            <a:r>
              <a:rPr lang="ru-RU" dirty="0" smtClean="0"/>
              <a:t>    Компании, хотят они или не хотят, все равно  действуют в рамках </a:t>
            </a:r>
            <a:r>
              <a:rPr lang="en-US" dirty="0" smtClean="0"/>
              <a:t>ESG ( </a:t>
            </a:r>
            <a:r>
              <a:rPr lang="ru-RU" dirty="0" smtClean="0"/>
              <a:t>в части выполнения требований разных регуляторов и контрагентов в сфере экологии, социальных вопросов, управления). Систематизировать эти действия, соотнести их с ЦУР и </a:t>
            </a:r>
            <a:r>
              <a:rPr lang="en-US" dirty="0" smtClean="0"/>
              <a:t>ESG – </a:t>
            </a:r>
            <a:r>
              <a:rPr lang="ru-RU" dirty="0" smtClean="0"/>
              <a:t>значит стать современными, открытыми и улучшить репутацию в глазах всех заинтересованных сторон (</a:t>
            </a:r>
            <a:r>
              <a:rPr lang="ru-RU" dirty="0" err="1" smtClean="0"/>
              <a:t>стейкхолдеров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Осознание бизнесом пользы от внедрения </a:t>
            </a:r>
            <a:r>
              <a:rPr lang="en-US" b="1" dirty="0" smtClean="0"/>
              <a:t>ESG </a:t>
            </a:r>
            <a:r>
              <a:rPr lang="ru-RU" b="1" dirty="0" smtClean="0"/>
              <a:t>подходов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    Последовательное внедрение </a:t>
            </a:r>
            <a:r>
              <a:rPr lang="en-US" b="1" dirty="0" smtClean="0"/>
              <a:t>ESG –</a:t>
            </a:r>
            <a:r>
              <a:rPr lang="ru-RU" b="1" dirty="0" smtClean="0"/>
              <a:t>принципов во многих случаях  ведет к улучшению операционных процессов и снижению операционных затрат, так как:</a:t>
            </a:r>
          </a:p>
          <a:p>
            <a:r>
              <a:rPr lang="ru-RU" dirty="0" smtClean="0"/>
              <a:t>Внедряются программы по сокращению потерь и простоев</a:t>
            </a:r>
          </a:p>
          <a:p>
            <a:r>
              <a:rPr lang="ru-RU" dirty="0" smtClean="0"/>
              <a:t>Ищутся и находятся пути вторичного использования отходов производства</a:t>
            </a:r>
          </a:p>
          <a:p>
            <a:r>
              <a:rPr lang="ru-RU" dirty="0" smtClean="0"/>
              <a:t>Увеличивается вовлеченность сотрудников в дела компании и их производительность </a:t>
            </a:r>
            <a:endParaRPr lang="ru-RU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Осознание бизнесом пользы от внедрения </a:t>
            </a:r>
            <a:r>
              <a:rPr lang="en-US" b="1" dirty="0" smtClean="0"/>
              <a:t>ESG </a:t>
            </a:r>
            <a:r>
              <a:rPr lang="ru-RU" b="1" dirty="0" smtClean="0"/>
              <a:t>подходов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/>
              <a:t>Неизбежная в ходе внедрения </a:t>
            </a:r>
            <a:r>
              <a:rPr lang="en-US" b="1" dirty="0" smtClean="0"/>
              <a:t>ESG-</a:t>
            </a:r>
            <a:r>
              <a:rPr lang="ru-RU" b="1" dirty="0" smtClean="0"/>
              <a:t>принципов отладка процессов экологического менеджмента, управления персоналом, корпоративного управления и взаимодействия между различными подразделениями внутри компании обязательно приводит к:</a:t>
            </a:r>
          </a:p>
          <a:p>
            <a:r>
              <a:rPr lang="ru-RU" dirty="0" smtClean="0"/>
              <a:t>Снижению рисков претензий и штрафов со стороны госорганов</a:t>
            </a:r>
          </a:p>
          <a:p>
            <a:r>
              <a:rPr lang="ru-RU" dirty="0" smtClean="0"/>
              <a:t>Снижению рисков внутрикорпоративных конфликтов</a:t>
            </a:r>
          </a:p>
          <a:p>
            <a:r>
              <a:rPr lang="ru-RU" dirty="0" smtClean="0"/>
              <a:t>Росту лояльности клиентов и партнеров</a:t>
            </a:r>
            <a:endParaRPr lang="ru-RU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Финансирование имеет значение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/>
              <a:t>     </a:t>
            </a:r>
            <a:r>
              <a:rPr lang="en-US" b="1" i="1" dirty="0" smtClean="0"/>
              <a:t>ESG-</a:t>
            </a:r>
            <a:r>
              <a:rPr lang="ru-RU" b="1" i="1" dirty="0" smtClean="0"/>
              <a:t>повестка, встроенная в каждодневные процессы и текущее локальное финансирование</a:t>
            </a:r>
          </a:p>
          <a:p>
            <a:r>
              <a:rPr lang="ru-RU" dirty="0" smtClean="0"/>
              <a:t>Текущая деятельность в рамках должностных обязанностей, зарплат и бонусов</a:t>
            </a:r>
          </a:p>
          <a:p>
            <a:r>
              <a:rPr lang="ru-RU" dirty="0" smtClean="0"/>
              <a:t>Локальные бюджеты мероприятий 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i="1" dirty="0" smtClean="0"/>
              <a:t>Проекты модернизации и замены оборудования и целых технологий</a:t>
            </a:r>
          </a:p>
          <a:p>
            <a:r>
              <a:rPr lang="ru-RU" dirty="0" smtClean="0"/>
              <a:t>Проверка на соответствие наилучшим доступным технологиям (НДТ)</a:t>
            </a:r>
          </a:p>
          <a:p>
            <a:r>
              <a:rPr lang="ru-RU" dirty="0" smtClean="0"/>
              <a:t>Смешанное использование обычных и «зеленых» инструментов </a:t>
            </a:r>
          </a:p>
          <a:p>
            <a:r>
              <a:rPr lang="ru-RU" dirty="0" smtClean="0"/>
              <a:t>Финансово-инвестиционный план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Ключи к успеху компании  в ответственном ведении бизнеса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186766" cy="542926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 smtClean="0"/>
              <a:t>Самооценка, анализ бизнес-процессов  и разработка стратегии развития компании, определение своих сильных и слабых сторон, необходимых изменений</a:t>
            </a:r>
          </a:p>
          <a:p>
            <a:r>
              <a:rPr lang="ru-RU" sz="2400" dirty="0" smtClean="0"/>
              <a:t>Знание своих заинтересованных сторон и их потребностей</a:t>
            </a:r>
          </a:p>
          <a:p>
            <a:pPr algn="just"/>
            <a:r>
              <a:rPr lang="ru-RU" sz="2400" dirty="0" smtClean="0"/>
              <a:t>Понимание основных трендов и актуальных вопросов социальной, экологической, климатической,   управленческой, финансовой тематики в повестке государственных органов, знание основных требований государства</a:t>
            </a:r>
          </a:p>
          <a:p>
            <a:pPr algn="just"/>
            <a:r>
              <a:rPr lang="ru-RU" sz="2400" dirty="0" smtClean="0"/>
              <a:t>Расчет своих финансовых возможностей  </a:t>
            </a:r>
          </a:p>
          <a:p>
            <a:pPr algn="just"/>
            <a:r>
              <a:rPr lang="ru-RU" sz="2400" dirty="0" smtClean="0"/>
              <a:t>Определение каналов и необходимых инструментов взаимодействия со своими заинтересованными сторонами , </a:t>
            </a:r>
            <a:r>
              <a:rPr lang="ru-RU" sz="2400" b="1" dirty="0" smtClean="0"/>
              <a:t>в том числе с государственными органами</a:t>
            </a:r>
          </a:p>
          <a:p>
            <a:pPr algn="just"/>
            <a:r>
              <a:rPr lang="ru-RU" sz="2400" dirty="0" smtClean="0">
                <a:solidFill>
                  <a:srgbClr val="FF0000"/>
                </a:solidFill>
              </a:rPr>
              <a:t>Действия !!! Сам путь имеет значение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072494" cy="1214446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b="1" dirty="0" smtClean="0"/>
              <a:t>Задачи в области УР, которые ставили перед собой компании в 2021 – 2022 годах, % (материалы опросов РСПП)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sz="2000" dirty="0" smtClean="0"/>
              <a:t>Результаты исследования, проведённого Российским Союзом промышленников и предпринимателей на основе опроса компаний (май 2022 г. и март 2023 г.), и анализа корпоративных нефинансовых отчётов, выпущенных в 2021–2022 гг. показывают, что  в качестве приоритетных ЦУР ООН – 2030 более 50% компаний отмечают 11 целей, которые также </a:t>
            </a:r>
            <a:r>
              <a:rPr lang="ru-RU" sz="2000" dirty="0" err="1" smtClean="0"/>
              <a:t>коррелируются</a:t>
            </a:r>
            <a:r>
              <a:rPr lang="ru-RU" sz="2000" dirty="0" smtClean="0"/>
              <a:t> с национальными целями развития России.</a:t>
            </a:r>
          </a:p>
          <a:p>
            <a:r>
              <a:rPr lang="ru-RU" sz="2000" dirty="0" smtClean="0"/>
              <a:t>Среди них: ЦУР 3 «Хорошее здоровье и благополучие», ЦУР 4 «Качественное образование», ЦУР 6 «Чистая вода и санитария», ЦУР 7 «</a:t>
            </a:r>
            <a:r>
              <a:rPr lang="ru-RU" sz="2000" dirty="0" err="1" smtClean="0"/>
              <a:t>Недорогостоящая</a:t>
            </a:r>
            <a:r>
              <a:rPr lang="ru-RU" sz="2000" dirty="0" smtClean="0"/>
              <a:t> и чистая энергия», ЦУР 8 «Достойная работа и экономический рост», ЦУР 9 «Индустриализация, инновации и инфраструктура», ЦУР 11 «Устойчивые города и населённые пункты», ЦУР 12 «Ответственное потребление и производство», ЦУР 13 «Борьба с изменениями климата», ЦУР 15 «Сохранение экосистемы суши», ЦУР 17 «Партнёрство в интересах устойчивого развития». </a:t>
            </a:r>
            <a:endParaRPr lang="ru-RU" sz="2000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b="1" dirty="0" smtClean="0"/>
              <a:t>Задачи менеджмента: отслеживать все новое, полезное, работающее и использовать в своей работе(1)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dirty="0" smtClean="0"/>
              <a:t>Сайт Центрального Банка РФ (документы, аналитика, позиции) – </a:t>
            </a:r>
            <a:r>
              <a:rPr lang="en-US" dirty="0" smtClean="0">
                <a:hlinkClick r:id="rId2"/>
              </a:rPr>
              <a:t>http</a:t>
            </a:r>
            <a:r>
              <a:rPr lang="ru-RU" dirty="0" smtClean="0">
                <a:hlinkClick r:id="rId2"/>
              </a:rPr>
              <a:t>:</a:t>
            </a:r>
            <a:r>
              <a:rPr lang="en-US" dirty="0" smtClean="0">
                <a:hlinkClick r:id="rId2"/>
              </a:rPr>
              <a:t>//cbr.ru</a:t>
            </a:r>
            <a:endParaRPr lang="ru-RU" dirty="0" smtClean="0"/>
          </a:p>
          <a:p>
            <a:r>
              <a:rPr lang="ru-RU" dirty="0" smtClean="0"/>
              <a:t>Сайт Правительства РФ (документы)</a:t>
            </a:r>
            <a:r>
              <a:rPr lang="en-US" dirty="0" smtClean="0"/>
              <a:t> – </a:t>
            </a:r>
            <a:r>
              <a:rPr lang="en-US" dirty="0" smtClean="0">
                <a:hlinkClick r:id="rId3"/>
              </a:rPr>
              <a:t>http://government.ru</a:t>
            </a:r>
            <a:endParaRPr lang="ru-RU" dirty="0" smtClean="0"/>
          </a:p>
          <a:p>
            <a:r>
              <a:rPr lang="ru-RU" dirty="0" smtClean="0"/>
              <a:t>Сайт Минэкономразвития (документы, аналитика)</a:t>
            </a:r>
            <a:r>
              <a:rPr lang="en-US" dirty="0" smtClean="0"/>
              <a:t> –http://economy.gov.ru</a:t>
            </a:r>
            <a:endParaRPr lang="ru-RU" dirty="0" smtClean="0"/>
          </a:p>
          <a:p>
            <a:r>
              <a:rPr lang="ru-RU" dirty="0" smtClean="0"/>
              <a:t>Сайт Реестра углеродных единиц – </a:t>
            </a:r>
            <a:r>
              <a:rPr lang="en-US" dirty="0" smtClean="0">
                <a:hlinkClick r:id="rId4"/>
              </a:rPr>
              <a:t>http://carbonreg.ru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ru-RU" dirty="0" smtClean="0"/>
              <a:t>Сайт по НДТ</a:t>
            </a:r>
            <a:r>
              <a:rPr lang="en-US" dirty="0" smtClean="0"/>
              <a:t>- </a:t>
            </a:r>
            <a:r>
              <a:rPr lang="en-US" dirty="0" smtClean="0">
                <a:hlinkClick r:id="rId5"/>
              </a:rPr>
              <a:t>http://rst.gov.ru</a:t>
            </a:r>
            <a:endParaRPr lang="ru-RU" dirty="0" smtClean="0"/>
          </a:p>
          <a:p>
            <a:r>
              <a:rPr lang="ru-RU" dirty="0" smtClean="0"/>
              <a:t>Сайт ВЭБ.РФ (документы, аналитика, информация)</a:t>
            </a:r>
            <a:r>
              <a:rPr lang="en-US" dirty="0" smtClean="0"/>
              <a:t> – </a:t>
            </a:r>
            <a:r>
              <a:rPr lang="en-US" dirty="0" smtClean="0">
                <a:hlinkClick r:id="rId6"/>
              </a:rPr>
              <a:t>http://veb.ru</a:t>
            </a:r>
            <a:endParaRPr lang="ru-RU" dirty="0" smtClean="0"/>
          </a:p>
          <a:p>
            <a:r>
              <a:rPr lang="ru-RU" dirty="0" smtClean="0"/>
              <a:t>Сайт </a:t>
            </a:r>
            <a:r>
              <a:rPr lang="ru-RU" dirty="0" err="1" smtClean="0"/>
              <a:t>Мосбиржи</a:t>
            </a:r>
            <a:r>
              <a:rPr lang="en-US" dirty="0" smtClean="0"/>
              <a:t> – </a:t>
            </a:r>
            <a:r>
              <a:rPr lang="en-US" dirty="0" smtClean="0">
                <a:hlinkClick r:id="rId7"/>
              </a:rPr>
              <a:t>http://moex.com</a:t>
            </a:r>
            <a:endParaRPr lang="en-US" dirty="0" smtClean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b="1" dirty="0" smtClean="0"/>
              <a:t>Задачи менеджмента: отслеживать все новое, полезное, работающее и использовать в своей работе(1)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r>
              <a:rPr lang="ru-RU" sz="11200" dirty="0" smtClean="0"/>
              <a:t>Сайт РСПП </a:t>
            </a:r>
            <a:r>
              <a:rPr lang="en-US" sz="11200" dirty="0" smtClean="0"/>
              <a:t>– </a:t>
            </a:r>
            <a:r>
              <a:rPr lang="en-US" sz="11200" dirty="0" smtClean="0">
                <a:hlinkClick r:id="rId2"/>
              </a:rPr>
              <a:t>http://www.rspp.ru</a:t>
            </a:r>
            <a:endParaRPr lang="en-US" sz="11200" dirty="0" smtClean="0"/>
          </a:p>
          <a:p>
            <a:r>
              <a:rPr lang="ru-RU" sz="11200" dirty="0" smtClean="0"/>
              <a:t>Сайт </a:t>
            </a:r>
            <a:r>
              <a:rPr lang="ru-RU" sz="11200" dirty="0" err="1" smtClean="0"/>
              <a:t>Сбера</a:t>
            </a:r>
            <a:r>
              <a:rPr lang="ru-RU" sz="11200" dirty="0" smtClean="0"/>
              <a:t> </a:t>
            </a:r>
            <a:r>
              <a:rPr lang="en-US" sz="11200" dirty="0" smtClean="0">
                <a:hlinkClick r:id="rId3"/>
              </a:rPr>
              <a:t>http://sber.ru</a:t>
            </a:r>
            <a:endParaRPr lang="en-US" sz="11200" dirty="0" smtClean="0"/>
          </a:p>
          <a:p>
            <a:r>
              <a:rPr lang="ru-RU" sz="11200" dirty="0" smtClean="0"/>
              <a:t>Сайт </a:t>
            </a:r>
            <a:r>
              <a:rPr lang="en-US" sz="11200" dirty="0" smtClean="0"/>
              <a:t>ESG-</a:t>
            </a:r>
            <a:r>
              <a:rPr lang="ru-RU" sz="11200" dirty="0" smtClean="0"/>
              <a:t>Альянса</a:t>
            </a:r>
            <a:r>
              <a:rPr lang="en-US" sz="11200" dirty="0" smtClean="0"/>
              <a:t> – </a:t>
            </a:r>
            <a:r>
              <a:rPr lang="en-US" sz="11200" dirty="0" smtClean="0">
                <a:hlinkClick r:id="rId4"/>
              </a:rPr>
              <a:t>http://esg-a.ru</a:t>
            </a:r>
            <a:endParaRPr lang="en-US" sz="11200" dirty="0" smtClean="0"/>
          </a:p>
          <a:p>
            <a:r>
              <a:rPr lang="ru-RU" sz="11200" dirty="0" err="1" smtClean="0"/>
              <a:t>Телеграм-канал</a:t>
            </a:r>
            <a:r>
              <a:rPr lang="ru-RU" sz="11200" dirty="0" smtClean="0"/>
              <a:t> </a:t>
            </a:r>
            <a:r>
              <a:rPr lang="en-US" sz="11200" dirty="0" smtClean="0"/>
              <a:t>ESG-</a:t>
            </a:r>
            <a:r>
              <a:rPr lang="ru-RU" sz="11200" dirty="0" smtClean="0"/>
              <a:t>бизнес клуба</a:t>
            </a:r>
            <a:r>
              <a:rPr lang="en-US" sz="11200" dirty="0" smtClean="0"/>
              <a:t> – </a:t>
            </a:r>
            <a:r>
              <a:rPr lang="en-US" sz="11200" dirty="0" err="1" smtClean="0"/>
              <a:t>t.me</a:t>
            </a:r>
            <a:r>
              <a:rPr lang="en-US" sz="11200" dirty="0" smtClean="0"/>
              <a:t>/</a:t>
            </a:r>
            <a:r>
              <a:rPr lang="en-US" sz="11200" dirty="0" err="1" smtClean="0"/>
              <a:t>esgbusinessclub</a:t>
            </a:r>
            <a:endParaRPr lang="en-US" sz="11200" dirty="0" smtClean="0"/>
          </a:p>
          <a:p>
            <a:r>
              <a:rPr lang="ru-RU" sz="11200" dirty="0" smtClean="0"/>
              <a:t>Сайт межотраслевой экспертно-аналитической платформы </a:t>
            </a:r>
            <a:r>
              <a:rPr lang="ru-RU" sz="11200" dirty="0" err="1" smtClean="0"/>
              <a:t>платформы</a:t>
            </a:r>
            <a:r>
              <a:rPr lang="ru-RU" sz="11200" dirty="0" smtClean="0"/>
              <a:t> </a:t>
            </a:r>
            <a:r>
              <a:rPr lang="en-US" sz="11200" dirty="0" err="1" smtClean="0"/>
              <a:t>Infragreen</a:t>
            </a:r>
            <a:r>
              <a:rPr lang="ru-RU" sz="11200" dirty="0" smtClean="0"/>
              <a:t> – </a:t>
            </a:r>
            <a:r>
              <a:rPr lang="en-US" sz="11200" dirty="0" smtClean="0">
                <a:hlinkClick r:id="rId5"/>
              </a:rPr>
              <a:t>http://infragreen.ru</a:t>
            </a:r>
            <a:endParaRPr lang="en-US" sz="11200" dirty="0" smtClean="0"/>
          </a:p>
          <a:p>
            <a:r>
              <a:rPr lang="ru-RU" sz="11200" dirty="0" smtClean="0"/>
              <a:t>Сайт ООН (ЦУР) – </a:t>
            </a:r>
            <a:r>
              <a:rPr lang="en-US" sz="11200" dirty="0" smtClean="0">
                <a:hlinkClick r:id="rId6"/>
              </a:rPr>
              <a:t>http://un.org</a:t>
            </a:r>
            <a:endParaRPr lang="en-US" sz="11200" dirty="0" smtClean="0"/>
          </a:p>
          <a:p>
            <a:r>
              <a:rPr lang="ru-RU" sz="11200" dirty="0" smtClean="0"/>
              <a:t>Сайт Климатической платформы г.Москвы </a:t>
            </a:r>
            <a:r>
              <a:rPr lang="en-US" sz="9600" dirty="0" smtClean="0">
                <a:hlinkClick r:id="rId7"/>
              </a:rPr>
              <a:t>https://climate-change.moscow</a:t>
            </a:r>
            <a:endParaRPr lang="en-US" sz="9600" dirty="0" smtClean="0"/>
          </a:p>
          <a:p>
            <a:pPr>
              <a:buNone/>
            </a:pPr>
            <a:endParaRPr lang="ru-RU" sz="11200" dirty="0" smtClean="0"/>
          </a:p>
          <a:p>
            <a:endParaRPr lang="en-US" sz="11200" dirty="0" smtClean="0"/>
          </a:p>
          <a:p>
            <a:endParaRPr lang="en-US" sz="11200" dirty="0" smtClean="0"/>
          </a:p>
          <a:p>
            <a:endParaRPr lang="ru-RU" sz="11200" dirty="0" smtClean="0"/>
          </a:p>
          <a:p>
            <a:endParaRPr lang="en-US" sz="11200" dirty="0" smtClean="0"/>
          </a:p>
          <a:p>
            <a:pPr>
              <a:buNone/>
            </a:pPr>
            <a:r>
              <a:rPr lang="en-US" sz="11200" dirty="0" smtClean="0"/>
              <a:t>    </a:t>
            </a:r>
            <a:endParaRPr lang="ru-RU" sz="11200" dirty="0" smtClean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4000" b="1" dirty="0" smtClean="0"/>
              <a:t>Ссылки на полезные информационные ресурсы РСПП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lvl="0"/>
            <a:r>
              <a:rPr lang="ru-RU" dirty="0" smtClean="0"/>
              <a:t>Деятельность РСПП в области социальной ответственности (сводная база всех видов активности и документов. аналитики, материалов)</a:t>
            </a:r>
          </a:p>
          <a:p>
            <a:pPr>
              <a:buNone/>
            </a:pPr>
            <a:r>
              <a:rPr lang="ru-RU" u="sng" dirty="0" smtClean="0">
                <a:hlinkClick r:id="rId2"/>
              </a:rPr>
              <a:t>     https://rspp.ru/activity/social/</a:t>
            </a:r>
            <a:endParaRPr lang="ru-RU" u="sng" dirty="0" smtClean="0"/>
          </a:p>
          <a:p>
            <a:pPr lvl="0"/>
            <a:r>
              <a:rPr lang="ru-RU" dirty="0" smtClean="0"/>
              <a:t>Национальные цели развития России</a:t>
            </a:r>
          </a:p>
          <a:p>
            <a:pPr>
              <a:buNone/>
            </a:pPr>
            <a:r>
              <a:rPr lang="ru-RU" u="sng" dirty="0" smtClean="0">
                <a:hlinkClick r:id="rId3"/>
              </a:rPr>
              <a:t>    https://rspp.ru/activity/social/nacionalnye-celi-razvitiya-Rossii/</a:t>
            </a:r>
            <a:endParaRPr lang="ru-RU" u="sng" dirty="0" smtClean="0"/>
          </a:p>
          <a:p>
            <a:pPr lvl="0"/>
            <a:r>
              <a:rPr lang="ru-RU" dirty="0" smtClean="0"/>
              <a:t>Национальный регистр корпоративных нефинансовых отчетов</a:t>
            </a:r>
          </a:p>
          <a:p>
            <a:pPr>
              <a:buNone/>
            </a:pPr>
            <a:r>
              <a:rPr lang="ru-RU" u="sng" dirty="0" smtClean="0">
                <a:hlinkClick r:id="rId4"/>
              </a:rPr>
              <a:t>    https://rspp.ru/activity/social/</a:t>
            </a:r>
            <a:r>
              <a:rPr lang="en-US" u="sng" dirty="0" err="1" smtClean="0">
                <a:hlinkClick r:id="rId4"/>
              </a:rPr>
              <a:t>registr</a:t>
            </a:r>
            <a:r>
              <a:rPr lang="ru-RU" u="sng" dirty="0" smtClean="0">
                <a:hlinkClick r:id="rId4"/>
              </a:rPr>
              <a:t>/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Ссылки на полезные информационные ресурсы РСПП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643050"/>
            <a:ext cx="8286808" cy="492922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lvl="0"/>
            <a:r>
              <a:rPr lang="ru-RU" sz="9600" dirty="0" smtClean="0"/>
              <a:t>Библиотека корпоративных практик в различных вопросах </a:t>
            </a:r>
            <a:r>
              <a:rPr lang="en-US" sz="9600" dirty="0" smtClean="0"/>
              <a:t>ESG</a:t>
            </a:r>
            <a:r>
              <a:rPr lang="ru-RU" sz="9600" dirty="0" smtClean="0"/>
              <a:t>:</a:t>
            </a:r>
          </a:p>
          <a:p>
            <a:pPr>
              <a:buNone/>
            </a:pPr>
            <a:r>
              <a:rPr lang="ru-RU" sz="9600" u="sng" dirty="0" smtClean="0">
                <a:hlinkClick r:id="rId2"/>
              </a:rPr>
              <a:t>    </a:t>
            </a:r>
            <a:r>
              <a:rPr lang="en-US" sz="9600" u="sng" dirty="0" smtClean="0">
                <a:hlinkClick r:id="rId2"/>
              </a:rPr>
              <a:t>https</a:t>
            </a:r>
            <a:r>
              <a:rPr lang="ru-RU" sz="9600" u="sng" dirty="0" smtClean="0">
                <a:hlinkClick r:id="rId2"/>
              </a:rPr>
              <a:t>://</a:t>
            </a:r>
            <a:r>
              <a:rPr lang="en-US" sz="9600" u="sng" dirty="0" err="1" smtClean="0">
                <a:hlinkClick r:id="rId2"/>
              </a:rPr>
              <a:t>rspp</a:t>
            </a:r>
            <a:r>
              <a:rPr lang="ru-RU" sz="9600" u="sng" dirty="0" smtClean="0">
                <a:hlinkClick r:id="rId2"/>
              </a:rPr>
              <a:t>.</a:t>
            </a:r>
            <a:r>
              <a:rPr lang="en-US" sz="9600" u="sng" dirty="0" err="1" smtClean="0">
                <a:hlinkClick r:id="rId2"/>
              </a:rPr>
              <a:t>ru</a:t>
            </a:r>
            <a:r>
              <a:rPr lang="ru-RU" sz="9600" u="sng" dirty="0" smtClean="0">
                <a:hlinkClick r:id="rId2"/>
              </a:rPr>
              <a:t>/</a:t>
            </a:r>
            <a:r>
              <a:rPr lang="en-US" sz="9600" u="sng" dirty="0" smtClean="0">
                <a:hlinkClick r:id="rId2"/>
              </a:rPr>
              <a:t>activity</a:t>
            </a:r>
            <a:r>
              <a:rPr lang="ru-RU" sz="9600" u="sng" dirty="0" smtClean="0">
                <a:hlinkClick r:id="rId2"/>
              </a:rPr>
              <a:t>/</a:t>
            </a:r>
            <a:r>
              <a:rPr lang="en-US" sz="9600" u="sng" dirty="0" smtClean="0">
                <a:hlinkClick r:id="rId2"/>
              </a:rPr>
              <a:t>social</a:t>
            </a:r>
            <a:r>
              <a:rPr lang="ru-RU" sz="9600" u="sng" dirty="0" smtClean="0">
                <a:hlinkClick r:id="rId2"/>
              </a:rPr>
              <a:t>/</a:t>
            </a:r>
            <a:r>
              <a:rPr lang="en-US" sz="9600" u="sng" dirty="0" smtClean="0">
                <a:hlinkClick r:id="rId2"/>
              </a:rPr>
              <a:t>library</a:t>
            </a:r>
            <a:r>
              <a:rPr lang="ru-RU" sz="9600" u="sng" dirty="0" smtClean="0">
                <a:hlinkClick r:id="rId2"/>
              </a:rPr>
              <a:t>-</a:t>
            </a:r>
            <a:r>
              <a:rPr lang="en-US" sz="9600" u="sng" dirty="0" err="1" smtClean="0">
                <a:hlinkClick r:id="rId2"/>
              </a:rPr>
              <a:t>practic</a:t>
            </a:r>
            <a:r>
              <a:rPr lang="ru-RU" sz="9600" u="sng" dirty="0" smtClean="0">
                <a:hlinkClick r:id="rId2"/>
              </a:rPr>
              <a:t>/</a:t>
            </a:r>
            <a:endParaRPr lang="ru-RU" sz="9600" dirty="0" smtClean="0"/>
          </a:p>
          <a:p>
            <a:pPr lvl="0"/>
            <a:r>
              <a:rPr lang="en-US" sz="9600" dirty="0" smtClean="0"/>
              <a:t>ESG</a:t>
            </a:r>
            <a:r>
              <a:rPr lang="ru-RU" sz="9600" dirty="0" smtClean="0"/>
              <a:t>-индексы и рейтинги РСПП  в области устойчивого развития</a:t>
            </a:r>
          </a:p>
          <a:p>
            <a:pPr>
              <a:buNone/>
            </a:pPr>
            <a:r>
              <a:rPr lang="ru-RU" sz="9600" u="sng" dirty="0" smtClean="0">
                <a:hlinkClick r:id="rId3"/>
              </a:rPr>
              <a:t>     https://rspp.ru/activity/social/indexes/</a:t>
            </a:r>
            <a:endParaRPr lang="ru-RU" sz="9600" dirty="0" smtClean="0"/>
          </a:p>
          <a:p>
            <a:pPr lvl="0"/>
            <a:r>
              <a:rPr lang="ru-RU" sz="9600" dirty="0" smtClean="0"/>
              <a:t>Климатическая политика и углеродное регулирование</a:t>
            </a:r>
          </a:p>
          <a:p>
            <a:r>
              <a:rPr lang="ru-RU" sz="9600" u="sng" dirty="0" smtClean="0">
                <a:hlinkClick r:id="rId4"/>
              </a:rPr>
              <a:t>https://rspp.ru/committee/komitet-po-klimaticheskoy-politike-i-uglerodnomu-regulirovaniyu/</a:t>
            </a:r>
            <a:endParaRPr lang="ru-RU" sz="9600" u="sng" dirty="0" smtClean="0"/>
          </a:p>
          <a:p>
            <a:pPr lvl="0"/>
            <a:r>
              <a:rPr lang="ru-RU" sz="9600" dirty="0" smtClean="0"/>
              <a:t>Сайт РСПП (общая информация о деятельности, позициях и т.п.)</a:t>
            </a:r>
          </a:p>
          <a:p>
            <a:r>
              <a:rPr lang="ru-RU" sz="9600" u="sng" dirty="0" smtClean="0">
                <a:hlinkClick r:id="rId5"/>
              </a:rPr>
              <a:t>https://rspp.ru</a:t>
            </a:r>
            <a:endParaRPr lang="ru-RU" sz="9600" dirty="0" smtClean="0"/>
          </a:p>
          <a:p>
            <a:pPr lvl="0"/>
            <a:r>
              <a:rPr lang="ru-RU" sz="9600" dirty="0" smtClean="0"/>
              <a:t>Противодействие коррупции</a:t>
            </a:r>
          </a:p>
          <a:p>
            <a:r>
              <a:rPr lang="ru-RU" sz="9600" u="sng" dirty="0" smtClean="0">
                <a:hlinkClick r:id="rId6"/>
              </a:rPr>
              <a:t>https://rspp.ru/simplepage/against-corruption/</a:t>
            </a:r>
            <a:endParaRPr lang="ru-RU" sz="9600" dirty="0" smtClean="0"/>
          </a:p>
          <a:p>
            <a:pPr>
              <a:buNone/>
            </a:pPr>
            <a:r>
              <a:rPr lang="ru-RU" sz="9600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1"/>
            <a:ext cx="9144000" cy="27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8662" y="928670"/>
            <a:ext cx="7429540" cy="74379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943"/>
              </a:lnSpc>
            </a:pPr>
            <a:r>
              <a:rPr lang="ru-RU" sz="2600" b="1" spc="-13" dirty="0" smtClean="0">
                <a:solidFill>
                  <a:srgbClr val="002776"/>
                </a:solidFill>
                <a:latin typeface="UBHWDV+Arial"/>
                <a:cs typeface="UBHWDV+Arial"/>
              </a:rPr>
              <a:t>Понятие корпоративной социальной ответственности (</a:t>
            </a:r>
            <a:r>
              <a:rPr sz="2600" b="1" smtClean="0">
                <a:solidFill>
                  <a:srgbClr val="002776"/>
                </a:solidFill>
                <a:latin typeface="UBHWDV+Arial"/>
                <a:cs typeface="UBHWDV+Arial"/>
              </a:rPr>
              <a:t> </a:t>
            </a:r>
            <a:r>
              <a:rPr sz="2600" b="1" spc="-48" smtClean="0">
                <a:solidFill>
                  <a:srgbClr val="002776"/>
                </a:solidFill>
                <a:latin typeface="UBHWDV+Arial"/>
                <a:cs typeface="UBHWDV+Arial"/>
              </a:rPr>
              <a:t>КСО</a:t>
            </a:r>
            <a:r>
              <a:rPr lang="ru-RU" sz="2600" b="1" spc="-48" dirty="0" smtClean="0">
                <a:solidFill>
                  <a:srgbClr val="002776"/>
                </a:solidFill>
                <a:latin typeface="UBHWDV+Arial"/>
                <a:cs typeface="UBHWDV+Arial"/>
              </a:rPr>
              <a:t>)</a:t>
            </a:r>
            <a:endParaRPr sz="2600" b="1" spc="-48" dirty="0">
              <a:solidFill>
                <a:srgbClr val="002776"/>
              </a:solidFill>
              <a:latin typeface="UBHWDV+Arial"/>
              <a:cs typeface="UBHWDV+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5786" y="2071678"/>
            <a:ext cx="7579503" cy="12054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54"/>
              </a:lnSpc>
            </a:pPr>
            <a:r>
              <a:rPr sz="1500" b="1" dirty="0">
                <a:solidFill>
                  <a:srgbClr val="000000"/>
                </a:solidFill>
                <a:latin typeface="LLUQKD+Georgia Bold"/>
                <a:cs typeface="LLUQKD+Georgia Bold"/>
              </a:rPr>
              <a:t>Корпоративная</a:t>
            </a:r>
            <a:r>
              <a:rPr sz="1500" b="1" spc="63" dirty="0">
                <a:solidFill>
                  <a:srgbClr val="000000"/>
                </a:solidFill>
                <a:latin typeface="LLUQKD+Georgia Bold"/>
                <a:cs typeface="LLUQKD+Georgia Bold"/>
              </a:rPr>
              <a:t> </a:t>
            </a:r>
            <a:r>
              <a:rPr sz="1500" b="1" dirty="0">
                <a:solidFill>
                  <a:srgbClr val="000000"/>
                </a:solidFill>
                <a:latin typeface="LLUQKD+Georgia Bold"/>
                <a:cs typeface="LLUQKD+Georgia Bold"/>
              </a:rPr>
              <a:t>социальная</a:t>
            </a:r>
            <a:r>
              <a:rPr sz="1500" b="1" spc="44" dirty="0">
                <a:solidFill>
                  <a:srgbClr val="000000"/>
                </a:solidFill>
                <a:latin typeface="LLUQKD+Georgia Bold"/>
                <a:cs typeface="LLUQKD+Georgia Bold"/>
              </a:rPr>
              <a:t> </a:t>
            </a:r>
            <a:r>
              <a:rPr sz="1500" b="1" dirty="0">
                <a:solidFill>
                  <a:srgbClr val="000000"/>
                </a:solidFill>
                <a:latin typeface="LLUQKD+Georgia Bold"/>
                <a:cs typeface="LLUQKD+Georgia Bold"/>
              </a:rPr>
              <a:t>ответственность</a:t>
            </a:r>
            <a:r>
              <a:rPr sz="1500" b="1" spc="81" dirty="0">
                <a:solidFill>
                  <a:srgbClr val="000000"/>
                </a:solidFill>
                <a:latin typeface="LLUQKD+Georgia Bold"/>
                <a:cs typeface="LLUQKD+Georgia Bold"/>
              </a:rPr>
              <a:t> </a:t>
            </a:r>
            <a:r>
              <a:rPr sz="1500" b="1" dirty="0">
                <a:solidFill>
                  <a:srgbClr val="000000"/>
                </a:solidFill>
                <a:latin typeface="LLUQKD+Georgia Bold"/>
                <a:cs typeface="LLUQKD+Georgia Bold"/>
              </a:rPr>
              <a:t>(КСО)</a:t>
            </a:r>
            <a:r>
              <a:rPr sz="1500" b="1" spc="47" dirty="0">
                <a:solidFill>
                  <a:srgbClr val="000000"/>
                </a:solidFill>
                <a:latin typeface="LLUQKD+Georgia Bold"/>
                <a:cs typeface="LLUQKD+Georgia Bold"/>
              </a:rPr>
              <a:t> </a:t>
            </a:r>
            <a:r>
              <a:rPr sz="1500" dirty="0">
                <a:solidFill>
                  <a:srgbClr val="000000"/>
                </a:solidFill>
                <a:latin typeface="SPIEJB+Georgia"/>
                <a:cs typeface="SPIEJB+Georgia"/>
              </a:rPr>
              <a:t>—</a:t>
            </a:r>
            <a:r>
              <a:rPr sz="1500" spc="15" dirty="0">
                <a:solidFill>
                  <a:srgbClr val="000000"/>
                </a:solidFill>
                <a:latin typeface="SPIEJB+Georgia"/>
                <a:cs typeface="SPIEJB+Georgia"/>
              </a:rPr>
              <a:t> </a:t>
            </a:r>
            <a:r>
              <a:rPr sz="1500" dirty="0">
                <a:solidFill>
                  <a:srgbClr val="000000"/>
                </a:solidFill>
                <a:latin typeface="SPIEJB+Georgia"/>
                <a:cs typeface="SPIEJB+Georgia"/>
              </a:rPr>
              <a:t>это сложная</a:t>
            </a:r>
            <a:r>
              <a:rPr sz="1500" spc="25" dirty="0">
                <a:solidFill>
                  <a:srgbClr val="000000"/>
                </a:solidFill>
                <a:latin typeface="SPIEJB+Georgia"/>
                <a:cs typeface="SPIEJB+Georgia"/>
              </a:rPr>
              <a:t> </a:t>
            </a:r>
            <a:r>
              <a:rPr sz="1500" dirty="0">
                <a:solidFill>
                  <a:srgbClr val="000000"/>
                </a:solidFill>
                <a:latin typeface="SPIEJB+Georgia"/>
                <a:cs typeface="SPIEJB+Georgia"/>
              </a:rPr>
              <a:t>система</a:t>
            </a:r>
          </a:p>
          <a:p>
            <a:pPr>
              <a:lnSpc>
                <a:spcPts val="1754"/>
              </a:lnSpc>
              <a:spcBef>
                <a:spcPts val="105"/>
              </a:spcBef>
            </a:pPr>
            <a:r>
              <a:rPr sz="1500" dirty="0">
                <a:solidFill>
                  <a:srgbClr val="000000"/>
                </a:solidFill>
                <a:latin typeface="SPIEJB+Georgia"/>
                <a:cs typeface="SPIEJB+Georgia"/>
              </a:rPr>
              <a:t>ответственности владельцев</a:t>
            </a:r>
            <a:r>
              <a:rPr sz="1500" spc="-15" dirty="0">
                <a:solidFill>
                  <a:srgbClr val="000000"/>
                </a:solidFill>
                <a:latin typeface="SPIEJB+Georgia"/>
                <a:cs typeface="SPIEJB+Georgia"/>
              </a:rPr>
              <a:t> </a:t>
            </a:r>
            <a:r>
              <a:rPr sz="1500" spc="9">
                <a:solidFill>
                  <a:srgbClr val="000000"/>
                </a:solidFill>
                <a:latin typeface="SPIEJB+Georgia"/>
                <a:cs typeface="SPIEJB+Georgia"/>
              </a:rPr>
              <a:t>бизнеса</a:t>
            </a:r>
            <a:r>
              <a:rPr sz="1500" spc="-29">
                <a:solidFill>
                  <a:srgbClr val="000000"/>
                </a:solidFill>
                <a:latin typeface="SPIEJB+Georgia"/>
                <a:cs typeface="SPIEJB+Georgia"/>
              </a:rPr>
              <a:t> </a:t>
            </a:r>
            <a:r>
              <a:rPr lang="ru-RU" sz="1500" spc="-29" dirty="0" smtClean="0">
                <a:solidFill>
                  <a:srgbClr val="000000"/>
                </a:solidFill>
                <a:latin typeface="SPIEJB+Georgia"/>
                <a:cs typeface="SPIEJB+Georgia"/>
              </a:rPr>
              <a:t> и компаний </a:t>
            </a:r>
            <a:r>
              <a:rPr sz="1500" smtClean="0">
                <a:solidFill>
                  <a:srgbClr val="000000"/>
                </a:solidFill>
                <a:latin typeface="SPIEJB+Georgia"/>
                <a:cs typeface="SPIEJB+Georgia"/>
              </a:rPr>
              <a:t>перед</a:t>
            </a:r>
            <a:r>
              <a:rPr sz="1500" spc="13" smtClean="0">
                <a:solidFill>
                  <a:srgbClr val="000000"/>
                </a:solidFill>
                <a:latin typeface="SPIEJB+Georgia"/>
                <a:cs typeface="SPIEJB+Georgia"/>
              </a:rPr>
              <a:t> </a:t>
            </a:r>
            <a:r>
              <a:rPr sz="1500">
                <a:solidFill>
                  <a:srgbClr val="000000"/>
                </a:solidFill>
                <a:latin typeface="SPIEJB+Georgia"/>
                <a:cs typeface="SPIEJB+Georgia"/>
              </a:rPr>
              <a:t>представителями</a:t>
            </a:r>
            <a:r>
              <a:rPr sz="1500" spc="20">
                <a:solidFill>
                  <a:srgbClr val="000000"/>
                </a:solidFill>
                <a:latin typeface="SPIEJB+Georgia"/>
                <a:cs typeface="SPIEJB+Georgia"/>
              </a:rPr>
              <a:t> </a:t>
            </a:r>
            <a:r>
              <a:rPr sz="1500" smtClean="0">
                <a:solidFill>
                  <a:srgbClr val="000000"/>
                </a:solidFill>
                <a:latin typeface="SPIEJB+Georgia"/>
                <a:cs typeface="SPIEJB+Georgia"/>
              </a:rPr>
              <a:t>заинтересованных</a:t>
            </a:r>
            <a:r>
              <a:rPr lang="ru-RU" sz="1500" dirty="0" smtClean="0">
                <a:solidFill>
                  <a:srgbClr val="000000"/>
                </a:solidFill>
                <a:latin typeface="SPIEJB+Georgia"/>
                <a:cs typeface="SPIEJB+Georgia"/>
              </a:rPr>
              <a:t>  с</a:t>
            </a:r>
            <a:r>
              <a:rPr sz="1500" smtClean="0">
                <a:solidFill>
                  <a:srgbClr val="000000"/>
                </a:solidFill>
                <a:latin typeface="SPIEJB+Georgia"/>
                <a:cs typeface="SPIEJB+Georgia"/>
              </a:rPr>
              <a:t>торон</a:t>
            </a:r>
            <a:r>
              <a:rPr sz="1500" spc="44" smtClean="0">
                <a:solidFill>
                  <a:srgbClr val="000000"/>
                </a:solidFill>
                <a:latin typeface="SPIEJB+Georgia"/>
                <a:cs typeface="SPIEJB+Georgia"/>
              </a:rPr>
              <a:t> </a:t>
            </a:r>
            <a:r>
              <a:rPr sz="1500" dirty="0">
                <a:solidFill>
                  <a:srgbClr val="000000"/>
                </a:solidFill>
                <a:latin typeface="SPIEJB+Georgia"/>
                <a:cs typeface="SPIEJB+Georgia"/>
              </a:rPr>
              <a:t>за результаты</a:t>
            </a:r>
            <a:r>
              <a:rPr sz="1500" spc="39" dirty="0">
                <a:solidFill>
                  <a:srgbClr val="000000"/>
                </a:solidFill>
                <a:latin typeface="SPIEJB+Georgia"/>
                <a:cs typeface="SPIEJB+Georgia"/>
              </a:rPr>
              <a:t> </a:t>
            </a:r>
            <a:r>
              <a:rPr sz="1500" spc="9" dirty="0">
                <a:solidFill>
                  <a:srgbClr val="000000"/>
                </a:solidFill>
                <a:latin typeface="SPIEJB+Georgia"/>
                <a:cs typeface="SPIEJB+Georgia"/>
              </a:rPr>
              <a:t>ведения</a:t>
            </a:r>
            <a:r>
              <a:rPr sz="1500" spc="-42" dirty="0">
                <a:solidFill>
                  <a:srgbClr val="000000"/>
                </a:solidFill>
                <a:latin typeface="SPIEJB+Georgia"/>
                <a:cs typeface="SPIEJB+Georgia"/>
              </a:rPr>
              <a:t> </a:t>
            </a:r>
            <a:r>
              <a:rPr sz="1500" dirty="0">
                <a:solidFill>
                  <a:srgbClr val="000000"/>
                </a:solidFill>
                <a:latin typeface="SPIEJB+Georgia"/>
                <a:cs typeface="SPIEJB+Georgia"/>
              </a:rPr>
              <a:t>бизнеса,</a:t>
            </a:r>
            <a:r>
              <a:rPr sz="1500" spc="-19" dirty="0">
                <a:solidFill>
                  <a:srgbClr val="000000"/>
                </a:solidFill>
                <a:latin typeface="SPIEJB+Georgia"/>
                <a:cs typeface="SPIEJB+Georgia"/>
              </a:rPr>
              <a:t> </a:t>
            </a:r>
            <a:r>
              <a:rPr sz="1500" dirty="0">
                <a:solidFill>
                  <a:srgbClr val="000000"/>
                </a:solidFill>
                <a:latin typeface="SPIEJB+Georgia"/>
                <a:cs typeface="SPIEJB+Georgia"/>
              </a:rPr>
              <a:t>которые</a:t>
            </a:r>
            <a:r>
              <a:rPr sz="1500" spc="23" dirty="0">
                <a:solidFill>
                  <a:srgbClr val="000000"/>
                </a:solidFill>
                <a:latin typeface="SPIEJB+Georgia"/>
                <a:cs typeface="SPIEJB+Georgia"/>
              </a:rPr>
              <a:t> </a:t>
            </a:r>
            <a:r>
              <a:rPr sz="1500" dirty="0">
                <a:solidFill>
                  <a:srgbClr val="000000"/>
                </a:solidFill>
                <a:latin typeface="SPIEJB+Georgia"/>
                <a:cs typeface="SPIEJB+Georgia"/>
              </a:rPr>
              <a:t>выражаются</a:t>
            </a:r>
            <a:r>
              <a:rPr sz="1500" spc="49" dirty="0">
                <a:solidFill>
                  <a:srgbClr val="000000"/>
                </a:solidFill>
                <a:latin typeface="SPIEJB+Georgia"/>
                <a:cs typeface="SPIEJB+Georgia"/>
              </a:rPr>
              <a:t> </a:t>
            </a:r>
            <a:r>
              <a:rPr sz="1500">
                <a:solidFill>
                  <a:srgbClr val="000000"/>
                </a:solidFill>
                <a:latin typeface="SPIEJB+Georgia"/>
                <a:cs typeface="SPIEJB+Georgia"/>
              </a:rPr>
              <a:t>в</a:t>
            </a:r>
            <a:r>
              <a:rPr sz="1500" spc="12">
                <a:solidFill>
                  <a:srgbClr val="000000"/>
                </a:solidFill>
                <a:latin typeface="SPIEJB+Georgia"/>
                <a:cs typeface="SPIEJB+Georgia"/>
              </a:rPr>
              <a:t> </a:t>
            </a:r>
            <a:r>
              <a:rPr sz="1500" smtClean="0">
                <a:solidFill>
                  <a:srgbClr val="000000"/>
                </a:solidFill>
                <a:latin typeface="SPIEJB+Georgia"/>
                <a:cs typeface="SPIEJB+Georgia"/>
              </a:rPr>
              <a:t>экономической</a:t>
            </a:r>
            <a:r>
              <a:rPr lang="ru-RU" sz="1500" dirty="0" smtClean="0">
                <a:solidFill>
                  <a:srgbClr val="000000"/>
                </a:solidFill>
                <a:latin typeface="SPIEJB+Georgia"/>
                <a:cs typeface="SPIEJB+Georgia"/>
              </a:rPr>
              <a:t>  э</a:t>
            </a:r>
            <a:r>
              <a:rPr sz="1500" smtClean="0">
                <a:solidFill>
                  <a:srgbClr val="000000"/>
                </a:solidFill>
                <a:latin typeface="SPIEJB+Georgia"/>
                <a:cs typeface="SPIEJB+Georgia"/>
              </a:rPr>
              <a:t>ффективности </a:t>
            </a:r>
            <a:r>
              <a:rPr sz="1500" dirty="0">
                <a:solidFill>
                  <a:srgbClr val="000000"/>
                </a:solidFill>
                <a:latin typeface="SPIEJB+Georgia"/>
                <a:cs typeface="SPIEJB+Georgia"/>
              </a:rPr>
              <a:t>и создании</a:t>
            </a:r>
            <a:r>
              <a:rPr sz="1500" spc="18" dirty="0">
                <a:solidFill>
                  <a:srgbClr val="000000"/>
                </a:solidFill>
                <a:latin typeface="SPIEJB+Georgia"/>
                <a:cs typeface="SPIEJB+Georgia"/>
              </a:rPr>
              <a:t> </a:t>
            </a:r>
            <a:r>
              <a:rPr sz="1500" dirty="0">
                <a:solidFill>
                  <a:srgbClr val="000000"/>
                </a:solidFill>
                <a:latin typeface="SPIEJB+Georgia"/>
                <a:cs typeface="SPIEJB+Georgia"/>
              </a:rPr>
              <a:t>стратегической</a:t>
            </a:r>
            <a:r>
              <a:rPr sz="1500" spc="18" dirty="0">
                <a:solidFill>
                  <a:srgbClr val="000000"/>
                </a:solidFill>
                <a:latin typeface="SPIEJB+Georgia"/>
                <a:cs typeface="SPIEJB+Georgia"/>
              </a:rPr>
              <a:t> </a:t>
            </a:r>
            <a:r>
              <a:rPr sz="1500" dirty="0">
                <a:solidFill>
                  <a:srgbClr val="000000"/>
                </a:solidFill>
                <a:latin typeface="SPIEJB+Georgia"/>
                <a:cs typeface="SPIEJB+Georgia"/>
              </a:rPr>
              <a:t>ценности</a:t>
            </a:r>
            <a:r>
              <a:rPr sz="1500" spc="-17" dirty="0">
                <a:solidFill>
                  <a:srgbClr val="000000"/>
                </a:solidFill>
                <a:latin typeface="SPIEJB+Georgia"/>
                <a:cs typeface="SPIEJB+Georgia"/>
              </a:rPr>
              <a:t> </a:t>
            </a:r>
            <a:r>
              <a:rPr sz="1500" dirty="0">
                <a:solidFill>
                  <a:srgbClr val="000000"/>
                </a:solidFill>
                <a:latin typeface="SPIEJB+Georgia"/>
                <a:cs typeface="SPIEJB+Georgia"/>
              </a:rPr>
              <a:t>компании</a:t>
            </a:r>
            <a:r>
              <a:rPr sz="1500" spc="17" dirty="0">
                <a:solidFill>
                  <a:srgbClr val="000000"/>
                </a:solidFill>
                <a:latin typeface="SPIEJB+Georgia"/>
                <a:cs typeface="SPIEJB+Georgia"/>
              </a:rPr>
              <a:t> </a:t>
            </a:r>
            <a:r>
              <a:rPr sz="1500" dirty="0">
                <a:solidFill>
                  <a:srgbClr val="000000"/>
                </a:solidFill>
                <a:latin typeface="SPIEJB+Georgia"/>
                <a:cs typeface="SPIEJB+Georgia"/>
              </a:rPr>
              <a:t>за </a:t>
            </a:r>
            <a:r>
              <a:rPr sz="1500" spc="13" dirty="0">
                <a:solidFill>
                  <a:srgbClr val="000000"/>
                </a:solidFill>
                <a:latin typeface="SPIEJB+Georgia"/>
                <a:cs typeface="SPIEJB+Georgia"/>
              </a:rPr>
              <a:t>счет</a:t>
            </a:r>
            <a:r>
              <a:rPr sz="1500" dirty="0">
                <a:solidFill>
                  <a:srgbClr val="262626"/>
                </a:solidFill>
                <a:latin typeface="ETRNHP+Arial"/>
                <a:cs typeface="ETRNHP+Arial"/>
              </a:rPr>
              <a:t>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27654" y="3294583"/>
            <a:ext cx="6693284" cy="74379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57"/>
              </a:lnSpc>
            </a:pPr>
            <a:r>
              <a:rPr sz="1500" dirty="0">
                <a:solidFill>
                  <a:srgbClr val="000000"/>
                </a:solidFill>
                <a:latin typeface="SPIEJB+Georgia"/>
                <a:cs typeface="SPIEJB+Georgia"/>
              </a:rPr>
              <a:t>1)</a:t>
            </a:r>
            <a:r>
              <a:rPr sz="1500" spc="11" dirty="0">
                <a:solidFill>
                  <a:srgbClr val="000000"/>
                </a:solidFill>
                <a:latin typeface="SPIEJB+Georgia"/>
                <a:cs typeface="SPIEJB+Georgia"/>
              </a:rPr>
              <a:t> </a:t>
            </a:r>
            <a:r>
              <a:rPr sz="1500" dirty="0">
                <a:solidFill>
                  <a:srgbClr val="000000"/>
                </a:solidFill>
                <a:latin typeface="SPIEJB+Georgia"/>
                <a:cs typeface="SPIEJB+Georgia"/>
              </a:rPr>
              <a:t>управления и</a:t>
            </a:r>
            <a:r>
              <a:rPr sz="1500" spc="9" dirty="0">
                <a:solidFill>
                  <a:srgbClr val="000000"/>
                </a:solidFill>
                <a:latin typeface="SPIEJB+Georgia"/>
                <a:cs typeface="SPIEJB+Georgia"/>
              </a:rPr>
              <a:t> </a:t>
            </a:r>
            <a:r>
              <a:rPr sz="1500" dirty="0">
                <a:solidFill>
                  <a:srgbClr val="000000"/>
                </a:solidFill>
                <a:latin typeface="SPIEJB+Georgia"/>
                <a:cs typeface="SPIEJB+Georgia"/>
              </a:rPr>
              <a:t>регулярных</a:t>
            </a:r>
            <a:r>
              <a:rPr sz="1500" spc="11" dirty="0">
                <a:solidFill>
                  <a:srgbClr val="000000"/>
                </a:solidFill>
                <a:latin typeface="SPIEJB+Georgia"/>
                <a:cs typeface="SPIEJB+Georgia"/>
              </a:rPr>
              <a:t> </a:t>
            </a:r>
            <a:r>
              <a:rPr sz="1500" dirty="0">
                <a:solidFill>
                  <a:srgbClr val="000000"/>
                </a:solidFill>
                <a:latin typeface="SPIEJB+Georgia"/>
                <a:cs typeface="SPIEJB+Georgia"/>
              </a:rPr>
              <a:t>мероприятий</a:t>
            </a:r>
            <a:r>
              <a:rPr sz="1500" spc="38" dirty="0">
                <a:solidFill>
                  <a:srgbClr val="000000"/>
                </a:solidFill>
                <a:latin typeface="SPIEJB+Georgia"/>
                <a:cs typeface="SPIEJB+Georgia"/>
              </a:rPr>
              <a:t> </a:t>
            </a:r>
            <a:r>
              <a:rPr sz="1500" dirty="0">
                <a:solidFill>
                  <a:srgbClr val="000000"/>
                </a:solidFill>
                <a:latin typeface="SPIEJB+Georgia"/>
                <a:cs typeface="SPIEJB+Georgia"/>
              </a:rPr>
              <a:t>по предотвращению,</a:t>
            </a:r>
          </a:p>
          <a:p>
            <a:pPr>
              <a:lnSpc>
                <a:spcPts val="1754"/>
              </a:lnSpc>
              <a:spcBef>
                <a:spcPts val="106"/>
              </a:spcBef>
            </a:pPr>
            <a:r>
              <a:rPr sz="1500" dirty="0">
                <a:solidFill>
                  <a:srgbClr val="000000"/>
                </a:solidFill>
                <a:latin typeface="SPIEJB+Georgia"/>
                <a:cs typeface="SPIEJB+Georgia"/>
              </a:rPr>
              <a:t>минимизации</a:t>
            </a:r>
            <a:r>
              <a:rPr sz="1500" spc="-17" dirty="0">
                <a:solidFill>
                  <a:srgbClr val="000000"/>
                </a:solidFill>
                <a:latin typeface="SPIEJB+Georgia"/>
                <a:cs typeface="SPIEJB+Georgia"/>
              </a:rPr>
              <a:t> </a:t>
            </a:r>
            <a:r>
              <a:rPr sz="1500" dirty="0">
                <a:solidFill>
                  <a:srgbClr val="000000"/>
                </a:solidFill>
                <a:latin typeface="SPIEJB+Georgia"/>
                <a:cs typeface="SPIEJB+Georgia"/>
              </a:rPr>
              <a:t>и ликвидации нефинансовых рисков</a:t>
            </a:r>
            <a:r>
              <a:rPr sz="1500" spc="9" dirty="0">
                <a:solidFill>
                  <a:srgbClr val="000000"/>
                </a:solidFill>
                <a:latin typeface="SPIEJB+Georgia"/>
                <a:cs typeface="SPIEJB+Georgia"/>
              </a:rPr>
              <a:t> </a:t>
            </a:r>
            <a:r>
              <a:rPr sz="1500" dirty="0">
                <a:solidFill>
                  <a:srgbClr val="000000"/>
                </a:solidFill>
                <a:latin typeface="SPIEJB+Georgia"/>
                <a:cs typeface="SPIEJB+Georgia"/>
              </a:rPr>
              <a:t>(социальных,</a:t>
            </a:r>
          </a:p>
          <a:p>
            <a:pPr>
              <a:lnSpc>
                <a:spcPts val="1754"/>
              </a:lnSpc>
              <a:spcBef>
                <a:spcPts val="105"/>
              </a:spcBef>
            </a:pPr>
            <a:r>
              <a:rPr sz="1500" dirty="0">
                <a:solidFill>
                  <a:srgbClr val="000000"/>
                </a:solidFill>
                <a:latin typeface="SPIEJB+Georgia"/>
                <a:cs typeface="SPIEJB+Georgia"/>
              </a:rPr>
              <a:t>экологических,</a:t>
            </a:r>
            <a:r>
              <a:rPr sz="1500" spc="18" dirty="0">
                <a:solidFill>
                  <a:srgbClr val="000000"/>
                </a:solidFill>
                <a:latin typeface="SPIEJB+Georgia"/>
                <a:cs typeface="SPIEJB+Georgia"/>
              </a:rPr>
              <a:t> </a:t>
            </a:r>
            <a:r>
              <a:rPr sz="1500" dirty="0">
                <a:solidFill>
                  <a:srgbClr val="000000"/>
                </a:solidFill>
                <a:latin typeface="SPIEJB+Georgia"/>
                <a:cs typeface="SPIEJB+Georgia"/>
              </a:rPr>
              <a:t>юридических,</a:t>
            </a:r>
            <a:r>
              <a:rPr sz="1500" spc="18" dirty="0">
                <a:solidFill>
                  <a:srgbClr val="000000"/>
                </a:solidFill>
                <a:latin typeface="SPIEJB+Georgia"/>
                <a:cs typeface="SPIEJB+Georgia"/>
              </a:rPr>
              <a:t> </a:t>
            </a:r>
            <a:r>
              <a:rPr sz="1500" dirty="0">
                <a:solidFill>
                  <a:srgbClr val="000000"/>
                </a:solidFill>
                <a:latin typeface="SPIEJB+Georgia"/>
                <a:cs typeface="SPIEJB+Georgia"/>
              </a:rPr>
              <a:t>технологических, политических</a:t>
            </a:r>
            <a:r>
              <a:rPr sz="1500" spc="10" dirty="0">
                <a:solidFill>
                  <a:srgbClr val="000000"/>
                </a:solidFill>
                <a:latin typeface="SPIEJB+Georgia"/>
                <a:cs typeface="SPIEJB+Georgia"/>
              </a:rPr>
              <a:t> </a:t>
            </a:r>
            <a:r>
              <a:rPr sz="1500" dirty="0">
                <a:solidFill>
                  <a:srgbClr val="000000"/>
                </a:solidFill>
                <a:latin typeface="SPIEJB+Georgia"/>
                <a:cs typeface="SPIEJB+Georgia"/>
              </a:rPr>
              <a:t>и других);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27654" y="4202293"/>
            <a:ext cx="7031375" cy="74379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54"/>
              </a:lnSpc>
            </a:pPr>
            <a:r>
              <a:rPr sz="1500" dirty="0">
                <a:solidFill>
                  <a:srgbClr val="000000"/>
                </a:solidFill>
                <a:latin typeface="SPIEJB+Georgia"/>
                <a:cs typeface="SPIEJB+Georgia"/>
              </a:rPr>
              <a:t>2)</a:t>
            </a:r>
            <a:r>
              <a:rPr sz="1500" spc="15" dirty="0">
                <a:solidFill>
                  <a:srgbClr val="000000"/>
                </a:solidFill>
                <a:latin typeface="SPIEJB+Georgia"/>
                <a:cs typeface="SPIEJB+Georgia"/>
              </a:rPr>
              <a:t> </a:t>
            </a:r>
            <a:r>
              <a:rPr sz="1500" dirty="0">
                <a:solidFill>
                  <a:srgbClr val="000000"/>
                </a:solidFill>
                <a:latin typeface="SPIEJB+Georgia"/>
                <a:cs typeface="SPIEJB+Georgia"/>
              </a:rPr>
              <a:t>управления и осуществления регулярных социальных инвестиций</a:t>
            </a:r>
            <a:r>
              <a:rPr sz="1500" spc="-17" dirty="0">
                <a:solidFill>
                  <a:srgbClr val="000000"/>
                </a:solidFill>
                <a:latin typeface="SPIEJB+Georgia"/>
                <a:cs typeface="SPIEJB+Georgia"/>
              </a:rPr>
              <a:t> </a:t>
            </a:r>
            <a:r>
              <a:rPr sz="1500" dirty="0">
                <a:solidFill>
                  <a:srgbClr val="000000"/>
                </a:solidFill>
                <a:latin typeface="SPIEJB+Georgia"/>
                <a:cs typeface="SPIEJB+Georgia"/>
              </a:rPr>
              <a:t>в</a:t>
            </a:r>
            <a:r>
              <a:rPr sz="1500" spc="12" dirty="0">
                <a:solidFill>
                  <a:srgbClr val="000000"/>
                </a:solidFill>
                <a:latin typeface="SPIEJB+Georgia"/>
                <a:cs typeface="SPIEJB+Georgia"/>
              </a:rPr>
              <a:t> </a:t>
            </a:r>
            <a:r>
              <a:rPr sz="1500" dirty="0">
                <a:solidFill>
                  <a:srgbClr val="000000"/>
                </a:solidFill>
                <a:latin typeface="SPIEJB+Georgia"/>
                <a:cs typeface="SPIEJB+Georgia"/>
              </a:rPr>
              <a:t>те</a:t>
            </a:r>
          </a:p>
          <a:p>
            <a:pPr>
              <a:lnSpc>
                <a:spcPts val="1754"/>
              </a:lnSpc>
              <a:spcBef>
                <a:spcPts val="104"/>
              </a:spcBef>
            </a:pPr>
            <a:r>
              <a:rPr sz="1500" dirty="0">
                <a:solidFill>
                  <a:srgbClr val="000000"/>
                </a:solidFill>
                <a:latin typeface="SPIEJB+Georgia"/>
                <a:cs typeface="SPIEJB+Georgia"/>
              </a:rPr>
              <a:t>области,</a:t>
            </a:r>
            <a:r>
              <a:rPr sz="1500" spc="20" dirty="0">
                <a:solidFill>
                  <a:srgbClr val="000000"/>
                </a:solidFill>
                <a:latin typeface="SPIEJB+Georgia"/>
                <a:cs typeface="SPIEJB+Georgia"/>
              </a:rPr>
              <a:t> </a:t>
            </a:r>
            <a:r>
              <a:rPr sz="1500" dirty="0">
                <a:solidFill>
                  <a:srgbClr val="000000"/>
                </a:solidFill>
                <a:latin typeface="SPIEJB+Georgia"/>
                <a:cs typeface="SPIEJB+Georgia"/>
              </a:rPr>
              <a:t>где</a:t>
            </a:r>
            <a:r>
              <a:rPr sz="1500" spc="9" dirty="0">
                <a:solidFill>
                  <a:srgbClr val="000000"/>
                </a:solidFill>
                <a:latin typeface="SPIEJB+Georgia"/>
                <a:cs typeface="SPIEJB+Georgia"/>
              </a:rPr>
              <a:t> </a:t>
            </a:r>
            <a:r>
              <a:rPr sz="1500" dirty="0">
                <a:solidFill>
                  <a:srgbClr val="000000"/>
                </a:solidFill>
                <a:latin typeface="SPIEJB+Georgia"/>
                <a:cs typeface="SPIEJB+Georgia"/>
              </a:rPr>
              <a:t>это</a:t>
            </a:r>
            <a:r>
              <a:rPr sz="1500" spc="11" dirty="0">
                <a:solidFill>
                  <a:srgbClr val="000000"/>
                </a:solidFill>
                <a:latin typeface="SPIEJB+Georgia"/>
                <a:cs typeface="SPIEJB+Georgia"/>
              </a:rPr>
              <a:t> </a:t>
            </a:r>
            <a:r>
              <a:rPr sz="1500" dirty="0">
                <a:solidFill>
                  <a:srgbClr val="000000"/>
                </a:solidFill>
                <a:latin typeface="SPIEJB+Georgia"/>
                <a:cs typeface="SPIEJB+Georgia"/>
              </a:rPr>
              <a:t>необходимо,</a:t>
            </a:r>
            <a:r>
              <a:rPr sz="1500" spc="13" dirty="0">
                <a:solidFill>
                  <a:srgbClr val="000000"/>
                </a:solidFill>
                <a:latin typeface="SPIEJB+Georgia"/>
                <a:cs typeface="SPIEJB+Georgia"/>
              </a:rPr>
              <a:t> </a:t>
            </a:r>
            <a:r>
              <a:rPr sz="1500" dirty="0">
                <a:solidFill>
                  <a:srgbClr val="000000"/>
                </a:solidFill>
                <a:latin typeface="SPIEJB+Georgia"/>
                <a:cs typeface="SPIEJB+Georgia"/>
              </a:rPr>
              <a:t>с целью обеспечения</a:t>
            </a:r>
            <a:r>
              <a:rPr sz="1500" spc="-23" dirty="0">
                <a:solidFill>
                  <a:srgbClr val="000000"/>
                </a:solidFill>
                <a:latin typeface="SPIEJB+Georgia"/>
                <a:cs typeface="SPIEJB+Georgia"/>
              </a:rPr>
              <a:t> </a:t>
            </a:r>
            <a:r>
              <a:rPr sz="1500" dirty="0">
                <a:solidFill>
                  <a:srgbClr val="000000"/>
                </a:solidFill>
                <a:latin typeface="SPIEJB+Georgia"/>
                <a:cs typeface="SPIEJB+Georgia"/>
              </a:rPr>
              <a:t>устойчивого</a:t>
            </a:r>
            <a:r>
              <a:rPr sz="1500" spc="25" dirty="0">
                <a:solidFill>
                  <a:srgbClr val="000000"/>
                </a:solidFill>
                <a:latin typeface="SPIEJB+Georgia"/>
                <a:cs typeface="SPIEJB+Georgia"/>
              </a:rPr>
              <a:t> </a:t>
            </a:r>
            <a:r>
              <a:rPr sz="1500" dirty="0">
                <a:solidFill>
                  <a:srgbClr val="000000"/>
                </a:solidFill>
                <a:latin typeface="SPIEJB+Georgia"/>
                <a:cs typeface="SPIEJB+Georgia"/>
              </a:rPr>
              <a:t>развития как</a:t>
            </a:r>
          </a:p>
          <a:p>
            <a:pPr>
              <a:lnSpc>
                <a:spcPts val="1754"/>
              </a:lnSpc>
              <a:spcBef>
                <a:spcPts val="105"/>
              </a:spcBef>
            </a:pPr>
            <a:r>
              <a:rPr sz="1500" dirty="0">
                <a:solidFill>
                  <a:srgbClr val="000000"/>
                </a:solidFill>
                <a:latin typeface="SPIEJB+Georgia"/>
                <a:cs typeface="SPIEJB+Georgia"/>
              </a:rPr>
              <a:t>самой</a:t>
            </a:r>
            <a:r>
              <a:rPr sz="1500" spc="20" dirty="0">
                <a:solidFill>
                  <a:srgbClr val="000000"/>
                </a:solidFill>
                <a:latin typeface="SPIEJB+Georgia"/>
                <a:cs typeface="SPIEJB+Georgia"/>
              </a:rPr>
              <a:t> </a:t>
            </a:r>
            <a:r>
              <a:rPr sz="1500" dirty="0">
                <a:solidFill>
                  <a:srgbClr val="000000"/>
                </a:solidFill>
                <a:latin typeface="SPIEJB+Georgia"/>
                <a:cs typeface="SPIEJB+Georgia"/>
              </a:rPr>
              <a:t>организации,</a:t>
            </a:r>
            <a:r>
              <a:rPr sz="1500" spc="19" dirty="0">
                <a:solidFill>
                  <a:srgbClr val="000000"/>
                </a:solidFill>
                <a:latin typeface="SPIEJB+Georgia"/>
                <a:cs typeface="SPIEJB+Georgia"/>
              </a:rPr>
              <a:t> </a:t>
            </a:r>
            <a:r>
              <a:rPr sz="1500" dirty="0">
                <a:solidFill>
                  <a:srgbClr val="000000"/>
                </a:solidFill>
                <a:latin typeface="SPIEJB+Georgia"/>
                <a:cs typeface="SPIEJB+Georgia"/>
              </a:rPr>
              <a:t>так</a:t>
            </a:r>
            <a:r>
              <a:rPr sz="1500" spc="17" dirty="0">
                <a:solidFill>
                  <a:srgbClr val="000000"/>
                </a:solidFill>
                <a:latin typeface="SPIEJB+Georgia"/>
                <a:cs typeface="SPIEJB+Georgia"/>
              </a:rPr>
              <a:t> </a:t>
            </a:r>
            <a:r>
              <a:rPr sz="1500" dirty="0">
                <a:solidFill>
                  <a:srgbClr val="000000"/>
                </a:solidFill>
                <a:latin typeface="SPIEJB+Georgia"/>
                <a:cs typeface="SPIEJB+Georgia"/>
              </a:rPr>
              <a:t>и территории</a:t>
            </a:r>
            <a:r>
              <a:rPr sz="1500" spc="35" dirty="0">
                <a:solidFill>
                  <a:srgbClr val="000000"/>
                </a:solidFill>
                <a:latin typeface="SPIEJB+Georgia"/>
                <a:cs typeface="SPIEJB+Georgia"/>
              </a:rPr>
              <a:t> </a:t>
            </a:r>
            <a:r>
              <a:rPr sz="1500" spc="11" dirty="0">
                <a:solidFill>
                  <a:srgbClr val="000000"/>
                </a:solidFill>
                <a:latin typeface="SPIEJB+Georgia"/>
                <a:cs typeface="SPIEJB+Georgia"/>
              </a:rPr>
              <a:t>ее</a:t>
            </a:r>
            <a:r>
              <a:rPr sz="1500" spc="-20" dirty="0">
                <a:solidFill>
                  <a:srgbClr val="000000"/>
                </a:solidFill>
                <a:latin typeface="SPIEJB+Georgia"/>
                <a:cs typeface="SPIEJB+Georgia"/>
              </a:rPr>
              <a:t> </a:t>
            </a:r>
            <a:r>
              <a:rPr sz="1500" dirty="0">
                <a:solidFill>
                  <a:srgbClr val="000000"/>
                </a:solidFill>
                <a:latin typeface="SPIEJB+Georgia"/>
                <a:cs typeface="SPIEJB+Georgia"/>
              </a:rPr>
              <a:t>присутствия;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627654" y="5066402"/>
            <a:ext cx="6726135" cy="96180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54"/>
              </a:lnSpc>
            </a:pPr>
            <a:r>
              <a:rPr sz="1500" spc="12" dirty="0">
                <a:solidFill>
                  <a:srgbClr val="000000"/>
                </a:solidFill>
                <a:latin typeface="SPIEJB+Georgia"/>
                <a:cs typeface="SPIEJB+Georgia"/>
              </a:rPr>
              <a:t>3)</a:t>
            </a:r>
            <a:r>
              <a:rPr sz="1500" dirty="0">
                <a:solidFill>
                  <a:srgbClr val="000000"/>
                </a:solidFill>
                <a:latin typeface="SPIEJB+Georgia"/>
                <a:cs typeface="SPIEJB+Georgia"/>
              </a:rPr>
              <a:t> управления</a:t>
            </a:r>
            <a:r>
              <a:rPr sz="1500" spc="13" dirty="0">
                <a:solidFill>
                  <a:srgbClr val="000000"/>
                </a:solidFill>
                <a:latin typeface="SPIEJB+Georgia"/>
                <a:cs typeface="SPIEJB+Georgia"/>
              </a:rPr>
              <a:t> </a:t>
            </a:r>
            <a:r>
              <a:rPr sz="1500" dirty="0">
                <a:solidFill>
                  <a:srgbClr val="000000"/>
                </a:solidFill>
                <a:latin typeface="SPIEJB+Georgia"/>
                <a:cs typeface="SPIEJB+Georgia"/>
              </a:rPr>
              <a:t>и регулярной</a:t>
            </a:r>
            <a:r>
              <a:rPr sz="1500" spc="18" dirty="0">
                <a:solidFill>
                  <a:srgbClr val="000000"/>
                </a:solidFill>
                <a:latin typeface="SPIEJB+Georgia"/>
                <a:cs typeface="SPIEJB+Georgia"/>
              </a:rPr>
              <a:t> </a:t>
            </a:r>
            <a:r>
              <a:rPr sz="1500" dirty="0">
                <a:solidFill>
                  <a:srgbClr val="000000"/>
                </a:solidFill>
                <a:latin typeface="SPIEJB+Georgia"/>
                <a:cs typeface="SPIEJB+Georgia"/>
              </a:rPr>
              <a:t>работы</a:t>
            </a:r>
            <a:r>
              <a:rPr sz="1500" spc="24" dirty="0">
                <a:solidFill>
                  <a:srgbClr val="000000"/>
                </a:solidFill>
                <a:latin typeface="SPIEJB+Georgia"/>
                <a:cs typeface="SPIEJB+Georgia"/>
              </a:rPr>
              <a:t> </a:t>
            </a:r>
            <a:r>
              <a:rPr sz="1500" dirty="0">
                <a:solidFill>
                  <a:srgbClr val="000000"/>
                </a:solidFill>
                <a:latin typeface="SPIEJB+Georgia"/>
                <a:cs typeface="SPIEJB+Georgia"/>
              </a:rPr>
              <a:t>над</a:t>
            </a:r>
            <a:r>
              <a:rPr sz="1500" spc="10" dirty="0">
                <a:solidFill>
                  <a:srgbClr val="000000"/>
                </a:solidFill>
                <a:latin typeface="SPIEJB+Georgia"/>
                <a:cs typeface="SPIEJB+Georgia"/>
              </a:rPr>
              <a:t> </a:t>
            </a:r>
            <a:r>
              <a:rPr sz="1500" dirty="0">
                <a:solidFill>
                  <a:srgbClr val="000000"/>
                </a:solidFill>
                <a:latin typeface="SPIEJB+Georgia"/>
                <a:cs typeface="SPIEJB+Georgia"/>
              </a:rPr>
              <a:t>выстраиванием и поддержанием</a:t>
            </a:r>
          </a:p>
          <a:p>
            <a:pPr>
              <a:lnSpc>
                <a:spcPts val="1754"/>
              </a:lnSpc>
              <a:spcBef>
                <a:spcPts val="105"/>
              </a:spcBef>
            </a:pPr>
            <a:r>
              <a:rPr sz="1500" dirty="0">
                <a:solidFill>
                  <a:srgbClr val="000000"/>
                </a:solidFill>
                <a:latin typeface="SPIEJB+Georgia"/>
                <a:cs typeface="SPIEJB+Georgia"/>
              </a:rPr>
              <a:t>отношений с</a:t>
            </a:r>
            <a:r>
              <a:rPr sz="1500" spc="15" dirty="0">
                <a:solidFill>
                  <a:srgbClr val="000000"/>
                </a:solidFill>
                <a:latin typeface="SPIEJB+Georgia"/>
                <a:cs typeface="SPIEJB+Georgia"/>
              </a:rPr>
              <a:t> </a:t>
            </a:r>
            <a:r>
              <a:rPr sz="1500" dirty="0">
                <a:solidFill>
                  <a:srgbClr val="000000"/>
                </a:solidFill>
                <a:latin typeface="SPIEJB+Georgia"/>
                <a:cs typeface="SPIEJB+Georgia"/>
              </a:rPr>
              <a:t>заинтересованными</a:t>
            </a:r>
            <a:r>
              <a:rPr sz="1500" spc="-16" dirty="0">
                <a:solidFill>
                  <a:srgbClr val="000000"/>
                </a:solidFill>
                <a:latin typeface="SPIEJB+Georgia"/>
                <a:cs typeface="SPIEJB+Georgia"/>
              </a:rPr>
              <a:t> </a:t>
            </a:r>
            <a:r>
              <a:rPr sz="1500" dirty="0">
                <a:solidFill>
                  <a:srgbClr val="000000"/>
                </a:solidFill>
                <a:latin typeface="SPIEJB+Georgia"/>
                <a:cs typeface="SPIEJB+Georgia"/>
              </a:rPr>
              <a:t>сторонами</a:t>
            </a:r>
            <a:r>
              <a:rPr sz="1500" spc="39" dirty="0">
                <a:solidFill>
                  <a:srgbClr val="000000"/>
                </a:solidFill>
                <a:latin typeface="SPIEJB+Georgia"/>
                <a:cs typeface="SPIEJB+Georgia"/>
              </a:rPr>
              <a:t> </a:t>
            </a:r>
            <a:r>
              <a:rPr sz="1500" dirty="0">
                <a:solidFill>
                  <a:srgbClr val="000000"/>
                </a:solidFill>
                <a:latin typeface="SPIEJB+Georgia"/>
                <a:cs typeface="SPIEJB+Georgia"/>
              </a:rPr>
              <a:t>(с</a:t>
            </a:r>
            <a:r>
              <a:rPr sz="1500" spc="16" dirty="0">
                <a:solidFill>
                  <a:srgbClr val="000000"/>
                </a:solidFill>
                <a:latin typeface="SPIEJB+Georgia"/>
                <a:cs typeface="SPIEJB+Georgia"/>
              </a:rPr>
              <a:t> </a:t>
            </a:r>
            <a:r>
              <a:rPr sz="1500" dirty="0">
                <a:solidFill>
                  <a:srgbClr val="000000"/>
                </a:solidFill>
                <a:latin typeface="SPIEJB+Georgia"/>
                <a:cs typeface="SPIEJB+Georgia"/>
              </a:rPr>
              <a:t>сотрудниками</a:t>
            </a:r>
            <a:r>
              <a:rPr sz="1500" spc="20" dirty="0">
                <a:solidFill>
                  <a:srgbClr val="000000"/>
                </a:solidFill>
                <a:latin typeface="SPIEJB+Georgia"/>
                <a:cs typeface="SPIEJB+Georgia"/>
              </a:rPr>
              <a:t> </a:t>
            </a:r>
            <a:r>
              <a:rPr sz="1500" dirty="0">
                <a:solidFill>
                  <a:srgbClr val="000000"/>
                </a:solidFill>
                <a:latin typeface="SPIEJB+Georgia"/>
                <a:cs typeface="SPIEJB+Georgia"/>
              </a:rPr>
              <a:t>компании,</a:t>
            </a:r>
          </a:p>
          <a:p>
            <a:pPr>
              <a:lnSpc>
                <a:spcPts val="1754"/>
              </a:lnSpc>
              <a:spcBef>
                <a:spcPts val="107"/>
              </a:spcBef>
            </a:pPr>
            <a:r>
              <a:rPr sz="1500" dirty="0">
                <a:solidFill>
                  <a:srgbClr val="000000"/>
                </a:solidFill>
                <a:latin typeface="SPIEJB+Georgia"/>
                <a:cs typeface="SPIEJB+Georgia"/>
              </a:rPr>
              <a:t>подрядчиками,</a:t>
            </a:r>
            <a:r>
              <a:rPr sz="1500" spc="56" dirty="0">
                <a:solidFill>
                  <a:srgbClr val="000000"/>
                </a:solidFill>
                <a:latin typeface="SPIEJB+Georgia"/>
                <a:cs typeface="SPIEJB+Georgia"/>
              </a:rPr>
              <a:t> </a:t>
            </a:r>
            <a:r>
              <a:rPr sz="1500" dirty="0">
                <a:solidFill>
                  <a:srgbClr val="000000"/>
                </a:solidFill>
                <a:latin typeface="SPIEJB+Georgia"/>
                <a:cs typeface="SPIEJB+Georgia"/>
              </a:rPr>
              <a:t>субподрядчиками,</a:t>
            </a:r>
            <a:r>
              <a:rPr sz="1500" spc="37" dirty="0">
                <a:solidFill>
                  <a:srgbClr val="000000"/>
                </a:solidFill>
                <a:latin typeface="SPIEJB+Georgia"/>
                <a:cs typeface="SPIEJB+Georgia"/>
              </a:rPr>
              <a:t> </a:t>
            </a:r>
            <a:r>
              <a:rPr sz="1500" dirty="0">
                <a:solidFill>
                  <a:srgbClr val="000000"/>
                </a:solidFill>
                <a:latin typeface="SPIEJB+Georgia"/>
                <a:cs typeface="SPIEJB+Georgia"/>
              </a:rPr>
              <a:t>обществом, представителями</a:t>
            </a:r>
            <a:r>
              <a:rPr sz="1500" spc="20" dirty="0">
                <a:solidFill>
                  <a:srgbClr val="000000"/>
                </a:solidFill>
                <a:latin typeface="SPIEJB+Georgia"/>
                <a:cs typeface="SPIEJB+Georgia"/>
              </a:rPr>
              <a:t> </a:t>
            </a:r>
            <a:r>
              <a:rPr sz="1500" dirty="0">
                <a:solidFill>
                  <a:srgbClr val="000000"/>
                </a:solidFill>
                <a:latin typeface="SPIEJB+Georgia"/>
                <a:cs typeface="SPIEJB+Georgia"/>
              </a:rPr>
              <a:t>органов</a:t>
            </a:r>
          </a:p>
          <a:p>
            <a:pPr>
              <a:lnSpc>
                <a:spcPts val="1754"/>
              </a:lnSpc>
              <a:spcBef>
                <a:spcPts val="149"/>
              </a:spcBef>
            </a:pPr>
            <a:r>
              <a:rPr sz="1500" dirty="0">
                <a:solidFill>
                  <a:srgbClr val="000000"/>
                </a:solidFill>
                <a:latin typeface="SPIEJB+Georgia"/>
                <a:cs typeface="SPIEJB+Georgia"/>
              </a:rPr>
              <a:t>власти, инвесторами</a:t>
            </a:r>
            <a:r>
              <a:rPr sz="1500" spc="20" dirty="0">
                <a:solidFill>
                  <a:srgbClr val="000000"/>
                </a:solidFill>
                <a:latin typeface="SPIEJB+Georgia"/>
                <a:cs typeface="SPIEJB+Georgia"/>
              </a:rPr>
              <a:t> </a:t>
            </a:r>
            <a:r>
              <a:rPr sz="1500" dirty="0">
                <a:solidFill>
                  <a:srgbClr val="000000"/>
                </a:solidFill>
                <a:latin typeface="SPIEJB+Georgia"/>
                <a:cs typeface="SPIEJB+Georgia"/>
              </a:rPr>
              <a:t>и др.);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628415" y="6138612"/>
            <a:ext cx="7101372" cy="4744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54"/>
              </a:lnSpc>
            </a:pPr>
            <a:r>
              <a:rPr sz="1500" dirty="0">
                <a:solidFill>
                  <a:srgbClr val="000000"/>
                </a:solidFill>
                <a:latin typeface="SPIEJB+Georgia"/>
                <a:cs typeface="SPIEJB+Georgia"/>
              </a:rPr>
              <a:t>4) соблюдения</a:t>
            </a:r>
            <a:r>
              <a:rPr sz="1500" spc="13" dirty="0">
                <a:solidFill>
                  <a:srgbClr val="000000"/>
                </a:solidFill>
                <a:latin typeface="SPIEJB+Georgia"/>
                <a:cs typeface="SPIEJB+Georgia"/>
              </a:rPr>
              <a:t> </a:t>
            </a:r>
            <a:r>
              <a:rPr sz="1500" dirty="0">
                <a:solidFill>
                  <a:srgbClr val="000000"/>
                </a:solidFill>
                <a:latin typeface="SPIEJB+Georgia"/>
                <a:cs typeface="SPIEJB+Georgia"/>
              </a:rPr>
              <a:t>международного/местного</a:t>
            </a:r>
            <a:r>
              <a:rPr sz="1500" spc="43" dirty="0">
                <a:solidFill>
                  <a:srgbClr val="000000"/>
                </a:solidFill>
                <a:latin typeface="SPIEJB+Georgia"/>
                <a:cs typeface="SPIEJB+Georgia"/>
              </a:rPr>
              <a:t> </a:t>
            </a:r>
            <a:r>
              <a:rPr sz="1500" dirty="0">
                <a:solidFill>
                  <a:srgbClr val="000000"/>
                </a:solidFill>
                <a:latin typeface="SPIEJB+Georgia"/>
                <a:cs typeface="SPIEJB+Georgia"/>
              </a:rPr>
              <a:t>законодательства,</a:t>
            </a:r>
            <a:r>
              <a:rPr sz="1500" spc="35" dirty="0">
                <a:solidFill>
                  <a:srgbClr val="000000"/>
                </a:solidFill>
                <a:latin typeface="SPIEJB+Georgia"/>
                <a:cs typeface="SPIEJB+Georgia"/>
              </a:rPr>
              <a:t> </a:t>
            </a:r>
            <a:r>
              <a:rPr sz="1500" dirty="0">
                <a:solidFill>
                  <a:srgbClr val="000000"/>
                </a:solidFill>
                <a:latin typeface="SPIEJB+Georgia"/>
                <a:cs typeface="SPIEJB+Georgia"/>
              </a:rPr>
              <a:t>корпоративного</a:t>
            </a:r>
          </a:p>
          <a:p>
            <a:pPr>
              <a:lnSpc>
                <a:spcPts val="1754"/>
              </a:lnSpc>
              <a:spcBef>
                <a:spcPts val="105"/>
              </a:spcBef>
            </a:pPr>
            <a:r>
              <a:rPr sz="1500" dirty="0">
                <a:solidFill>
                  <a:srgbClr val="000000"/>
                </a:solidFill>
                <a:latin typeface="SPIEJB+Georgia"/>
                <a:cs typeface="SPIEJB+Georgia"/>
              </a:rPr>
              <a:t>кодекса поведения</a:t>
            </a:r>
            <a:r>
              <a:rPr sz="1500" spc="-23" dirty="0">
                <a:solidFill>
                  <a:srgbClr val="000000"/>
                </a:solidFill>
                <a:latin typeface="SPIEJB+Georgia"/>
                <a:cs typeface="SPIEJB+Georgia"/>
              </a:rPr>
              <a:t> </a:t>
            </a:r>
            <a:r>
              <a:rPr sz="1500" dirty="0">
                <a:solidFill>
                  <a:srgbClr val="000000"/>
                </a:solidFill>
                <a:latin typeface="SPIEJB+Georgia"/>
                <a:cs typeface="SPIEJB+Georgia"/>
              </a:rPr>
              <a:t>и этических стандартов.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</TotalTime>
  <Words>4772</Words>
  <Application>Microsoft Office PowerPoint</Application>
  <PresentationFormat>Экран (4:3)</PresentationFormat>
  <Paragraphs>369</Paragraphs>
  <Slides>63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63</vt:i4>
      </vt:variant>
    </vt:vector>
  </HeadingPairs>
  <TitlesOfParts>
    <vt:vector size="64" baseType="lpstr">
      <vt:lpstr>Тема Office</vt:lpstr>
      <vt:lpstr> Взаимодействие государства и бизнеса в развитии ESG-повестки: сложные вопросы и практика решения </vt:lpstr>
      <vt:lpstr>Основные вопросы лекции</vt:lpstr>
      <vt:lpstr>Понятия и их соотношение</vt:lpstr>
      <vt:lpstr>Цели устойчивого развития (ЦУР)</vt:lpstr>
      <vt:lpstr>Смысловые блоки ЦУР</vt:lpstr>
      <vt:lpstr>Задачи в области УР, которые ставили перед собой компании в 2021 – 2022 годах, % (материалы опросов РСПП)</vt:lpstr>
      <vt:lpstr>Слайд 7</vt:lpstr>
      <vt:lpstr>Слайд 8</vt:lpstr>
      <vt:lpstr>Слайд 9</vt:lpstr>
      <vt:lpstr>Корпоративная социальная ответственность (КСО) vs ESG</vt:lpstr>
      <vt:lpstr>Ответственное ведение бизнеса</vt:lpstr>
      <vt:lpstr>Ответственное ведение бизнеса</vt:lpstr>
      <vt:lpstr>Ответственное ведение бизнеса</vt:lpstr>
      <vt:lpstr>Ответственное ведение бизнеса</vt:lpstr>
      <vt:lpstr>Термины и понятия устойчивого развития</vt:lpstr>
      <vt:lpstr>Этапы развития ESG-повестки в России</vt:lpstr>
      <vt:lpstr>История формирования ESG-повестки в РФ : 2-ой и 3-ий этап</vt:lpstr>
      <vt:lpstr>Институциональная основа развития ESG-повестки</vt:lpstr>
      <vt:lpstr>Инструменты развития ESG-повестки : приоритетные</vt:lpstr>
      <vt:lpstr>Инфраструктура развития ESG-повестки: основные элементы</vt:lpstr>
      <vt:lpstr>Вывод </vt:lpstr>
      <vt:lpstr>Партнерство в целях устойчивого развития</vt:lpstr>
      <vt:lpstr>Потенциал государства и бизнеса для взаимодействия в процессе развития повестки ESG</vt:lpstr>
      <vt:lpstr>«Линии» взаимодействия бизнеса и государства</vt:lpstr>
      <vt:lpstr>Какие пути взаимодействия бизнеса и государства эффективнее? (Опрос РСПП 2023)</vt:lpstr>
      <vt:lpstr>Важность различных форм легального взаимодействия бизнеса и власти: по результатам опроса РСПП</vt:lpstr>
      <vt:lpstr>Наиболее коррумпированные государственные органы (опрос РСПП)</vt:lpstr>
      <vt:lpstr>Формы взаимодействия бизнеса и государственных органов в формировании и реализации  повестки устойчивого развития</vt:lpstr>
      <vt:lpstr>Формы взаимодействия бизнеса и государственных органов в формировании и развитии  ESG-повестки (продолжение)</vt:lpstr>
      <vt:lpstr>Основные деловые союзы в повестке ESG</vt:lpstr>
      <vt:lpstr>ESG-альянс и его задачи</vt:lpstr>
      <vt:lpstr>Российский Союз промышленников и предпринимателей</vt:lpstr>
      <vt:lpstr>Российский Союз промышленников и предпринимателей</vt:lpstr>
      <vt:lpstr>ESG –повестка устояла, но дискуссии продолжаются, неясности сохраняются, в том числе и во взаимодействии бизнеса и государства </vt:lpstr>
      <vt:lpstr>Уточнение повестки взаимодействия бизнеса и государства на 2024 г. и далее</vt:lpstr>
      <vt:lpstr>Уточнение целей, стратегий, оперативных планов: основные вопросы климатической и экологической повестки</vt:lpstr>
      <vt:lpstr>Уточнение целей, стратегий, планов: основные вопросы социальной повестки </vt:lpstr>
      <vt:lpstr>Уточнение целей, стратегий, оперативных планов: общие вопросы</vt:lpstr>
      <vt:lpstr>Развитие партнерства – ключевая задача</vt:lpstr>
      <vt:lpstr>Выводы Счетной палаты  РФ по работе с ЦУР в регионах России</vt:lpstr>
      <vt:lpstr>Лучшие практики взаимодействия бизнеса и государства в развитии ESG-повестки: как отслеживать</vt:lpstr>
      <vt:lpstr>Как государство относится к бизнесу: результаты опроса крупных компаний и компаний МСП (РСПП)</vt:lpstr>
      <vt:lpstr>Нужна ли ESG-повестка малым и средним предпринимателям?</vt:lpstr>
      <vt:lpstr>Бизнес в России: микро,малый,средний, крупный</vt:lpstr>
      <vt:lpstr>Структура МСП по категориям бизнеса (на 10.02.2024)</vt:lpstr>
      <vt:lpstr>Наемный труд в МСП (сентябрь 2023 г.)</vt:lpstr>
      <vt:lpstr>Важные тренды  МСП</vt:lpstr>
      <vt:lpstr>Предлагаемая классификация МСП в Концепции донастройки для стратегии поддержки МСП до 2030 г.  </vt:lpstr>
      <vt:lpstr>Перспективы постепенного вовлечения МСП в повестку ESG: процесс, растянутый во времени</vt:lpstr>
      <vt:lpstr>Основные драйверы вовлечения МСП в ESG-повестку</vt:lpstr>
      <vt:lpstr>Исходные позиции для вопроса  «что делать»</vt:lpstr>
      <vt:lpstr>Делать, только то, что требуют, или больше и сознательно?</vt:lpstr>
      <vt:lpstr>Драйверы ESG- трансформации</vt:lpstr>
      <vt:lpstr>EBITDA и ESG: противники или союзники?</vt:lpstr>
      <vt:lpstr>Осознание бизнесом пользы от внедрения ESG подходов </vt:lpstr>
      <vt:lpstr> Осознание бизнесом пользы от внедрения ESG подходов  </vt:lpstr>
      <vt:lpstr>Осознание бизнесом пользы от внедрения ESG подходов</vt:lpstr>
      <vt:lpstr>Финансирование имеет значение</vt:lpstr>
      <vt:lpstr>Ключи к успеху компании  в ответственном ведении бизнеса</vt:lpstr>
      <vt:lpstr>Задачи менеджмента: отслеживать все новое, полезное, работающее и использовать в своей работе(1)</vt:lpstr>
      <vt:lpstr>Задачи менеджмента: отслеживать все новое, полезное, работающее и использовать в своей работе(1)</vt:lpstr>
      <vt:lpstr> Ссылки на полезные информационные ресурсы РСПП </vt:lpstr>
      <vt:lpstr>Ссылки на полезные информационные ресурсы РСПП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HP</cp:lastModifiedBy>
  <cp:revision>21</cp:revision>
  <dcterms:created xsi:type="dcterms:W3CDTF">2024-02-11T12:12:14Z</dcterms:created>
  <dcterms:modified xsi:type="dcterms:W3CDTF">2024-04-02T12:36:51Z</dcterms:modified>
</cp:coreProperties>
</file>