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2">
  <p:sldMasterIdLst>
    <p:sldMasterId id="2147493455" r:id="rId4"/>
  </p:sldMasterIdLst>
  <p:notesMasterIdLst>
    <p:notesMasterId r:id="rId21"/>
  </p:notesMasterIdLst>
  <p:handoutMasterIdLst>
    <p:handoutMasterId r:id="rId22"/>
  </p:handoutMasterIdLst>
  <p:sldIdLst>
    <p:sldId id="258" r:id="rId5"/>
    <p:sldId id="321" r:id="rId6"/>
    <p:sldId id="345" r:id="rId7"/>
    <p:sldId id="329" r:id="rId8"/>
    <p:sldId id="340" r:id="rId9"/>
    <p:sldId id="342" r:id="rId10"/>
    <p:sldId id="335" r:id="rId11"/>
    <p:sldId id="337" r:id="rId12"/>
    <p:sldId id="322" r:id="rId13"/>
    <p:sldId id="343" r:id="rId14"/>
    <p:sldId id="324" r:id="rId15"/>
    <p:sldId id="339" r:id="rId16"/>
    <p:sldId id="328" r:id="rId17"/>
    <p:sldId id="327" r:id="rId18"/>
    <p:sldId id="346" r:id="rId19"/>
    <p:sldId id="344" r:id="rId20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9322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568" autoAdjust="0"/>
    <p:restoredTop sz="94677" autoAdjust="0"/>
  </p:normalViewPr>
  <p:slideViewPr>
    <p:cSldViewPr snapToGrid="0" snapToObjects="1">
      <p:cViewPr varScale="1">
        <p:scale>
          <a:sx n="70" d="100"/>
          <a:sy n="70" d="100"/>
        </p:scale>
        <p:origin x="-115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9" d="100"/>
        <a:sy n="149" d="100"/>
      </p:scale>
      <p:origin x="0" y="0"/>
    </p:cViewPr>
  </p:sorterViewPr>
  <p:notesViewPr>
    <p:cSldViewPr snapToGrid="0" snapToObjects="1">
      <p:cViewPr varScale="1">
        <p:scale>
          <a:sx n="141" d="100"/>
          <a:sy n="141" d="100"/>
        </p:scale>
        <p:origin x="-4256" y="-10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59B8BA-6552-6A4C-AF70-3463A3B69B9E}" type="datetimeFigureOut">
              <a:rPr lang="ru-RU" smtClean="0"/>
              <a:t>16.09.2024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67562C-70B0-DE40-91F5-3016635ECE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59127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06E0B7-6FF3-A041-9206-AC1A93E91E16}" type="datetimeFigureOut">
              <a:rPr lang="ru-RU" smtClean="0"/>
              <a:t>16.09.2024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04CA57-176E-2E4C-8F2F-E75EEFE2FF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7842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382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452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 i="0">
                <a:solidFill>
                  <a:schemeClr val="tx1">
                    <a:tint val="75000"/>
                  </a:schemeClr>
                </a:solidFill>
                <a:latin typeface="HelveticaNeueCyr-Light"/>
                <a:cs typeface="HelveticaNeueCyr-Light"/>
              </a:defRPr>
            </a:lvl1pPr>
          </a:lstStyle>
          <a:p>
            <a:fld id="{2066355A-084C-D24E-9AD2-7E4FC41EA627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Изображение 8" descr="Znak_CINS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2665" y="6347339"/>
            <a:ext cx="374135" cy="374135"/>
          </a:xfrm>
          <a:prstGeom prst="rect">
            <a:avLst/>
          </a:prstGeom>
        </p:spPr>
      </p:pic>
      <p:cxnSp>
        <p:nvCxnSpPr>
          <p:cNvPr id="11" name="Прямая соединительная линия 10"/>
          <p:cNvCxnSpPr/>
          <p:nvPr/>
        </p:nvCxnSpPr>
        <p:spPr>
          <a:xfrm>
            <a:off x="556054" y="919892"/>
            <a:ext cx="8130746" cy="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3843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57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3000" kern="1200">
          <a:solidFill>
            <a:schemeClr val="tx1"/>
          </a:solidFill>
          <a:latin typeface="FuturaFuturisC"/>
          <a:ea typeface="+mj-ea"/>
          <a:cs typeface="FuturaFuturisC"/>
        </a:defRPr>
      </a:lvl1pPr>
    </p:titleStyle>
    <p:bodyStyle>
      <a:lvl1pPr marL="0" indent="0" algn="l" defTabSz="457200" rtl="0" eaLnBrk="1" latinLnBrk="0" hangingPunct="1">
        <a:spcBef>
          <a:spcPts val="300"/>
        </a:spcBef>
        <a:buFont typeface="Arial"/>
        <a:buNone/>
        <a:defRPr sz="2400" b="1" i="0" kern="1200">
          <a:solidFill>
            <a:schemeClr val="tx1"/>
          </a:solidFill>
          <a:latin typeface="HelveticaNeueCyr-Roman"/>
          <a:ea typeface="+mn-ea"/>
          <a:cs typeface="HelveticaNeueCyr-Roman"/>
        </a:defRPr>
      </a:lvl1pPr>
      <a:lvl2pPr marL="0" indent="0" algn="l" defTabSz="457200" rtl="0" eaLnBrk="1" latinLnBrk="0" hangingPunct="1">
        <a:spcBef>
          <a:spcPts val="300"/>
        </a:spcBef>
        <a:buFont typeface="Arial"/>
        <a:buNone/>
        <a:defRPr sz="2200" b="1" i="0" kern="1200">
          <a:solidFill>
            <a:schemeClr val="tx1"/>
          </a:solidFill>
          <a:latin typeface="HelveticaNeueCyr-Roman"/>
          <a:ea typeface="+mn-ea"/>
          <a:cs typeface="HelveticaNeueCyr-Roman"/>
        </a:defRPr>
      </a:lvl2pPr>
      <a:lvl3pPr marL="288000" indent="-288000" algn="l" defTabSz="457200" rtl="0" eaLnBrk="1" latinLnBrk="0" hangingPunct="1">
        <a:spcBef>
          <a:spcPts val="300"/>
        </a:spcBef>
        <a:buClr>
          <a:srgbClr val="D99322"/>
        </a:buClr>
        <a:buFont typeface="Arial"/>
        <a:buChar char="•"/>
        <a:defRPr sz="2000" b="0" i="0" kern="1200">
          <a:solidFill>
            <a:schemeClr val="tx1"/>
          </a:solidFill>
          <a:latin typeface="HelveticaNeueCyr-Roman"/>
          <a:ea typeface="+mn-ea"/>
          <a:cs typeface="HelveticaNeueCyr-Roman"/>
        </a:defRPr>
      </a:lvl3pPr>
      <a:lvl4pPr marL="572400" indent="-285750" algn="l" defTabSz="457200" rtl="0" eaLnBrk="1" latinLnBrk="0" hangingPunct="1">
        <a:spcBef>
          <a:spcPts val="300"/>
        </a:spcBef>
        <a:buClr>
          <a:srgbClr val="D99322"/>
        </a:buClr>
        <a:buFont typeface="Arial"/>
        <a:buChar char="•"/>
        <a:defRPr sz="1800" b="0" i="0" kern="1200">
          <a:solidFill>
            <a:schemeClr val="tx1"/>
          </a:solidFill>
          <a:latin typeface="HelveticaNeueCyr-Roman"/>
          <a:ea typeface="+mn-ea"/>
          <a:cs typeface="HelveticaNeueCyr-Roman"/>
        </a:defRPr>
      </a:lvl4pPr>
      <a:lvl5pPr marL="748800" indent="-171450" algn="l" defTabSz="457200" rtl="0" eaLnBrk="1" latinLnBrk="0" hangingPunct="1">
        <a:spcBef>
          <a:spcPts val="300"/>
        </a:spcBef>
        <a:buFont typeface="Arial"/>
        <a:buChar char="•"/>
        <a:defRPr sz="1600" b="0" i="0" kern="1200">
          <a:solidFill>
            <a:schemeClr val="tx1"/>
          </a:solidFill>
          <a:latin typeface="HelveticaNeueCyr-Roman"/>
          <a:ea typeface="+mn-ea"/>
          <a:cs typeface="HelveticaNeueCyr-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hse.ru/staff/msemenova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se.ru/mirror/pubs/share/859128952.pdf" TargetMode="Externa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291872" y="2213920"/>
            <a:ext cx="8370277" cy="1569660"/>
          </a:xfrm>
        </p:spPr>
        <p:txBody>
          <a:bodyPr wrap="square" lIns="0" anchor="t">
            <a:spAutoFit/>
          </a:bodyPr>
          <a:lstStyle/>
          <a:p>
            <a:pPr algn="ctr">
              <a:spcAft>
                <a:spcPts val="1200"/>
              </a:spcAft>
            </a:pPr>
            <a:r>
              <a:rPr lang="en-US" sz="3200" dirty="0" smtClean="0"/>
              <a:t> </a:t>
            </a:r>
            <a:br>
              <a:rPr lang="en-US" sz="3200" dirty="0" smtClean="0"/>
            </a:br>
            <a:r>
              <a:rPr lang="en-US" sz="3200" dirty="0" smtClean="0"/>
              <a:t>Topics, Research Agenda, 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Cooperation </a:t>
            </a:r>
            <a:r>
              <a:rPr lang="en-US" sz="3200" dirty="0" smtClean="0"/>
              <a:t>Principles</a:t>
            </a:r>
            <a:endParaRPr lang="en-GB" sz="3200" baseline="30000" dirty="0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1354667" y="4310078"/>
            <a:ext cx="5933722" cy="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Название 1"/>
          <p:cNvSpPr txBox="1">
            <a:spLocks/>
          </p:cNvSpPr>
          <p:nvPr/>
        </p:nvSpPr>
        <p:spPr>
          <a:xfrm>
            <a:off x="1354667" y="4484070"/>
            <a:ext cx="7080032" cy="2185214"/>
          </a:xfrm>
          <a:prstGeom prst="rect">
            <a:avLst/>
          </a:prstGeom>
        </p:spPr>
        <p:txBody>
          <a:bodyPr vert="horz" wrap="square" lIns="0" tIns="45720" rIns="91440" bIns="45720" rtlCol="0" anchor="t">
            <a:sp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000" kern="1200">
                <a:solidFill>
                  <a:schemeClr val="tx1"/>
                </a:solidFill>
                <a:latin typeface="FuturaFuturisC"/>
                <a:ea typeface="+mj-ea"/>
                <a:cs typeface="FuturaFuturisC"/>
              </a:defRPr>
            </a:lvl1pPr>
          </a:lstStyle>
          <a:p>
            <a:r>
              <a:rPr lang="en-US" sz="1800" b="1" dirty="0" smtClean="0">
                <a:latin typeface="HelveticaNeueCyr-Roman"/>
                <a:cs typeface="HelveticaNeueCyr-Light"/>
                <a:hlinkClick r:id="rId2"/>
              </a:rPr>
              <a:t>Maria Semenova</a:t>
            </a:r>
            <a:r>
              <a:rPr lang="ru-RU" sz="1800" b="1" dirty="0" smtClean="0">
                <a:latin typeface="HelveticaNeueCyr-Roman"/>
                <a:cs typeface="HelveticaNeueCyr-Light"/>
              </a:rPr>
              <a:t> (</a:t>
            </a:r>
            <a:r>
              <a:rPr lang="en-US" sz="1800" b="1" dirty="0" smtClean="0">
                <a:latin typeface="HelveticaNeueCyr-Roman"/>
                <a:cs typeface="HelveticaNeueCyr-Light"/>
              </a:rPr>
              <a:t>msemenova@hse.ru)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HelveticaNeueCyr-Roman"/>
                <a:cs typeface="HelveticaNeueCyr-Light"/>
              </a:rPr>
              <a:t>Head of the Laboratory for Banking Studies, FES</a:t>
            </a:r>
            <a:r>
              <a:rPr lang="en-US" sz="1800" dirty="0" smtClean="0">
                <a:latin typeface="HelveticaNeueCyr-Roman"/>
                <a:cs typeface="HelveticaNeueCyr-Light"/>
              </a:rPr>
              <a:t> </a:t>
            </a:r>
            <a:r>
              <a:rPr lang="en-US" sz="1800" dirty="0" smtClean="0">
                <a:latin typeface="HelveticaNeueCyr-Roman"/>
                <a:cs typeface="HelveticaNeueCyr-Light"/>
              </a:rPr>
              <a:t>HSE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HelveticaNeueCyr-Roman"/>
                <a:cs typeface="HelveticaNeueCyr-Light"/>
              </a:rPr>
              <a:t>Associate Professor, School of Finance, </a:t>
            </a:r>
            <a:r>
              <a:rPr lang="en-US" sz="1800" dirty="0" smtClean="0">
                <a:latin typeface="HelveticaNeueCyr-Roman"/>
                <a:cs typeface="HelveticaNeueCyr-Light"/>
              </a:rPr>
              <a:t>HSE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800" dirty="0">
              <a:latin typeface="HelveticaNeueCyr-Roman"/>
              <a:cs typeface="HelveticaNeueCyr-Light"/>
            </a:endParaRP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HelveticaNeueCyr-Roman"/>
                <a:cs typeface="HelveticaNeueCyr-Light"/>
              </a:rPr>
              <a:t>At ICEF: Lectures on the art of research and supervising student papers</a:t>
            </a:r>
            <a:endParaRPr lang="en-US" sz="1800" dirty="0">
              <a:latin typeface="HelveticaNeueCyr-Roman"/>
              <a:cs typeface="HelveticaNeueCyr-Light"/>
            </a:endParaRP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ru-RU" sz="1800" dirty="0" smtClean="0">
              <a:latin typeface="HelveticaNeueCyr-Light"/>
              <a:cs typeface="HelveticaNeueCyr-Light"/>
            </a:endParaRPr>
          </a:p>
        </p:txBody>
      </p:sp>
    </p:spTree>
    <p:extLst>
      <p:ext uri="{BB962C8B-B14F-4D97-AF65-F5344CB8AC3E}">
        <p14:creationId xmlns:p14="http://schemas.microsoft.com/office/powerpoint/2010/main" val="2393045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Deposit insurance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41946"/>
            <a:ext cx="8229600" cy="4884217"/>
          </a:xfrm>
        </p:spPr>
        <p:txBody>
          <a:bodyPr>
            <a:normAutofit fontScale="92500"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b="0" dirty="0" smtClean="0"/>
              <a:t>Designed to resolve bank bankruptcies efficiently and increase trust to banks</a:t>
            </a:r>
          </a:p>
          <a:p>
            <a:pPr marL="342900" indent="-342900">
              <a:buFont typeface="Arial" pitchFamily="34" charset="0"/>
              <a:buChar char="•"/>
            </a:pPr>
            <a:endParaRPr lang="en-US" b="0" dirty="0" smtClean="0"/>
          </a:p>
          <a:p>
            <a:pPr marL="342900" indent="-342900">
              <a:spcAft>
                <a:spcPts val="600"/>
              </a:spcAft>
              <a:buFont typeface="Arial" pitchFamily="34" charset="0"/>
              <a:buChar char="•"/>
            </a:pPr>
            <a:r>
              <a:rPr lang="en-US" b="0" dirty="0" smtClean="0"/>
              <a:t>Aims at banking system stability, but produces moral hazard</a:t>
            </a:r>
          </a:p>
          <a:p>
            <a:pPr marL="342900" indent="-342900">
              <a:spcAft>
                <a:spcPts val="600"/>
              </a:spcAft>
              <a:buFont typeface="Arial" pitchFamily="34" charset="0"/>
              <a:buChar char="•"/>
            </a:pPr>
            <a:r>
              <a:rPr lang="en-US" b="0" dirty="0" smtClean="0"/>
              <a:t>Should be priced fairly according to bank risks, but it does not work when systemic risk is realized or a simultaneous failure occurs (the recent US case is a good example)</a:t>
            </a:r>
          </a:p>
          <a:p>
            <a:pPr marL="342900" indent="-342900">
              <a:buFont typeface="Arial" pitchFamily="34" charset="0"/>
              <a:buChar char="•"/>
            </a:pPr>
            <a:endParaRPr lang="en-US" b="0" dirty="0"/>
          </a:p>
          <a:p>
            <a:r>
              <a:rPr lang="en-US" b="0" i="1" dirty="0" smtClean="0"/>
              <a:t>Questions: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b="0" dirty="0"/>
              <a:t>H</a:t>
            </a:r>
            <a:r>
              <a:rPr lang="en-US" b="0" dirty="0" smtClean="0"/>
              <a:t>ow to design the DIS optimally?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b="0" dirty="0" smtClean="0"/>
              <a:t>Are there other mechanisms for the current “new normal”? Guaranteeing instead of insuring?</a:t>
            </a:r>
            <a:endParaRPr lang="ru-RU" b="0" dirty="0"/>
          </a:p>
        </p:txBody>
      </p:sp>
    </p:spTree>
    <p:extLst>
      <p:ext uri="{BB962C8B-B14F-4D97-AF65-F5344CB8AC3E}">
        <p14:creationId xmlns:p14="http://schemas.microsoft.com/office/powerpoint/2010/main" val="1605778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Information </a:t>
            </a:r>
            <a:r>
              <a:rPr lang="en-US" dirty="0" smtClean="0"/>
              <a:t>intermediation </a:t>
            </a:r>
            <a:r>
              <a:rPr lang="en-US" dirty="0" smtClean="0"/>
              <a:t>in </a:t>
            </a:r>
            <a:r>
              <a:rPr lang="en-US" dirty="0" smtClean="0"/>
              <a:t>credit </a:t>
            </a:r>
            <a:r>
              <a:rPr lang="en-US" dirty="0"/>
              <a:t>m</a:t>
            </a:r>
            <a:r>
              <a:rPr lang="en-US" dirty="0" smtClean="0"/>
              <a:t>arkets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02407"/>
            <a:ext cx="8229600" cy="5755593"/>
          </a:xfrm>
        </p:spPr>
        <p:txBody>
          <a:bodyPr>
            <a:normAutofit fontScale="92500"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 smtClean="0"/>
              <a:t>Credit bureaus and credit registries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 smtClean="0"/>
              <a:t>Doing Business 2017: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0" dirty="0" smtClean="0"/>
          </a:p>
          <a:p>
            <a:r>
              <a:rPr lang="en-US" b="0" i="1" dirty="0" smtClean="0"/>
              <a:t>Questions: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b="0" dirty="0"/>
              <a:t>Influence of institutional factors?</a:t>
            </a:r>
          </a:p>
          <a:p>
            <a:pPr marL="630900" lvl="2" indent="-342900">
              <a:buFont typeface="Arial" panose="020B0604020202020204" pitchFamily="34" charset="0"/>
              <a:buChar char="•"/>
            </a:pPr>
            <a:r>
              <a:rPr lang="en-US" dirty="0"/>
              <a:t>Creditor rights</a:t>
            </a:r>
          </a:p>
          <a:p>
            <a:pPr marL="630900" lvl="2" indent="-342900">
              <a:buFont typeface="Arial" panose="020B0604020202020204" pitchFamily="34" charset="0"/>
              <a:buChar char="•"/>
            </a:pPr>
            <a:r>
              <a:rPr lang="en-US" dirty="0"/>
              <a:t>Collateral </a:t>
            </a:r>
            <a:r>
              <a:rPr lang="en-US" dirty="0" smtClean="0"/>
              <a:t>registries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395" y="1852564"/>
            <a:ext cx="4415297" cy="32653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7692" y="1993661"/>
            <a:ext cx="4679198" cy="3247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34776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Non-bank banking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01004"/>
            <a:ext cx="8229600" cy="4925160"/>
          </a:xfrm>
        </p:spPr>
        <p:txBody>
          <a:bodyPr/>
          <a:lstStyle/>
          <a:p>
            <a:pPr marL="342900" lvl="1" indent="-342900">
              <a:spcBef>
                <a:spcPts val="1200"/>
              </a:spcBef>
              <a:buFont typeface="Arial" pitchFamily="34" charset="0"/>
              <a:buChar char="•"/>
            </a:pPr>
            <a:r>
              <a:rPr lang="en-US" b="0" dirty="0" smtClean="0"/>
              <a:t>Microfinance VS banks</a:t>
            </a:r>
          </a:p>
          <a:p>
            <a:pPr marL="630900" lvl="2" indent="-342900">
              <a:spcBef>
                <a:spcPts val="1200"/>
              </a:spcBef>
              <a:buFont typeface="Arial" pitchFamily="34" charset="0"/>
              <a:buChar char="•"/>
            </a:pPr>
            <a:r>
              <a:rPr lang="en-US" sz="2200" dirty="0" smtClean="0"/>
              <a:t>Regulatory differences</a:t>
            </a:r>
          </a:p>
          <a:p>
            <a:pPr marL="630900" lvl="2" indent="-342900">
              <a:spcBef>
                <a:spcPts val="1200"/>
              </a:spcBef>
              <a:buFont typeface="Arial" pitchFamily="34" charset="0"/>
              <a:buChar char="•"/>
            </a:pPr>
            <a:r>
              <a:rPr lang="en-US" sz="2200" b="0" dirty="0" smtClean="0"/>
              <a:t>Competition VS efficien</a:t>
            </a:r>
            <a:r>
              <a:rPr lang="en-US" sz="2200" dirty="0" smtClean="0"/>
              <a:t>t market sharing</a:t>
            </a:r>
            <a:endParaRPr lang="en-US" sz="2200" b="0" dirty="0" smtClean="0"/>
          </a:p>
          <a:p>
            <a:pPr marL="342900" lvl="1" indent="-342900">
              <a:spcBef>
                <a:spcPts val="1200"/>
              </a:spcBef>
              <a:buFont typeface="Arial" pitchFamily="34" charset="0"/>
              <a:buChar char="•"/>
            </a:pPr>
            <a:r>
              <a:rPr lang="en-US" b="0" dirty="0" smtClean="0"/>
              <a:t>Microfinance: efficient business models</a:t>
            </a:r>
          </a:p>
          <a:p>
            <a:pPr marL="630900" lvl="2" indent="-342900">
              <a:spcBef>
                <a:spcPts val="1200"/>
              </a:spcBef>
              <a:buFont typeface="Arial" pitchFamily="34" charset="0"/>
              <a:buChar char="•"/>
            </a:pPr>
            <a:r>
              <a:rPr lang="en-US" sz="2200" b="0" dirty="0" smtClean="0"/>
              <a:t>Social aspect</a:t>
            </a:r>
          </a:p>
          <a:p>
            <a:pPr marL="630900" lvl="2" indent="-342900">
              <a:spcBef>
                <a:spcPts val="1200"/>
              </a:spcBef>
              <a:buFont typeface="Arial" pitchFamily="34" charset="0"/>
              <a:buChar char="•"/>
            </a:pPr>
            <a:r>
              <a:rPr lang="en-US" b="0" dirty="0" smtClean="0"/>
              <a:t>Microfinance as a source of economic growth (e.g. via SMEs)</a:t>
            </a:r>
          </a:p>
          <a:p>
            <a:pPr marL="342900" lvl="1" indent="-342900">
              <a:spcBef>
                <a:spcPts val="1200"/>
              </a:spcBef>
              <a:buFont typeface="Arial" pitchFamily="34" charset="0"/>
              <a:buChar char="•"/>
            </a:pPr>
            <a:r>
              <a:rPr lang="en-US" b="0" dirty="0" smtClean="0"/>
              <a:t>Other sources of funds, coming outside the financial institutions</a:t>
            </a:r>
          </a:p>
          <a:p>
            <a:pPr marL="630900" lvl="2" indent="-342900">
              <a:spcBef>
                <a:spcPts val="1200"/>
              </a:spcBef>
              <a:buFont typeface="Arial" pitchFamily="34" charset="0"/>
              <a:buChar char="•"/>
            </a:pPr>
            <a:r>
              <a:rPr lang="en-US" sz="2200" dirty="0" smtClean="0"/>
              <a:t>Non-economic sources of credit discipline </a:t>
            </a:r>
            <a:r>
              <a:rPr lang="en-US" sz="2200" b="0" dirty="0" smtClean="0"/>
              <a:t> </a:t>
            </a:r>
            <a:endParaRPr lang="en-US" sz="2200" b="0" dirty="0"/>
          </a:p>
          <a:p>
            <a:pPr marL="342900" indent="-342900">
              <a:buFont typeface="Arial" pitchFamily="34" charset="0"/>
              <a:buChar char="•"/>
            </a:pPr>
            <a:endParaRPr lang="ru-RU" b="0" dirty="0"/>
          </a:p>
        </p:txBody>
      </p:sp>
    </p:spTree>
    <p:extLst>
      <p:ext uri="{BB962C8B-B14F-4D97-AF65-F5344CB8AC3E}">
        <p14:creationId xmlns:p14="http://schemas.microsoft.com/office/powerpoint/2010/main" val="774689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Household finance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19116"/>
            <a:ext cx="8229600" cy="5390866"/>
          </a:xfrm>
        </p:spPr>
        <p:txBody>
          <a:bodyPr>
            <a:normAutofit/>
          </a:bodyPr>
          <a:lstStyle/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b="0" dirty="0" smtClean="0"/>
              <a:t>Using the banks for savings vs borrowings vs payments</a:t>
            </a:r>
          </a:p>
          <a:p>
            <a:pPr marL="630900" lvl="2" indent="-342900">
              <a:buFont typeface="Arial" panose="020B0604020202020204" pitchFamily="34" charset="0"/>
              <a:buChar char="•"/>
            </a:pPr>
            <a:r>
              <a:rPr lang="en-US" dirty="0" smtClean="0"/>
              <a:t>Or a combination?</a:t>
            </a:r>
          </a:p>
          <a:p>
            <a:pPr marL="630900" lvl="2" indent="-342900">
              <a:buFont typeface="Arial" panose="020B0604020202020204" pitchFamily="34" charset="0"/>
              <a:buChar char="•"/>
            </a:pPr>
            <a:r>
              <a:rPr lang="en-US" dirty="0" smtClean="0"/>
              <a:t>What influences the choice?</a:t>
            </a:r>
          </a:p>
          <a:p>
            <a:pPr marL="630900" lvl="2" indent="-342900">
              <a:buFont typeface="Arial" panose="020B0604020202020204" pitchFamily="34" charset="0"/>
              <a:buChar char="•"/>
            </a:pPr>
            <a:r>
              <a:rPr lang="en-US" dirty="0" smtClean="0"/>
              <a:t>Credit: rationing vs borrower choice</a:t>
            </a:r>
          </a:p>
          <a:p>
            <a:pPr marL="630900" lvl="2" indent="-342900">
              <a:buFont typeface="Arial" panose="020B0604020202020204" pitchFamily="34" charset="0"/>
              <a:buChar char="•"/>
            </a:pPr>
            <a:r>
              <a:rPr lang="en-US" dirty="0" smtClean="0"/>
              <a:t>Non-banking markets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en-US" sz="2400" b="0" dirty="0" smtClean="0"/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b="0" dirty="0"/>
              <a:t>The whole range of new payment services and cashless payment </a:t>
            </a:r>
            <a:r>
              <a:rPr lang="en-US" b="0" dirty="0" smtClean="0"/>
              <a:t>instruments</a:t>
            </a:r>
          </a:p>
          <a:p>
            <a:pPr marL="630900" lvl="2" indent="-342900">
              <a:buFont typeface="Arial" panose="020B0604020202020204" pitchFamily="34" charset="0"/>
              <a:buChar char="•"/>
            </a:pPr>
            <a:r>
              <a:rPr lang="en-US" dirty="0" smtClean="0"/>
              <a:t>What influences the choice?</a:t>
            </a:r>
          </a:p>
          <a:p>
            <a:pPr marL="630900" lvl="2" indent="-342900">
              <a:buFont typeface="Arial" panose="020B0604020202020204" pitchFamily="34" charset="0"/>
              <a:buChar char="•"/>
            </a:pPr>
            <a:r>
              <a:rPr lang="en-US" b="0" dirty="0" smtClean="0"/>
              <a:t>What makes to hol</a:t>
            </a:r>
            <a:r>
              <a:rPr lang="en-US" dirty="0" smtClean="0"/>
              <a:t>d a bundle?</a:t>
            </a:r>
            <a:r>
              <a:rPr lang="en-US" b="0" dirty="0" smtClean="0"/>
              <a:t> </a:t>
            </a:r>
            <a:r>
              <a:rPr lang="en-US" dirty="0" smtClean="0"/>
              <a:t> </a:t>
            </a:r>
            <a:endParaRPr lang="en-US" dirty="0"/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en-US" sz="2400" b="0" dirty="0" smtClean="0"/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b="0" dirty="0" smtClean="0"/>
              <a:t>Non-financial factors</a:t>
            </a:r>
          </a:p>
          <a:p>
            <a:pPr marL="630900" lvl="2" indent="-342900">
              <a:buFont typeface="Arial" panose="020B0604020202020204" pitchFamily="34" charset="0"/>
              <a:buChar char="•"/>
            </a:pPr>
            <a:r>
              <a:rPr lang="en-US" dirty="0" smtClean="0"/>
              <a:t>Financial literacy</a:t>
            </a:r>
          </a:p>
          <a:p>
            <a:pPr marL="630900" lvl="2" indent="-342900">
              <a:buFont typeface="Arial" panose="020B0604020202020204" pitchFamily="34" charset="0"/>
              <a:buChar char="•"/>
            </a:pPr>
            <a:r>
              <a:rPr lang="en-US" dirty="0" smtClean="0"/>
              <a:t>Trust to banks</a:t>
            </a:r>
          </a:p>
          <a:p>
            <a:pPr marL="630900" lvl="2" indent="-342900">
              <a:buFont typeface="Arial" panose="020B0604020202020204" pitchFamily="34" charset="0"/>
              <a:buChar char="•"/>
            </a:pPr>
            <a:r>
              <a:rPr lang="en-US" sz="1800" dirty="0" smtClean="0"/>
              <a:t>…</a:t>
            </a:r>
          </a:p>
          <a:p>
            <a:pPr marL="630900" lvl="2" indent="-342900"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630900" lvl="2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630900" lvl="2" indent="-342900">
              <a:buFont typeface="Arial" panose="020B0604020202020204" pitchFamily="34" charset="0"/>
              <a:buChar char="•"/>
            </a:pPr>
            <a:endParaRPr lang="ru-RU" b="0" dirty="0"/>
          </a:p>
        </p:txBody>
      </p:sp>
    </p:spTree>
    <p:extLst>
      <p:ext uri="{BB962C8B-B14F-4D97-AF65-F5344CB8AC3E}">
        <p14:creationId xmlns:p14="http://schemas.microsoft.com/office/powerpoint/2010/main" val="2673591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topics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46412"/>
            <a:ext cx="8550322" cy="5472752"/>
          </a:xfrm>
        </p:spPr>
        <p:txBody>
          <a:bodyPr>
            <a:normAutofit/>
          </a:bodyPr>
          <a:lstStyle/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200" b="0" dirty="0" smtClean="0"/>
              <a:t>Bank regulation: how regulatory differences influence banking markets’ outcomes </a:t>
            </a: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200" b="0" dirty="0"/>
              <a:t>Banking in Russian regions: access to finance</a:t>
            </a:r>
            <a:r>
              <a:rPr lang="ru-RU" sz="2200" b="0" dirty="0"/>
              <a:t>,</a:t>
            </a:r>
            <a:r>
              <a:rPr lang="en-US" sz="2200" b="0" dirty="0"/>
              <a:t> involvement into banking markets, bank regional development…</a:t>
            </a: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200" b="0" dirty="0" smtClean="0"/>
              <a:t>Banks and Financial </a:t>
            </a:r>
            <a:r>
              <a:rPr lang="en-US" sz="2200" b="0" dirty="0"/>
              <a:t>innovations, </a:t>
            </a:r>
            <a:r>
              <a:rPr lang="en-US" sz="2200" b="0" dirty="0" err="1"/>
              <a:t>FinTech</a:t>
            </a:r>
            <a:r>
              <a:rPr lang="en-US" sz="2200" b="0" dirty="0"/>
              <a:t>, etc</a:t>
            </a:r>
            <a:r>
              <a:rPr lang="en-US" sz="2200" b="0" dirty="0" smtClean="0"/>
              <a:t>… (if you know how to measure it)</a:t>
            </a:r>
            <a:endParaRPr lang="en-US" sz="2200" b="0" dirty="0"/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200" b="0" dirty="0" smtClean="0"/>
              <a:t>ESG </a:t>
            </a:r>
            <a:r>
              <a:rPr lang="en-US" sz="2200" b="0" dirty="0"/>
              <a:t>and banking: does it pay-off to be green</a:t>
            </a:r>
            <a:r>
              <a:rPr lang="en-US" sz="2200" b="0" dirty="0" smtClean="0"/>
              <a:t>? (if you have the data on being green)</a:t>
            </a:r>
            <a:endParaRPr lang="en-US" sz="2200" b="0" dirty="0"/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200" b="0" dirty="0"/>
              <a:t>Corporate governance in banks: how different </a:t>
            </a:r>
            <a:r>
              <a:rPr lang="en-US" sz="2200" b="0" dirty="0" smtClean="0"/>
              <a:t>dimensions </a:t>
            </a:r>
            <a:r>
              <a:rPr lang="en-US" sz="2200" b="0" dirty="0"/>
              <a:t>influence bank risks and outcomes  </a:t>
            </a:r>
            <a:r>
              <a:rPr lang="en-US" sz="2200" b="0" dirty="0" smtClean="0"/>
              <a:t>(if you have the data on CG)</a:t>
            </a: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200" b="0" dirty="0" smtClean="0"/>
              <a:t>Banking and the real economy: how banks save the </a:t>
            </a:r>
            <a:r>
              <a:rPr lang="en-US" sz="2200" b="0" dirty="0" smtClean="0"/>
              <a:t>day</a:t>
            </a:r>
          </a:p>
          <a:p>
            <a:pPr marL="630900" lvl="2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1800" dirty="0" smtClean="0"/>
              <a:t>Banks and procurement</a:t>
            </a:r>
            <a:endParaRPr lang="en-US" sz="1800" b="0" dirty="0" smtClean="0"/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200" b="0" dirty="0" smtClean="0"/>
              <a:t>Islamic banking</a:t>
            </a: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endParaRPr lang="en-US" sz="2200" b="0" dirty="0"/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endParaRPr lang="en-US" sz="2200" b="0" dirty="0" smtClean="0"/>
          </a:p>
          <a:p>
            <a:endParaRPr lang="en-US" sz="2200" b="0" dirty="0" smtClean="0"/>
          </a:p>
        </p:txBody>
      </p:sp>
    </p:spTree>
    <p:extLst>
      <p:ext uri="{BB962C8B-B14F-4D97-AF65-F5344CB8AC3E}">
        <p14:creationId xmlns:p14="http://schemas.microsoft.com/office/powerpoint/2010/main" val="1105422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Important </a:t>
            </a:r>
            <a:r>
              <a:rPr lang="en-US" dirty="0" smtClean="0"/>
              <a:t>notes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con’t</a:t>
            </a:r>
            <a:r>
              <a:rPr lang="en-US" dirty="0"/>
              <a:t>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4716" y="1351128"/>
            <a:ext cx="8482084" cy="4967785"/>
          </a:xfrm>
        </p:spPr>
        <p:txBody>
          <a:bodyPr>
            <a:noAutofit/>
          </a:bodyPr>
          <a:lstStyle/>
          <a:p>
            <a:pPr marL="342900" lvl="1" indent="-342900">
              <a:buFont typeface="Arial" pitchFamily="34" charset="0"/>
              <a:buChar char="•"/>
            </a:pPr>
            <a:r>
              <a:rPr lang="en-US" sz="2400" b="0" dirty="0" smtClean="0"/>
              <a:t>I’ll teach you a bit on how to deal with research projects</a:t>
            </a:r>
          </a:p>
          <a:p>
            <a:pPr marL="630900" lvl="2" indent="-342900">
              <a:buFont typeface="Arial" pitchFamily="34" charset="0"/>
              <a:buChar char="•"/>
            </a:pPr>
            <a:r>
              <a:rPr lang="en-US" sz="2200" dirty="0" smtClean="0"/>
              <a:t>Check your schedule on </a:t>
            </a:r>
            <a:r>
              <a:rPr lang="en-US" sz="2200" b="1" dirty="0" smtClean="0">
                <a:solidFill>
                  <a:srgbClr val="D99322"/>
                </a:solidFill>
              </a:rPr>
              <a:t>October </a:t>
            </a:r>
            <a:r>
              <a:rPr lang="en-US" sz="2200" b="1" dirty="0" smtClean="0">
                <a:solidFill>
                  <a:srgbClr val="D99322"/>
                </a:solidFill>
              </a:rPr>
              <a:t>1</a:t>
            </a:r>
            <a:r>
              <a:rPr lang="ru-RU" sz="2200" b="1" dirty="0" smtClean="0">
                <a:solidFill>
                  <a:srgbClr val="D99322"/>
                </a:solidFill>
              </a:rPr>
              <a:t>8 </a:t>
            </a:r>
            <a:r>
              <a:rPr lang="en-US" sz="2200" b="1" dirty="0" smtClean="0">
                <a:solidFill>
                  <a:srgbClr val="D99322"/>
                </a:solidFill>
              </a:rPr>
              <a:t>&amp; 21</a:t>
            </a:r>
            <a:endParaRPr lang="en-US" sz="2200" b="1" dirty="0" smtClean="0">
              <a:solidFill>
                <a:srgbClr val="D99322"/>
              </a:solidFill>
            </a:endParaRPr>
          </a:p>
          <a:p>
            <a:pPr marL="342900" lvl="1" indent="-342900">
              <a:buFont typeface="Arial" pitchFamily="34" charset="0"/>
              <a:buChar char="•"/>
            </a:pPr>
            <a:endParaRPr lang="en-US" sz="2400" b="0" dirty="0" smtClean="0"/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2400" b="0" dirty="0" smtClean="0"/>
              <a:t>I’ll be happy to collaborate with you as potential colleagues, IF</a:t>
            </a:r>
            <a:r>
              <a:rPr lang="en-US" sz="2400" b="0" dirty="0" smtClean="0"/>
              <a:t>:</a:t>
            </a:r>
          </a:p>
          <a:p>
            <a:pPr marL="342900" lvl="1" indent="-342900">
              <a:buFont typeface="Arial" pitchFamily="34" charset="0"/>
              <a:buChar char="•"/>
            </a:pPr>
            <a:endParaRPr lang="en-US" sz="2400" b="0" dirty="0" smtClean="0"/>
          </a:p>
          <a:p>
            <a:pPr marL="630900" lvl="2" indent="-342900">
              <a:buFont typeface="Arial" pitchFamily="34" charset="0"/>
              <a:buChar char="•"/>
            </a:pPr>
            <a:r>
              <a:rPr lang="en-US" sz="2200" b="0" dirty="0" smtClean="0"/>
              <a:t>You’re willing to taste the academic career and/or get some experience as a research assistant </a:t>
            </a:r>
          </a:p>
          <a:p>
            <a:pPr marL="630900" lvl="2" indent="-342900">
              <a:buFont typeface="Arial" pitchFamily="34" charset="0"/>
              <a:buChar char="•"/>
            </a:pPr>
            <a:r>
              <a:rPr lang="en-US" sz="2200" b="0" dirty="0" smtClean="0"/>
              <a:t>You perform well till December</a:t>
            </a:r>
          </a:p>
          <a:p>
            <a:pPr marL="630900" lvl="2" indent="-342900">
              <a:buFont typeface="Arial" pitchFamily="34" charset="0"/>
              <a:buChar char="•"/>
            </a:pPr>
            <a:r>
              <a:rPr lang="en-US" sz="2200" b="0" dirty="0" smtClean="0"/>
              <a:t>You can join the </a:t>
            </a:r>
            <a:r>
              <a:rPr lang="en-US" sz="2200" b="0" dirty="0" err="1" smtClean="0"/>
              <a:t>LaBS</a:t>
            </a:r>
            <a:r>
              <a:rPr lang="en-US" sz="2200" b="0" dirty="0" smtClean="0"/>
              <a:t> </a:t>
            </a:r>
            <a:r>
              <a:rPr lang="en-US" sz="2200" b="0" dirty="0" smtClean="0"/>
              <a:t>team with your diploma </a:t>
            </a:r>
            <a:r>
              <a:rPr lang="en-US" sz="2200" b="0" dirty="0" smtClean="0"/>
              <a:t>project</a:t>
            </a:r>
          </a:p>
          <a:p>
            <a:pPr lvl="1"/>
            <a:endParaRPr lang="en-US" sz="2400" b="0" dirty="0"/>
          </a:p>
          <a:p>
            <a:pPr lvl="1"/>
            <a:r>
              <a:rPr lang="en-US" sz="2400" b="0" dirty="0" smtClean="0"/>
              <a:t>…and </a:t>
            </a:r>
            <a:r>
              <a:rPr lang="en-US" sz="2400" b="0" dirty="0" smtClean="0"/>
              <a:t>yes, it’s a formal </a:t>
            </a:r>
            <a:r>
              <a:rPr lang="en-US" sz="2400" b="0" dirty="0" smtClean="0"/>
              <a:t>employment, real </a:t>
            </a:r>
            <a:r>
              <a:rPr lang="en-US" sz="2400" b="0" dirty="0" smtClean="0"/>
              <a:t>job, you’re paid for it, etc.  </a:t>
            </a:r>
          </a:p>
          <a:p>
            <a:pPr marL="630900" lvl="2" indent="-342900">
              <a:buFont typeface="Arial" pitchFamily="34" charset="0"/>
              <a:buChar char="•"/>
            </a:pPr>
            <a:endParaRPr lang="en-US" sz="2400" b="0" dirty="0"/>
          </a:p>
          <a:p>
            <a:pPr marL="630900" lvl="2" indent="-342900">
              <a:buFont typeface="Arial" pitchFamily="34" charset="0"/>
              <a:buChar char="•"/>
            </a:pPr>
            <a:endParaRPr lang="en-US" sz="2400" b="0" dirty="0" smtClean="0"/>
          </a:p>
          <a:p>
            <a:endParaRPr lang="ru-RU" b="0" dirty="0"/>
          </a:p>
        </p:txBody>
      </p:sp>
    </p:spTree>
    <p:extLst>
      <p:ext uri="{BB962C8B-B14F-4D97-AF65-F5344CB8AC3E}">
        <p14:creationId xmlns:p14="http://schemas.microsoft.com/office/powerpoint/2010/main" val="1261114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dirty="0" smtClean="0"/>
              <a:t>Thank you!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2419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endParaRPr lang="en-US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199" y="1187355"/>
            <a:ext cx="8601343" cy="5495456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Main areas of interest and expertise:</a:t>
            </a:r>
            <a:endParaRPr lang="en-US" b="0" dirty="0" smtClean="0"/>
          </a:p>
          <a:p>
            <a:pPr marL="342900" indent="-342900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b="0" dirty="0" smtClean="0"/>
              <a:t>(</a:t>
            </a:r>
            <a:r>
              <a:rPr lang="en-US" b="0" dirty="0" smtClean="0"/>
              <a:t>Mostly) empirical banking</a:t>
            </a:r>
            <a:r>
              <a:rPr lang="ru-RU" b="0" dirty="0" smtClean="0"/>
              <a:t> </a:t>
            </a:r>
            <a:endParaRPr lang="en-US" b="0" dirty="0" smtClean="0"/>
          </a:p>
          <a:p>
            <a:pPr marL="342900" indent="-342900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b="0" dirty="0" smtClean="0"/>
              <a:t>Household finance </a:t>
            </a:r>
            <a:r>
              <a:rPr lang="ru-RU" b="0" dirty="0" smtClean="0"/>
              <a:t>(</a:t>
            </a:r>
            <a:r>
              <a:rPr lang="en-US" b="0" dirty="0" smtClean="0"/>
              <a:t>~bank-related)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1200"/>
              </a:spcAft>
            </a:pPr>
            <a:endParaRPr lang="ru-RU" sz="1800" b="0" dirty="0"/>
          </a:p>
        </p:txBody>
      </p:sp>
    </p:spTree>
    <p:extLst>
      <p:ext uri="{BB962C8B-B14F-4D97-AF65-F5344CB8AC3E}">
        <p14:creationId xmlns:p14="http://schemas.microsoft.com/office/powerpoint/2010/main" val="2196118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sz="2800" dirty="0"/>
              <a:t>Recent publications: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0125" y="919892"/>
            <a:ext cx="8908418" cy="5762919"/>
          </a:xfrm>
        </p:spPr>
        <p:txBody>
          <a:bodyPr>
            <a:noAutofit/>
          </a:bodyPr>
          <a:lstStyle/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600" b="0" dirty="0" err="1"/>
              <a:t>Semenova</a:t>
            </a:r>
            <a:r>
              <a:rPr lang="en-US" sz="1600" b="0" dirty="0"/>
              <a:t> M., </a:t>
            </a:r>
            <a:r>
              <a:rPr lang="en-US" sz="1600" b="0" dirty="0" err="1"/>
              <a:t>Sokolov</a:t>
            </a:r>
            <a:r>
              <a:rPr lang="en-US" sz="1600" b="0" dirty="0"/>
              <a:t> V., </a:t>
            </a:r>
            <a:r>
              <a:rPr lang="en-US" sz="1600" b="0" dirty="0" err="1"/>
              <a:t>Benov</a:t>
            </a:r>
            <a:r>
              <a:rPr lang="en-US" sz="1600" b="0" dirty="0"/>
              <a:t> A. </a:t>
            </a:r>
            <a:r>
              <a:rPr lang="en-US" sz="1600" dirty="0"/>
              <a:t>Bank runs and media freedom: What you don’t know won’t hurt you?</a:t>
            </a:r>
            <a:r>
              <a:rPr lang="en-US" sz="1600" b="0" dirty="0"/>
              <a:t> </a:t>
            </a:r>
            <a:r>
              <a:rPr lang="en-US" sz="1600" b="0" i="1" dirty="0"/>
              <a:t>Journal of Financial Stability</a:t>
            </a:r>
            <a:r>
              <a:rPr lang="en-US" sz="1600" b="0" dirty="0"/>
              <a:t>. 2024. Vol. 74. 101323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1600" b="0" dirty="0" err="1" smtClean="0"/>
              <a:t>Kolade</a:t>
            </a:r>
            <a:r>
              <a:rPr lang="en-US" sz="1600" b="0" dirty="0" smtClean="0"/>
              <a:t> </a:t>
            </a:r>
            <a:r>
              <a:rPr lang="en-US" sz="1600" b="0" dirty="0"/>
              <a:t>S. A., </a:t>
            </a:r>
            <a:r>
              <a:rPr lang="en-US" sz="1600" b="0" dirty="0" err="1"/>
              <a:t>Semenova</a:t>
            </a:r>
            <a:r>
              <a:rPr lang="en-US" sz="1600" b="0" dirty="0"/>
              <a:t> </a:t>
            </a:r>
            <a:r>
              <a:rPr lang="en-US" sz="1600" b="0" dirty="0" smtClean="0"/>
              <a:t>M. </a:t>
            </a:r>
            <a:r>
              <a:rPr lang="en-US" sz="1600" dirty="0" smtClean="0"/>
              <a:t>Do </a:t>
            </a:r>
            <a:r>
              <a:rPr lang="en-US" sz="1600" dirty="0"/>
              <a:t>non-interest income activities matter for banking sector efficiency? A net interest margin </a:t>
            </a:r>
            <a:r>
              <a:rPr lang="en-US" sz="1600" dirty="0" smtClean="0"/>
              <a:t>perspective</a:t>
            </a:r>
            <a:r>
              <a:rPr lang="en-US" sz="1600" b="0" dirty="0" smtClean="0"/>
              <a:t>// </a:t>
            </a:r>
            <a:r>
              <a:rPr lang="en-US" sz="1600" b="0" dirty="0"/>
              <a:t>Applied Econometrics. 2024. Vol. 73. P. 59-77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600" b="0" dirty="0" err="1" smtClean="0"/>
              <a:t>Semenova</a:t>
            </a:r>
            <a:r>
              <a:rPr lang="en-US" sz="1600" b="0" dirty="0" smtClean="0"/>
              <a:t> </a:t>
            </a:r>
            <a:r>
              <a:rPr lang="en-US" sz="1600" b="0" dirty="0"/>
              <a:t>M. </a:t>
            </a:r>
            <a:r>
              <a:rPr lang="en-US" sz="1600" dirty="0"/>
              <a:t>Do Smart Depositors Avoid Inefficient Bank Runs? An Experimental Study </a:t>
            </a:r>
            <a:r>
              <a:rPr lang="en-US" sz="1600" b="0" dirty="0"/>
              <a:t>// </a:t>
            </a:r>
            <a:r>
              <a:rPr lang="en-US" sz="1600" b="0" i="1" dirty="0"/>
              <a:t>Emerging Markets Finance and Trade</a:t>
            </a:r>
            <a:r>
              <a:rPr lang="en-US" sz="1600" b="0" dirty="0"/>
              <a:t>. 2023. Vol. 59. No. 8. P. 2710-2726. </a:t>
            </a:r>
            <a:endParaRPr lang="ru-RU" sz="1600" b="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600" b="0" dirty="0" err="1"/>
              <a:t>Semenova</a:t>
            </a:r>
            <a:r>
              <a:rPr lang="en-US" sz="1600" b="0" dirty="0"/>
              <a:t> M., </a:t>
            </a:r>
            <a:r>
              <a:rPr lang="en-US" sz="1600" b="0" dirty="0" err="1"/>
              <a:t>Popova</a:t>
            </a:r>
            <a:r>
              <a:rPr lang="en-US" sz="1600" b="0" dirty="0"/>
              <a:t> P. </a:t>
            </a:r>
            <a:r>
              <a:rPr lang="en-US" sz="1600" dirty="0"/>
              <a:t>Time to Extend Credit? Bank Credit Lines during the COVID-19 Pandemic in Russia</a:t>
            </a:r>
            <a:r>
              <a:rPr lang="en-US" sz="1600" b="0" dirty="0"/>
              <a:t> // </a:t>
            </a:r>
            <a:r>
              <a:rPr lang="en-US" sz="1600" b="0" i="1" dirty="0"/>
              <a:t>Russian Journal of Money and Finance</a:t>
            </a:r>
            <a:r>
              <a:rPr lang="en-US" sz="1600" b="0" dirty="0"/>
              <a:t>. 2023. Vol. 82. No. 2. P. 106-119.</a:t>
            </a:r>
            <a:endParaRPr lang="ru-RU" sz="1600" b="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600" b="0" dirty="0" err="1"/>
              <a:t>Iakimenko</a:t>
            </a:r>
            <a:r>
              <a:rPr lang="en-US" sz="1600" b="0" dirty="0"/>
              <a:t> I., </a:t>
            </a:r>
            <a:r>
              <a:rPr lang="en-US" sz="1600" b="0" dirty="0" err="1"/>
              <a:t>Semenova</a:t>
            </a:r>
            <a:r>
              <a:rPr lang="en-US" sz="1600" b="0" dirty="0"/>
              <a:t> M., </a:t>
            </a:r>
            <a:r>
              <a:rPr lang="en-US" sz="1600" b="0" dirty="0" err="1"/>
              <a:t>Zimin</a:t>
            </a:r>
            <a:r>
              <a:rPr lang="en-US" sz="1600" b="0" dirty="0"/>
              <a:t> E. </a:t>
            </a:r>
            <a:r>
              <a:rPr lang="en-US" sz="1600" dirty="0"/>
              <a:t>The more the better? Information sharing and credit risk </a:t>
            </a:r>
            <a:r>
              <a:rPr lang="en-US" sz="1600" b="0" dirty="0"/>
              <a:t>// </a:t>
            </a:r>
            <a:r>
              <a:rPr lang="en-US" sz="1600" b="0" i="1" dirty="0"/>
              <a:t>Journal of International Financial Markets, Institutions and Money</a:t>
            </a:r>
            <a:r>
              <a:rPr lang="en-US" sz="1600" b="0" dirty="0"/>
              <a:t>. 2022. Vol. 80. Article 101651. </a:t>
            </a:r>
            <a:endParaRPr lang="ru-RU" sz="1600" b="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600" b="0" dirty="0"/>
              <a:t>Guillemin F., </a:t>
            </a:r>
            <a:r>
              <a:rPr lang="en-US" sz="1600" b="0" dirty="0" err="1"/>
              <a:t>Semenova</a:t>
            </a:r>
            <a:r>
              <a:rPr lang="en-US" sz="1600" b="0" dirty="0"/>
              <a:t> M. </a:t>
            </a:r>
            <a:r>
              <a:rPr lang="en-US" sz="1600" dirty="0"/>
              <a:t>Transparency and market discipline: evidence from the Russian interbank market </a:t>
            </a:r>
            <a:r>
              <a:rPr lang="en-US" sz="1600" b="0" dirty="0"/>
              <a:t>// </a:t>
            </a:r>
            <a:r>
              <a:rPr lang="en-US" sz="1600" b="0" i="1" dirty="0"/>
              <a:t>Annals of Finance</a:t>
            </a:r>
            <a:r>
              <a:rPr lang="en-US" sz="1600" b="0" dirty="0"/>
              <a:t>. 2020. Vol. 16. No. 2. P. 219-251. </a:t>
            </a:r>
            <a:endParaRPr lang="ru-RU" sz="1600" b="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600" b="0" dirty="0" err="1"/>
              <a:t>Semenova</a:t>
            </a:r>
            <a:r>
              <a:rPr lang="en-US" sz="1600" b="0" dirty="0"/>
              <a:t> M., </a:t>
            </a:r>
            <a:r>
              <a:rPr lang="en-US" sz="1600" b="0" dirty="0" err="1"/>
              <a:t>Shapkin</a:t>
            </a:r>
            <a:r>
              <a:rPr lang="en-US" sz="1600" b="0" dirty="0"/>
              <a:t> A</a:t>
            </a:r>
            <a:r>
              <a:rPr lang="en-US" sz="1600" dirty="0"/>
              <a:t>. Currency Shifts as a Market Discipline Device: The Case of the Russian Market for Personal Deposits </a:t>
            </a:r>
            <a:r>
              <a:rPr lang="en-US" sz="1600" b="0" dirty="0"/>
              <a:t>// </a:t>
            </a:r>
            <a:r>
              <a:rPr lang="en-US" sz="1600" b="0" i="1" dirty="0"/>
              <a:t>Emerging Markets Finance and Trade</a:t>
            </a:r>
            <a:r>
              <a:rPr lang="en-US" sz="1600" b="0" dirty="0"/>
              <a:t>. 2019. Vol. 55. No. 10. P. 2149-2163. </a:t>
            </a:r>
            <a:endParaRPr lang="ru-RU" sz="1600" b="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600" b="0" dirty="0" err="1"/>
              <a:t>Schoors</a:t>
            </a:r>
            <a:r>
              <a:rPr lang="en-US" sz="1600" b="0" dirty="0"/>
              <a:t> K., </a:t>
            </a:r>
            <a:r>
              <a:rPr lang="en-US" sz="1600" b="0" dirty="0" err="1"/>
              <a:t>Semenova</a:t>
            </a:r>
            <a:r>
              <a:rPr lang="en-US" sz="1600" b="0" dirty="0"/>
              <a:t> M., </a:t>
            </a:r>
            <a:r>
              <a:rPr lang="en-US" sz="1600" b="0" dirty="0" err="1"/>
              <a:t>Zubanov</a:t>
            </a:r>
            <a:r>
              <a:rPr lang="en-US" sz="1600" b="0" dirty="0"/>
              <a:t> A. </a:t>
            </a:r>
            <a:r>
              <a:rPr lang="en-US" sz="1600" dirty="0"/>
              <a:t>Depositor discipline during crisis: Flight to familiarity or trust in local authorities?</a:t>
            </a:r>
            <a:r>
              <a:rPr lang="en-US" sz="1600" b="0" dirty="0"/>
              <a:t> // </a:t>
            </a:r>
            <a:r>
              <a:rPr lang="en-US" sz="1600" b="0" i="1" dirty="0"/>
              <a:t>Journal of Financial Stability</a:t>
            </a:r>
            <a:r>
              <a:rPr lang="en-US" sz="1600" b="0" dirty="0"/>
              <a:t>. 2019. Vol. 43. P. 25-39. </a:t>
            </a:r>
            <a:endParaRPr lang="ru-RU" sz="1600" b="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600" b="0" dirty="0" err="1"/>
              <a:t>Semenova</a:t>
            </a:r>
            <a:r>
              <a:rPr lang="en-US" sz="1600" b="0" dirty="0"/>
              <a:t> M., </a:t>
            </a:r>
            <a:r>
              <a:rPr lang="en-US" sz="1600" b="0" dirty="0" err="1"/>
              <a:t>Andrievskaya</a:t>
            </a:r>
            <a:r>
              <a:rPr lang="en-US" sz="1600" b="0" dirty="0"/>
              <a:t> I. K. </a:t>
            </a:r>
            <a:r>
              <a:rPr lang="en-US" sz="1600" dirty="0"/>
              <a:t>Does biological endowment matter for demand for financial services? Evidence from 2D:4D ratio in the Russian household survey </a:t>
            </a:r>
            <a:r>
              <a:rPr lang="en-US" sz="1600" b="0" dirty="0"/>
              <a:t>// </a:t>
            </a:r>
            <a:r>
              <a:rPr lang="en-US" sz="1600" b="0" i="1" dirty="0"/>
              <a:t>Personality and Individual Differences</a:t>
            </a:r>
            <a:r>
              <a:rPr lang="en-US" sz="1600" b="0" dirty="0"/>
              <a:t>. </a:t>
            </a:r>
            <a:r>
              <a:rPr lang="ru-RU" sz="1600" b="0" dirty="0"/>
              <a:t>2017. </a:t>
            </a:r>
            <a:r>
              <a:rPr lang="en-US" sz="1600" b="0" dirty="0" err="1"/>
              <a:t>Vol</a:t>
            </a:r>
            <a:r>
              <a:rPr lang="ru-RU" sz="1600" b="0" dirty="0"/>
              <a:t>. 104. </a:t>
            </a:r>
            <a:r>
              <a:rPr lang="en-US" sz="1600" b="0" dirty="0"/>
              <a:t>P</a:t>
            </a:r>
            <a:r>
              <a:rPr lang="ru-RU" sz="1600" b="0" dirty="0"/>
              <a:t>. 155-165.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ru-RU" sz="1600" b="0" dirty="0"/>
          </a:p>
        </p:txBody>
      </p:sp>
    </p:spTree>
    <p:extLst>
      <p:ext uri="{BB962C8B-B14F-4D97-AF65-F5344CB8AC3E}">
        <p14:creationId xmlns:p14="http://schemas.microsoft.com/office/powerpoint/2010/main" val="1394906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Important notes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52785"/>
            <a:ext cx="8229600" cy="5230025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dirty="0" smtClean="0">
                <a:solidFill>
                  <a:srgbClr val="00B050"/>
                </a:solidFill>
              </a:rPr>
              <a:t>YES!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b="0" dirty="0" smtClean="0"/>
              <a:t>You can come with </a:t>
            </a:r>
            <a:r>
              <a:rPr lang="en-US" b="0" dirty="0" smtClean="0"/>
              <a:t>any </a:t>
            </a:r>
            <a:r>
              <a:rPr lang="en-US" b="0" dirty="0" smtClean="0"/>
              <a:t>research idea, but be sure that</a:t>
            </a:r>
          </a:p>
          <a:p>
            <a:pPr marL="630900" lvl="2" indent="-342900">
              <a:buFont typeface="Arial" panose="020B0604020202020204" pitchFamily="34" charset="0"/>
              <a:buChar char="•"/>
            </a:pPr>
            <a:r>
              <a:rPr lang="en-US" sz="2200" dirty="0" smtClean="0"/>
              <a:t>It is related to banking/household finance</a:t>
            </a:r>
          </a:p>
          <a:p>
            <a:pPr marL="630900" lvl="2" indent="-342900">
              <a:buFont typeface="Arial" panose="020B0604020202020204" pitchFamily="34" charset="0"/>
              <a:buChar char="•"/>
            </a:pPr>
            <a:r>
              <a:rPr lang="en-US" sz="2200" b="0" dirty="0" smtClean="0"/>
              <a:t>The data is available</a:t>
            </a:r>
          </a:p>
          <a:p>
            <a:pPr marL="630900" lvl="2" indent="-342900">
              <a:buFont typeface="Arial" panose="020B0604020202020204" pitchFamily="34" charset="0"/>
              <a:buChar char="•"/>
            </a:pPr>
            <a:endParaRPr lang="en-US" b="0" dirty="0" smtClean="0"/>
          </a:p>
          <a:p>
            <a:pPr marL="342900" indent="-342900">
              <a:buBlip>
                <a:blip r:embed="rId2"/>
              </a:buBlip>
            </a:pPr>
            <a:r>
              <a:rPr lang="en-US" dirty="0" smtClean="0">
                <a:solidFill>
                  <a:srgbClr val="C00000"/>
                </a:solidFill>
              </a:rPr>
              <a:t>NO!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b="0" dirty="0" smtClean="0"/>
              <a:t>Don’t come saying </a:t>
            </a:r>
            <a:r>
              <a:rPr lang="en-US" dirty="0" smtClean="0"/>
              <a:t>“</a:t>
            </a:r>
            <a:r>
              <a:rPr lang="en-US" b="0" dirty="0" smtClean="0"/>
              <a:t>I just need to have this term/diploma paper done somehow. So give me any topic and I’ll take it”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en-US" b="0" dirty="0" smtClean="0"/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b="0" dirty="0" smtClean="0">
                <a:hlinkClick r:id="rId3"/>
              </a:rPr>
              <a:t>More about working with me</a:t>
            </a:r>
            <a:endParaRPr lang="en-US" b="0" dirty="0" smtClean="0"/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en-US" b="0" dirty="0"/>
          </a:p>
          <a:p>
            <a:pPr lvl="1" algn="ctr"/>
            <a:endParaRPr lang="en-US" sz="2800" b="0" dirty="0" smtClean="0"/>
          </a:p>
        </p:txBody>
      </p:sp>
    </p:spTree>
    <p:extLst>
      <p:ext uri="{BB962C8B-B14F-4D97-AF65-F5344CB8AC3E}">
        <p14:creationId xmlns:p14="http://schemas.microsoft.com/office/powerpoint/2010/main" val="3438745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91822"/>
            <a:ext cx="8229600" cy="5336274"/>
          </a:xfrm>
        </p:spPr>
        <p:txBody>
          <a:bodyPr>
            <a:normAutofit lnSpcReduction="10000"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b="0" dirty="0" smtClean="0"/>
              <a:t>Data availability is now a students’ nightmare…</a:t>
            </a:r>
          </a:p>
          <a:p>
            <a:pPr marL="342900" indent="-342900">
              <a:buFont typeface="Arial" pitchFamily="34" charset="0"/>
              <a:buChar char="•"/>
            </a:pPr>
            <a:endParaRPr lang="en-US" b="0" dirty="0"/>
          </a:p>
          <a:p>
            <a:pPr marL="342900" indent="-342900">
              <a:buFont typeface="Arial" pitchFamily="34" charset="0"/>
              <a:buChar char="•"/>
            </a:pPr>
            <a:r>
              <a:rPr lang="en-US" b="0" dirty="0" smtClean="0"/>
              <a:t>…but not that much here</a:t>
            </a:r>
            <a:r>
              <a:rPr lang="en-US" b="0" dirty="0" smtClean="0">
                <a:sym typeface="Wingdings" pitchFamily="2" charset="2"/>
              </a:rPr>
              <a:t></a:t>
            </a:r>
            <a:endParaRPr lang="en-US" b="0" dirty="0" smtClean="0"/>
          </a:p>
          <a:p>
            <a:pPr marL="342900" indent="-342900">
              <a:buFont typeface="Arial" pitchFamily="34" charset="0"/>
              <a:buChar char="•"/>
            </a:pPr>
            <a:endParaRPr lang="en-US" b="0" dirty="0" smtClean="0"/>
          </a:p>
          <a:p>
            <a:pPr marL="342900" indent="-342900">
              <a:spcAft>
                <a:spcPts val="600"/>
              </a:spcAft>
              <a:buFont typeface="Arial" pitchFamily="34" charset="0"/>
              <a:buChar char="•"/>
            </a:pPr>
            <a:r>
              <a:rPr lang="en-US" b="0" dirty="0" smtClean="0"/>
              <a:t>Worldwide bank-level data till early </a:t>
            </a:r>
            <a:r>
              <a:rPr lang="en-US" b="0" dirty="0" smtClean="0"/>
              <a:t>2024 </a:t>
            </a:r>
            <a:r>
              <a:rPr lang="en-US" b="0" dirty="0" smtClean="0"/>
              <a:t>(cross-country studies)</a:t>
            </a:r>
          </a:p>
          <a:p>
            <a:pPr marL="342900" indent="-342900">
              <a:spcAft>
                <a:spcPts val="600"/>
              </a:spcAft>
              <a:buFont typeface="Arial" pitchFamily="34" charset="0"/>
              <a:buChar char="•"/>
            </a:pPr>
            <a:r>
              <a:rPr lang="en-US" b="0" dirty="0" smtClean="0"/>
              <a:t>Russian bank-level data till 2021 (Mobile database)</a:t>
            </a:r>
          </a:p>
          <a:p>
            <a:pPr marL="342900" indent="-342900">
              <a:spcAft>
                <a:spcPts val="600"/>
              </a:spcAft>
              <a:buFont typeface="Arial" pitchFamily="34" charset="0"/>
              <a:buChar char="•"/>
            </a:pPr>
            <a:r>
              <a:rPr lang="en-US" b="0" dirty="0" smtClean="0"/>
              <a:t>TheGlobalEconomy.com database for macro, institutional and other country-level data </a:t>
            </a:r>
          </a:p>
          <a:p>
            <a:pPr marL="342900" indent="-342900">
              <a:spcAft>
                <a:spcPts val="600"/>
              </a:spcAft>
              <a:buFont typeface="Arial" pitchFamily="34" charset="0"/>
              <a:buChar char="•"/>
            </a:pPr>
            <a:r>
              <a:rPr lang="en-US" b="0" dirty="0" smtClean="0"/>
              <a:t>Many </a:t>
            </a:r>
            <a:r>
              <a:rPr lang="en-US" b="0" dirty="0" smtClean="0"/>
              <a:t>topic-specific datasets </a:t>
            </a:r>
            <a:r>
              <a:rPr lang="en-US" b="0" dirty="0" smtClean="0"/>
              <a:t>are open!</a:t>
            </a:r>
          </a:p>
          <a:p>
            <a:pPr marL="342900" indent="-342900">
              <a:buFont typeface="Arial" pitchFamily="34" charset="0"/>
              <a:buChar char="•"/>
            </a:pPr>
            <a:endParaRPr lang="en-US" b="0" dirty="0"/>
          </a:p>
          <a:p>
            <a:pPr marL="342900" indent="-342900">
              <a:buFont typeface="Arial" pitchFamily="34" charset="0"/>
              <a:buChar char="•"/>
            </a:pPr>
            <a:r>
              <a:rPr lang="en-US" b="0" dirty="0" smtClean="0"/>
              <a:t>Does not mean we won’t need hand-collected data, though…</a:t>
            </a:r>
            <a:endParaRPr lang="en-US" b="0" dirty="0"/>
          </a:p>
          <a:p>
            <a:pPr marL="342900" indent="-342900">
              <a:buFont typeface="Arial" pitchFamily="34" charset="0"/>
              <a:buChar char="•"/>
            </a:pPr>
            <a:endParaRPr lang="ru-RU" b="0" dirty="0"/>
          </a:p>
        </p:txBody>
      </p:sp>
    </p:spTree>
    <p:extLst>
      <p:ext uri="{BB962C8B-B14F-4D97-AF65-F5344CB8AC3E}">
        <p14:creationId xmlns:p14="http://schemas.microsoft.com/office/powerpoint/2010/main" val="2490853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Still need some examples of topics?..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194168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COVID-19 and banking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23834"/>
            <a:ext cx="8229600" cy="4802330"/>
          </a:xfrm>
        </p:spPr>
        <p:txBody>
          <a:bodyPr>
            <a:normAutofit fontScale="92500" lnSpcReduction="20000"/>
          </a:bodyPr>
          <a:lstStyle/>
          <a:p>
            <a:r>
              <a:rPr lang="en-US" sz="2600" b="0" dirty="0" smtClean="0"/>
              <a:t>“Perfect example of external, non-economic shock”</a:t>
            </a:r>
          </a:p>
          <a:p>
            <a:endParaRPr lang="en-US" sz="2600" b="0" dirty="0" smtClean="0"/>
          </a:p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</a:pPr>
            <a:r>
              <a:rPr lang="en-US" b="0" dirty="0" smtClean="0"/>
              <a:t>Influencing households (</a:t>
            </a:r>
            <a:r>
              <a:rPr lang="en-US" b="0" dirty="0"/>
              <a:t>physical </a:t>
            </a:r>
            <a:r>
              <a:rPr lang="en-US" b="0" dirty="0" smtClean="0"/>
              <a:t>limitations, unemployment, liquidity shocks, uncertainty, …) – depositors and borrowers </a:t>
            </a:r>
          </a:p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</a:pPr>
            <a:r>
              <a:rPr lang="en-US" b="0" dirty="0" smtClean="0"/>
              <a:t>Influencing firms (disruption of production chains, credit rationing uncertainty) - borrowers</a:t>
            </a:r>
          </a:p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</a:pPr>
            <a:r>
              <a:rPr lang="en-US" b="0" dirty="0" smtClean="0"/>
              <a:t>Therefore influencing banks (increased risks VS financial innovations)</a:t>
            </a:r>
          </a:p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</a:pPr>
            <a:r>
              <a:rPr lang="en-US" b="0" dirty="0" smtClean="0"/>
              <a:t>Regulators do </a:t>
            </a:r>
            <a:r>
              <a:rPr lang="en-US" b="0" dirty="0" smtClean="0"/>
              <a:t>react</a:t>
            </a:r>
          </a:p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</a:pPr>
            <a:endParaRPr lang="en-US" b="0" dirty="0" smtClean="0"/>
          </a:p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</a:pPr>
            <a:r>
              <a:rPr lang="en-US" b="0" i="1" dirty="0" smtClean="0">
                <a:solidFill>
                  <a:srgbClr val="D99322"/>
                </a:solidFill>
              </a:rPr>
              <a:t>BUT! Much is done here</a:t>
            </a:r>
            <a:endParaRPr lang="ru-RU" b="0" i="1" dirty="0">
              <a:solidFill>
                <a:srgbClr val="D993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5462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COVID-19 and </a:t>
            </a:r>
            <a:r>
              <a:rPr lang="en-US" dirty="0" smtClean="0"/>
              <a:t>banking - questions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32764"/>
            <a:ext cx="8229600" cy="5568287"/>
          </a:xfrm>
        </p:spPr>
        <p:txBody>
          <a:bodyPr/>
          <a:lstStyle/>
          <a:p>
            <a:pPr marL="342900" lvl="1" indent="-342900">
              <a:spcBef>
                <a:spcPts val="600"/>
              </a:spcBef>
              <a:buFont typeface="Arial" pitchFamily="34" charset="0"/>
              <a:buChar char="•"/>
            </a:pPr>
            <a:r>
              <a:rPr lang="en-US" b="0" dirty="0" smtClean="0"/>
              <a:t>Different banking markets under pandemic pressure:</a:t>
            </a:r>
          </a:p>
          <a:p>
            <a:pPr marL="630900" lvl="2" indent="-342900">
              <a:spcBef>
                <a:spcPts val="600"/>
              </a:spcBef>
              <a:buFont typeface="Arial" pitchFamily="34" charset="0"/>
              <a:buChar char="•"/>
            </a:pPr>
            <a:r>
              <a:rPr lang="en-US" dirty="0" smtClean="0"/>
              <a:t>W</a:t>
            </a:r>
            <a:r>
              <a:rPr lang="en-US" b="0" dirty="0" smtClean="0"/>
              <a:t>ho suffers worse where, how and why</a:t>
            </a:r>
          </a:p>
          <a:p>
            <a:pPr marL="630900" lvl="2" indent="-342900">
              <a:spcBef>
                <a:spcPts val="600"/>
              </a:spcBef>
              <a:buFont typeface="Arial" pitchFamily="34" charset="0"/>
              <a:buChar char="•"/>
            </a:pPr>
            <a:r>
              <a:rPr lang="en-US" dirty="0" smtClean="0"/>
              <a:t>Who copes better where, how and why</a:t>
            </a:r>
          </a:p>
          <a:p>
            <a:pPr marL="342900" lvl="1" indent="-342900">
              <a:spcBef>
                <a:spcPts val="600"/>
              </a:spcBef>
              <a:buFont typeface="Arial" pitchFamily="34" charset="0"/>
              <a:buChar char="•"/>
            </a:pPr>
            <a:endParaRPr lang="en-US" b="0" dirty="0" smtClean="0"/>
          </a:p>
          <a:p>
            <a:pPr marL="342900" lvl="1" indent="-342900">
              <a:spcBef>
                <a:spcPts val="600"/>
              </a:spcBef>
              <a:buFont typeface="Arial" pitchFamily="34" charset="0"/>
              <a:buChar char="•"/>
            </a:pPr>
            <a:r>
              <a:rPr lang="en-US" b="0" dirty="0" smtClean="0"/>
              <a:t>Regulatory interventions under pandemic pressure</a:t>
            </a:r>
          </a:p>
          <a:p>
            <a:pPr marL="630900" lvl="2" indent="-342900">
              <a:spcBef>
                <a:spcPts val="600"/>
              </a:spcBef>
              <a:buFont typeface="Arial" pitchFamily="34" charset="0"/>
              <a:buChar char="•"/>
            </a:pPr>
            <a:r>
              <a:rPr lang="en-US" dirty="0" smtClean="0"/>
              <a:t>Who did what, where and why</a:t>
            </a:r>
          </a:p>
          <a:p>
            <a:pPr marL="630900" lvl="2" indent="-342900">
              <a:spcBef>
                <a:spcPts val="600"/>
              </a:spcBef>
              <a:buFont typeface="Arial" pitchFamily="34" charset="0"/>
              <a:buChar char="•"/>
            </a:pPr>
            <a:r>
              <a:rPr lang="en-US" dirty="0" smtClean="0"/>
              <a:t>Restrictions VS Support measures</a:t>
            </a:r>
          </a:p>
          <a:p>
            <a:pPr marL="630900" lvl="2" indent="-342900">
              <a:spcBef>
                <a:spcPts val="600"/>
              </a:spcBef>
              <a:buFont typeface="Arial" pitchFamily="34" charset="0"/>
              <a:buChar char="•"/>
            </a:pPr>
            <a:r>
              <a:rPr lang="en-US" dirty="0" smtClean="0"/>
              <a:t>Bank-related VS Bank-unrelated measures</a:t>
            </a:r>
          </a:p>
          <a:p>
            <a:pPr marL="630900" lvl="2" indent="-342900">
              <a:spcBef>
                <a:spcPts val="600"/>
              </a:spcBef>
              <a:buFont typeface="Arial" pitchFamily="34" charset="0"/>
              <a:buChar char="•"/>
            </a:pPr>
            <a:endParaRPr lang="en-US" dirty="0"/>
          </a:p>
          <a:p>
            <a:pPr marL="342900" lvl="1" indent="-342900">
              <a:spcBef>
                <a:spcPts val="600"/>
              </a:spcBef>
              <a:buFont typeface="Arial" pitchFamily="34" charset="0"/>
              <a:buChar char="•"/>
            </a:pPr>
            <a:r>
              <a:rPr lang="en-US" b="0" dirty="0" smtClean="0"/>
              <a:t>A combination of the two</a:t>
            </a:r>
            <a:endParaRPr lang="ru-RU" b="0" dirty="0" smtClean="0"/>
          </a:p>
          <a:p>
            <a:pPr marL="342900" lvl="1" indent="-342900">
              <a:spcBef>
                <a:spcPts val="600"/>
              </a:spcBef>
              <a:buFont typeface="Arial" pitchFamily="34" charset="0"/>
              <a:buChar char="•"/>
            </a:pPr>
            <a:endParaRPr lang="ru-RU" b="0" dirty="0"/>
          </a:p>
          <a:p>
            <a:pPr marL="342900" lvl="1" indent="-342900">
              <a:spcBef>
                <a:spcPts val="600"/>
              </a:spcBef>
              <a:buFont typeface="Arial" pitchFamily="34" charset="0"/>
              <a:buChar char="•"/>
            </a:pPr>
            <a:r>
              <a:rPr lang="en-US" b="0" dirty="0" smtClean="0"/>
              <a:t>Any good news? Financial innovations, ecosystems, banks and public procurement (e.g. medicine) </a:t>
            </a:r>
          </a:p>
          <a:p>
            <a:pPr marL="342900" indent="-342900">
              <a:buFont typeface="Arial" pitchFamily="34" charset="0"/>
              <a:buChar char="•"/>
            </a:pPr>
            <a:endParaRPr lang="en-US" b="0" dirty="0" smtClean="0"/>
          </a:p>
          <a:p>
            <a:pPr marL="342900" indent="-342900">
              <a:buFont typeface="Arial" pitchFamily="34" charset="0"/>
              <a:buChar char="•"/>
            </a:pPr>
            <a:endParaRPr lang="ru-RU" b="0" dirty="0"/>
          </a:p>
        </p:txBody>
      </p:sp>
    </p:spTree>
    <p:extLst>
      <p:ext uri="{BB962C8B-B14F-4D97-AF65-F5344CB8AC3E}">
        <p14:creationId xmlns:p14="http://schemas.microsoft.com/office/powerpoint/2010/main" val="1839523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Market Discipline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0878"/>
            <a:ext cx="8229600" cy="5595581"/>
          </a:xfrm>
        </p:spPr>
        <p:txBody>
          <a:bodyPr>
            <a:normAutofit/>
          </a:bodyPr>
          <a:lstStyle/>
          <a:p>
            <a:pPr marL="342900" lvl="1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b="0" dirty="0" smtClean="0"/>
              <a:t>Definition: creditors’ (usually depositors’) sensitivity to bank risks: interest rates, funds growth rates, funds structure…</a:t>
            </a:r>
          </a:p>
          <a:p>
            <a:pPr lvl="1">
              <a:spcBef>
                <a:spcPts val="600"/>
              </a:spcBef>
            </a:pPr>
            <a:r>
              <a:rPr lang="en-US" sz="2600" b="0" i="1" dirty="0" smtClean="0"/>
              <a:t>Questions:</a:t>
            </a:r>
          </a:p>
          <a:p>
            <a:pPr marL="342900" lvl="1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b="0" dirty="0"/>
              <a:t>What undermines MD?</a:t>
            </a:r>
          </a:p>
          <a:p>
            <a:pPr marL="630900" lvl="2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/>
              <a:t>Crisis (including external shocks)</a:t>
            </a:r>
          </a:p>
          <a:p>
            <a:pPr marL="630900" lvl="2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/>
              <a:t>Explicit guaranties (deposit insurance)</a:t>
            </a:r>
          </a:p>
          <a:p>
            <a:pPr marL="630900" lvl="2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/>
              <a:t>Implicit guaranties (ownership structure, ties with government, regions, municipalities…, any signs of those - bank titles, bank brands…)</a:t>
            </a:r>
          </a:p>
          <a:p>
            <a:pPr marL="630900" lvl="2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/>
              <a:t>Information environment (transparency, financial literacy…)</a:t>
            </a:r>
          </a:p>
          <a:p>
            <a:pPr marL="342900" lvl="1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b="0" dirty="0" smtClean="0"/>
              <a:t>Where </a:t>
            </a:r>
            <a:r>
              <a:rPr lang="en-US" b="0" dirty="0"/>
              <a:t>to find MD?</a:t>
            </a:r>
          </a:p>
          <a:p>
            <a:pPr marL="630900" lvl="2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/>
              <a:t>Credit market, interbank market…</a:t>
            </a:r>
            <a:endParaRPr lang="ru-RU" dirty="0"/>
          </a:p>
          <a:p>
            <a:pPr marL="630900" lvl="2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/>
              <a:t>New mechanisms</a:t>
            </a:r>
          </a:p>
          <a:p>
            <a:pPr marL="342900" lvl="1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b="0" dirty="0" smtClean="0"/>
              <a:t>Does </a:t>
            </a:r>
            <a:r>
              <a:rPr lang="en-US" b="0" dirty="0"/>
              <a:t>MD influence risk appetite?</a:t>
            </a:r>
            <a:endParaRPr lang="ru-RU" b="0" dirty="0"/>
          </a:p>
          <a:p>
            <a:pPr marL="342900" lvl="1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sz="2600" b="0" dirty="0"/>
          </a:p>
        </p:txBody>
      </p:sp>
    </p:spTree>
    <p:extLst>
      <p:ext uri="{BB962C8B-B14F-4D97-AF65-F5344CB8AC3E}">
        <p14:creationId xmlns:p14="http://schemas.microsoft.com/office/powerpoint/2010/main" val="792776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theme/theme1.xml><?xml version="1.0" encoding="utf-8"?>
<a:theme xmlns:a="http://schemas.openxmlformats.org/drawingml/2006/main" name="ИнИИfinal">
  <a:themeElements>
    <a:clrScheme name="ИнИИ">
      <a:dk1>
        <a:srgbClr val="141313"/>
      </a:dk1>
      <a:lt1>
        <a:sysClr val="window" lastClr="FFFFFF"/>
      </a:lt1>
      <a:dk2>
        <a:srgbClr val="263B86"/>
      </a:dk2>
      <a:lt2>
        <a:srgbClr val="76B6F2"/>
      </a:lt2>
      <a:accent1>
        <a:srgbClr val="D99322"/>
      </a:accent1>
      <a:accent2>
        <a:srgbClr val="EFE1A2"/>
      </a:accent2>
      <a:accent3>
        <a:srgbClr val="FA8716"/>
      </a:accent3>
      <a:accent4>
        <a:srgbClr val="BE0204"/>
      </a:accent4>
      <a:accent5>
        <a:srgbClr val="640F10"/>
      </a:accent5>
      <a:accent6>
        <a:srgbClr val="7E13E3"/>
      </a:accent6>
      <a:hlink>
        <a:srgbClr val="D2D200"/>
      </a:hlink>
      <a:folHlink>
        <a:srgbClr val="D0B9F8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E64AEEDD9B7A4D93545ACBE97D4615" ma:contentTypeVersion="2" ma:contentTypeDescription="Create a new document." ma:contentTypeScope="" ma:versionID="f49002b78e3a4a71b814eef46a983816">
  <xsd:schema xmlns:xsd="http://www.w3.org/2001/XMLSchema" xmlns:xs="http://www.w3.org/2001/XMLSchema" xmlns:p="http://schemas.microsoft.com/office/2006/metadata/properties" xmlns:ns2="http://schemas.microsoft.com/sharepoint/v3/fields" targetNamespace="http://schemas.microsoft.com/office/2006/metadata/properties" ma:root="true" ma:fieldsID="38f6db2dd0d9a0cf6a8dc37be32b365b" ns2:_=""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_Status" minOccurs="0"/>
                <xsd:element ref="ns2:_Vers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Status" ma:index="8" nillable="true" ma:displayName="Status" ma:default="Not Started" ma:internalName="_Status">
      <xsd:simpleType>
        <xsd:union memberTypes="dms:Text">
          <xsd:simpleType>
            <xsd:restriction base="dms:Choice">
              <xsd:enumeration value="Not Started"/>
              <xsd:enumeration value="Draft"/>
              <xsd:enumeration value="Reviewed"/>
              <xsd:enumeration value="Scheduled"/>
              <xsd:enumeration value="Published"/>
              <xsd:enumeration value="Final"/>
              <xsd:enumeration value="Expired"/>
            </xsd:restriction>
          </xsd:simpleType>
        </xsd:union>
      </xsd:simpleType>
    </xsd:element>
    <xsd:element name="_Version" ma:index="9" nillable="true" ma:displayName="Version" ma:internalName="_Version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 ma:displayName="Status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Version xmlns="http://schemas.microsoft.com/sharepoint/v3/fields" xsi:nil="true"/>
    <_Status xmlns="http://schemas.microsoft.com/sharepoint/v3/fields">Not Started</_Statu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4214858-785C-42F7-BE66-6D0E79395F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B6F2769-7194-4217-93D3-3AF3A4742282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sharepoint/v3/field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ИнИИfinal</Template>
  <TotalTime>1951</TotalTime>
  <Words>1176</Words>
  <Application>Microsoft Office PowerPoint</Application>
  <PresentationFormat>Экран (4:3)</PresentationFormat>
  <Paragraphs>149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ИнИИfinal</vt:lpstr>
      <vt:lpstr>  Topics, Research Agenda,  Cooperation Principles</vt:lpstr>
      <vt:lpstr>Презентация PowerPoint</vt:lpstr>
      <vt:lpstr>Recent publications:</vt:lpstr>
      <vt:lpstr>Important notes</vt:lpstr>
      <vt:lpstr>Data</vt:lpstr>
      <vt:lpstr>Презентация PowerPoint</vt:lpstr>
      <vt:lpstr>COVID-19 and banking</vt:lpstr>
      <vt:lpstr>COVID-19 and banking - questions</vt:lpstr>
      <vt:lpstr>Market Discipline</vt:lpstr>
      <vt:lpstr>Deposit insurance</vt:lpstr>
      <vt:lpstr>Information intermediation in credit markets</vt:lpstr>
      <vt:lpstr>Non-bank banking</vt:lpstr>
      <vt:lpstr>Household finance</vt:lpstr>
      <vt:lpstr>Other topics</vt:lpstr>
      <vt:lpstr>Important notes (con’t)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Does More Information Provide  Lower Prices in Public  Procurement Auctions?</dc:title>
  <dc:creator>Мария</dc:creator>
  <cp:lastModifiedBy>Unknown</cp:lastModifiedBy>
  <cp:revision>188</cp:revision>
  <cp:lastPrinted>2015-03-18T13:35:56Z</cp:lastPrinted>
  <dcterms:created xsi:type="dcterms:W3CDTF">2015-03-04T13:15:06Z</dcterms:created>
  <dcterms:modified xsi:type="dcterms:W3CDTF">2024-09-16T19:55:07Z</dcterms:modified>
  <cp:contentStatus>Draft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0x0101000DE64AEEDD9B7A4D93545ACBE97D4615</vt:lpwstr>
  </property>
</Properties>
</file>