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Geologica SemiBold"/>
      <p:regular r:id="rId36"/>
      <p:bold r:id="rId37"/>
    </p:embeddedFont>
    <p:embeddedFont>
      <p:font typeface="Geologica Medium"/>
      <p:regular r:id="rId38"/>
      <p:bold r:id="rId39"/>
    </p:embeddedFont>
    <p:embeddedFont>
      <p:font typeface="Geologica ExtraLight"/>
      <p:regular r:id="rId40"/>
      <p:bold r:id="rId41"/>
    </p:embeddedFont>
    <p:embeddedFont>
      <p:font typeface="Geologica"/>
      <p:regular r:id="rId42"/>
      <p:bold r:id="rId43"/>
    </p:embeddedFont>
    <p:embeddedFont>
      <p:font typeface="Geologica Light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eologicaExtraLight-regular.fntdata"/><Relationship Id="rId20" Type="http://schemas.openxmlformats.org/officeDocument/2006/relationships/slide" Target="slides/slide15.xml"/><Relationship Id="rId42" Type="http://schemas.openxmlformats.org/officeDocument/2006/relationships/font" Target="fonts/Geologica-regular.fntdata"/><Relationship Id="rId41" Type="http://schemas.openxmlformats.org/officeDocument/2006/relationships/font" Target="fonts/GeologicaExtraLight-bold.fntdata"/><Relationship Id="rId22" Type="http://schemas.openxmlformats.org/officeDocument/2006/relationships/slide" Target="slides/slide17.xml"/><Relationship Id="rId44" Type="http://schemas.openxmlformats.org/officeDocument/2006/relationships/font" Target="fonts/GeologicaLight-regular.fntdata"/><Relationship Id="rId21" Type="http://schemas.openxmlformats.org/officeDocument/2006/relationships/slide" Target="slides/slide16.xml"/><Relationship Id="rId43" Type="http://schemas.openxmlformats.org/officeDocument/2006/relationships/font" Target="fonts/Geologic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Geologic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GeologicaSemiBold-bold.fntdata"/><Relationship Id="rId14" Type="http://schemas.openxmlformats.org/officeDocument/2006/relationships/slide" Target="slides/slide9.xml"/><Relationship Id="rId36" Type="http://schemas.openxmlformats.org/officeDocument/2006/relationships/font" Target="fonts/GeologicaSemiBold-regular.fntdata"/><Relationship Id="rId17" Type="http://schemas.openxmlformats.org/officeDocument/2006/relationships/slide" Target="slides/slide12.xml"/><Relationship Id="rId39" Type="http://schemas.openxmlformats.org/officeDocument/2006/relationships/font" Target="fonts/GeologicaMedium-bold.fntdata"/><Relationship Id="rId16" Type="http://schemas.openxmlformats.org/officeDocument/2006/relationships/slide" Target="slides/slide11.xml"/><Relationship Id="rId38" Type="http://schemas.openxmlformats.org/officeDocument/2006/relationships/font" Target="fonts/Geologica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2463b2c4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2463b2c4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39541ee0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39541ee0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39541ee0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39541ee0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39541ee0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39541ee0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39541ee0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139541ee0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39541ee0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39541ee0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2463b2c4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2463b2c4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39541ee0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39541ee0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39541ee0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39541ee0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39541ee0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139541ee0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39541ee0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39541ee0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45a894b0e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45a894b0e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45a894b0e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45a894b0e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39541ee0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39541ee0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39541ee0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39541ee0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39541ee0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39541ee0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39541ee0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39541ee0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39541ee0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139541ee0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39541ee0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139541ee0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39541ee0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139541ee0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39541ee0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139541ee0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39541ee0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139541ee0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45a894b0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45a894b0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45a894b0e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45a894b0e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45a894b0e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45a894b0e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39541ee0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39541ee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39541ee0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39541ee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45a894b0e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45a894b0e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39541ee0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39541ee0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0" y="-15875"/>
            <a:ext cx="9144000" cy="24765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950300"/>
            <a:ext cx="8520600" cy="14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735850"/>
            <a:ext cx="61971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11700" y="393650"/>
            <a:ext cx="85206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1898" y="3390960"/>
            <a:ext cx="700401" cy="7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050" y="3388913"/>
            <a:ext cx="700401" cy="7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11700" y="3197250"/>
            <a:ext cx="6197100" cy="16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 sz="14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11700" y="1038513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2" type="title"/>
          </p:nvPr>
        </p:nvSpPr>
        <p:spPr>
          <a:xfrm>
            <a:off x="311700" y="1760725"/>
            <a:ext cx="2719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311700" y="2334106"/>
            <a:ext cx="2719200" cy="21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3" type="title"/>
          </p:nvPr>
        </p:nvSpPr>
        <p:spPr>
          <a:xfrm>
            <a:off x="3212457" y="1767222"/>
            <a:ext cx="2719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3212457" y="2340603"/>
            <a:ext cx="2719200" cy="21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5" type="title"/>
          </p:nvPr>
        </p:nvSpPr>
        <p:spPr>
          <a:xfrm>
            <a:off x="6113214" y="1767222"/>
            <a:ext cx="2719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6" type="body"/>
          </p:nvPr>
        </p:nvSpPr>
        <p:spPr>
          <a:xfrm>
            <a:off x="6113214" y="2340603"/>
            <a:ext cx="2719200" cy="21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1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77" name="Google Shape;77;p11"/>
          <p:cNvSpPr txBox="1"/>
          <p:nvPr>
            <p:ph idx="7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овая тема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овая тема 1">
  <p:cSld name="MAIN_POINT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eologica SemiBold"/>
              <a:buNone/>
              <a:defRPr sz="4800">
                <a:solidFill>
                  <a:schemeClr val="accent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овая тема 1 1">
  <p:cSld name="MAIN_POINT_1_1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eologica SemiBold"/>
              <a:buNone/>
              <a:defRPr sz="4800">
                <a:solidFill>
                  <a:srgbClr val="FFFFFF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4800"/>
              <a:buFont typeface="Geologica SemiBold"/>
              <a:buNone/>
              <a:defRPr sz="4800">
                <a:solidFill>
                  <a:srgbClr val="EC6608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65500" y="16459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Geologica Medium"/>
              <a:buNone/>
              <a:defRPr sz="4200">
                <a:latin typeface="Geologica Medium"/>
                <a:ea typeface="Geologica Medium"/>
                <a:cs typeface="Geologica Medium"/>
                <a:sym typeface="Geologic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265500" y="32158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939500" y="11368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Geologica Light"/>
              <a:buChar char="●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○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■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●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○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■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●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○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Geologica Light"/>
              <a:buChar char="■"/>
              <a:defRPr>
                <a:latin typeface="Geologica Light"/>
                <a:ea typeface="Geologica Light"/>
                <a:cs typeface="Geologica Light"/>
                <a:sym typeface="Geologica Light"/>
              </a:defRPr>
            </a:lvl9pPr>
          </a:lstStyle>
          <a:p/>
        </p:txBody>
      </p:sp>
      <p:sp>
        <p:nvSpPr>
          <p:cNvPr id="90" name="Google Shape;90;p15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91" name="Google Shape;91;p15"/>
          <p:cNvSpPr txBox="1"/>
          <p:nvPr>
            <p:ph idx="3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96" name="Google Shape;96;p16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97" name="Google Shape;97;p16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" name="Google Shape;9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311675" y="3512400"/>
            <a:ext cx="8520600" cy="16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logica Light"/>
              <a:buNone/>
              <a:defRPr>
                <a:solidFill>
                  <a:schemeClr val="lt1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9pPr>
          </a:lstStyle>
          <a:p/>
        </p:txBody>
      </p:sp>
      <p:sp>
        <p:nvSpPr>
          <p:cNvPr id="110" name="Google Shape;110;p19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111" name="Google Shape;111;p19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 rot="5400000">
            <a:off x="1301800" y="-1301700"/>
            <a:ext cx="5143500" cy="77469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type="title"/>
          </p:nvPr>
        </p:nvSpPr>
        <p:spPr>
          <a:xfrm>
            <a:off x="391075" y="456825"/>
            <a:ext cx="673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7" name="Google Shape;11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1898" y="4216460"/>
            <a:ext cx="700401" cy="7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900" y="325038"/>
            <a:ext cx="700401" cy="7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накомство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746400" y="1676400"/>
            <a:ext cx="508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>
            <p:ph idx="2" type="pic"/>
          </p:nvPr>
        </p:nvSpPr>
        <p:spPr>
          <a:xfrm>
            <a:off x="311700" y="1590663"/>
            <a:ext cx="2889300" cy="28893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3746400" y="2486100"/>
            <a:ext cx="5085900" cy="12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 sz="14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●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○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Geologica ExtraLight"/>
              <a:buChar char="■"/>
              <a:defRPr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1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2">
  <p:cSld name="TITLE_AND_BODY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3">
  <p:cSld name="TITLE_AND_BODY_3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4">
  <p:cSld name="TITLE_AND_BODY_4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5">
  <p:cSld name="TITLE_AND_BODY_5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6">
  <p:cSld name="TITLE_AND_BODY_6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7">
  <p:cSld name="TITLE_AND_BODY_7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8">
  <p:cSld name="TITLE_AND_BODY_8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9">
  <p:cSld name="TITLE_AND_BODY_9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723000"/>
            <a:ext cx="4149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1D5035"/>
              </a:buClr>
              <a:buSzPts val="1600"/>
              <a:buAutoNum type="arabi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alpha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roman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arabi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alpha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roman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arabi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alpha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AutoNum type="romanLcPeriod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1723000"/>
            <a:ext cx="66891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1D5035"/>
              </a:buClr>
              <a:buSzPts val="1600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●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○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Geologica ExtraLight"/>
              <a:buChar char="■"/>
              <a:defRPr sz="1600"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1700" y="1727100"/>
            <a:ext cx="39999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832400" y="1727100"/>
            <a:ext cx="39999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●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○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Geologica ExtraLight"/>
              <a:buChar char="■"/>
              <a:defRPr sz="1200">
                <a:latin typeface="Geologica ExtraLight"/>
                <a:ea typeface="Geologica ExtraLight"/>
                <a:cs typeface="Geologica ExtraLight"/>
                <a:sym typeface="Geologica ExtraLight"/>
              </a:defRPr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11700" y="1592350"/>
            <a:ext cx="2808000" cy="2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9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59" name="Google Shape;59;p9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 rot="10800000">
            <a:off x="-50" y="-15800"/>
            <a:ext cx="9144000" cy="904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6608"/>
              </a:solidFill>
            </a:endParaRPr>
          </a:p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76" y="177446"/>
            <a:ext cx="447523" cy="44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176138"/>
            <a:ext cx="447523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logica SemiBold"/>
              <a:buNone/>
              <a:defRPr sz="2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logica"/>
              <a:buChar char="●"/>
              <a:defRPr sz="1800"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○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■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●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○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■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●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○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logica"/>
              <a:buChar char="■"/>
              <a:defRPr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madzhidov@hse.ru" TargetMode="External"/><Relationship Id="rId4" Type="http://schemas.openxmlformats.org/officeDocument/2006/relationships/hyperlink" Target="https://t.me/marxinc" TargetMode="External"/><Relationship Id="rId5" Type="http://schemas.openxmlformats.org/officeDocument/2006/relationships/hyperlink" Target="https://www.linkedin.com/in/mark-madzhidov/" TargetMode="External"/><Relationship Id="rId6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forms.yandex.ru/u/672dddd1e010db5ba1f03807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ctrTitle"/>
          </p:nvPr>
        </p:nvSpPr>
        <p:spPr>
          <a:xfrm>
            <a:off x="311700" y="950300"/>
            <a:ext cx="8520600" cy="1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«Мастерская учителя»</a:t>
            </a:r>
            <a:endParaRPr sz="2800">
              <a:solidFill>
                <a:schemeClr val="lt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60" name="Google Shape;160;p30"/>
          <p:cNvSpPr txBox="1"/>
          <p:nvPr>
            <p:ph idx="2" type="subTitle"/>
          </p:nvPr>
        </p:nvSpPr>
        <p:spPr>
          <a:xfrm>
            <a:off x="311700" y="393650"/>
            <a:ext cx="85206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Методический семинар</a:t>
            </a:r>
            <a:endParaRPr/>
          </a:p>
        </p:txBody>
      </p:sp>
      <p:sp>
        <p:nvSpPr>
          <p:cNvPr id="161" name="Google Shape;161;p30"/>
          <p:cNvSpPr txBox="1"/>
          <p:nvPr/>
        </p:nvSpPr>
        <p:spPr>
          <a:xfrm>
            <a:off x="311700" y="2571750"/>
            <a:ext cx="59571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dk2"/>
                </a:solidFill>
                <a:latin typeface="Geologica"/>
                <a:ea typeface="Geologica"/>
                <a:cs typeface="Geologica"/>
                <a:sym typeface="Geologica"/>
              </a:rPr>
              <a:t>Маркетинг образовательных продуктов: от идеи до выхода на рынок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подойти к поиску уникальной ниши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Часть 2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2248150"/>
            <a:ext cx="79614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logica Light"/>
              <a:buAutoNum type="arabicPeriod"/>
            </a:pPr>
            <a:r>
              <a:rPr lang="ru" sz="1900">
                <a:latin typeface="Geologica Light"/>
                <a:ea typeface="Geologica Light"/>
                <a:cs typeface="Geologica Light"/>
                <a:sym typeface="Geologica Light"/>
              </a:rPr>
              <a:t>Продумайте </a:t>
            </a:r>
            <a:r>
              <a:rPr b="1" lang="ru" sz="19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чем ваш продукт будет отличаться от конкурентов</a:t>
            </a:r>
            <a:r>
              <a:rPr lang="ru" sz="1900"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 sz="19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logica Light"/>
              <a:buAutoNum type="arabicPeriod"/>
            </a:pPr>
            <a:r>
              <a:rPr b="1" lang="ru" sz="19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Сформулируйте от 3 УТП</a:t>
            </a:r>
            <a:r>
              <a:rPr lang="ru" sz="1900">
                <a:latin typeface="Geologica Light"/>
                <a:ea typeface="Geologica Light"/>
                <a:cs typeface="Geologica Light"/>
                <a:sym typeface="Geologica Light"/>
              </a:rPr>
              <a:t> вашего продукта.</a:t>
            </a:r>
            <a:endParaRPr sz="19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logica Light"/>
              <a:buAutoNum type="arabicPeriod"/>
            </a:pPr>
            <a:r>
              <a:rPr b="1" lang="ru" sz="19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Скорректируйте УТП</a:t>
            </a:r>
            <a:r>
              <a:rPr lang="ru" sz="1900">
                <a:latin typeface="Geologica Light"/>
                <a:ea typeface="Geologica Light"/>
                <a:cs typeface="Geologica Light"/>
                <a:sym typeface="Geologica Light"/>
              </a:rPr>
              <a:t> под вашу ЦА</a:t>
            </a:r>
            <a:r>
              <a:rPr lang="ru" sz="1900"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 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200" y="977025"/>
            <a:ext cx="4165600" cy="41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234" name="Google Shape;2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25" y="917650"/>
            <a:ext cx="6670161" cy="42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938" y="917650"/>
            <a:ext cx="7194132" cy="42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Полезности блока</a:t>
            </a:r>
            <a:endParaRPr/>
          </a:p>
        </p:txBody>
      </p:sp>
      <p:sp>
        <p:nvSpPr>
          <p:cNvPr id="246" name="Google Shape;246;p43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-318276" lvl="0" marL="457200" rtl="0" algn="l">
              <a:spcBef>
                <a:spcPts val="90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Позиционирование продукта </a:t>
            </a:r>
            <a:r>
              <a:rPr lang="ru" sz="353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— ваш продукт должен выглядеть для пользователей уникальным на рынке и выгодно отличаться от конкурентов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Важно! Всегда определяйте и добавляйте на лендинги все имеющиеся плюсы вашего продукта.   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Внимательно подумайте, какие особенности можно добавить в ваш продукт, чтобы выделить их на фоне других конкурентов </a:t>
            </a: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(например, фокус на конкретной узкой ЦА и адаптация программы под их специфику и проблемы)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Уникальное торговое предложение (УТП) должно быть основано на том что важно для вашей ЦА и выгодно отличаться от конкурентов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Это может быть стоимость, практическая применимость знаний, сертификация или известность преподавателей и т.п. </a:t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Маркетинговые каналы и как с ними работать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Каналы коммуникации</a:t>
            </a:r>
            <a:endParaRPr/>
          </a:p>
        </p:txBody>
      </p:sp>
      <p:sp>
        <p:nvSpPr>
          <p:cNvPr id="258" name="Google Shape;258;p45"/>
          <p:cNvSpPr txBox="1"/>
          <p:nvPr>
            <p:ph idx="1" type="body"/>
          </p:nvPr>
        </p:nvSpPr>
        <p:spPr>
          <a:xfrm>
            <a:off x="311700" y="1841350"/>
            <a:ext cx="39519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Это медиа-ресурсы, через которые компания или организация взаимодействует со своей аудиторией, донося нужную информацию, идеи, предложения и ценности. Эти каналы </a:t>
            </a:r>
            <a:r>
              <a:rPr b="1" lang="ru" sz="17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позволяют привлекать внимание, строить отношения и поддерживать контакт с пользователями</a:t>
            </a:r>
            <a:r>
              <a:rPr lang="ru" sz="17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 sz="17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59" name="Google Shape;259;p45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260" name="Google Shape;2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875" y="1173950"/>
            <a:ext cx="4020424" cy="373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Каналы коммуникации различаются по способу доставки</a:t>
            </a:r>
            <a:endParaRPr/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311700" y="2077200"/>
            <a:ext cx="24642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offline</a:t>
            </a:r>
            <a:r>
              <a:rPr lang="ru" sz="12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</a:t>
            </a:r>
            <a:endParaRPr sz="12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Не связаны с интернет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ТВ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Радио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СМИ Наружная реклама Реклама в ТЦ и БЦ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Промо-мероприятия в местах продаж Кросс-промо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Реклама в транспорте и т.д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67" name="Google Shape;267;p46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3339900" y="2077200"/>
            <a:ext cx="24642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online</a:t>
            </a: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все каналы в сети интернет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сайты, лендинги, интернет магазины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ведение социальных сетей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реклама в соц сетях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реклама на медиа-площадках контекстная реклама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● баннерная реклама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6368100" y="2077200"/>
            <a:ext cx="24642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offlie2online</a:t>
            </a: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 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200">
                <a:latin typeface="Geologica Light"/>
                <a:ea typeface="Geologica Light"/>
                <a:cs typeface="Geologica Light"/>
                <a:sym typeface="Geologica Light"/>
              </a:rPr>
              <a:t>соединяют данные об аудитории в интернет и в оффлайн местах продаж</a:t>
            </a:r>
            <a:endParaRPr sz="1200"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правильно выбрать канал и работать с ним</a:t>
            </a:r>
            <a:endParaRPr/>
          </a:p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Для продвижения образовательных курсов и услуг важно выбирать те маркетинговые каналы, которые наиболее эффективно достигают вашу ЦА, поддерживают </a:t>
            </a:r>
            <a:r>
              <a:rPr lang="ru" sz="18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ее</a:t>
            </a:r>
            <a:r>
              <a:rPr lang="ru" sz="18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интерес и способствуют вовлечению в процесс обучения. </a:t>
            </a:r>
            <a:endParaRPr sz="18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Рассмотрим лучшие каналы для продвижения образовательных продуктов и подходы к их эффективному использованию.</a:t>
            </a:r>
            <a:endParaRPr sz="18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76" name="Google Shape;276;p47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правильно выбрать канал и работать с ним</a:t>
            </a:r>
            <a:endParaRPr/>
          </a:p>
        </p:txBody>
      </p:sp>
      <p:sp>
        <p:nvSpPr>
          <p:cNvPr id="282" name="Google Shape;282;p48"/>
          <p:cNvSpPr txBox="1"/>
          <p:nvPr>
            <p:ph idx="1" type="body"/>
          </p:nvPr>
        </p:nvSpPr>
        <p:spPr>
          <a:xfrm>
            <a:off x="311700" y="1696300"/>
            <a:ext cx="79614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Соцсети.</a:t>
            </a:r>
            <a:r>
              <a:rPr b="1" lang="ru" sz="1100">
                <a:solidFill>
                  <a:srgbClr val="0E0E0E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Эти каналы позволяют охватить широкую аудиторию и наладить прямой контакт с потенциальными студентами. Важно выбирать платформы, где активны ваши целевые сегменты (молодежь, профессионалы или любители конкретной тематики).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Email-маркетинг. 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О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стаются эффективным инструментом для поддержания связи с потенциальными и текущими студентами. Они позволяют персонализировать общение и напоминать студентам о новых возможностях, предложениях и событиях.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Контент-маркетинг 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(блоги, Яндекс.Дзен, Habr, VC и т.д.). Позволяет не только продвигать продукт, но и формировать образ эксперта в образовательной области. Статьи, блоги и учебные материалы привлекают органический трафик и укрепляют доверие к продукту.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Мессенджеры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(Telegram, WhatsApp и т.д.). Удобный канал для оперативной связи и рассылки уведомлений. Они позволяют держать студентов в курсе обновлений, предлагать дополнительные материалы и отвечать на вопросы в реальном времени.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Вебинары и онлайн-мероприятия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Мощный инструмент для демонстрации ценности курса, взаимодействия с аудиторией и создания личного контакта. Это может быть как бесплатное мероприятие для привлечения новых студентов, так и платный мастер-класс для обучения.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AutoNum type="arabicPeriod"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Партнерства и коллаборации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Работа с другими образовательными платформами, университетами или популярными блогерами также может быть мощным каналом для продвижения.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83" name="Google Shape;283;p48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746400" y="1676400"/>
            <a:ext cx="508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 Маджидов</a:t>
            </a:r>
            <a:endParaRPr/>
          </a:p>
        </p:txBody>
      </p:sp>
      <p:sp>
        <p:nvSpPr>
          <p:cNvPr id="167" name="Google Shape;167;p31"/>
          <p:cNvSpPr txBox="1"/>
          <p:nvPr>
            <p:ph idx="3" type="body"/>
          </p:nvPr>
        </p:nvSpPr>
        <p:spPr>
          <a:xfrm>
            <a:off x="3746400" y="2376200"/>
            <a:ext cx="5085900" cy="24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Head of AI/ML product в СберОбразование, Ex. Яндекс Практикум и другие Edtech компании, более 7 лет опыта работы с технологичными продуктами, приглашенный преподаватель на магистерской программы «Педагогическое образование»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</a:rPr>
              <a:t>Mail: </a:t>
            </a:r>
            <a:r>
              <a:rPr lang="ru" u="sng">
                <a:solidFill>
                  <a:schemeClr val="hlink"/>
                </a:solidFill>
                <a:hlinkClick r:id="rId3"/>
              </a:rPr>
              <a:t>mmadzhidov@hse.ru</a:t>
            </a:r>
            <a:r>
              <a:rPr lang="ru" u="sng">
                <a:solidFill>
                  <a:schemeClr val="accent1"/>
                </a:solidFill>
              </a:rPr>
              <a:t>, mark.madzhidov@bk.ru</a:t>
            </a:r>
            <a:endParaRPr u="sng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TG: </a:t>
            </a:r>
            <a:r>
              <a:rPr lang="ru" u="sng">
                <a:solidFill>
                  <a:schemeClr val="hlink"/>
                </a:solidFill>
                <a:hlinkClick r:id="rId4"/>
              </a:rPr>
              <a:t>@marxinc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chemeClr val="accent1"/>
                </a:solidFill>
              </a:rPr>
              <a:t>Linkedin: </a:t>
            </a:r>
            <a:r>
              <a:rPr lang="ru" u="sng">
                <a:solidFill>
                  <a:schemeClr val="hlink"/>
                </a:solidFill>
                <a:hlinkClick r:id="rId5"/>
              </a:rPr>
              <a:t>Mark Madzhidov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169" name="Google Shape;169;p31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1590663"/>
            <a:ext cx="2889300" cy="2889300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исследования помогут в построении качественного маркетинга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Подробнее по исследованиям</a:t>
            </a:r>
            <a:endParaRPr/>
          </a:p>
        </p:txBody>
      </p:sp>
      <p:sp>
        <p:nvSpPr>
          <p:cNvPr id="294" name="Google Shape;294;p50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Для построения качественного маркетинга образовательного продукта важно провести комплекс исследований, которые позволят глубже понять </a:t>
            </a:r>
            <a:r>
              <a:rPr b="1" lang="ru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целевую аудиторию</a:t>
            </a:r>
            <a:r>
              <a:rPr lang="ru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, </a:t>
            </a:r>
            <a:r>
              <a:rPr b="1" lang="ru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конкурентное окружение</a:t>
            </a:r>
            <a:r>
              <a:rPr lang="ru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, а также выбрать наиболее </a:t>
            </a:r>
            <a:r>
              <a:rPr b="1" lang="ru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эффективные каналы и стратегии продвижения</a:t>
            </a:r>
            <a:r>
              <a:rPr lang="ru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На следующем слайде представлены наиболее полезные исследования которые вам смогут помочь.</a:t>
            </a:r>
            <a:endParaRPr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295" name="Google Shape;295;p50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Подробнее по исследованиям</a:t>
            </a:r>
            <a:endParaRPr/>
          </a:p>
        </p:txBody>
      </p:sp>
      <p:sp>
        <p:nvSpPr>
          <p:cNvPr id="301" name="Google Shape;301;p51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Исследование целевой аудитории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Качественные и 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количественные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исследования. Основная цель этих исследований — понять, кто ваши потенциальные студенты, какие у них потребности, болевые точки и предпочтения. Чем глубже вы понимаете аудиторию, тем точнее можете подстроить под нее продукт и коммуникацию.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Анализ рынка и конкурентной среды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Это исследование необходимо, чтобы понять, какие образовательные продукты уже существуют, как они позиционируются и в чем заключаются их сильные и слабые стороны.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Анализ предпочтений в каналах коммуникации и потреблении контента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Основная цель — понять, где ваша аудитория проводит время и как она потребляет информацию, чтобы выбрать эффективные каналы продвижения.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Потребительские инсайты и пользовательский опыт (UX)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Исследование позволяет выявить барьеры и трудности, с которыми сталкиваются пользователи на каждом этапе взаимодействия с продуктом.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302" name="Google Shape;302;p51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Подробнее по исследованиям</a:t>
            </a:r>
            <a:endParaRPr/>
          </a:p>
        </p:txBody>
      </p:sp>
      <p:sp>
        <p:nvSpPr>
          <p:cNvPr id="308" name="Google Shape;308;p52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Исследование ценовой чувствительности и форматов оплаты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Понимание того, сколько готова платить аудитория за образовательный продукт, позволяет оптимизировать ценовую стратегию.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Оценка уровня удовлетворенности и удержания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Это исследование помогает понять, насколько студенты довольны курсом и что мотивирует их продолжать обучение. Важно, так как удержание пользователей зачастую дешевле, чем привлечение новых.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Анализ обратной связи и отзывов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Отзывы от студентов позволяют получить инсайты, которые не всегда видны из количественных данных. Они дают представление о реальных ожиданиях и опыте.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309" name="Google Shape;309;p52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одни курсы становятся востребованными, а другие нет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Главные выводы</a:t>
            </a:r>
            <a:endParaRPr/>
          </a:p>
        </p:txBody>
      </p:sp>
      <p:sp>
        <p:nvSpPr>
          <p:cNvPr id="320" name="Google Shape;320;p54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90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Глубокое понимание целевой аудитории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Популярные курсы создаются с учетом потребностей и интересов их конкретной аудитории. Может включать востребованные на рынке навыки, предпочтения по формату подачи материала и уникальные ценности, которые будут полезны учащимся.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Гибкость и адаптация программ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Курсы, которые подстраиваются под изменения на рынке и запросы студентов, привлекают больше интереса. Например, курсы по цифровым профессиям быстро адаптируются под изменения технологий и новых инструментов, что повышает их востребованность.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300"/>
              <a:buFont typeface="Arial"/>
              <a:buChar char="-"/>
            </a:pPr>
            <a:r>
              <a:rPr b="1" lang="ru" sz="13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Баланс теории и практики</a:t>
            </a:r>
            <a:r>
              <a:rPr lang="ru" sz="13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Курсы, дающие практическую пользу, востребованы больше, чем те, которые сосредоточены только на теории. Примеры успешных курсов часто включают практические кейсы из практики, упражнения и возможность применять полученные знания сразу.</a:t>
            </a:r>
            <a:endParaRPr sz="13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321" name="Google Shape;321;p54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5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ошибки, приводящие к провалу</a:t>
            </a:r>
            <a:endParaRPr/>
          </a:p>
        </p:txBody>
      </p:sp>
      <p:sp>
        <p:nvSpPr>
          <p:cNvPr id="327" name="Google Shape;327;p55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90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rial"/>
              <a:buChar char="-"/>
            </a:pPr>
            <a:r>
              <a:rPr b="1" lang="ru" sz="17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Недостаток исследования и анализа</a:t>
            </a:r>
            <a:r>
              <a:rPr lang="ru" sz="17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Курсы, созданные без учета реальных потребностей и трендов, скорее всего, будут иметь низкую востребованность.</a:t>
            </a:r>
            <a:endParaRPr sz="17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rial"/>
              <a:buChar char="-"/>
            </a:pPr>
            <a:r>
              <a:rPr b="1" lang="ru" sz="17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Слишком узкая тематика</a:t>
            </a:r>
            <a:r>
              <a:rPr lang="ru" sz="17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Курсы, затрагивающие небольшую аудиторию, могут быть популярными, но нишевыми, что ограничивает их масштаб.</a:t>
            </a:r>
            <a:endParaRPr sz="17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rial"/>
              <a:buChar char="-"/>
            </a:pPr>
            <a:r>
              <a:rPr b="1" lang="ru" sz="17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Невнятное позиционирование</a:t>
            </a:r>
            <a:r>
              <a:rPr lang="ru" sz="17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Программы, которые не могут четко объяснить свои преимущества, не привлекут внимание студентов.</a:t>
            </a:r>
            <a:endParaRPr sz="1700">
              <a:solidFill>
                <a:schemeClr val="accent1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328" name="Google Shape;328;p55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первичнее контент или маркетинг?</a:t>
            </a:r>
            <a:endParaRPr/>
          </a:p>
        </p:txBody>
      </p:sp>
      <p:sp>
        <p:nvSpPr>
          <p:cNvPr id="334" name="Google Shape;334;p56"/>
          <p:cNvSpPr txBox="1"/>
          <p:nvPr>
            <p:ph idx="1" type="body"/>
          </p:nvPr>
        </p:nvSpPr>
        <p:spPr>
          <a:xfrm>
            <a:off x="311700" y="1841350"/>
            <a:ext cx="79614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Секрет успешных образовательных курсов кроется в </a:t>
            </a: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комбинации качественного контента и грамотно выстроенных стратегий продвижения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Оба аспекта важны, так как качественный контент без эффективного маркетинга может остаться незамеченным, а хорошая маркетинговая стратегия, поддерживающая слабый продукт, часто приводит к разочарованию студентов и высокому уровню оттока и возвратов.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Качественный контент должен являться основой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, на которой будет строиться долгосрочный успех образовательного продукта. Он будет формировать репутацию курса, повышать вовлеченность студентов и стимулировать рекомендации от пользователей.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Но даже лучший контент не сможет привлечь достаточное количество студентов без эффективного продвижения</a:t>
            </a:r>
            <a:r>
              <a:rPr lang="ru" sz="110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. Стратегия продвижения помогает не только привлечь студентов, но и сформировать ожидания, которые курс сможет удовлетворить. Эффективные стратегии продвижения помогают курсу найти свою аудиторию и показать, как именно этот продукт поможет достичь поставленных целей. Хорошо выстроенный маркетинг также помогает удерживать студентов через продуманные стратегии ретеншн-маркетинга и персонализированные предложения.</a:t>
            </a:r>
            <a:endParaRPr sz="110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6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Ответы на вопросы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8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Опрос для следующей встречи</a:t>
            </a:r>
            <a:endParaRPr/>
          </a:p>
        </p:txBody>
      </p:sp>
      <p:sp>
        <p:nvSpPr>
          <p:cNvPr id="346" name="Google Shape;346;p58"/>
          <p:cNvSpPr txBox="1"/>
          <p:nvPr>
            <p:ph idx="1" type="body"/>
          </p:nvPr>
        </p:nvSpPr>
        <p:spPr>
          <a:xfrm>
            <a:off x="311700" y="1841350"/>
            <a:ext cx="39792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</a:rPr>
              <a:t>Для реализации следующей встречи Мастерской учителя </a:t>
            </a:r>
            <a:r>
              <a:rPr lang="ru" sz="1550"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</a:rPr>
              <a:t>мы бы хотели собрать </a:t>
            </a:r>
            <a:r>
              <a:rPr b="1" lang="ru" sz="1550">
                <a:solidFill>
                  <a:schemeClr val="accent1"/>
                </a:solidFill>
                <a:highlight>
                  <a:srgbClr val="FFFFFF"/>
                </a:highlight>
                <a:latin typeface="Geologica"/>
                <a:ea typeface="Geologica"/>
                <a:cs typeface="Geologica"/>
                <a:sym typeface="Geologica"/>
              </a:rPr>
              <a:t>настоящие кейсы образовательных продуктов для их обсуждения</a:t>
            </a: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</a:rPr>
              <a:t>Ссылка </a:t>
            </a:r>
            <a:r>
              <a:rPr lang="ru" sz="1550" u="sng">
                <a:solidFill>
                  <a:schemeClr val="hlink"/>
                </a:solidFill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  <a:hlinkClick r:id="rId3"/>
              </a:rPr>
              <a:t>тут</a:t>
            </a: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Geologica Light"/>
                <a:ea typeface="Geologica Light"/>
                <a:cs typeface="Geologica Light"/>
                <a:sym typeface="Geologica Light"/>
              </a:rPr>
              <a:t>.</a:t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347" name="Google Shape;347;p58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150" y="1841350"/>
            <a:ext cx="3066302" cy="306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723000"/>
            <a:ext cx="7698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Что такое маркетинг и зачем он вам нужен</a:t>
            </a:r>
            <a:r>
              <a:rPr lang="ru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Geologica ExtraLight"/>
              <a:buChar char="●"/>
            </a:pPr>
            <a:r>
              <a:rPr lang="ru" sz="1700">
                <a:solidFill>
                  <a:srgbClr val="0E0E0E"/>
                </a:solidFill>
              </a:rPr>
              <a:t>Определение уникальной ниши и создание ценностного предложения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ru" sz="1700">
                <a:solidFill>
                  <a:srgbClr val="0E0E0E"/>
                </a:solidFill>
              </a:rPr>
              <a:t>Маркетинговые каналы и как с ними работать</a:t>
            </a:r>
            <a:endParaRPr sz="1700">
              <a:solidFill>
                <a:srgbClr val="0E0E0E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ru" sz="1700">
                <a:solidFill>
                  <a:srgbClr val="0E0E0E"/>
                </a:solidFill>
              </a:rPr>
              <a:t>Какие исследования могут помочь в построении качественного маркетинга</a:t>
            </a:r>
            <a:endParaRPr sz="1700">
              <a:solidFill>
                <a:srgbClr val="0E0E0E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700"/>
              <a:buChar char="●"/>
            </a:pPr>
            <a:r>
              <a:rPr lang="ru" sz="1700">
                <a:solidFill>
                  <a:srgbClr val="0E0E0E"/>
                </a:solidFill>
              </a:rPr>
              <a:t>Почему одни курсы становятся востребованными, а другие нет? 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 сегодняшней встречи</a:t>
            </a:r>
            <a:endParaRPr/>
          </a:p>
        </p:txBody>
      </p:sp>
      <p:sp>
        <p:nvSpPr>
          <p:cNvPr id="176" name="Google Shape;176;p32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37" y="1679587"/>
            <a:ext cx="1725694" cy="178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825" y="1679550"/>
            <a:ext cx="1784350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3175" y="1674350"/>
            <a:ext cx="1784350" cy="1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маркетинг и зачем он вам нужен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101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маркетинг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723000"/>
            <a:ext cx="44778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Маркетинг</a:t>
            </a:r>
            <a:r>
              <a:rPr lang="ru" sz="2000">
                <a:latin typeface="Geologica Light"/>
                <a:ea typeface="Geologica Light"/>
                <a:cs typeface="Geologica Light"/>
                <a:sym typeface="Geologica Light"/>
              </a:rPr>
              <a:t> (от англ. </a:t>
            </a:r>
            <a:r>
              <a:rPr b="1" lang="ru" sz="200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marketing</a:t>
            </a:r>
            <a:r>
              <a:rPr lang="ru" sz="2000">
                <a:latin typeface="Geologica Light"/>
                <a:ea typeface="Geologica Light"/>
                <a:cs typeface="Geologica Light"/>
                <a:sym typeface="Geologica Light"/>
              </a:rPr>
              <a:t> — «действие на рынке», «рыночную деятельность») — это деятельность, направленная на удовлетворение рыночных потребностей с целью извлечения прибыли.</a:t>
            </a:r>
            <a:endParaRPr sz="2000"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sp>
        <p:nvSpPr>
          <p:cNvPr id="188" name="Google Shape;188;p34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500" y="1723005"/>
            <a:ext cx="4354500" cy="2897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входит в маркетинг образовательных продуктов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2248150"/>
            <a:ext cx="79614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18276" lvl="0" marL="457200" rtl="0" algn="l">
              <a:spcBef>
                <a:spcPts val="90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Определение потребностей и болей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студентов, преподавателей и других участников образовательного процесса.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Разработку программ, которые отвечают этим потребностям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и выделяются на фоне других предложений конкурентов.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ct val="100000"/>
              <a:buFont typeface="Geologica Light"/>
              <a:buChar char="●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Использование стратегий продвижения, чтобы привлечь студентов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и удержать их в долгосрочной перспективе.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Цель маркетинга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</a:t>
            </a:r>
            <a:r>
              <a:rPr lang="ru" sz="353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—</a:t>
            </a:r>
            <a:r>
              <a:rPr lang="ru" sz="3530">
                <a:solidFill>
                  <a:srgbClr val="0E0E0E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не только привлечь внимание пользователей к продукту, но и создать и донести до них ценность, которая будет ощутима и понятна для каждого посетителя.</a:t>
            </a:r>
            <a:endParaRPr sz="353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нас классный продукт/уникальная идея зачем нам маркетинг?</a:t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2248150"/>
            <a:ext cx="79614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Даже если вы сделали продукт лучше, чем у конкурентов, вам все равно нужно: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Char char="-"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Сделать так, чтобы аудитория о нем узнала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Char char="-"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Пришла к вам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Char char="-"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Совершила целевое действие (зарегистрировалась, оплатила, скачала)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Char char="-"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Вернулась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182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Char char="-"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Рассказала другим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Для этого и нужен маркетинг. Чаще всего то, что вы делаете, уже сделал кто-то до вас. На какой бы рынок вы ни пошли, там есть конкуренты. И есть продукты-конкуренты или аналоги вашему продукту.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6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490250" y="0"/>
            <a:ext cx="8098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 уникальной ниши и создание ценностного предложения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311700" y="10196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подойти к поиску уникальной ниши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Часть 1</a:t>
            </a:r>
            <a:endParaRPr/>
          </a:p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311700" y="2248150"/>
            <a:ext cx="79614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5190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AutoNum type="arabicPeriod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Проведите исследования</a:t>
            </a: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 конкурентов, определитесь с ЦА вашего курса и изучите потребности этой ЦА.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5190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AutoNum type="arabicPeriod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Проанализируйте данные из исследований</a:t>
            </a: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 выше и оцените какие курсы уже есть на рынке, какие темы остаются нераскрытыми и какие форматы больше всего привлекают вашу ЦА.</a:t>
            </a:r>
            <a:endParaRPr sz="1050">
              <a:solidFill>
                <a:srgbClr val="0E0E0E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-35190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logica Light"/>
              <a:buAutoNum type="arabicPeriod"/>
            </a:pPr>
            <a:r>
              <a:rPr b="1" lang="ru" sz="3530">
                <a:solidFill>
                  <a:schemeClr val="accent1"/>
                </a:solidFill>
                <a:latin typeface="Geologica"/>
                <a:ea typeface="Geologica"/>
                <a:cs typeface="Geologica"/>
                <a:sym typeface="Geologica"/>
              </a:rPr>
              <a:t>Определите позиционирование</a:t>
            </a:r>
            <a:r>
              <a:rPr lang="ru" sz="3530">
                <a:latin typeface="Geologica Light"/>
                <a:ea typeface="Geologica Light"/>
                <a:cs typeface="Geologica Light"/>
                <a:sym typeface="Geologica Light"/>
              </a:rPr>
              <a:t> вашего продукта.  </a:t>
            </a:r>
            <a:endParaRPr sz="3530"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8"/>
          <p:cNvSpPr txBox="1"/>
          <p:nvPr>
            <p:ph idx="2" type="subTitle"/>
          </p:nvPr>
        </p:nvSpPr>
        <p:spPr>
          <a:xfrm>
            <a:off x="311700" y="260350"/>
            <a:ext cx="6689100" cy="3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AD1135"/>
                </a:solidFill>
              </a:rPr>
              <a:t>Методический семинар  «Мастерская учителя»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D1135"/>
      </a:accent1>
      <a:accent2>
        <a:srgbClr val="F7E7EB"/>
      </a:accent2>
      <a:accent3>
        <a:srgbClr val="D7263D"/>
      </a:accent3>
      <a:accent4>
        <a:srgbClr val="C1DFA1"/>
      </a:accent4>
      <a:accent5>
        <a:srgbClr val="0097A7"/>
      </a:accent5>
      <a:accent6>
        <a:srgbClr val="EEFF41"/>
      </a:accent6>
      <a:hlink>
        <a:srgbClr val="1D50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